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484" r:id="rId3"/>
    <p:sldId id="485" r:id="rId4"/>
    <p:sldId id="462" r:id="rId5"/>
    <p:sldId id="464" r:id="rId6"/>
    <p:sldId id="465" r:id="rId7"/>
    <p:sldId id="460" r:id="rId8"/>
    <p:sldId id="467" r:id="rId9"/>
    <p:sldId id="466" r:id="rId10"/>
    <p:sldId id="456" r:id="rId11"/>
    <p:sldId id="469" r:id="rId12"/>
    <p:sldId id="472" r:id="rId13"/>
    <p:sldId id="471" r:id="rId14"/>
    <p:sldId id="470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</p:sldIdLst>
  <p:sldSz cx="12192000" cy="6858000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98" autoAdjust="0"/>
    <p:restoredTop sz="84421" autoAdjust="0"/>
  </p:normalViewPr>
  <p:slideViewPr>
    <p:cSldViewPr>
      <p:cViewPr varScale="1">
        <p:scale>
          <a:sx n="110" d="100"/>
          <a:sy n="110" d="100"/>
        </p:scale>
        <p:origin x="42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FC04B-B489-AF48-B040-4125358288B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59D90-51EE-2149-AFFF-5B5C2770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Fall’17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Lec29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: Slides 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11-30 are included in Lec30.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Lec30: </a:t>
            </a:r>
            <a:r>
              <a:rPr lang="en-US" altLang="zh-CN" smtClean="0">
                <a:latin typeface="Times New Roman" charset="0"/>
                <a:ea typeface="宋体" charset="0"/>
                <a:cs typeface="宋体" charset="0"/>
              </a:rPr>
              <a:t>Slide</a:t>
            </a:r>
            <a:r>
              <a:rPr lang="en-US" altLang="zh-CN" baseline="0" smtClean="0">
                <a:latin typeface="Times New Roman" charset="0"/>
                <a:ea typeface="宋体" charset="0"/>
                <a:cs typeface="宋体" charset="0"/>
              </a:rPr>
              <a:t>s 1-16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Spring’17: 40 Minutes slides 1-19.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50 Minutes: slides 1-19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Fall’15: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Fall’14: Slides 14-16 in Project 4-4-Managing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file system state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: 15 min</a:t>
            </a:r>
            <a:endParaRPr lang="en-US" altLang="zh-CN" baseline="0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Slides 1-14: 45 Minutes.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Next lecture: 15-27: 40 min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6493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Strategy 2 is recommended. Why?</a:t>
            </a:r>
            <a:r>
              <a:rPr lang="en-US" kern="0" baseline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</a:t>
            </a:r>
            <a:r>
              <a:rPr lang="en-US" baseline="0" dirty="0" err="1" smtClean="0"/>
              <a:t>sys_waitpid</a:t>
            </a:r>
            <a:r>
              <a:rPr lang="en-US" baseline="0" dirty="0" smtClean="0"/>
              <a:t>() is the interface between system call hander (</a:t>
            </a:r>
            <a:r>
              <a:rPr lang="en-US" baseline="0" dirty="0" err="1" smtClean="0"/>
              <a:t>mips_syscall</a:t>
            </a:r>
            <a:r>
              <a:rPr lang="en-US" baseline="0" dirty="0" smtClean="0"/>
              <a:t>()) and </a:t>
            </a:r>
            <a:r>
              <a:rPr lang="en-US" baseline="0" dirty="0" err="1" smtClean="0"/>
              <a:t>pid_wait</a:t>
            </a:r>
            <a:r>
              <a:rPr lang="en-US" baseline="0" dirty="0" smtClean="0"/>
              <a:t>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1: support condition variable (</a:t>
            </a:r>
            <a:r>
              <a:rPr lang="en-US" dirty="0" err="1" smtClean="0"/>
              <a:t>wpidinfo</a:t>
            </a:r>
            <a:r>
              <a:rPr lang="en-US" dirty="0" smtClean="0"/>
              <a:t>-&gt;</a:t>
            </a:r>
            <a:r>
              <a:rPr lang="en-US" dirty="0" err="1" smtClean="0"/>
              <a:t>pi_cv</a:t>
            </a:r>
            <a:r>
              <a:rPr lang="en-US" dirty="0" smtClean="0"/>
              <a:t>)</a:t>
            </a:r>
            <a:r>
              <a:rPr lang="en-US" baseline="0" dirty="0" smtClean="0"/>
              <a:t> – a shared resource.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Why 2: child must wait for parent.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you may support flags like WNOHANG (it</a:t>
            </a:r>
            <a:r>
              <a:rPr lang="en-US" baseline="0" dirty="0" smtClean="0"/>
              <a:t> is optional)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indent="0">
              <a:buNone/>
            </a:pP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If (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exited == false) /* child is active */</a:t>
            </a:r>
          </a:p>
          <a:p>
            <a:pPr marL="0" indent="0">
              <a:buNone/>
            </a:pP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cv_wait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(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wpidinfo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pi_cv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, 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mips_syscall</a:t>
            </a:r>
            <a:r>
              <a:rPr lang="en-US" dirty="0" smtClean="0"/>
              <a:t>()</a:t>
            </a:r>
            <a:r>
              <a:rPr lang="en-US" baseline="0" dirty="0" smtClean="0"/>
              <a:t> -&gt;calls-&gt; </a:t>
            </a:r>
            <a:r>
              <a:rPr lang="en-US" baseline="0" dirty="0" err="1" smtClean="0"/>
              <a:t>sys_exit</a:t>
            </a:r>
            <a:r>
              <a:rPr lang="en-US" baseline="0" dirty="0" smtClean="0"/>
              <a:t>() -&gt;calls-&gt; </a:t>
            </a:r>
            <a:r>
              <a:rPr lang="en-US" baseline="0" dirty="0" err="1" smtClean="0"/>
              <a:t>thread_exit</a:t>
            </a:r>
            <a:r>
              <a:rPr lang="en-US" baseline="0" dirty="0" smtClean="0"/>
              <a:t>().  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5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Destroy two items (1) address space and </a:t>
            </a:r>
            <a:r>
              <a:rPr lang="en-US" dirty="0" err="1" smtClean="0"/>
              <a:t>fileTable</a:t>
            </a:r>
            <a:r>
              <a:rPr lang="en-US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Modify </a:t>
            </a:r>
            <a:r>
              <a:rPr lang="en-US" dirty="0" err="1" smtClean="0"/>
              <a:t>thread_exit</a:t>
            </a: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3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4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Modify </a:t>
            </a:r>
            <a:r>
              <a:rPr lang="en-US" dirty="0" err="1" smtClean="0"/>
              <a:t>thread_exit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Sys_fork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() works on trap frame</a:t>
            </a:r>
            <a:r>
              <a:rPr lang="en-US" sz="1200" kern="0" baseline="0" dirty="0" smtClean="0">
                <a:solidFill>
                  <a:srgbClr val="002060"/>
                </a:solidFill>
                <a:latin typeface="Courier New"/>
                <a:cs typeface="Courier New"/>
              </a:rPr>
              <a:t> and deal with error code.</a:t>
            </a: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9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Modify </a:t>
            </a:r>
            <a:r>
              <a:rPr lang="en-US" dirty="0" err="1" smtClean="0"/>
              <a:t>thread_fork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Old</a:t>
            </a:r>
            <a:r>
              <a:rPr lang="en-US" sz="1200" kern="0" baseline="0" dirty="0" smtClean="0">
                <a:solidFill>
                  <a:srgbClr val="002060"/>
                </a:solidFill>
                <a:latin typeface="Courier New"/>
                <a:cs typeface="Courier New"/>
              </a:rPr>
              <a:t> prototype: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baseline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baseline="0" dirty="0" smtClean="0">
                <a:solidFill>
                  <a:srgbClr val="002060"/>
                </a:solidFill>
                <a:latin typeface="Courier New"/>
                <a:cs typeface="Courier New"/>
              </a:rPr>
              <a:t>New prototype: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thread_fork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const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 char *name, void *data1, unsigned long data2,	 void (*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func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)(void *, unsigned long),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childpid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/* new for project</a:t>
            </a:r>
            <a:r>
              <a:rPr lang="en-US" sz="1200" baseline="0" dirty="0" smtClean="0">
                <a:solidFill>
                  <a:srgbClr val="FF0000"/>
                </a:solidFill>
                <a:latin typeface="Courier New"/>
                <a:cs typeface="Courier New"/>
              </a:rPr>
              <a:t> 4 */)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1200" kern="0" baseline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security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36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userptr_t</a:t>
            </a:r>
            <a:r>
              <a:rPr lang="en-US" dirty="0" smtClean="0"/>
              <a:t> is a pointer to a one-byte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userptr_t</a:t>
            </a:r>
            <a:r>
              <a:rPr lang="en-US" dirty="0" smtClean="0"/>
              <a:t> is a pointer to a one-byte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8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about social security numbers.</a:t>
            </a:r>
          </a:p>
          <a:p>
            <a:r>
              <a:rPr lang="en-US" baseline="0" dirty="0" smtClean="0"/>
              <a:t>Managed by social security administration.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about social security numbers.</a:t>
            </a:r>
          </a:p>
          <a:p>
            <a:r>
              <a:rPr lang="en-US" baseline="0" dirty="0" smtClean="0"/>
              <a:t>Managed by social security administration.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609600"/>
            <a:ext cx="8077200" cy="3429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4 – </a:t>
            </a:r>
            <a:r>
              <a:rPr lang="en-US" sz="3600" dirty="0">
                <a:latin typeface="Calibri" panose="020F0502020204030204" pitchFamily="34" charset="0"/>
              </a:rPr>
              <a:t>Processes and System Calls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Part 4: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Managing Process State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619500" y="4572000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Auburn University</a:t>
            </a:r>
            <a:b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http://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www.eng.auburn.edu</a:t>
            </a: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/~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xqin</a:t>
            </a:r>
            <a:endParaRPr lang="en-US" sz="2400" i="1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xqin@auburn.edu</a:t>
            </a:r>
            <a:endParaRPr lang="en-US" altLang="zh-CN" sz="2400" i="1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219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Algorithm 1: How to allocate a PID? </a:t>
            </a:r>
            <a:b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</a:b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pid_allocate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retPID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752600" y="1370013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sz="2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pidlock</a:t>
            </a:r>
            <a:r>
              <a:rPr lang="en-US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Check: number of existing processes &lt; MAX_PROCS</a:t>
            </a:r>
          </a:p>
          <a:p>
            <a:pPr marL="0" indent="0">
              <a:buNone/>
            </a:pPr>
            <a:r>
              <a:rPr lang="en-US" sz="2200" kern="0" dirty="0" err="1">
                <a:latin typeface="Courier New"/>
                <a:cs typeface="Courier New"/>
              </a:rPr>
              <a:t>pidinfo_index</a:t>
            </a:r>
            <a:r>
              <a:rPr lang="en-US" sz="2200" kern="0" dirty="0">
                <a:latin typeface="Courier New"/>
                <a:cs typeface="Courier New"/>
              </a:rPr>
              <a:t> = </a:t>
            </a:r>
            <a:r>
              <a:rPr lang="en-US" sz="2200" kern="0" dirty="0" err="1">
                <a:latin typeface="Courier New"/>
                <a:cs typeface="Courier New"/>
              </a:rPr>
              <a:t>get_pidinfo_index</a:t>
            </a:r>
            <a:r>
              <a:rPr lang="en-US" sz="2200" kern="0" dirty="0">
                <a:latin typeface="Courier New"/>
                <a:cs typeface="Courier New"/>
              </a:rPr>
              <a:t>(</a:t>
            </a:r>
            <a:r>
              <a:rPr lang="en-US" sz="2200" kern="0" dirty="0" err="1">
                <a:latin typeface="Courier New"/>
                <a:cs typeface="Courier New"/>
              </a:rPr>
              <a:t>nextpid</a:t>
            </a:r>
            <a:r>
              <a:rPr lang="en-US" sz="2200" kern="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while (</a:t>
            </a:r>
            <a:r>
              <a:rPr lang="en-US" sz="2200" kern="0" dirty="0" err="1">
                <a:latin typeface="Courier New"/>
                <a:cs typeface="Courier New"/>
              </a:rPr>
              <a:t>pidinfoTable</a:t>
            </a:r>
            <a:r>
              <a:rPr lang="en-US" sz="2200" kern="0" dirty="0">
                <a:latin typeface="Courier New"/>
                <a:cs typeface="Courier New"/>
              </a:rPr>
              <a:t>[</a:t>
            </a:r>
            <a:r>
              <a:rPr lang="en-US" sz="2200" kern="0" dirty="0" err="1">
                <a:latin typeface="Courier New"/>
                <a:cs typeface="Courier New"/>
              </a:rPr>
              <a:t>pidinfo_index</a:t>
            </a:r>
            <a:r>
              <a:rPr lang="en-US" sz="2200" kern="0" dirty="0">
                <a:latin typeface="Courier New"/>
                <a:cs typeface="Courier New"/>
              </a:rPr>
              <a:t>] !available) { 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    increase </a:t>
            </a:r>
            <a:r>
              <a:rPr lang="en-US" sz="2200" kern="0" dirty="0" err="1">
                <a:latin typeface="Courier New"/>
                <a:cs typeface="Courier New"/>
              </a:rPr>
              <a:t>nextpid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    </a:t>
            </a:r>
            <a:r>
              <a:rPr lang="en-US" sz="2200" kern="0" dirty="0" err="1">
                <a:latin typeface="Courier New"/>
                <a:cs typeface="Courier New"/>
              </a:rPr>
              <a:t>pidinfo_index</a:t>
            </a:r>
            <a:r>
              <a:rPr lang="en-US" sz="2200" kern="0" dirty="0">
                <a:latin typeface="Courier New"/>
                <a:cs typeface="Courier New"/>
              </a:rPr>
              <a:t> = </a:t>
            </a:r>
            <a:r>
              <a:rPr lang="en-US" sz="2200" kern="0" dirty="0" err="1">
                <a:latin typeface="Courier New"/>
                <a:cs typeface="Courier New"/>
              </a:rPr>
              <a:t>get_pidinfo_index</a:t>
            </a:r>
            <a:r>
              <a:rPr lang="en-US" sz="2200" kern="0" dirty="0">
                <a:latin typeface="Courier New"/>
                <a:cs typeface="Courier New"/>
              </a:rPr>
              <a:t>(</a:t>
            </a:r>
            <a:r>
              <a:rPr lang="en-US" sz="2200" kern="0" dirty="0" err="1">
                <a:latin typeface="Courier New"/>
                <a:cs typeface="Courier New"/>
              </a:rPr>
              <a:t>nextpid</a:t>
            </a:r>
            <a:r>
              <a:rPr lang="en-US" sz="2200" kern="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200" kern="0" dirty="0" err="1">
                <a:latin typeface="Courier New"/>
                <a:cs typeface="Courier New"/>
              </a:rPr>
              <a:t>pid</a:t>
            </a:r>
            <a:r>
              <a:rPr lang="en-US" sz="2200" kern="0" dirty="0">
                <a:latin typeface="Courier New"/>
                <a:cs typeface="Courier New"/>
              </a:rPr>
              <a:t> = </a:t>
            </a:r>
            <a:r>
              <a:rPr lang="en-US" sz="2200" kern="0" dirty="0" err="1">
                <a:latin typeface="Courier New"/>
                <a:cs typeface="Courier New"/>
              </a:rPr>
              <a:t>nextpid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Increase </a:t>
            </a:r>
            <a:r>
              <a:rPr lang="en-US" sz="2200" kern="0" dirty="0" err="1">
                <a:latin typeface="Courier New"/>
                <a:cs typeface="Courier New"/>
              </a:rPr>
              <a:t>nextpid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kern="0" dirty="0" err="1">
                <a:latin typeface="Courier New"/>
                <a:cs typeface="Courier New"/>
              </a:rPr>
              <a:t>new_pidinfo</a:t>
            </a:r>
            <a:r>
              <a:rPr lang="en-US" sz="2200" kern="0" dirty="0">
                <a:latin typeface="Courier New"/>
                <a:cs typeface="Courier New"/>
              </a:rPr>
              <a:t> = </a:t>
            </a:r>
            <a:r>
              <a:rPr lang="en-US" sz="2200" kern="0" dirty="0" err="1">
                <a:latin typeface="Courier New"/>
                <a:cs typeface="Courier New"/>
              </a:rPr>
              <a:t>create_pidinfo</a:t>
            </a:r>
            <a:r>
              <a:rPr lang="en-US" sz="2200" kern="0" dirty="0">
                <a:latin typeface="Courier New"/>
                <a:cs typeface="Courier New"/>
              </a:rPr>
              <a:t>(</a:t>
            </a:r>
            <a:r>
              <a:rPr lang="en-US" sz="2200" kern="0" dirty="0" err="1">
                <a:latin typeface="Courier New"/>
                <a:cs typeface="Courier New"/>
              </a:rPr>
              <a:t>pid</a:t>
            </a:r>
            <a:r>
              <a:rPr lang="en-US" sz="2200" kern="0" dirty="0">
                <a:latin typeface="Courier New"/>
                <a:cs typeface="Courier New"/>
              </a:rPr>
              <a:t>, parent </a:t>
            </a:r>
            <a:r>
              <a:rPr lang="en-US" sz="2200" kern="0" dirty="0" err="1">
                <a:latin typeface="Courier New"/>
                <a:cs typeface="Courier New"/>
              </a:rPr>
              <a:t>pid</a:t>
            </a:r>
            <a:r>
              <a:rPr lang="en-US" sz="2200" kern="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Add </a:t>
            </a:r>
            <a:r>
              <a:rPr lang="en-US" sz="2200" kern="0" dirty="0" err="1">
                <a:latin typeface="Courier New"/>
                <a:cs typeface="Courier New"/>
              </a:rPr>
              <a:t>new_pidinfo</a:t>
            </a:r>
            <a:r>
              <a:rPr lang="en-US" sz="2200" kern="0" dirty="0">
                <a:latin typeface="Courier New"/>
                <a:cs typeface="Courier New"/>
              </a:rPr>
              <a:t> into </a:t>
            </a:r>
            <a:r>
              <a:rPr lang="en-US" sz="2200" kern="0" dirty="0" err="1">
                <a:latin typeface="Courier New"/>
                <a:cs typeface="Courier New"/>
              </a:rPr>
              <a:t>pidinfoTable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Unlock </a:t>
            </a:r>
            <a:r>
              <a:rPr lang="en-US" sz="2200" kern="0" dirty="0" err="1">
                <a:latin typeface="Courier New"/>
                <a:cs typeface="Courier New"/>
              </a:rPr>
              <a:t>pidlock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Return </a:t>
            </a:r>
            <a:r>
              <a:rPr lang="en-US" sz="2200" kern="0" dirty="0" err="1">
                <a:latin typeface="Courier New"/>
                <a:cs typeface="Courier New"/>
              </a:rPr>
              <a:t>pid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b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</a:b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066800" y="1600200"/>
            <a:ext cx="1051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alibri" panose="020F0502020204030204" pitchFamily="34" charset="0"/>
                <a:cs typeface="Courier New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: </a:t>
            </a:r>
          </a:p>
          <a:p>
            <a:pPr marL="0" indent="0">
              <a:buNone/>
            </a:pP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returncode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pPr marL="0" indent="0"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charset="0"/>
                <a:ea typeface="Calibri" charset="0"/>
                <a:cs typeface="Calibri" charset="0"/>
              </a:rPr>
              <a:t>Manual page: waitpid.html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Wait for the process specified by 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pid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 to exit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Return its exit code in the integer pointed to by 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returncode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. 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If that process has exited already,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waitpid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returns immediately. If that process does not exist,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waitpid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fails.</a:t>
            </a:r>
            <a:endParaRPr lang="en-US" kern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sys_waitpid</a:t>
            </a: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447800" y="1598613"/>
            <a:ext cx="10287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In </a:t>
            </a:r>
            <a:r>
              <a:rPr lang="en-US" kern="0" dirty="0" err="1">
                <a:latin typeface="Calibri" panose="020F0502020204030204" pitchFamily="34" charset="0"/>
                <a:cs typeface="Courier New" panose="02070309020205020404" pitchFamily="49" charset="0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returncode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Two Implementation Strategies:</a:t>
            </a:r>
          </a:p>
          <a:p>
            <a:pPr lvl="1"/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Strategy 2 is recommended. Why?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Implement this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syscall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in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ourier New"/>
              </a:rPr>
              <a:t>Strategy 1: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sys_waitpid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does everything </a:t>
            </a:r>
          </a:p>
          <a:p>
            <a:pPr marL="457200" lvl="1" indent="0">
              <a:buNone/>
            </a:pP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OR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ourier New"/>
              </a:rPr>
              <a:t>Strategy 2: Let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sys_waitpid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pass information to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pid_wait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to do all the work.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pid_wait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066800" y="1747068"/>
            <a:ext cx="10515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In Kernel:</a:t>
            </a:r>
          </a:p>
          <a:p>
            <a:pPr marL="0" indent="0">
              <a:buNone/>
            </a:pP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pid_wait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wpid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*status,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flags,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*ret)</a:t>
            </a:r>
          </a:p>
          <a:p>
            <a:pPr marL="0" indent="0">
              <a:buNone/>
            </a:pPr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This is a synchronization problem: use condition variable	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A parent waits for its child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20425"/>
            <a:ext cx="10363200" cy="609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</a:rPr>
              <a:t>Algorithm 2: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pid_wait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wpid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*status,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flags,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*ret)</a:t>
            </a:r>
            <a:endParaRPr lang="en-US" sz="20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905000" y="538179"/>
            <a:ext cx="10058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(wait for itself) return EINVAL;</a:t>
            </a:r>
          </a:p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pidlock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Why 1? */</a:t>
            </a:r>
            <a:endParaRPr lang="en-US" sz="20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kern="0" dirty="0" err="1">
                <a:solidFill>
                  <a:srgbClr val="FF000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 = </a:t>
            </a:r>
            <a:r>
              <a:rPr lang="en-US" sz="2000" kern="0" dirty="0" err="1">
                <a:solidFill>
                  <a:srgbClr val="FF0000"/>
                </a:solidFill>
                <a:latin typeface="Courier New"/>
                <a:cs typeface="Courier New"/>
              </a:rPr>
              <a:t>get_pidinfo</a:t>
            </a: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000" kern="0" dirty="0" err="1">
                <a:solidFill>
                  <a:srgbClr val="FF0000"/>
                </a:solidFill>
                <a:latin typeface="Courier New"/>
                <a:cs typeface="Courier New"/>
              </a:rPr>
              <a:t>wpid</a:t>
            </a: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If (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parent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!=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curthread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t_pid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) </a:t>
            </a:r>
            <a:r>
              <a:rPr lang="en-US" sz="2000" b="1" kern="0" dirty="0" smtClean="0">
                <a:solidFill>
                  <a:srgbClr val="FF0000"/>
                </a:solidFill>
                <a:latin typeface="Courier New"/>
                <a:cs typeface="Courier New"/>
              </a:rPr>
              <a:t>/* Why 2? */</a:t>
            </a:r>
            <a:endParaRPr lang="en-US" sz="2000" b="1" kern="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   Unlock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; return EPERM;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If (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exited == false) {/* child is active */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   if (flags == WNOHANG) { /* Optional */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       Unlock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; *ret = 0; return 0;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   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   </a:t>
            </a:r>
            <a:r>
              <a:rPr lang="en-US" sz="2000" b="1" kern="0" dirty="0" smtClean="0">
                <a:solidFill>
                  <a:srgbClr val="FF0000"/>
                </a:solidFill>
                <a:latin typeface="Courier New"/>
                <a:cs typeface="Courier New"/>
              </a:rPr>
              <a:t>/* </a:t>
            </a:r>
            <a:r>
              <a:rPr lang="en-US" sz="2000" b="1" kern="0" dirty="0">
                <a:solidFill>
                  <a:srgbClr val="FF0000"/>
                </a:solidFill>
                <a:latin typeface="Courier New"/>
                <a:cs typeface="Courier New"/>
              </a:rPr>
              <a:t>Whose </a:t>
            </a:r>
            <a:r>
              <a:rPr lang="en-US" sz="2000" b="1" kern="0" dirty="0" err="1">
                <a:solidFill>
                  <a:srgbClr val="FF0000"/>
                </a:solidFill>
                <a:latin typeface="Courier New"/>
                <a:cs typeface="Courier New"/>
              </a:rPr>
              <a:t>pi_cv</a:t>
            </a:r>
            <a:r>
              <a:rPr lang="en-US" sz="2000" b="1" kern="0" dirty="0">
                <a:solidFill>
                  <a:srgbClr val="FF0000"/>
                </a:solidFill>
                <a:latin typeface="Courier New"/>
                <a:cs typeface="Courier New"/>
              </a:rPr>
              <a:t> should we use? */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  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cv_wait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(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pi_cv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,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); </a:t>
            </a:r>
            <a:endParaRPr lang="en-US" sz="2000" kern="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*status =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exitstatus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*ret =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Set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parent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to 0;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Remove </a:t>
            </a:r>
            <a:r>
              <a:rPr lang="en-US" sz="2000" kern="0" dirty="0" err="1">
                <a:solidFill>
                  <a:srgbClr val="FF000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 from </a:t>
            </a:r>
            <a:r>
              <a:rPr lang="en-US" sz="2000" kern="0" dirty="0" err="1">
                <a:solidFill>
                  <a:srgbClr val="FF0000"/>
                </a:solidFill>
                <a:latin typeface="Courier New"/>
                <a:cs typeface="Courier New"/>
              </a:rPr>
              <a:t>pidinfoTable</a:t>
            </a: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Unlock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000" kern="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_exit</a:t>
            </a: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905000" y="15240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alibri" panose="020F0502020204030204" pitchFamily="34" charset="0"/>
                <a:cs typeface="Courier New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: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_exit(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code);</a:t>
            </a:r>
          </a:p>
          <a:p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Implement this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syscall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in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ourier New"/>
              </a:rPr>
              <a:t>Strategy 1: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sys_exit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does everything </a:t>
            </a:r>
          </a:p>
          <a:p>
            <a:pPr marL="457200" lvl="1" indent="0">
              <a:buNone/>
            </a:pP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OR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ourier New"/>
              </a:rPr>
              <a:t>Strategy 2: Let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sys_exit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calls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thread_exit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, which does all the work.</a:t>
            </a:r>
          </a:p>
          <a:p>
            <a:pPr lvl="1"/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Modify the existing 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thread_exit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11049000" cy="1143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Exercise </a:t>
            </a:r>
            <a:r>
              <a:rPr lang="en-US" sz="40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5. </a:t>
            </a: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Algorithm </a:t>
            </a: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3:</a:t>
            </a:r>
            <a:r>
              <a:rPr lang="en-US" sz="40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4000" dirty="0" smtClean="0">
                <a:solidFill>
                  <a:srgbClr val="002060"/>
                </a:solidFill>
                <a:latin typeface="Calibri"/>
                <a:cs typeface="Calibri"/>
              </a:rPr>
              <a:t/>
            </a:r>
            <a:br>
              <a:rPr lang="en-US" sz="4000" dirty="0" smtClean="0">
                <a:solidFill>
                  <a:srgbClr val="002060"/>
                </a:solidFill>
                <a:latin typeface="Calibri"/>
                <a:cs typeface="Calibri"/>
              </a:rPr>
            </a:br>
            <a:r>
              <a:rPr lang="en-US" sz="4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thread_exit</a:t>
            </a:r>
            <a:r>
              <a:rPr lang="en-US" sz="40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4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40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ourier New"/>
                <a:cs typeface="Courier New"/>
              </a:rPr>
              <a:t>exitcode</a:t>
            </a:r>
            <a:r>
              <a:rPr lang="en-US" sz="40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40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023257" y="1598596"/>
            <a:ext cx="10744200" cy="464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</a:t>
            </a:r>
            <a:r>
              <a:rPr lang="en-US" sz="28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exitstatus</a:t>
            </a:r>
            <a:r>
              <a:rPr lang="en-US" sz="28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8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</a:t>
            </a:r>
            <a:r>
              <a:rPr lang="en-US" sz="28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8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lang="en-US" sz="28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8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Existing source code */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Call </a:t>
            </a:r>
            <a:r>
              <a:rPr lang="en-US" sz="2800" kern="0" dirty="0" err="1">
                <a:solidFill>
                  <a:srgbClr val="FF0000"/>
                </a:solidFill>
                <a:latin typeface="Courier New"/>
                <a:cs typeface="Courier New"/>
              </a:rPr>
              <a:t>as_destroy</a:t>
            </a:r>
            <a:r>
              <a:rPr lang="en-US" sz="2800" kern="0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 to remove </a:t>
            </a:r>
            <a:r>
              <a:rPr lang="en-US" sz="2800" kern="0" dirty="0" err="1">
                <a:solidFill>
                  <a:schemeClr val="accent2"/>
                </a:solidFill>
                <a:latin typeface="Courier New"/>
                <a:cs typeface="Courier New"/>
              </a:rPr>
              <a:t>curthread’s</a:t>
            </a: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 address space;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Decrease </a:t>
            </a:r>
            <a:r>
              <a:rPr lang="en-US" sz="2800" kern="0" dirty="0" err="1">
                <a:solidFill>
                  <a:schemeClr val="accent2"/>
                </a:solidFill>
                <a:latin typeface="Courier New"/>
                <a:cs typeface="Courier New"/>
              </a:rPr>
              <a:t>cwd</a:t>
            </a: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 reference;</a:t>
            </a:r>
          </a:p>
          <a:p>
            <a:pPr marL="0" indent="0">
              <a:buNone/>
            </a:pPr>
            <a:endParaRPr lang="en-US" sz="28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/* </a:t>
            </a:r>
            <a:r>
              <a:rPr lang="en-US" sz="2800" b="1" kern="0" dirty="0" smtClean="0">
                <a:solidFill>
                  <a:srgbClr val="FF0000"/>
                </a:solidFill>
                <a:latin typeface="Courier New"/>
                <a:cs typeface="Courier New"/>
              </a:rPr>
              <a:t>Exercise 1.</a:t>
            </a:r>
            <a:r>
              <a:rPr lang="en-US" sz="28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 What should be deleted below? */</a:t>
            </a:r>
            <a:endParaRPr lang="en-US" sz="28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Destroy </a:t>
            </a:r>
            <a:r>
              <a:rPr lang="en-US" sz="2800" kern="0" dirty="0" err="1">
                <a:solidFill>
                  <a:schemeClr val="accent2"/>
                </a:solidFill>
                <a:latin typeface="Courier New"/>
                <a:cs typeface="Courier New"/>
              </a:rPr>
              <a:t>curthread’s</a:t>
            </a: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800" kern="0" dirty="0" err="1">
                <a:solidFill>
                  <a:srgbClr val="FF0000"/>
                </a:solidFill>
                <a:latin typeface="Courier New"/>
                <a:cs typeface="Courier New"/>
              </a:rPr>
              <a:t>filetable</a:t>
            </a:r>
            <a:r>
              <a:rPr lang="en-US" sz="28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;</a:t>
            </a:r>
            <a:endParaRPr lang="en-US" sz="2800" kern="0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8728" y="5553455"/>
            <a:ext cx="2362200" cy="6917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What is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104900" y="1600200"/>
            <a:ext cx="10058400" cy="367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It enables multiprogramming</a:t>
            </a:r>
          </a:p>
          <a:p>
            <a:endParaRPr lang="en-US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Create a copy of a calling process</a:t>
            </a:r>
          </a:p>
          <a:p>
            <a:endParaRPr lang="en-US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Parent and child processes each observe return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762000" y="1560513"/>
            <a:ext cx="11049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alibri" panose="020F0502020204030204" pitchFamily="34" charset="0"/>
                <a:cs typeface="Courier New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: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fork(void);</a:t>
            </a:r>
          </a:p>
          <a:p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calls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, which has been partially implemented in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kern/thread/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thread.c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Step 1: Implement the 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Step 2: Modify the 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Step 1: How to implement 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371600" y="1911350"/>
            <a:ext cx="9753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takes care of the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trapframe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handling.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Copy the </a:t>
            </a:r>
            <a:r>
              <a:rPr lang="en-US" dirty="0" err="1">
                <a:latin typeface="Calibri" panose="020F0502020204030204" pitchFamily="34" charset="0"/>
              </a:rPr>
              <a:t>trapframe</a:t>
            </a:r>
            <a:r>
              <a:rPr lang="en-US" dirty="0">
                <a:latin typeface="Calibri" panose="020F0502020204030204" pitchFamily="34" charset="0"/>
              </a:rPr>
              <a:t> prior to calling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Then, it calls the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to deal with the rest of the work.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Program: </a:t>
            </a:r>
            <a:r>
              <a:rPr lang="en-US" dirty="0" err="1" smtClean="0"/>
              <a:t>shell.c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1411012"/>
            <a:ext cx="11028379" cy="46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11430000" cy="1447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Exercise </a:t>
            </a:r>
            <a:r>
              <a:rPr lang="en-US" sz="32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6. </a:t>
            </a:r>
            <a:r>
              <a:rPr lang="en-US" sz="3200" dirty="0" smtClean="0">
                <a:solidFill>
                  <a:schemeClr val="accent2"/>
                </a:solidFill>
                <a:latin typeface="Calibri"/>
                <a:cs typeface="Calibri"/>
              </a:rPr>
              <a:t>Algorithm </a:t>
            </a: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  <a:t>4: </a:t>
            </a:r>
            <a:r>
              <a:rPr lang="en-US" sz="3200" dirty="0">
                <a:solidFill>
                  <a:srgbClr val="002060"/>
                </a:solidFill>
                <a:latin typeface="Calibri"/>
                <a:cs typeface="Calibri"/>
              </a:rPr>
              <a:t/>
            </a:r>
            <a:br>
              <a:rPr lang="en-US" sz="3200" dirty="0">
                <a:solidFill>
                  <a:srgbClr val="002060"/>
                </a:solidFill>
                <a:latin typeface="Calibri"/>
                <a:cs typeface="Calibri"/>
              </a:rPr>
            </a:b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sys_fork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trapframe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tf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/>
            </a:r>
            <a:b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     </a:t>
            </a:r>
            <a:r>
              <a:rPr lang="en-US" sz="3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retval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600200" y="1447800"/>
            <a:ext cx="9829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trap_frame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called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/* Call 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(	) */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result =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thread_fork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curthread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-&gt;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t_name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ntf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0,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child_thread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retval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);)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if (result != 0) { 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/*How to deal with the error? */</a:t>
            </a:r>
            <a:endParaRPr lang="en-US" sz="24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    delete 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    return result;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return 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9067800" y="6229350"/>
            <a:ext cx="2133600" cy="476250"/>
          </a:xfrm>
        </p:spPr>
        <p:txBody>
          <a:bodyPr/>
          <a:lstStyle/>
          <a:p>
            <a:fld id="{B9013FDC-CDB6-0145-BBEC-8B9E418D679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4800600"/>
            <a:ext cx="30480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52400" y="0"/>
            <a:ext cx="11734800" cy="1752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Exercise </a:t>
            </a:r>
            <a:r>
              <a:rPr lang="en-US" sz="32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7 (</a:t>
            </a:r>
            <a:r>
              <a:rPr lang="en-US" sz="3200" b="1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Wheeldecide</a:t>
            </a: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. </a:t>
            </a:r>
            <a:r>
              <a:rPr lang="en-US" sz="3200" dirty="0" smtClean="0">
                <a:solidFill>
                  <a:schemeClr val="accent2"/>
                </a:solidFill>
                <a:latin typeface="Calibri"/>
                <a:cs typeface="Calibri"/>
              </a:rPr>
              <a:t>Algorithm </a:t>
            </a: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  <a:t>5: how to modify  </a:t>
            </a:r>
            <a:b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</a:b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char *name, void *data1,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                 unsigned long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data2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void (*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func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)(void *,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         unsigned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long),</a:t>
            </a:r>
            <a:r>
              <a:rPr lang="en-US" sz="2400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childpid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24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676400" y="1981200"/>
            <a:ext cx="883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new thread */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fileTable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Call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as_copy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vmspace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*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684814"/>
            <a:ext cx="17526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67600" y="19812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What are the two items to be copied from </a:t>
            </a:r>
            <a:r>
              <a:rPr lang="en-US" sz="2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curthread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 to </a:t>
            </a:r>
            <a:r>
              <a:rPr lang="en-US" sz="2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newguy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4953000"/>
            <a:ext cx="1447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905000" y="15240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sys_execv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Implement it here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/kern/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userprog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runprogram.c</a:t>
            </a:r>
            <a:endParaRPr lang="en-US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as a template</a:t>
            </a:r>
          </a:p>
          <a:p>
            <a:endParaRPr lang="en-US" kern="0" dirty="0" smtClean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Feel 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free to modify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ourier New"/>
              </a:rPr>
              <a:t>Important Part: </a:t>
            </a:r>
            <a:r>
              <a:rPr lang="en-US" kern="0" dirty="0">
                <a:solidFill>
                  <a:srgbClr val="FF3300"/>
                </a:solidFill>
                <a:latin typeface="Calibri" panose="020F0502020204030204" pitchFamily="34" charset="0"/>
                <a:cs typeface="Courier New"/>
              </a:rPr>
              <a:t>Argument handling</a:t>
            </a:r>
            <a:endParaRPr lang="en-US" kern="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kern="0" dirty="0">
              <a:solidFill>
                <a:schemeClr val="accent2"/>
              </a:solidFill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</a:t>
            </a: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133600" y="15240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1: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copyin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program name</a:t>
            </a: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2: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copyin_args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argv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3: load the executable</a:t>
            </a: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4: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copyout_args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argv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5: warp to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usermode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Local </a:t>
            </a:r>
            <a:r>
              <a:rPr lang="en-US" sz="4000" dirty="0" err="1">
                <a:solidFill>
                  <a:schemeClr val="accent2"/>
                </a:solidFill>
                <a:latin typeface="Calibri"/>
                <a:cs typeface="Calibri"/>
              </a:rPr>
              <a:t>Variblies</a:t>
            </a: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 used in </a:t>
            </a: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133600" y="1447800"/>
            <a:ext cx="9220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endParaRPr lang="en-US" sz="2800" kern="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sys_execv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kern="0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prog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	char *path;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	</a:t>
            </a:r>
            <a:r>
              <a:rPr lang="en-US" sz="2800" kern="0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vaddr_t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stackptr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result;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   ......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5947558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dirty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 defined in </a:t>
            </a:r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/kern/include/</a:t>
            </a:r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types.h</a:t>
            </a:r>
            <a:endParaRPr lang="en-US" dirty="0">
              <a:solidFill>
                <a:srgbClr val="FF33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219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Details of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371600"/>
            <a:ext cx="10744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get the filename from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prog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allocate the space to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argdata.buffer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do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copyin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from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argv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to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argdata.buffer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load the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send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argv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strings to the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free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/* warp to user mode. */</a:t>
            </a:r>
          </a:p>
          <a:p>
            <a:pPr marL="0" indent="0">
              <a:buNone/>
            </a:pP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md_usermode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stackptr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sz="2800" kern="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AF5B0-A05E-724A-87E2-3CBAB181D8A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228600"/>
            <a:ext cx="1112074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981200" y="381000"/>
            <a:ext cx="8229600" cy="1066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Review: Process Identifier</a:t>
            </a:r>
            <a:endParaRPr lang="en-US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905000" y="15240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PID or Process ID:  process identifier 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Temporarily uniquely identify a process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2616" y="3581401"/>
            <a:ext cx="6806184" cy="830997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 PID is used as a parameter in various function calls </a:t>
            </a:r>
          </a:p>
          <a:p>
            <a:r>
              <a:rPr lang="en-US" dirty="0">
                <a:latin typeface="Calibri"/>
                <a:cs typeface="Calibri"/>
              </a:rPr>
              <a:t>  allowing processes to be manipulated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2616" y="4876801"/>
            <a:ext cx="6806184" cy="1200329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 Sample function calls that use PID: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Adjust a process's priority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kill a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981200" y="381000"/>
            <a:ext cx="82296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latin typeface="Calibri"/>
                <a:cs typeface="Calibri"/>
              </a:rPr>
              <a:t>Process ID Management Module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371600" y="1828800"/>
            <a:ext cx="9677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Manage PID information (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What is this?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)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Implement your PID management functions here</a:t>
            </a: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:</a:t>
            </a:r>
          </a:p>
          <a:p>
            <a:endParaRPr lang="en-US" kern="0" dirty="0">
              <a:solidFill>
                <a:srgbClr val="FF0000"/>
              </a:solidFill>
              <a:latin typeface="Calibri" panose="020F0502020204030204" pitchFamily="34" charset="0"/>
              <a:cs typeface="Courier New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	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/kern/thread/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pid.c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143000" y="381000"/>
            <a:ext cx="10058400" cy="2209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Data </a:t>
            </a:r>
            <a:r>
              <a:rPr lang="en-US" dirty="0">
                <a:latin typeface="Calibri"/>
                <a:cs typeface="Calibri"/>
              </a:rPr>
              <a:t>Structure Question </a:t>
            </a:r>
            <a:r>
              <a:rPr lang="en-US" dirty="0" smtClean="0">
                <a:latin typeface="Calibri"/>
                <a:cs typeface="Calibri"/>
              </a:rPr>
              <a:t>2: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Process ID Management</a:t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 smtClean="0">
                <a:solidFill>
                  <a:srgbClr val="FF0000"/>
                </a:solidFill>
                <a:latin typeface="Calibri"/>
                <a:cs typeface="Calibri"/>
              </a:rPr>
              <a:t>Exercise 1: What </a:t>
            </a:r>
            <a:r>
              <a:rPr lang="en-US" sz="4000" dirty="0">
                <a:solidFill>
                  <a:srgbClr val="FF0000"/>
                </a:solidFill>
                <a:latin typeface="Calibri"/>
                <a:cs typeface="Calibri"/>
              </a:rPr>
              <a:t>is PID information or </a:t>
            </a:r>
            <a:r>
              <a:rPr lang="en-US" sz="4000" dirty="0" err="1">
                <a:solidFill>
                  <a:srgbClr val="FF0000"/>
                </a:solidFill>
                <a:latin typeface="Calibri"/>
                <a:cs typeface="Calibri"/>
              </a:rPr>
              <a:t>pidinfo</a:t>
            </a:r>
            <a:r>
              <a:rPr lang="en-US" sz="40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br>
              <a:rPr lang="en-US" sz="4000" dirty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3200" dirty="0">
                <a:latin typeface="Calibri"/>
                <a:cs typeface="Calibri"/>
              </a:rPr>
              <a:t> (</a:t>
            </a:r>
            <a:r>
              <a:rPr lang="en-US" sz="3200" dirty="0">
                <a:latin typeface="Calibri"/>
                <a:cs typeface="Calibri"/>
                <a:hlinkClick r:id="rId3" action="ppaction://hlinksldjump"/>
              </a:rPr>
              <a:t>see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functions</a:t>
            </a:r>
            <a:r>
              <a:rPr lang="en-US" sz="3200" dirty="0">
                <a:latin typeface="Calibri"/>
                <a:cs typeface="Calibri"/>
                <a:hlinkClick r:id="rId3" action="ppaction://hlinksldjump"/>
              </a:rPr>
              <a:t> on slide 14</a:t>
            </a:r>
            <a:r>
              <a:rPr lang="en-US" sz="3200" dirty="0">
                <a:latin typeface="Calibri"/>
                <a:cs typeface="Calibri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905000" y="2806896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Process id of the thread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Process id of its parent thread	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Is it exited? True if it has exited</a:t>
            </a:r>
          </a:p>
          <a:p>
            <a:r>
              <a:rPr lang="en-US" kern="0" dirty="0" err="1">
                <a:latin typeface="Calibri" panose="020F0502020204030204" pitchFamily="34" charset="0"/>
                <a:cs typeface="Courier New"/>
              </a:rPr>
              <a:t>exitstatus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(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see Algorithm 2 on slide 19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) 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A condition variable: use to implement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, i.e., wait for thread exit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228600"/>
            <a:ext cx="89154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Data Structure Question 3: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 Exercise 2: What 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are global variables for PID management?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600200" y="1752599"/>
            <a:ext cx="96012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nextpid</a:t>
            </a:r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: Next candidate (i.e., available) PID Note: similar to PC – program counter.</a:t>
            </a: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Number of allocated PIDs</a:t>
            </a:r>
          </a:p>
          <a:p>
            <a:pPr lvl="1"/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For a static PID </a:t>
            </a:r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table</a:t>
            </a:r>
          </a:p>
          <a:p>
            <a:pPr lvl="1"/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Pidlock</a:t>
            </a:r>
            <a:r>
              <a:rPr lang="en-US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A global lock for PID management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FF0000"/>
                </a:solidFill>
                <a:latin typeface="Calibri"/>
                <a:cs typeface="Calibri"/>
              </a:rPr>
              <a:t>Exercise </a:t>
            </a:r>
            <a:r>
              <a:rPr lang="en-US" kern="0" dirty="0" smtClean="0">
                <a:solidFill>
                  <a:srgbClr val="FF0000"/>
                </a:solidFill>
                <a:latin typeface="Calibri"/>
                <a:cs typeface="Calibri"/>
              </a:rPr>
              <a:t>3 </a:t>
            </a:r>
            <a:r>
              <a:rPr lang="en-US" kern="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Calibri"/>
                <a:cs typeface="Calibri"/>
              </a:rPr>
              <a:t>Wheeldecide</a:t>
            </a:r>
            <a:r>
              <a:rPr lang="en-US" kern="0" dirty="0">
                <a:solidFill>
                  <a:srgbClr val="FF0000"/>
                </a:solidFill>
                <a:latin typeface="Calibri"/>
                <a:cs typeface="Calibri"/>
              </a:rPr>
              <a:t>): </a:t>
            </a:r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Why we need a lock here?</a:t>
            </a: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752600" y="228600"/>
            <a:ext cx="87630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Data Structure Question 4: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Exercise 4: What 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is the data structure for all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 variables?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981200" y="1981200"/>
            <a:ext cx="853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rgbClr val="002060"/>
                </a:solidFill>
                <a:latin typeface="Calibri"/>
                <a:cs typeface="Calibri"/>
              </a:rPr>
              <a:t>pidinfoTable</a:t>
            </a:r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: a table of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Static Array</a:t>
            </a: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A global variable</a:t>
            </a: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Size of the table: MAX_PROCS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828800" y="152400"/>
            <a:ext cx="83820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latin typeface="Calibri"/>
                <a:cs typeface="Calibri"/>
              </a:rPr>
              <a:t>Process ID Management: </a:t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Suggested Functions (</a:t>
            </a:r>
            <a:r>
              <a:rPr lang="en-US" sz="2800" dirty="0">
                <a:latin typeface="Calibri"/>
                <a:cs typeface="Calibri"/>
                <a:hlinkClick r:id="rId3" action="ppaction://hlinksldjump"/>
              </a:rPr>
              <a:t>see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pidinfo</a:t>
            </a:r>
            <a:r>
              <a:rPr lang="en-US" sz="2800" dirty="0">
                <a:latin typeface="Calibri"/>
                <a:cs typeface="Calibri"/>
                <a:hlinkClick r:id="rId3" action="ppaction://hlinksldjump"/>
              </a:rPr>
              <a:t> on slide 11</a:t>
            </a:r>
            <a:r>
              <a:rPr lang="en-US" sz="4000" dirty="0">
                <a:latin typeface="Calibri"/>
                <a:cs typeface="Calibri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143000" y="1676400"/>
            <a:ext cx="10134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Initialization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Create and Destroy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Given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, retrieve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from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pidinfoTable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Add a new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into the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pidinfoTable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PID Allocation and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Unallocation</a:t>
            </a:r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Wait for PID (see also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system call)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Set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exitstatus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of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5828</TotalTime>
  <Words>1263</Words>
  <Application>Microsoft Macintosh PowerPoint</Application>
  <PresentationFormat>Widescreen</PresentationFormat>
  <Paragraphs>338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MS PGothic</vt:lpstr>
      <vt:lpstr>ＭＳ Ｐゴシック</vt:lpstr>
      <vt:lpstr>Times New Roman</vt:lpstr>
      <vt:lpstr>宋体</vt:lpstr>
      <vt:lpstr>1_Default Design</vt:lpstr>
      <vt:lpstr>COMP 3500  Introduction to Operating Systems  Project 4 – Processes and System Calls  Part 4: Managing Process State </vt:lpstr>
      <vt:lpstr>Sample Program: shell.c</vt:lpstr>
      <vt:lpstr>PowerPoint Presentation</vt:lpstr>
      <vt:lpstr>Review: Process Identifier</vt:lpstr>
      <vt:lpstr>Process ID Management Module</vt:lpstr>
      <vt:lpstr>Data Structure Question 2: Process ID Management Exercise 1: What is PID information or pidinfo?  (see functions on slide 14)</vt:lpstr>
      <vt:lpstr>Data Structure Question 3:  Exercise 2: What are global variables for PID management?</vt:lpstr>
      <vt:lpstr>Data Structure Question 4: Exercise 4: What is the data structure for all pidinfo variables?</vt:lpstr>
      <vt:lpstr>Process ID Management:  Suggested Functions (see pidinfo on slide 11)</vt:lpstr>
      <vt:lpstr>Algorithm 1: How to allocate a PID?  int pid_allocate(pid_t *retPID)</vt:lpstr>
      <vt:lpstr>How to Implement system call  waitpid?</vt:lpstr>
      <vt:lpstr>How to Implement system call sys_waitpid?</vt:lpstr>
      <vt:lpstr>How to implement system call pid_wait()?</vt:lpstr>
      <vt:lpstr>Algorithm 2: pid_wait(pid_t wpid, int *status, int flags, pid_t *ret)</vt:lpstr>
      <vt:lpstr>How to Implement system call _exit?</vt:lpstr>
      <vt:lpstr>Exercise 5. Algorithm 3:  thread_exit(int exitcode)</vt:lpstr>
      <vt:lpstr>What is system call fork?</vt:lpstr>
      <vt:lpstr>How to implement system call fork?</vt:lpstr>
      <vt:lpstr>Step 1: How to implement sys_fork()?</vt:lpstr>
      <vt:lpstr>Exercise 6. Algorithm 4:  int sys_fork(struct trapframe *tf,        pid_t *retval)</vt:lpstr>
      <vt:lpstr>Exercise 7 (Wheeldecide) . Algorithm 5: how to modify   int thread_fork(const char *name, void *data1,                    unsigned long data2, void (*func)(void *,            unsigned long),  pid_t *childpid)</vt:lpstr>
      <vt:lpstr>How to implement system call exec?</vt:lpstr>
      <vt:lpstr>How to implement sys_exec()?</vt:lpstr>
      <vt:lpstr>Local Variblies used in sys_exec()</vt:lpstr>
      <vt:lpstr>Details of sys_exec()</vt:lpstr>
    </vt:vector>
  </TitlesOfParts>
  <Company>New Mexico Tech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508</cp:revision>
  <dcterms:created xsi:type="dcterms:W3CDTF">2006-08-22T22:53:10Z</dcterms:created>
  <dcterms:modified xsi:type="dcterms:W3CDTF">2017-10-27T18:33:01Z</dcterms:modified>
</cp:coreProperties>
</file>