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35" autoAdjust="0"/>
    <p:restoredTop sz="84459" autoAdjust="0"/>
  </p:normalViewPr>
  <p:slideViewPr>
    <p:cSldViewPr>
      <p:cViewPr varScale="1">
        <p:scale>
          <a:sx n="94" d="100"/>
          <a:sy n="94" d="100"/>
        </p:scale>
        <p:origin x="232" y="19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FC04B-B489-AF48-B040-4125358288B5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59D90-51EE-2149-AFFF-5B5C2770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Fall’17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Lec29: Slides 11-30 are included in Lec30.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Lec30: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Slide</a:t>
            </a:r>
            <a:r>
              <a:rPr lang="en-US" altLang="zh-CN" baseline="0">
                <a:latin typeface="Times New Roman" charset="0"/>
                <a:ea typeface="宋体" charset="0"/>
                <a:cs typeface="宋体" charset="0"/>
              </a:rPr>
              <a:t>s 1-16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Spring’17: 40 Minutes slides 1-19.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Fall’16: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50 Minutes: slides 1-19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Fall’15: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Fall’14: Slides 14-16 in Project 4-4-Managing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file system state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: 15 min</a:t>
            </a:r>
            <a:endParaRPr lang="en-US" altLang="zh-CN" baseline="0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Slides 1-14: 45 Minutes.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Next lecture: 15-27: 40 min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6493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userptr_t</a:t>
            </a:r>
            <a:r>
              <a:rPr lang="en-US" dirty="0"/>
              <a:t> is a pointer to a one-byte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8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get_pidinfo_index</a:t>
            </a:r>
            <a:r>
              <a:rPr lang="en-US" dirty="0"/>
              <a:t>(</a:t>
            </a:r>
            <a:r>
              <a:rPr lang="en-US" dirty="0" err="1"/>
              <a:t>nextpid</a:t>
            </a:r>
            <a:r>
              <a:rPr lang="en-US" dirty="0"/>
              <a:t>)</a:t>
            </a:r>
            <a:r>
              <a:rPr lang="en-US" baseline="0" dirty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return(</a:t>
            </a:r>
            <a:r>
              <a:rPr lang="en-US" baseline="0" dirty="0" err="1"/>
              <a:t>nextpid</a:t>
            </a:r>
            <a:r>
              <a:rPr lang="en-US" baseline="0" dirty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Parent PID is current-&gt;</a:t>
            </a:r>
            <a:r>
              <a:rPr lang="en-US" baseline="0" dirty="0" err="1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9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get_pidinfo_index</a:t>
            </a:r>
            <a:r>
              <a:rPr lang="en-US" dirty="0"/>
              <a:t>(</a:t>
            </a:r>
            <a:r>
              <a:rPr lang="en-US" dirty="0" err="1"/>
              <a:t>nextpid</a:t>
            </a:r>
            <a:r>
              <a:rPr lang="en-US" dirty="0"/>
              <a:t>)</a:t>
            </a:r>
            <a:r>
              <a:rPr lang="en-US" baseline="0" dirty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return(</a:t>
            </a:r>
            <a:r>
              <a:rPr lang="en-US" baseline="0" dirty="0" err="1"/>
              <a:t>nextpid</a:t>
            </a:r>
            <a:r>
              <a:rPr lang="en-US" baseline="0" dirty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Parent PID is current-&gt;</a:t>
            </a:r>
            <a:r>
              <a:rPr lang="en-US" baseline="0" dirty="0" err="1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get_pidinfo_index</a:t>
            </a:r>
            <a:r>
              <a:rPr lang="en-US" dirty="0"/>
              <a:t>(</a:t>
            </a:r>
            <a:r>
              <a:rPr lang="en-US" dirty="0" err="1"/>
              <a:t>nextpid</a:t>
            </a:r>
            <a:r>
              <a:rPr lang="en-US" dirty="0"/>
              <a:t>)</a:t>
            </a:r>
            <a:r>
              <a:rPr lang="en-US" baseline="0" dirty="0"/>
              <a:t>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	return(</a:t>
            </a:r>
            <a:r>
              <a:rPr lang="en-US" baseline="0" dirty="0" err="1"/>
              <a:t>nextpid</a:t>
            </a:r>
            <a:r>
              <a:rPr lang="en-US" baseline="0" dirty="0"/>
              <a:t> % MAX_PROCS);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}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Parent PID is current-&gt;</a:t>
            </a:r>
            <a:r>
              <a:rPr lang="en-US" baseline="0" dirty="0" err="1"/>
              <a:t>pid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Modify </a:t>
            </a:r>
            <a:r>
              <a:rPr lang="en-US" dirty="0" err="1"/>
              <a:t>thread_exit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err="1">
                <a:solidFill>
                  <a:srgbClr val="002060"/>
                </a:solidFill>
                <a:latin typeface="Courier New"/>
                <a:cs typeface="Courier New"/>
              </a:rPr>
              <a:t>Sys_fork</a:t>
            </a:r>
            <a:r>
              <a:rPr lang="en-US" sz="1200" kern="0" dirty="0">
                <a:solidFill>
                  <a:srgbClr val="002060"/>
                </a:solidFill>
                <a:latin typeface="Courier New"/>
                <a:cs typeface="Courier New"/>
              </a:rPr>
              <a:t>() works on trap frame</a:t>
            </a:r>
            <a:r>
              <a:rPr lang="en-US" sz="1200" kern="0" baseline="0" dirty="0">
                <a:solidFill>
                  <a:srgbClr val="002060"/>
                </a:solidFill>
                <a:latin typeface="Courier New"/>
                <a:cs typeface="Courier New"/>
              </a:rPr>
              <a:t> and deal with error code.</a:t>
            </a:r>
            <a:endParaRPr lang="en-US" sz="1200" kern="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Modify </a:t>
            </a:r>
            <a:r>
              <a:rPr lang="en-US" dirty="0" err="1"/>
              <a:t>thread_fork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2060"/>
                </a:solidFill>
                <a:latin typeface="Courier New"/>
                <a:cs typeface="Courier New"/>
              </a:rPr>
              <a:t>Old</a:t>
            </a:r>
            <a:r>
              <a:rPr lang="en-US" sz="1200" kern="0" baseline="0" dirty="0">
                <a:solidFill>
                  <a:srgbClr val="002060"/>
                </a:solidFill>
                <a:latin typeface="Courier New"/>
                <a:cs typeface="Courier New"/>
              </a:rPr>
              <a:t>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baseline="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baseline="0" dirty="0">
                <a:solidFill>
                  <a:srgbClr val="002060"/>
                </a:solidFill>
                <a:latin typeface="Courier New"/>
                <a:cs typeface="Courier New"/>
              </a:rPr>
              <a:t>New prototype: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accent4"/>
                </a:solidFill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latin typeface="Courier New"/>
                <a:cs typeface="Courier New"/>
              </a:rPr>
              <a:t>thread_fork</a:t>
            </a:r>
            <a:r>
              <a:rPr lang="en-US" sz="1200" dirty="0">
                <a:solidFill>
                  <a:schemeClr val="accent4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chemeClr val="accent4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chemeClr val="accent4"/>
                </a:solidFill>
                <a:latin typeface="Courier New"/>
                <a:cs typeface="Courier New"/>
              </a:rPr>
              <a:t> char *name, void *data1, unsigned long data2,	 void (*</a:t>
            </a:r>
            <a:r>
              <a:rPr lang="en-US" sz="1200" dirty="0" err="1">
                <a:solidFill>
                  <a:schemeClr val="accent4"/>
                </a:solidFill>
                <a:latin typeface="Courier New"/>
                <a:cs typeface="Courier New"/>
              </a:rPr>
              <a:t>func</a:t>
            </a:r>
            <a:r>
              <a:rPr lang="en-US" sz="1200" dirty="0">
                <a:solidFill>
                  <a:schemeClr val="accent4"/>
                </a:solidFill>
                <a:latin typeface="Courier New"/>
                <a:cs typeface="Courier New"/>
              </a:rPr>
              <a:t>)(void *, unsigned long),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/* new for project</a:t>
            </a:r>
            <a:r>
              <a:rPr lang="en-US" sz="1200" baseline="0" dirty="0">
                <a:solidFill>
                  <a:srgbClr val="FF0000"/>
                </a:solidFill>
                <a:latin typeface="Courier New"/>
                <a:cs typeface="Courier New"/>
              </a:rPr>
              <a:t> 4 */)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1200" kern="0" baseline="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7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6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84213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userptr_t</a:t>
            </a:r>
            <a:r>
              <a:rPr lang="en-US" dirty="0"/>
              <a:t> is a pointer to a one-byte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609600"/>
            <a:ext cx="8077200" cy="3429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4 – </a:t>
            </a:r>
            <a:r>
              <a:rPr lang="en-US" sz="3600" dirty="0">
                <a:latin typeface="Calibri" panose="020F0502020204030204" pitchFamily="34" charset="0"/>
              </a:rPr>
              <a:t>Processes and System Calls 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Part 5: The fork and exec System Calls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619500" y="4572000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219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Details of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371600"/>
            <a:ext cx="10744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get the filename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prog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allocate the space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do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from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to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argdata.buffer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load the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send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argv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strings to the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free the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argdata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/* warp to user mode. */</a:t>
            </a:r>
          </a:p>
          <a:p>
            <a:pPr marL="0" indent="0">
              <a:buNone/>
            </a:pP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md_usermode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What is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104900" y="1600200"/>
            <a:ext cx="10058400" cy="367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It enables multiprogramming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Create a copy of a calling process</a:t>
            </a:r>
          </a:p>
          <a:p>
            <a:endParaRPr lang="en-US" kern="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 panose="02070309020205020404" pitchFamily="49" charset="0"/>
              </a:rPr>
              <a:t>Parent and child processes each observe return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762000" y="1560513"/>
            <a:ext cx="11049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alibri" panose="020F0502020204030204" pitchFamily="34" charset="0"/>
                <a:cs typeface="Courier New"/>
              </a:rPr>
              <a:t>Userland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: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fork(void);</a:t>
            </a:r>
          </a:p>
          <a:p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calls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, which has been partially implemented in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kern/thread/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thread.c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1: Implement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  <a:p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Step 2: Modify the </a:t>
            </a:r>
            <a:r>
              <a:rPr lang="en-US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cs typeface="Courier New"/>
              </a:rPr>
              <a:t>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Step 1: How to implement </a:t>
            </a:r>
            <a:r>
              <a:rPr lang="en-US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371600" y="1911350"/>
            <a:ext cx="9753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takes care of the </a:t>
            </a:r>
            <a:r>
              <a:rPr lang="en-US" kern="0" dirty="0" err="1">
                <a:latin typeface="Calibri" panose="020F0502020204030204" pitchFamily="34" charset="0"/>
                <a:cs typeface="Courier New"/>
              </a:rPr>
              <a:t>trapframe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handling.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Copy the </a:t>
            </a:r>
            <a:r>
              <a:rPr lang="en-US" dirty="0" err="1">
                <a:latin typeface="Calibri" panose="020F0502020204030204" pitchFamily="34" charset="0"/>
              </a:rPr>
              <a:t>trapframe</a:t>
            </a:r>
            <a:r>
              <a:rPr lang="en-US" dirty="0">
                <a:latin typeface="Calibri" panose="020F0502020204030204" pitchFamily="34" charset="0"/>
              </a:rPr>
              <a:t> prior to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latin typeface="Calibri" panose="020F0502020204030204" pitchFamily="34" charset="0"/>
              <a:cs typeface="Courier New"/>
            </a:endParaRPr>
          </a:p>
          <a:p>
            <a:r>
              <a:rPr lang="en-US" kern="0" dirty="0">
                <a:latin typeface="Calibri" panose="020F0502020204030204" pitchFamily="34" charset="0"/>
                <a:cs typeface="Courier New"/>
              </a:rPr>
              <a:t>Then, it calls the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thread_fork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latin typeface="Calibri" panose="020F0502020204030204" pitchFamily="34" charset="0"/>
                <a:cs typeface="Courier New"/>
              </a:rPr>
              <a:t> to deal with the rest of the work.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11430000" cy="1447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6.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Algorithm 4: </a:t>
            </a:r>
            <a:br>
              <a:rPr lang="en-US" sz="3200" dirty="0">
                <a:solidFill>
                  <a:srgbClr val="002060"/>
                </a:solidFill>
                <a:latin typeface="Calibri"/>
                <a:cs typeface="Calibri"/>
              </a:rPr>
            </a:b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sys_fork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struct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trapframe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tf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b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    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32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00200" y="1447800"/>
            <a:ext cx="9829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trap_frame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called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(	) */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result =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thread_fork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curthread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-&gt;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t_name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ntf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0,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child_thread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2400" kern="0" dirty="0" err="1">
                <a:solidFill>
                  <a:srgbClr val="FF0000"/>
                </a:solidFill>
                <a:latin typeface="Courier New"/>
                <a:cs typeface="Courier New"/>
              </a:rPr>
              <a:t>retval</a:t>
            </a:r>
            <a:r>
              <a:rPr lang="en-US" sz="2400" kern="0" dirty="0">
                <a:solidFill>
                  <a:srgbClr val="FF0000"/>
                </a:solidFill>
                <a:latin typeface="Courier New"/>
                <a:cs typeface="Courier New"/>
              </a:rPr>
              <a:t>);)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if (result != 0) { /*How to deal with the error?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delete </a:t>
            </a:r>
            <a:r>
              <a:rPr lang="en-US" sz="2400" kern="0" dirty="0" err="1">
                <a:solidFill>
                  <a:schemeClr val="accent2"/>
                </a:solidFill>
                <a:latin typeface="Courier New"/>
                <a:cs typeface="Courier New"/>
              </a:rPr>
              <a:t>new_tf</a:t>
            </a: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    return result;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/>
                <a:cs typeface="Courier New"/>
              </a:rPr>
              <a:t>return 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9067800" y="6229350"/>
            <a:ext cx="2133600" cy="476250"/>
          </a:xfrm>
        </p:spPr>
        <p:txBody>
          <a:bodyPr/>
          <a:lstStyle/>
          <a:p>
            <a:fld id="{B9013FDC-CDB6-0145-BBEC-8B9E418D67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800600"/>
            <a:ext cx="30480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52400" y="0"/>
            <a:ext cx="11734800" cy="1752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Exercise 7 (</a:t>
            </a:r>
            <a:r>
              <a:rPr lang="en-US" sz="3200" b="1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Wheeldecide</a:t>
            </a:r>
            <a:r>
              <a:rPr lang="en-US" sz="3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. </a:t>
            </a:r>
            <a: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  <a:t>Algorithm 5: how to modify  </a:t>
            </a:r>
            <a:br>
              <a:rPr lang="en-US" sz="3200" dirty="0">
                <a:solidFill>
                  <a:schemeClr val="accent2"/>
                </a:solidFill>
                <a:latin typeface="Calibri"/>
                <a:cs typeface="Calibri"/>
              </a:rPr>
            </a:b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thread_fork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char *name, void *data1, </a:t>
            </a:r>
            <a:b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                 unsigned long data2, void (*</a:t>
            </a:r>
            <a:r>
              <a:rPr lang="en-US" sz="2400" dirty="0" err="1">
                <a:solidFill>
                  <a:schemeClr val="accent2"/>
                </a:solidFill>
                <a:latin typeface="Courier New"/>
                <a:cs typeface="Courier New"/>
              </a:rPr>
              <a:t>func</a:t>
            </a: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)(void *, </a:t>
            </a:r>
            <a:b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chemeClr val="accent2"/>
                </a:solidFill>
                <a:latin typeface="Courier New"/>
                <a:cs typeface="Courier New"/>
              </a:rPr>
              <a:t>          unsigned long),</a:t>
            </a:r>
            <a:r>
              <a:rPr lang="en-US" sz="2400" dirty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pid_t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 *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childpid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en-US" sz="2400" dirty="0">
              <a:solidFill>
                <a:srgbClr val="FF0000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676400" y="1981200"/>
            <a:ext cx="883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new thread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fileTable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Call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as_copy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curthread’s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vmspace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*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newguy’s</a:t>
            </a:r>
            <a:r>
              <a:rPr lang="en-US" sz="2400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endParaRPr lang="en-US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695700"/>
            <a:ext cx="17526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67600" y="19812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What are the two items to be copied from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curthread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 to </a:t>
            </a:r>
            <a:r>
              <a:rPr lang="en-US" sz="28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newguy</a:t>
            </a:r>
            <a:r>
              <a:rPr lang="en-US" sz="280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953000"/>
            <a:ext cx="1447800" cy="533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system call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905000" y="15240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sys_execv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Implement it here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/kern/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userprog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runprogram.c</a:t>
            </a:r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as a template</a:t>
            </a:r>
          </a:p>
          <a:p>
            <a:endParaRPr lang="en-US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Feel free to modify </a:t>
            </a:r>
            <a:r>
              <a:rPr lang="en-US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runprogram</a:t>
            </a:r>
            <a:r>
              <a:rPr lang="en-US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endParaRPr lang="en-US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ourier New"/>
              </a:rPr>
              <a:t>Important Part: </a:t>
            </a:r>
            <a:r>
              <a:rPr lang="en-US" kern="0" dirty="0">
                <a:solidFill>
                  <a:srgbClr val="FF3300"/>
                </a:solidFill>
                <a:latin typeface="Calibri" panose="020F0502020204030204" pitchFamily="34" charset="0"/>
                <a:cs typeface="Courier New"/>
              </a:rPr>
              <a:t>Argument handling</a:t>
            </a:r>
            <a:endParaRPr lang="en-US" kern="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kern="0" dirty="0">
              <a:solidFill>
                <a:schemeClr val="accent2"/>
              </a:solidFill>
              <a:latin typeface="Calibri" panose="020F0502020204030204" pitchFamily="34" charset="0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How to implement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()?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1: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program name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2: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copyin_args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3: load the executable</a:t>
            </a: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4: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copyout_args</a:t>
            </a:r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argv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kern="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Step 5: warp to </a:t>
            </a:r>
            <a:r>
              <a:rPr lang="en-US" sz="2800" kern="0" dirty="0" err="1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usermode</a:t>
            </a:r>
            <a:endParaRPr lang="en-US" sz="2800" kern="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152400"/>
            <a:ext cx="9067800" cy="1600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Local </a:t>
            </a:r>
            <a:r>
              <a:rPr lang="en-US" sz="4000" dirty="0" err="1">
                <a:solidFill>
                  <a:schemeClr val="accent2"/>
                </a:solidFill>
                <a:latin typeface="Calibri"/>
                <a:cs typeface="Calibri"/>
              </a:rPr>
              <a:t>Variblies</a:t>
            </a:r>
            <a:r>
              <a:rPr lang="en-US" sz="4000" dirty="0">
                <a:solidFill>
                  <a:schemeClr val="accent2"/>
                </a:solidFill>
                <a:latin typeface="Calibri"/>
                <a:cs typeface="Calibri"/>
              </a:rPr>
              <a:t> used in </a:t>
            </a:r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sys_exec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solidFill>
                <a:schemeClr val="accent2"/>
              </a:solidFill>
              <a:latin typeface="Courier New"/>
              <a:ea typeface="MS PGothic" charset="0"/>
              <a:cs typeface="Courier New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133600" y="1447800"/>
            <a:ext cx="9220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3200">
                <a:solidFill>
                  <a:srgbClr val="00068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800">
                <a:solidFill>
                  <a:srgbClr val="00068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•"/>
              <a:defRPr sz="2400">
                <a:solidFill>
                  <a:srgbClr val="00068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–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581D"/>
              </a:buClr>
              <a:buChar char="»"/>
              <a:defRPr sz="2000">
                <a:solidFill>
                  <a:srgbClr val="00068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sz="2800" kern="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sys_execv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char *path;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	</a:t>
            </a:r>
            <a:r>
              <a:rPr lang="en-US" sz="2800" kern="0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vaddr_t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entrypoint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stackptr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kern="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result;</a:t>
            </a:r>
          </a:p>
          <a:p>
            <a:pPr marL="0" indent="0">
              <a:buNone/>
            </a:pPr>
            <a:r>
              <a:rPr lang="en-US" sz="2800" kern="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   ......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013FDC-CDB6-0145-BBEC-8B9E418D67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5947558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userptr_t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 defined in 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/kern/include/</a:t>
            </a:r>
            <a:r>
              <a:rPr lang="en-US" dirty="0" err="1">
                <a:solidFill>
                  <a:srgbClr val="FF3300"/>
                </a:solidFill>
                <a:latin typeface="Courier New" charset="0"/>
                <a:ea typeface="Courier New" charset="0"/>
                <a:cs typeface="Courier New" charset="0"/>
              </a:rPr>
              <a:t>types.h</a:t>
            </a:r>
            <a:endParaRPr lang="en-US" dirty="0">
              <a:solidFill>
                <a:srgbClr val="FF33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5844</TotalTime>
  <Words>603</Words>
  <Application>Microsoft Macintosh PowerPoint</Application>
  <PresentationFormat>Widescreen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ＭＳ Ｐゴシック</vt:lpstr>
      <vt:lpstr>宋体</vt:lpstr>
      <vt:lpstr>Arial</vt:lpstr>
      <vt:lpstr>Calibri</vt:lpstr>
      <vt:lpstr>Courier New</vt:lpstr>
      <vt:lpstr>Times New Roman</vt:lpstr>
      <vt:lpstr>1_Default Design</vt:lpstr>
      <vt:lpstr>COMP 3500  Introduction to Operating Systems  Project 4 – Processes and System Calls  Part 5: The fork and exec System Calls</vt:lpstr>
      <vt:lpstr>What is system call fork?</vt:lpstr>
      <vt:lpstr>How to implement system call fork?</vt:lpstr>
      <vt:lpstr>Step 1: How to implement sys_fork()?</vt:lpstr>
      <vt:lpstr>Exercise 6. Algorithm 4:  int sys_fork(struct trapframe *tf,        pid_t *retval)</vt:lpstr>
      <vt:lpstr>Exercise 7 (Wheeldecide) . Algorithm 5: how to modify   int thread_fork(const char *name, void *data1,                    unsigned long data2, void (*func)(void *,            unsigned long),  pid_t *childpid)</vt:lpstr>
      <vt:lpstr>How to implement system call exec?</vt:lpstr>
      <vt:lpstr>How to implement sys_exec()?</vt:lpstr>
      <vt:lpstr>Local Variblies used in sys_exec()</vt:lpstr>
      <vt:lpstr>Details of sys_exec()</vt:lpstr>
    </vt:vector>
  </TitlesOfParts>
  <Company>New Mexico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510</cp:revision>
  <dcterms:created xsi:type="dcterms:W3CDTF">2006-08-22T22:53:10Z</dcterms:created>
  <dcterms:modified xsi:type="dcterms:W3CDTF">2018-11-02T15:47:57Z</dcterms:modified>
</cp:coreProperties>
</file>