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6"/>
  </p:notesMasterIdLst>
  <p:handoutMasterIdLst>
    <p:handoutMasterId r:id="rId27"/>
  </p:handoutMasterIdLst>
  <p:sldIdLst>
    <p:sldId id="557" r:id="rId2"/>
    <p:sldId id="711" r:id="rId3"/>
    <p:sldId id="676" r:id="rId4"/>
    <p:sldId id="677" r:id="rId5"/>
    <p:sldId id="712" r:id="rId6"/>
    <p:sldId id="679" r:id="rId7"/>
    <p:sldId id="680" r:id="rId8"/>
    <p:sldId id="681" r:id="rId9"/>
    <p:sldId id="682" r:id="rId10"/>
    <p:sldId id="683" r:id="rId11"/>
    <p:sldId id="684" r:id="rId12"/>
    <p:sldId id="685" r:id="rId13"/>
    <p:sldId id="686" r:id="rId14"/>
    <p:sldId id="687" r:id="rId15"/>
    <p:sldId id="704" r:id="rId16"/>
    <p:sldId id="689" r:id="rId17"/>
    <p:sldId id="705" r:id="rId18"/>
    <p:sldId id="706" r:id="rId19"/>
    <p:sldId id="707" r:id="rId20"/>
    <p:sldId id="693" r:id="rId21"/>
    <p:sldId id="694" r:id="rId22"/>
    <p:sldId id="695" r:id="rId23"/>
    <p:sldId id="710" r:id="rId24"/>
    <p:sldId id="708"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69108" autoAdjust="0"/>
  </p:normalViewPr>
  <p:slideViewPr>
    <p:cSldViewPr>
      <p:cViewPr varScale="1">
        <p:scale>
          <a:sx n="88" d="100"/>
          <a:sy n="88" d="100"/>
        </p:scale>
        <p:origin x="2400"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dgm:t>
        <a:bodyPr/>
        <a:lstStyle/>
        <a:p>
          <a:r>
            <a:rPr lang="en-NZ" sz="2400" b="1" i="0" dirty="0" smtClean="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dirty="0" smtClean="0"/>
            <a:t>memory becomes more and more fragmented</a:t>
          </a:r>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smtClean="0"/>
            <a:t>memory utilization declines</a:t>
          </a:r>
          <a:endParaRPr lang="en-NZ" dirty="0" smtClean="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dgm:t>
        <a:bodyPr/>
        <a:lstStyle/>
        <a:p>
          <a:r>
            <a:rPr lang="en-NZ" smtClean="0"/>
            <a:t>technique for overcoming external fragmentation</a:t>
          </a:r>
          <a:endParaRPr lang="en-NZ" dirty="0" smtClean="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dgm:t>
        <a:bodyPr/>
        <a:lstStyle/>
        <a:p>
          <a:r>
            <a:rPr lang="en-NZ" smtClean="0"/>
            <a:t>free memory is together in one block</a:t>
          </a:r>
          <a:endParaRPr lang="en-NZ" dirty="0" smtClean="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dgm:t>
        <a:bodyPr/>
        <a:lstStyle/>
        <a:p>
          <a:r>
            <a:rPr lang="en-NZ" smtClean="0"/>
            <a:t>time consuming and wastes CPU time (Why?)</a:t>
          </a:r>
          <a:endParaRPr lang="en-NZ" dirty="0" smtClean="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t>
        <a:bodyPr/>
        <a:lstStyle/>
        <a:p>
          <a:endParaRPr lang="en-US"/>
        </a:p>
      </dgm:t>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t>
        <a:bodyPr/>
        <a:lstStyle/>
        <a:p>
          <a:endParaRPr lang="en-US"/>
        </a:p>
      </dgm:t>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t>
        <a:bodyPr/>
        <a:lstStyle/>
        <a:p>
          <a:endParaRPr lang="en-US"/>
        </a:p>
      </dgm:t>
    </dgm:pt>
    <dgm:pt modelId="{C4D9122B-CCB5-A84D-8022-84A14CD7D0E7}" type="pres">
      <dgm:prSet presAssocID="{CFA757D8-5B4A-8344-844C-50374B0AA18A}" presName="parentLin" presStyleCnt="0"/>
      <dgm:spPr/>
      <dgm:t>
        <a:bodyPr/>
        <a:lstStyle/>
        <a:p>
          <a:endParaRPr lang="en-US"/>
        </a:p>
      </dgm:t>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t>
        <a:bodyPr/>
        <a:lstStyle/>
        <a:p>
          <a:endParaRPr lang="en-US"/>
        </a:p>
      </dgm:t>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4901B450-9B9A-48EB-9EE1-09FCA7553C94}" type="presOf" srcId="{0DE43C26-AC74-1A44-B67B-60C02D894803}" destId="{AF2C0A7A-BF2F-CB4A-AE7D-877EB948880B}" srcOrd="0" destOrd="1"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389C40D3-930A-4164-B52B-CD199F1286FC}" type="presOf" srcId="{A8FC406A-186F-1F4E-96E1-B75D1DA97A3E}" destId="{E3F070B9-6919-BD46-80FE-BAF6D53D2FD9}" srcOrd="1" destOrd="0" presId="urn:microsoft.com/office/officeart/2005/8/layout/list1"/>
    <dgm:cxn modelId="{66BF4D7C-C7DF-4C43-8283-969EE1E39D78}" type="presOf" srcId="{5BA5D4FC-88C5-694E-8CDC-E40067D32F36}" destId="{AF2C0A7A-BF2F-CB4A-AE7D-877EB948880B}" srcOrd="0" destOrd="0" presId="urn:microsoft.com/office/officeart/2005/8/layout/list1"/>
    <dgm:cxn modelId="{608E76B9-441E-4C7E-BDF0-68929B050A10}" type="presOf" srcId="{9E92A628-284B-0A4D-AF4A-A3E0CC5903D2}" destId="{4B6B4C5E-5223-0843-B5C6-1C59E8EA8399}" srcOrd="0" destOrd="0"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7C568239-7FB0-D14E-87D1-6C892FE9DC01}" srcId="{CFA757D8-5B4A-8344-844C-50374B0AA18A}" destId="{9E92A628-284B-0A4D-AF4A-A3E0CC5903D2}" srcOrd="0" destOrd="0" parTransId="{B89EFC6D-CA01-B246-9B67-51FE6E8B70BB}" sibTransId="{8D5778BE-8C45-DA4F-921B-A6D186764DDD}"/>
    <dgm:cxn modelId="{AB9F3E06-6A73-45B4-8B02-533A061F9089}" type="presOf" srcId="{925627CF-133A-A441-9898-007F531F1EB1}" destId="{4B6B4C5E-5223-0843-B5C6-1C59E8EA8399}" srcOrd="0" destOrd="2"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3AE4CC3A-EB4A-B841-8E4D-F9BE839FDA41}" srcId="{CFA757D8-5B4A-8344-844C-50374B0AA18A}" destId="{925627CF-133A-A441-9898-007F531F1EB1}" srcOrd="2" destOrd="0" parTransId="{47141E66-9456-EC45-88EE-857DEAA9E1EE}" sibTransId="{DF6EE691-4A99-2A4D-9960-054228732BAD}"/>
    <dgm:cxn modelId="{AA4CAA78-2A51-4F96-8A12-89C3859F4D5D}" type="presOf" srcId="{A8FC406A-186F-1F4E-96E1-B75D1DA97A3E}" destId="{AC90047A-3CB1-3B4B-9B72-82F93A5A00C5}" srcOrd="0" destOrd="0" presId="urn:microsoft.com/office/officeart/2005/8/layout/list1"/>
    <dgm:cxn modelId="{B8A858B0-1849-400A-9CB0-69A198C1D5EC}" type="presOf" srcId="{C656067F-6308-0946-9224-7579E500CA19}" destId="{4B6B4C5E-5223-0843-B5C6-1C59E8EA8399}" srcOrd="0" destOrd="3" presId="urn:microsoft.com/office/officeart/2005/8/layout/list1"/>
    <dgm:cxn modelId="{0BCC9540-BB13-486D-95AB-A4A95B438B5F}" type="presOf" srcId="{CFA757D8-5B4A-8344-844C-50374B0AA18A}" destId="{78569E4E-ADA1-6D4A-B56A-01059BBD2C01}" srcOrd="0" destOrd="0"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948C52D7-0304-4BAB-9206-61C023627080}" type="presOf" srcId="{EDD23089-E723-7049-A4E0-037CCF801387}" destId="{4B6B4C5E-5223-0843-B5C6-1C59E8EA8399}" srcOrd="0" destOrd="1" presId="urn:microsoft.com/office/officeart/2005/8/layout/list1"/>
    <dgm:cxn modelId="{87CF4E33-85E6-4011-83B2-013B865E0F37}" type="presOf" srcId="{CFA757D8-5B4A-8344-844C-50374B0AA18A}" destId="{6ED051DD-8E06-014D-A56B-AECC9C897179}" srcOrd="1" destOrd="0" presId="urn:microsoft.com/office/officeart/2005/8/layout/list1"/>
    <dgm:cxn modelId="{D6503417-B050-46D1-90B9-77346CEE0183}" type="presOf" srcId="{1415E6DC-9DD3-0642-8F56-4D3A35AC3679}" destId="{E79C046D-0599-6A47-B1B9-B02280642755}" srcOrd="0"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C952E714-6445-174D-AC31-2A6A9C201910}" srcId="{A8FC406A-186F-1F4E-96E1-B75D1DA97A3E}" destId="{0DE43C26-AC74-1A44-B67B-60C02D894803}" srcOrd="1" destOrd="0" parTransId="{EC4A4E06-99F8-534D-B5B7-835F30950EC2}" sibTransId="{6D348F38-F0EB-9747-8C19-09C132882EFA}"/>
    <dgm:cxn modelId="{E49A237A-3CDB-48BB-BF1B-553248979DF5}" type="presParOf" srcId="{E79C046D-0599-6A47-B1B9-B02280642755}" destId="{ED7E813C-A380-6940-A7FA-2307673F69C1}" srcOrd="0" destOrd="0" presId="urn:microsoft.com/office/officeart/2005/8/layout/list1"/>
    <dgm:cxn modelId="{AD2F36D5-0AC8-4876-A71C-45FC8613909F}" type="presParOf" srcId="{ED7E813C-A380-6940-A7FA-2307673F69C1}" destId="{AC90047A-3CB1-3B4B-9B72-82F93A5A00C5}" srcOrd="0" destOrd="0" presId="urn:microsoft.com/office/officeart/2005/8/layout/list1"/>
    <dgm:cxn modelId="{AECD1131-94C2-4416-9B6A-F4B44A880532}" type="presParOf" srcId="{ED7E813C-A380-6940-A7FA-2307673F69C1}" destId="{E3F070B9-6919-BD46-80FE-BAF6D53D2FD9}" srcOrd="1" destOrd="0" presId="urn:microsoft.com/office/officeart/2005/8/layout/list1"/>
    <dgm:cxn modelId="{EEDDB868-9CB4-4FE1-B3D2-B285C576747A}" type="presParOf" srcId="{E79C046D-0599-6A47-B1B9-B02280642755}" destId="{E32CE21C-9557-E74A-B2E0-1B6259F7BD19}" srcOrd="1" destOrd="0" presId="urn:microsoft.com/office/officeart/2005/8/layout/list1"/>
    <dgm:cxn modelId="{D3743377-4B17-4893-BA09-4DDB91E1C750}" type="presParOf" srcId="{E79C046D-0599-6A47-B1B9-B02280642755}" destId="{AF2C0A7A-BF2F-CB4A-AE7D-877EB948880B}" srcOrd="2" destOrd="0" presId="urn:microsoft.com/office/officeart/2005/8/layout/list1"/>
    <dgm:cxn modelId="{C3BC5F47-7A4C-48EF-AA51-F1197BBBD637}" type="presParOf" srcId="{E79C046D-0599-6A47-B1B9-B02280642755}" destId="{96E8863F-22C9-504D-B9E7-EA2755E72788}" srcOrd="3" destOrd="0" presId="urn:microsoft.com/office/officeart/2005/8/layout/list1"/>
    <dgm:cxn modelId="{317E1180-3F80-477A-A968-2091761F1414}" type="presParOf" srcId="{E79C046D-0599-6A47-B1B9-B02280642755}" destId="{C4D9122B-CCB5-A84D-8022-84A14CD7D0E7}" srcOrd="4" destOrd="0" presId="urn:microsoft.com/office/officeart/2005/8/layout/list1"/>
    <dgm:cxn modelId="{B0BEADD5-474D-4345-BF99-CA4ABBBE4826}" type="presParOf" srcId="{C4D9122B-CCB5-A84D-8022-84A14CD7D0E7}" destId="{78569E4E-ADA1-6D4A-B56A-01059BBD2C01}" srcOrd="0" destOrd="0" presId="urn:microsoft.com/office/officeart/2005/8/layout/list1"/>
    <dgm:cxn modelId="{A6B56981-53D7-4808-B90A-5B9B3DF0CD24}" type="presParOf" srcId="{C4D9122B-CCB5-A84D-8022-84A14CD7D0E7}" destId="{6ED051DD-8E06-014D-A56B-AECC9C897179}" srcOrd="1" destOrd="0" presId="urn:microsoft.com/office/officeart/2005/8/layout/list1"/>
    <dgm:cxn modelId="{A0DEA9D4-B647-4849-BBBE-178CC569DE86}" type="presParOf" srcId="{E79C046D-0599-6A47-B1B9-B02280642755}" destId="{8B1C0B79-89BC-FB49-9028-CAA73E45B55A}" srcOrd="5" destOrd="0" presId="urn:microsoft.com/office/officeart/2005/8/layout/list1"/>
    <dgm:cxn modelId="{5CE60714-AFBA-42A0-A768-5AD28BED6C8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dgm:t>
        <a:bodyPr/>
        <a:lstStyle/>
        <a:p>
          <a:r>
            <a:rPr lang="en-US" dirty="0" smtClean="0"/>
            <a:t>chooses the block that is </a:t>
          </a:r>
          <a:r>
            <a:rPr lang="en-US" dirty="0" smtClean="0">
              <a:solidFill>
                <a:srgbClr val="FF0000"/>
              </a:solidFill>
            </a:rPr>
            <a:t>closest in size </a:t>
          </a:r>
          <a:r>
            <a:rPr lang="en-US" dirty="0" smtClean="0"/>
            <a:t>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dgm:t>
        <a:bodyPr/>
        <a:lstStyle/>
        <a:p>
          <a:r>
            <a:rPr lang="en-US" dirty="0" smtClean="0"/>
            <a:t>begins to scan memory from the beginning and chooses the </a:t>
          </a:r>
          <a:r>
            <a:rPr lang="en-US" dirty="0" smtClean="0">
              <a:solidFill>
                <a:srgbClr val="FF0000"/>
              </a:solidFill>
            </a:rPr>
            <a:t>first available block</a:t>
          </a:r>
          <a:r>
            <a:rPr lang="en-US" dirty="0" smtClean="0"/>
            <a:t>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dgm:t>
        <a:bodyPr/>
        <a:lstStyle/>
        <a:p>
          <a:r>
            <a:rPr lang="en-US" dirty="0" smtClean="0"/>
            <a:t>begins to scan memory from the location of the last placement and chooses the </a:t>
          </a:r>
          <a:r>
            <a:rPr lang="en-US" dirty="0" smtClean="0">
              <a:solidFill>
                <a:srgbClr val="FF0000"/>
              </a:solidFill>
            </a:rPr>
            <a:t>next available block</a:t>
          </a:r>
          <a:r>
            <a:rPr lang="en-US" dirty="0" smtClean="0"/>
            <a:t>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t>
        <a:bodyPr/>
        <a:lstStyle/>
        <a:p>
          <a:endParaRPr lang="en-US"/>
        </a:p>
      </dgm:t>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t>
        <a:bodyPr/>
        <a:lstStyle/>
        <a:p>
          <a:endParaRPr lang="en-US"/>
        </a:p>
      </dgm:t>
    </dgm:pt>
    <dgm:pt modelId="{5C587A37-99A1-3E4A-8958-78E1CF8479BF}" type="pres">
      <dgm:prSet presAssocID="{DB9EFF8C-196F-5247-B65F-3BF933E46C11}" presName="composite" presStyleCnt="0"/>
      <dgm:spPr/>
      <dgm:t>
        <a:bodyPr/>
        <a:lstStyle/>
        <a:p>
          <a:endParaRPr lang="en-US"/>
        </a:p>
      </dgm:t>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t>
        <a:bodyPr/>
        <a:lstStyle/>
        <a:p>
          <a:endParaRPr lang="en-US"/>
        </a:p>
      </dgm:t>
    </dgm:pt>
    <dgm:pt modelId="{5730B196-C788-0C42-BCEB-B904B2C0FC4E}" type="pres">
      <dgm:prSet presAssocID="{46AD3565-A1BA-784F-AD34-7E4BF4E37363}" presName="composite" presStyleCnt="0"/>
      <dgm:spPr/>
      <dgm:t>
        <a:bodyPr/>
        <a:lstStyle/>
        <a:p>
          <a:endParaRPr lang="en-US"/>
        </a:p>
      </dgm:t>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E7DAB58A-1C69-DA4B-B3B1-255CC6148713}" srcId="{46AD3565-A1BA-784F-AD34-7E4BF4E37363}" destId="{4F95C141-C594-A941-B7CC-A6387EF3D1A9}" srcOrd="0" destOrd="0" parTransId="{3939E570-EBCF-DD48-9709-D33AA4E5685A}" sibTransId="{830D0157-0623-004B-8B71-8237449FE54B}"/>
    <dgm:cxn modelId="{51ED6F0E-EBD3-4626-B5F1-B433AF0D1398}" type="presOf" srcId="{DC1194C7-6483-D74A-B3EE-E7C2B2CD1382}" destId="{E17189DE-CD6F-C941-875A-D5F01CE45548}"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2B5EC8A2-166E-D247-8591-8D5C2C718D5A}" srcId="{DC1194C7-6483-D74A-B3EE-E7C2B2CD1382}" destId="{DB9EFF8C-196F-5247-B65F-3BF933E46C11}" srcOrd="1" destOrd="0" parTransId="{6654E155-8899-0846-9A7A-E07F2DF62F08}" sibTransId="{3DE89FF0-3342-C74B-BA12-A92C830754F3}"/>
    <dgm:cxn modelId="{81469F5C-2F2D-4FD6-A5FD-E827E3761252}" type="presOf" srcId="{E2ADB8C5-0282-CE4E-87DC-7D9DB70729D2}" destId="{5A54EFAA-A113-0C47-AF78-4821543B24FF}" srcOrd="0" destOrd="0" presId="urn:microsoft.com/office/officeart/2005/8/layout/hList1"/>
    <dgm:cxn modelId="{7F06866E-8471-9A48-BE1B-D1139AE27F24}" srcId="{DC1194C7-6483-D74A-B3EE-E7C2B2CD1382}" destId="{67F380B8-4A46-A940-A35E-A8E090324DD2}" srcOrd="0" destOrd="0" parTransId="{DCDEEE8D-7E75-5443-B673-0CE1E4FDA5E4}" sibTransId="{B5CF5095-BF26-D648-B0A9-81F01ABABF07}"/>
    <dgm:cxn modelId="{2921AA21-FEB4-4641-B63A-E8A87A66C5F3}" type="presOf" srcId="{58147522-5139-114D-8051-5D74E57ED8DC}" destId="{4D33AD13-58A2-6C4C-8ED2-4EC037E1447F}"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3394234B-5509-4632-943B-14F9B4C3F81E}" type="presOf" srcId="{4F95C141-C594-A941-B7CC-A6387EF3D1A9}" destId="{F02FE02C-078E-2342-80A7-769674C16284}"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D0162DBD-720F-4EF6-B637-D2B34C583ADF}" type="presOf" srcId="{46AD3565-A1BA-784F-AD34-7E4BF4E37363}" destId="{265FA6A5-EDA7-7A42-B476-3F18F161237D}" srcOrd="0" destOrd="0" presId="urn:microsoft.com/office/officeart/2005/8/layout/hList1"/>
    <dgm:cxn modelId="{633C136B-7697-4ED6-8690-9531E7792C69}" type="presOf" srcId="{67F380B8-4A46-A940-A35E-A8E090324DD2}" destId="{3AEB0A5F-B44A-0440-8E3D-4AA0FF30DE58}" srcOrd="0" destOrd="0" presId="urn:microsoft.com/office/officeart/2005/8/layout/hList1"/>
    <dgm:cxn modelId="{8AE11748-8758-4115-9B5E-B23E6D45AF21}" type="presOf" srcId="{DB9EFF8C-196F-5247-B65F-3BF933E46C11}" destId="{861E1F7D-27A7-E044-A6C8-58B87E7DADD2}" srcOrd="0" destOrd="0" presId="urn:microsoft.com/office/officeart/2005/8/layout/hList1"/>
    <dgm:cxn modelId="{000C64EB-FF30-4F1B-BEBC-2AB00EB572D3}" type="presParOf" srcId="{E17189DE-CD6F-C941-875A-D5F01CE45548}" destId="{DBB53FED-FC7A-3F4D-A7F1-B2865894ECDB}" srcOrd="0" destOrd="0" presId="urn:microsoft.com/office/officeart/2005/8/layout/hList1"/>
    <dgm:cxn modelId="{AA439EF9-CD89-4B87-A3CA-009082D74536}" type="presParOf" srcId="{DBB53FED-FC7A-3F4D-A7F1-B2865894ECDB}" destId="{3AEB0A5F-B44A-0440-8E3D-4AA0FF30DE58}" srcOrd="0" destOrd="0" presId="urn:microsoft.com/office/officeart/2005/8/layout/hList1"/>
    <dgm:cxn modelId="{04E5071B-BBAF-4E70-973E-1849FEEBC238}" type="presParOf" srcId="{DBB53FED-FC7A-3F4D-A7F1-B2865894ECDB}" destId="{4D33AD13-58A2-6C4C-8ED2-4EC037E1447F}" srcOrd="1" destOrd="0" presId="urn:microsoft.com/office/officeart/2005/8/layout/hList1"/>
    <dgm:cxn modelId="{A4E5322F-61A2-41D5-AD52-19EF1A9E78B3}" type="presParOf" srcId="{E17189DE-CD6F-C941-875A-D5F01CE45548}" destId="{8B18329D-C6F2-754C-9B93-889659D94782}" srcOrd="1" destOrd="0" presId="urn:microsoft.com/office/officeart/2005/8/layout/hList1"/>
    <dgm:cxn modelId="{30A42430-34A8-4D26-8EC7-727F20E1FEAC}" type="presParOf" srcId="{E17189DE-CD6F-C941-875A-D5F01CE45548}" destId="{5C587A37-99A1-3E4A-8958-78E1CF8479BF}" srcOrd="2" destOrd="0" presId="urn:microsoft.com/office/officeart/2005/8/layout/hList1"/>
    <dgm:cxn modelId="{A546FAF1-5F4A-419A-AB46-085CCE9EE5FA}" type="presParOf" srcId="{5C587A37-99A1-3E4A-8958-78E1CF8479BF}" destId="{861E1F7D-27A7-E044-A6C8-58B87E7DADD2}" srcOrd="0" destOrd="0" presId="urn:microsoft.com/office/officeart/2005/8/layout/hList1"/>
    <dgm:cxn modelId="{585EEEEB-2F0B-4C9B-9E32-714A40D6473F}" type="presParOf" srcId="{5C587A37-99A1-3E4A-8958-78E1CF8479BF}" destId="{5A54EFAA-A113-0C47-AF78-4821543B24FF}" srcOrd="1" destOrd="0" presId="urn:microsoft.com/office/officeart/2005/8/layout/hList1"/>
    <dgm:cxn modelId="{0943C4D2-4DD3-4093-B8BB-FE1097E4CF3F}" type="presParOf" srcId="{E17189DE-CD6F-C941-875A-D5F01CE45548}" destId="{D7662487-F169-6C49-B3F0-3B0DECD25D92}" srcOrd="3" destOrd="0" presId="urn:microsoft.com/office/officeart/2005/8/layout/hList1"/>
    <dgm:cxn modelId="{B2FDD7C6-C915-4216-AF59-0818094F86F1}" type="presParOf" srcId="{E17189DE-CD6F-C941-875A-D5F01CE45548}" destId="{5730B196-C788-0C42-BCEB-B904B2C0FC4E}" srcOrd="4" destOrd="0" presId="urn:microsoft.com/office/officeart/2005/8/layout/hList1"/>
    <dgm:cxn modelId="{855D8B74-3E83-434C-A6E6-B08E8ACE2C97}" type="presParOf" srcId="{5730B196-C788-0C42-BCEB-B904B2C0FC4E}" destId="{265FA6A5-EDA7-7A42-B476-3F18F161237D}" srcOrd="0" destOrd="0" presId="urn:microsoft.com/office/officeart/2005/8/layout/hList1"/>
    <dgm:cxn modelId="{D2FBA35E-FA5C-4D5F-B32F-CDD238462455}"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custT="1"/>
      <dgm:spPr/>
      <dgm:t>
        <a:bodyPr/>
        <a:lstStyle/>
        <a:p>
          <a:r>
            <a:rPr lang="en-US" sz="2400"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custT="1"/>
      <dgm:spPr/>
      <dgm:t>
        <a:bodyPr/>
        <a:lstStyle/>
        <a:p>
          <a:r>
            <a:rPr lang="en-US" sz="2400" dirty="0" smtClean="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custT="1"/>
      <dgm:spPr/>
      <dgm:t>
        <a:bodyPr/>
        <a:lstStyle/>
        <a:p>
          <a:r>
            <a:rPr lang="en-US" sz="2400"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t>
        <a:bodyPr/>
        <a:lstStyle/>
        <a:p>
          <a:endParaRPr lang="en-US"/>
        </a:p>
      </dgm:t>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t>
        <a:bodyPr/>
        <a:lstStyle/>
        <a:p>
          <a:endParaRPr lang="en-US"/>
        </a:p>
      </dgm:t>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t>
        <a:bodyPr/>
        <a:lstStyle/>
        <a:p>
          <a:endParaRPr lang="en-US"/>
        </a:p>
      </dgm:t>
    </dgm:pt>
    <dgm:pt modelId="{7C99F359-0C2F-E746-8E8A-8CB3A0425D35}" type="pres">
      <dgm:prSet presAssocID="{B89FE6C2-077F-4741-8F16-B5795B7063E1}" presName="parentLin" presStyleCnt="0"/>
      <dgm:spPr/>
      <dgm:t>
        <a:bodyPr/>
        <a:lstStyle/>
        <a:p>
          <a:endParaRPr lang="en-US"/>
        </a:p>
      </dgm:t>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t>
        <a:bodyPr/>
        <a:lstStyle/>
        <a:p>
          <a:endParaRPr lang="en-US"/>
        </a:p>
      </dgm:t>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t>
        <a:bodyPr/>
        <a:lstStyle/>
        <a:p>
          <a:endParaRPr lang="en-US"/>
        </a:p>
      </dgm:t>
    </dgm:pt>
    <dgm:pt modelId="{828035CE-2CE5-AE45-B080-C6EBCC590DF9}" type="pres">
      <dgm:prSet presAssocID="{8440D138-BE73-FB44-BBEF-1FC3FB108A97}" presName="parentLin" presStyleCnt="0"/>
      <dgm:spPr/>
      <dgm:t>
        <a:bodyPr/>
        <a:lstStyle/>
        <a:p>
          <a:endParaRPr lang="en-US"/>
        </a:p>
      </dgm:t>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t>
        <a:bodyPr/>
        <a:lstStyle/>
        <a:p>
          <a:endParaRPr lang="en-US"/>
        </a:p>
      </dgm:t>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EED14E41-3B39-4B05-B51E-B99D6927E06A}" type="presOf" srcId="{CD39444C-1B21-EF4A-B5D4-958159C7B42D}" destId="{23981AB3-A7C5-304C-B5DD-3C6A0BA47400}" srcOrd="0" destOrd="0" presId="urn:microsoft.com/office/officeart/2005/8/layout/list1"/>
    <dgm:cxn modelId="{C5128FCA-B495-4854-AF06-D6A421C1D5A3}" type="presOf" srcId="{EDBE8867-7758-3D40-B369-E92A59C78254}" destId="{62188342-F933-5546-8BB3-C1B3099F523F}" srcOrd="1" destOrd="0" presId="urn:microsoft.com/office/officeart/2005/8/layout/list1"/>
    <dgm:cxn modelId="{9C325FA9-F6E2-4226-838B-7B054CD74022}" type="presOf" srcId="{A63F4F42-530D-0844-A623-B7BB97CA06C8}" destId="{AD976998-883A-B44B-AA40-16EA334E3B09}" srcOrd="0" destOrd="0" presId="urn:microsoft.com/office/officeart/2005/8/layout/list1"/>
    <dgm:cxn modelId="{DB4AEBD4-29BE-477D-B2CB-4ACD06937E99}" type="presOf" srcId="{B89FE6C2-077F-4741-8F16-B5795B7063E1}" destId="{A032DD78-5CE7-214D-8E24-37D69D65FBC4}"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1AAEA0EB-CE8D-3546-B228-849C7BBECB24}" srcId="{CBDD8360-C17A-D744-93D2-006C349A759D}" destId="{8440D138-BE73-FB44-BBEF-1FC3FB108A97}" srcOrd="2" destOrd="0" parTransId="{E275FC03-8304-564E-89AB-373C17CB55F3}" sibTransId="{250D8BAF-EB6C-2B4D-8429-A8492959928C}"/>
    <dgm:cxn modelId="{3C3F8755-AC57-4702-91D0-88C7AAC584EF}" type="presOf" srcId="{2D14AC71-6F9F-B94A-ADC5-A11456751F9C}" destId="{E5E2D93A-0FAC-8648-A220-3E52BE154C5F}" srcOrd="0" destOrd="0" presId="urn:microsoft.com/office/officeart/2005/8/layout/list1"/>
    <dgm:cxn modelId="{898C76BE-A98A-4FCD-83B9-3EBDDA203941}" type="presOf" srcId="{EDBE8867-7758-3D40-B369-E92A59C78254}" destId="{1A691CE5-A265-9E4F-A6A3-69EAD6003561}"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AC3E68CA-59A6-0D47-96B7-56C985E7999F}" srcId="{B89FE6C2-077F-4741-8F16-B5795B7063E1}" destId="{A63F4F42-530D-0844-A623-B7BB97CA06C8}" srcOrd="0" destOrd="0" parTransId="{A6AF5B68-FC53-694A-82B8-D02D823211BF}" sibTransId="{45082585-C225-5042-8C96-B318BA935269}"/>
    <dgm:cxn modelId="{5904720B-427C-C141-A11F-D1BE8FE1FBA2}" srcId="{8440D138-BE73-FB44-BBEF-1FC3FB108A97}" destId="{2D14AC71-6F9F-B94A-ADC5-A11456751F9C}" srcOrd="0" destOrd="0" parTransId="{73C2B6B4-DF77-9047-9F14-AE7C3148BD63}" sibTransId="{FD8E04A9-323E-8A4B-AAF4-2BB97B2B8FE0}"/>
    <dgm:cxn modelId="{463548BB-FFA6-4E3D-83C3-E08DE3218519}" type="presOf" srcId="{B89FE6C2-077F-4741-8F16-B5795B7063E1}" destId="{56B37D08-27E9-6348-A4E7-27939D35EA56}" srcOrd="1" destOrd="0" presId="urn:microsoft.com/office/officeart/2005/8/layout/list1"/>
    <dgm:cxn modelId="{3C82C3AE-61E8-4841-8D94-AC813CE6024C}" type="presOf" srcId="{8440D138-BE73-FB44-BBEF-1FC3FB108A97}" destId="{182D09B1-0D7D-AD47-A595-554DE5A7F3FA}" srcOrd="0" destOrd="0" presId="urn:microsoft.com/office/officeart/2005/8/layout/list1"/>
    <dgm:cxn modelId="{88A848D4-3287-8544-B217-17F7AAC14DB0}" srcId="{EDBE8867-7758-3D40-B369-E92A59C78254}" destId="{CD39444C-1B21-EF4A-B5D4-958159C7B42D}" srcOrd="0" destOrd="0" parTransId="{DD0191C7-CB08-B24A-8735-5956F0832DBC}" sibTransId="{EF9E6F1D-FB04-DC42-A706-3251421BB982}"/>
    <dgm:cxn modelId="{A1AADA08-59FE-4E3D-9D63-97C3D880632A}" type="presOf" srcId="{CBDD8360-C17A-D744-93D2-006C349A759D}" destId="{ACFD1858-5182-EC41-AD4F-BB7EB502C119}" srcOrd="0" destOrd="0" presId="urn:microsoft.com/office/officeart/2005/8/layout/list1"/>
    <dgm:cxn modelId="{82E31A8B-11E8-419A-BCD7-D137F3DD06AB}" type="presOf" srcId="{8440D138-BE73-FB44-BBEF-1FC3FB108A97}" destId="{B3028417-3BB4-804F-B830-21EC724B50AF}" srcOrd="1" destOrd="0" presId="urn:microsoft.com/office/officeart/2005/8/layout/list1"/>
    <dgm:cxn modelId="{4ED747B5-DC4C-4B89-BEFF-474F68745633}" type="presParOf" srcId="{ACFD1858-5182-EC41-AD4F-BB7EB502C119}" destId="{B88E5D32-B7BF-6948-84F5-CB3388CEA0B7}" srcOrd="0" destOrd="0" presId="urn:microsoft.com/office/officeart/2005/8/layout/list1"/>
    <dgm:cxn modelId="{460CA875-C3DB-4764-935E-0233A6BBD81F}" type="presParOf" srcId="{B88E5D32-B7BF-6948-84F5-CB3388CEA0B7}" destId="{1A691CE5-A265-9E4F-A6A3-69EAD6003561}" srcOrd="0" destOrd="0" presId="urn:microsoft.com/office/officeart/2005/8/layout/list1"/>
    <dgm:cxn modelId="{953D35C7-335B-4FE5-B1C8-EC5A3D46644F}" type="presParOf" srcId="{B88E5D32-B7BF-6948-84F5-CB3388CEA0B7}" destId="{62188342-F933-5546-8BB3-C1B3099F523F}" srcOrd="1" destOrd="0" presId="urn:microsoft.com/office/officeart/2005/8/layout/list1"/>
    <dgm:cxn modelId="{A9868C6E-6499-4C12-A958-82BB23A90846}" type="presParOf" srcId="{ACFD1858-5182-EC41-AD4F-BB7EB502C119}" destId="{54B61BE9-D834-B14A-AF49-D2E16C40500B}" srcOrd="1" destOrd="0" presId="urn:microsoft.com/office/officeart/2005/8/layout/list1"/>
    <dgm:cxn modelId="{20819120-4BC2-4C25-AD53-B5364D80129D}" type="presParOf" srcId="{ACFD1858-5182-EC41-AD4F-BB7EB502C119}" destId="{23981AB3-A7C5-304C-B5DD-3C6A0BA47400}" srcOrd="2" destOrd="0" presId="urn:microsoft.com/office/officeart/2005/8/layout/list1"/>
    <dgm:cxn modelId="{6977C854-A721-46B9-A673-89BCDF96E105}" type="presParOf" srcId="{ACFD1858-5182-EC41-AD4F-BB7EB502C119}" destId="{EBDA10AD-AC0C-A64D-8BAD-38A69967D70E}" srcOrd="3" destOrd="0" presId="urn:microsoft.com/office/officeart/2005/8/layout/list1"/>
    <dgm:cxn modelId="{4E47599D-6F99-47E7-BC24-5EC3846210A3}" type="presParOf" srcId="{ACFD1858-5182-EC41-AD4F-BB7EB502C119}" destId="{7C99F359-0C2F-E746-8E8A-8CB3A0425D35}" srcOrd="4" destOrd="0" presId="urn:microsoft.com/office/officeart/2005/8/layout/list1"/>
    <dgm:cxn modelId="{25F8EBF3-2747-4D33-A037-798D1E3FB1CF}" type="presParOf" srcId="{7C99F359-0C2F-E746-8E8A-8CB3A0425D35}" destId="{A032DD78-5CE7-214D-8E24-37D69D65FBC4}" srcOrd="0" destOrd="0" presId="urn:microsoft.com/office/officeart/2005/8/layout/list1"/>
    <dgm:cxn modelId="{B7917FAD-B1EF-415A-AE45-4CC382B89772}" type="presParOf" srcId="{7C99F359-0C2F-E746-8E8A-8CB3A0425D35}" destId="{56B37D08-27E9-6348-A4E7-27939D35EA56}" srcOrd="1" destOrd="0" presId="urn:microsoft.com/office/officeart/2005/8/layout/list1"/>
    <dgm:cxn modelId="{5D7861AE-B991-45B5-8322-7C69D06ECE3E}" type="presParOf" srcId="{ACFD1858-5182-EC41-AD4F-BB7EB502C119}" destId="{32378106-D771-154C-A68B-4D4FB81F2675}" srcOrd="5" destOrd="0" presId="urn:microsoft.com/office/officeart/2005/8/layout/list1"/>
    <dgm:cxn modelId="{B24A97EF-A063-45F3-B82D-D6E0F6E4AA8F}" type="presParOf" srcId="{ACFD1858-5182-EC41-AD4F-BB7EB502C119}" destId="{AD976998-883A-B44B-AA40-16EA334E3B09}" srcOrd="6" destOrd="0" presId="urn:microsoft.com/office/officeart/2005/8/layout/list1"/>
    <dgm:cxn modelId="{7C5E5BE2-C985-4D7E-A001-69963F20B200}" type="presParOf" srcId="{ACFD1858-5182-EC41-AD4F-BB7EB502C119}" destId="{A880E6A6-6E9C-0C44-BEF0-4D6EE4E56AC0}" srcOrd="7" destOrd="0" presId="urn:microsoft.com/office/officeart/2005/8/layout/list1"/>
    <dgm:cxn modelId="{4269AAD9-D423-4ED9-9D28-30951D902101}" type="presParOf" srcId="{ACFD1858-5182-EC41-AD4F-BB7EB502C119}" destId="{828035CE-2CE5-AE45-B080-C6EBCC590DF9}" srcOrd="8" destOrd="0" presId="urn:microsoft.com/office/officeart/2005/8/layout/list1"/>
    <dgm:cxn modelId="{B69FD9A8-5092-475C-9E63-1C68A95BD976}" type="presParOf" srcId="{828035CE-2CE5-AE45-B080-C6EBCC590DF9}" destId="{182D09B1-0D7D-AD47-A595-554DE5A7F3FA}" srcOrd="0" destOrd="0" presId="urn:microsoft.com/office/officeart/2005/8/layout/list1"/>
    <dgm:cxn modelId="{89A3625A-406E-4E91-B628-A1E93107FFBD}" type="presParOf" srcId="{828035CE-2CE5-AE45-B080-C6EBCC590DF9}" destId="{B3028417-3BB4-804F-B830-21EC724B50AF}" srcOrd="1" destOrd="0" presId="urn:microsoft.com/office/officeart/2005/8/layout/list1"/>
    <dgm:cxn modelId="{91B90B5B-1552-44EE-9828-4801866E8EAB}" type="presParOf" srcId="{ACFD1858-5182-EC41-AD4F-BB7EB502C119}" destId="{C20C3603-9123-A14C-9814-EA132B3A96B1}" srcOrd="9" destOrd="0" presId="urn:microsoft.com/office/officeart/2005/8/layout/list1"/>
    <dgm:cxn modelId="{D351430A-4CBA-4C45-B78D-C8EF72D8AA7C}"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dgm:t>
        <a:bodyPr/>
        <a:lstStyle/>
        <a:p>
          <a:r>
            <a:rPr lang="en-US" b="1" i="0"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dgm:t>
        <a:bodyPr/>
        <a:lstStyle/>
        <a:p>
          <a:r>
            <a:rPr lang="en-US" b="1" i="0"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dgm:t>
        <a:bodyPr/>
        <a:lstStyle/>
        <a:p>
          <a:r>
            <a:rPr lang="en-US"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t>
        <a:bodyPr/>
        <a:lstStyle/>
        <a:p>
          <a:endParaRPr lang="en-US"/>
        </a:p>
      </dgm:t>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t>
        <a:bodyPr/>
        <a:lstStyle/>
        <a:p>
          <a:endParaRPr lang="en-US"/>
        </a:p>
      </dgm:t>
    </dgm:pt>
    <dgm:pt modelId="{3AA422C0-DB0A-694E-A997-DBCDCCB90F7D}" type="pres">
      <dgm:prSet presAssocID="{5BAEB20B-3695-E348-9F13-AECB8D7EFA27}" presName="composite" presStyleCnt="0"/>
      <dgm:spPr/>
      <dgm:t>
        <a:bodyPr/>
        <a:lstStyle/>
        <a:p>
          <a:endParaRPr lang="en-US"/>
        </a:p>
      </dgm:t>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9B7E91D5-33B3-41E7-A45E-C49D5EB8BDA6}" type="presOf" srcId="{98984BBF-D090-D94A-958C-707853D134BE}" destId="{7427F0B0-35E5-664A-9214-512C0B3A33C3}" srcOrd="0" destOrd="0" presId="urn:microsoft.com/office/officeart/2005/8/layout/hList1"/>
    <dgm:cxn modelId="{24914EDD-F887-F145-A25D-9C1F499EEC64}" srcId="{98984BBF-D090-D94A-958C-707853D134BE}" destId="{5BAEB20B-3695-E348-9F13-AECB8D7EFA27}" srcOrd="1" destOrd="0" parTransId="{F35B4B62-4741-964F-9F55-8BAE5A6BA9A5}" sibTransId="{E89D1576-1C84-A941-A5F3-6A6E595B57D7}"/>
    <dgm:cxn modelId="{74DF4162-BDC2-044A-BC90-1D56E973C6EA}" srcId="{64C5CEBC-1F30-5443-B794-80FF362A2AF0}" destId="{7AA8A9FF-58E2-CB47-ADA1-DE9E3BDCDC0F}" srcOrd="0" destOrd="0" parTransId="{C2FDA75E-5210-994A-B144-69E8807A517E}" sibTransId="{D0788B77-3E9F-4D46-8831-D6285F658A86}"/>
    <dgm:cxn modelId="{A97A6232-855D-4009-985A-9EF7FAEE61CE}" type="presOf" srcId="{097D4EAE-CD21-C547-B935-47F8B18B09F5}" destId="{A1162212-C3C8-3A47-829A-648CCE353B98}" srcOrd="0" destOrd="0" presId="urn:microsoft.com/office/officeart/2005/8/layout/hList1"/>
    <dgm:cxn modelId="{AD01F17F-9C96-4BBA-A329-A8160C84559B}" type="presOf" srcId="{64C5CEBC-1F30-5443-B794-80FF362A2AF0}" destId="{141F70A1-56B4-7C45-8D55-136594643679}" srcOrd="0" destOrd="0" presId="urn:microsoft.com/office/officeart/2005/8/layout/hList1"/>
    <dgm:cxn modelId="{8A59F3E6-A852-40CF-A4D3-EE91B6AEEFF7}" type="presOf" srcId="{5BAEB20B-3695-E348-9F13-AECB8D7EFA27}" destId="{E43E3212-8A7F-3040-93CF-F261BAF43BC6}" srcOrd="0" destOrd="0" presId="urn:microsoft.com/office/officeart/2005/8/layout/hList1"/>
    <dgm:cxn modelId="{EFAFD5A1-A16D-4F3B-B384-B5EAAEF9B24C}" type="presOf" srcId="{7AA8A9FF-58E2-CB47-ADA1-DE9E3BDCDC0F}" destId="{46D6853D-8FF8-D64F-9F4D-3F18C7AC2088}"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B3689970-B6AA-F841-8AA9-BF33FA1007D0}" srcId="{98984BBF-D090-D94A-958C-707853D134BE}" destId="{64C5CEBC-1F30-5443-B794-80FF362A2AF0}" srcOrd="0" destOrd="0" parTransId="{BE0C5935-86C3-CE49-BC7C-DB3DC9A56DBA}" sibTransId="{0242CC9F-7F01-C541-AE84-95B60386F567}"/>
    <dgm:cxn modelId="{265A7728-F351-46A6-9EBC-58EA80309ADD}" type="presParOf" srcId="{7427F0B0-35E5-664A-9214-512C0B3A33C3}" destId="{979F7F9E-BB7E-5E47-AEA2-74D0BA117F83}" srcOrd="0" destOrd="0" presId="urn:microsoft.com/office/officeart/2005/8/layout/hList1"/>
    <dgm:cxn modelId="{7A5A6845-7BBF-4640-905E-7A348539E283}" type="presParOf" srcId="{979F7F9E-BB7E-5E47-AEA2-74D0BA117F83}" destId="{141F70A1-56B4-7C45-8D55-136594643679}" srcOrd="0" destOrd="0" presId="urn:microsoft.com/office/officeart/2005/8/layout/hList1"/>
    <dgm:cxn modelId="{310D38AF-598A-43C4-B2F2-99B780D2F343}" type="presParOf" srcId="{979F7F9E-BB7E-5E47-AEA2-74D0BA117F83}" destId="{46D6853D-8FF8-D64F-9F4D-3F18C7AC2088}" srcOrd="1" destOrd="0" presId="urn:microsoft.com/office/officeart/2005/8/layout/hList1"/>
    <dgm:cxn modelId="{2FE3463E-AB41-42DB-A571-FAE5606117A7}" type="presParOf" srcId="{7427F0B0-35E5-664A-9214-512C0B3A33C3}" destId="{D2371063-AB88-2A4F-820E-F87872FE7F53}" srcOrd="1" destOrd="0" presId="urn:microsoft.com/office/officeart/2005/8/layout/hList1"/>
    <dgm:cxn modelId="{5158F8F0-AA21-4A5C-A1C4-6CA35F9138EF}" type="presParOf" srcId="{7427F0B0-35E5-664A-9214-512C0B3A33C3}" destId="{3AA422C0-DB0A-694E-A997-DBCDCCB90F7D}" srcOrd="2" destOrd="0" presId="urn:microsoft.com/office/officeart/2005/8/layout/hList1"/>
    <dgm:cxn modelId="{3801E9EB-41E0-4E37-A267-7DC7417233B5}" type="presParOf" srcId="{3AA422C0-DB0A-694E-A997-DBCDCCB90F7D}" destId="{E43E3212-8A7F-3040-93CF-F261BAF43BC6}" srcOrd="0" destOrd="0" presId="urn:microsoft.com/office/officeart/2005/8/layout/hList1"/>
    <dgm:cxn modelId="{2AB37C86-3A43-4172-93FB-3AA1EF821965}"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dirty="0" smtClean="0"/>
            <a:t>Extract the segment number as the leftmost </a:t>
          </a:r>
          <a:r>
            <a:rPr lang="en-US" i="1" dirty="0" smtClean="0"/>
            <a:t>n</a:t>
          </a:r>
          <a:r>
            <a:rPr lang="en-US" dirty="0" smtClean="0"/>
            <a:t> bits of the logical address</a:t>
          </a:r>
          <a:endParaRPr lang="en-US" dirty="0"/>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smtClean="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smtClean="0"/>
            <a:t>Compare the offset, expressed in the rightmost </a:t>
          </a:r>
          <a:r>
            <a:rPr lang="en-US" i="1" dirty="0" smtClean="0"/>
            <a:t>m</a:t>
          </a:r>
          <a:r>
            <a:rPr lang="en-US" dirty="0" smtClean="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smtClean="0"/>
            <a:t>The desired physical address is the sum of the starting physical address of the segment plus the offset</a:t>
          </a:r>
          <a:endParaRPr lang="en-US" dirty="0"/>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t>
        <a:bodyPr/>
        <a:lstStyle/>
        <a:p>
          <a:endParaRPr lang="en-US"/>
        </a:p>
      </dgm:t>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t>
        <a:bodyPr/>
        <a:lstStyle/>
        <a:p>
          <a:endParaRPr lang="en-US"/>
        </a:p>
      </dgm:t>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t>
        <a:bodyPr/>
        <a:lstStyle/>
        <a:p>
          <a:endParaRPr lang="en-US"/>
        </a:p>
      </dgm:t>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t>
        <a:bodyPr/>
        <a:lstStyle/>
        <a:p>
          <a:endParaRPr lang="en-US"/>
        </a:p>
      </dgm:t>
    </dgm:pt>
  </dgm:ptLst>
  <dgm:cxnLst>
    <dgm:cxn modelId="{7065B4A7-A830-4FED-824A-2523689B07E4}" type="presOf" srcId="{C8ADBDE9-3938-0548-8B87-8FD5470D7D93}" destId="{79C5E6D8-2847-F447-9D07-319B928A8FC8}"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434F88C9-3D30-42C2-9B12-C8E4F2E76DD2}" type="presOf" srcId="{AC374B7D-944F-104D-B17A-59E6A717DA1E}" destId="{4476A394-1578-B443-9923-9E9465C6DB9E}" srcOrd="0" destOrd="0" presId="urn:microsoft.com/office/officeart/2005/8/layout/hProcess9"/>
    <dgm:cxn modelId="{59895F19-00B4-486F-AC80-18053E67B378}" type="presOf" srcId="{52084027-B071-9247-B390-B891DE1DBD40}" destId="{66418308-D9BF-C14F-A46B-F4AAAFE89B91}" srcOrd="0" destOrd="0" presId="urn:microsoft.com/office/officeart/2005/8/layout/hProcess9"/>
    <dgm:cxn modelId="{258C30C1-69A2-3841-B704-B6887C48ED9C}" srcId="{78C684FE-1A2B-254D-8FD5-947512C78C87}" destId="{32FAFF03-C02A-0E43-BCDB-A43F13E6EC27}" srcOrd="1" destOrd="0" parTransId="{444ED70A-0E9F-A34A-B482-5592059AD382}" sibTransId="{ECB7C8B8-67FB-8340-B9F4-25BD06517BAF}"/>
    <dgm:cxn modelId="{C4850A82-A02F-4AF8-8BCB-9C3831552600}" type="presOf" srcId="{78C684FE-1A2B-254D-8FD5-947512C78C87}" destId="{51DF321D-3BBA-4545-8424-1BB44DD484AB}"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E3EEB70D-8291-8D42-B647-A8DA54C76DF0}" srcId="{78C684FE-1A2B-254D-8FD5-947512C78C87}" destId="{52084027-B071-9247-B390-B891DE1DBD40}" srcOrd="0" destOrd="0" parTransId="{DA58F419-FD4F-1F4B-B328-D1FFC44240CD}" sibTransId="{542C242A-BC0E-FE48-86B4-0089FD42B71F}"/>
    <dgm:cxn modelId="{53DAB411-01EA-4E47-BBE3-00B33DB3FE5F}" type="presOf" srcId="{32FAFF03-C02A-0E43-BCDB-A43F13E6EC27}" destId="{CECE5934-D04C-B244-98EA-7378FF62C687}" srcOrd="0" destOrd="0" presId="urn:microsoft.com/office/officeart/2005/8/layout/hProcess9"/>
    <dgm:cxn modelId="{B006A714-8F0B-4A8B-A641-7A0A4999AE8E}" type="presParOf" srcId="{51DF321D-3BBA-4545-8424-1BB44DD484AB}" destId="{71E554F8-F172-7A4C-8592-CE7684E904E9}" srcOrd="0" destOrd="0" presId="urn:microsoft.com/office/officeart/2005/8/layout/hProcess9"/>
    <dgm:cxn modelId="{54F52126-0A2A-4097-A51C-7591E793A0A0}" type="presParOf" srcId="{51DF321D-3BBA-4545-8424-1BB44DD484AB}" destId="{4517FBBA-EC60-AE4D-ABA3-30FBECDF4BDF}" srcOrd="1" destOrd="0" presId="urn:microsoft.com/office/officeart/2005/8/layout/hProcess9"/>
    <dgm:cxn modelId="{079C6C69-8475-449A-BAD7-D33CD34D442D}" type="presParOf" srcId="{4517FBBA-EC60-AE4D-ABA3-30FBECDF4BDF}" destId="{66418308-D9BF-C14F-A46B-F4AAAFE89B91}" srcOrd="0" destOrd="0" presId="urn:microsoft.com/office/officeart/2005/8/layout/hProcess9"/>
    <dgm:cxn modelId="{F8142CAF-33B5-4555-886D-743F1E39B458}" type="presParOf" srcId="{4517FBBA-EC60-AE4D-ABA3-30FBECDF4BDF}" destId="{D27850E7-6CE1-DC4B-8B04-2F885E655E04}" srcOrd="1" destOrd="0" presId="urn:microsoft.com/office/officeart/2005/8/layout/hProcess9"/>
    <dgm:cxn modelId="{C9BC571D-8EF2-4113-8EE9-54A8A5B1E507}" type="presParOf" srcId="{4517FBBA-EC60-AE4D-ABA3-30FBECDF4BDF}" destId="{CECE5934-D04C-B244-98EA-7378FF62C687}" srcOrd="2" destOrd="0" presId="urn:microsoft.com/office/officeart/2005/8/layout/hProcess9"/>
    <dgm:cxn modelId="{D505D69C-3DD3-4447-AD24-CD98D50AF3FA}" type="presParOf" srcId="{4517FBBA-EC60-AE4D-ABA3-30FBECDF4BDF}" destId="{E0893149-E3B2-5546-90A5-D649B31B53AC}" srcOrd="3" destOrd="0" presId="urn:microsoft.com/office/officeart/2005/8/layout/hProcess9"/>
    <dgm:cxn modelId="{15749FEA-2E35-4ECC-AEA3-54CE006FAABE}" type="presParOf" srcId="{4517FBBA-EC60-AE4D-ABA3-30FBECDF4BDF}" destId="{79C5E6D8-2847-F447-9D07-319B928A8FC8}" srcOrd="4" destOrd="0" presId="urn:microsoft.com/office/officeart/2005/8/layout/hProcess9"/>
    <dgm:cxn modelId="{F50AB60E-5610-4734-A7D6-5E9A0DDB3011}" type="presParOf" srcId="{4517FBBA-EC60-AE4D-ABA3-30FBECDF4BDF}" destId="{5AC9194D-E3EF-7041-A0E3-CA076C2E9A60}" srcOrd="5" destOrd="0" presId="urn:microsoft.com/office/officeart/2005/8/layout/hProcess9"/>
    <dgm:cxn modelId="{8E5FD431-CB71-454C-B854-B2D5ACEABDF3}"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smtClean="0"/>
            <a:t>memory becomes more and more fragmented</a:t>
          </a:r>
        </a:p>
        <a:p>
          <a:pPr marL="228600" lvl="1" indent="-228600" algn="l" defTabSz="977900">
            <a:lnSpc>
              <a:spcPct val="90000"/>
            </a:lnSpc>
            <a:spcBef>
              <a:spcPct val="0"/>
            </a:spcBef>
            <a:spcAft>
              <a:spcPct val="15000"/>
            </a:spcAft>
            <a:buChar char="••"/>
          </a:pPr>
          <a:r>
            <a:rPr lang="en-NZ" sz="2200" kern="1200" smtClean="0"/>
            <a:t>memory utilization declines</a:t>
          </a:r>
          <a:endParaRPr lang="en-NZ" sz="2200" kern="1200" dirty="0" smtClean="0"/>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External Fragmentation</a:t>
          </a:r>
          <a:endParaRPr lang="en-US" sz="2400" i="0" kern="1200" dirty="0"/>
        </a:p>
      </dsp:txBody>
      <dsp:txXfrm>
        <a:off x="435563" y="33707"/>
        <a:ext cx="5590634" cy="586034"/>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technique for overcoming external fragmentation</a:t>
          </a:r>
          <a:endParaRPr lang="en-NZ" sz="2200" kern="1200" dirty="0" smtClean="0"/>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smtClean="0"/>
            <a:t>free memory is together in one block</a:t>
          </a:r>
          <a:endParaRPr lang="en-NZ" sz="2200" kern="1200" dirty="0" smtClean="0"/>
        </a:p>
        <a:p>
          <a:pPr marL="228600" lvl="1" indent="-228600" algn="l" defTabSz="977900">
            <a:lnSpc>
              <a:spcPct val="90000"/>
            </a:lnSpc>
            <a:spcBef>
              <a:spcPct val="0"/>
            </a:spcBef>
            <a:spcAft>
              <a:spcPct val="15000"/>
            </a:spcAft>
            <a:buChar char="••"/>
          </a:pPr>
          <a:r>
            <a:rPr lang="en-NZ" sz="2200" kern="1200" smtClean="0"/>
            <a:t>time consuming and wastes CPU time (Why?)</a:t>
          </a:r>
          <a:endParaRPr lang="en-NZ" sz="2200" kern="1200" dirty="0" smtClean="0"/>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Compaction</a:t>
          </a:r>
        </a:p>
      </dsp:txBody>
      <dsp:txXfrm>
        <a:off x="435563" y="1759277"/>
        <a:ext cx="559063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547" y="122546"/>
          <a:ext cx="2484239"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Best-fit</a:t>
          </a:r>
          <a:endParaRPr lang="en-US" sz="2300" kern="1200" dirty="0"/>
        </a:p>
      </dsp:txBody>
      <dsp:txXfrm>
        <a:off x="2547" y="122546"/>
        <a:ext cx="2484239" cy="662400"/>
      </dsp:txXfrm>
    </dsp:sp>
    <dsp:sp modelId="{4D33AD13-58A2-6C4C-8ED2-4EC037E1447F}">
      <dsp:nvSpPr>
        <dsp:cNvPr id="0" name=""/>
        <dsp:cNvSpPr/>
      </dsp:nvSpPr>
      <dsp:spPr>
        <a:xfrm>
          <a:off x="2547" y="784946"/>
          <a:ext cx="2484239" cy="32073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chooses the block that is </a:t>
          </a:r>
          <a:r>
            <a:rPr lang="en-US" sz="2300" kern="1200" dirty="0" smtClean="0">
              <a:solidFill>
                <a:srgbClr val="FF0000"/>
              </a:solidFill>
            </a:rPr>
            <a:t>closest in size </a:t>
          </a:r>
          <a:r>
            <a:rPr lang="en-US" sz="2300" kern="1200" dirty="0" smtClean="0"/>
            <a:t>to the request</a:t>
          </a:r>
        </a:p>
      </dsp:txBody>
      <dsp:txXfrm>
        <a:off x="2547" y="784946"/>
        <a:ext cx="2484239" cy="3207307"/>
      </dsp:txXfrm>
    </dsp:sp>
    <dsp:sp modelId="{861E1F7D-27A7-E044-A6C8-58B87E7DADD2}">
      <dsp:nvSpPr>
        <dsp:cNvPr id="0" name=""/>
        <dsp:cNvSpPr/>
      </dsp:nvSpPr>
      <dsp:spPr>
        <a:xfrm>
          <a:off x="2834580" y="122546"/>
          <a:ext cx="2484239"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First-fit</a:t>
          </a:r>
        </a:p>
      </dsp:txBody>
      <dsp:txXfrm>
        <a:off x="2834580" y="122546"/>
        <a:ext cx="2484239" cy="662400"/>
      </dsp:txXfrm>
    </dsp:sp>
    <dsp:sp modelId="{5A54EFAA-A113-0C47-AF78-4821543B24FF}">
      <dsp:nvSpPr>
        <dsp:cNvPr id="0" name=""/>
        <dsp:cNvSpPr/>
      </dsp:nvSpPr>
      <dsp:spPr>
        <a:xfrm>
          <a:off x="2834580" y="784946"/>
          <a:ext cx="2484239" cy="32073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begins to scan memory from the beginning and chooses the </a:t>
          </a:r>
          <a:r>
            <a:rPr lang="en-US" sz="2300" kern="1200" dirty="0" smtClean="0">
              <a:solidFill>
                <a:srgbClr val="FF0000"/>
              </a:solidFill>
            </a:rPr>
            <a:t>first available block</a:t>
          </a:r>
          <a:r>
            <a:rPr lang="en-US" sz="2300" kern="1200" dirty="0" smtClean="0"/>
            <a:t> that is large enough </a:t>
          </a:r>
        </a:p>
      </dsp:txBody>
      <dsp:txXfrm>
        <a:off x="2834580" y="784946"/>
        <a:ext cx="2484239" cy="3207307"/>
      </dsp:txXfrm>
    </dsp:sp>
    <dsp:sp modelId="{265FA6A5-EDA7-7A42-B476-3F18F161237D}">
      <dsp:nvSpPr>
        <dsp:cNvPr id="0" name=""/>
        <dsp:cNvSpPr/>
      </dsp:nvSpPr>
      <dsp:spPr>
        <a:xfrm>
          <a:off x="5666612" y="122546"/>
          <a:ext cx="2484239"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Next-fit</a:t>
          </a:r>
        </a:p>
      </dsp:txBody>
      <dsp:txXfrm>
        <a:off x="5666612" y="122546"/>
        <a:ext cx="2484239" cy="662400"/>
      </dsp:txXfrm>
    </dsp:sp>
    <dsp:sp modelId="{F02FE02C-078E-2342-80A7-769674C16284}">
      <dsp:nvSpPr>
        <dsp:cNvPr id="0" name=""/>
        <dsp:cNvSpPr/>
      </dsp:nvSpPr>
      <dsp:spPr>
        <a:xfrm>
          <a:off x="5666612" y="784946"/>
          <a:ext cx="2484239" cy="320730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begins to scan memory from the location of the last placement and chooses the </a:t>
          </a:r>
          <a:r>
            <a:rPr lang="en-US" sz="2300" kern="1200" dirty="0" smtClean="0">
              <a:solidFill>
                <a:srgbClr val="FF0000"/>
              </a:solidFill>
            </a:rPr>
            <a:t>next available block</a:t>
          </a:r>
          <a:r>
            <a:rPr lang="en-US" sz="2300" kern="1200" dirty="0" smtClean="0"/>
            <a:t> that is large enough</a:t>
          </a:r>
          <a:endParaRPr lang="en-US" sz="2300" kern="1200" dirty="0"/>
        </a:p>
      </dsp:txBody>
      <dsp:txXfrm>
        <a:off x="5666612" y="784946"/>
        <a:ext cx="2484239" cy="3207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269677"/>
          <a:ext cx="7924800" cy="1204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reference to a memory location independent of the current assignment of data to memory</a:t>
          </a:r>
        </a:p>
      </dsp:txBody>
      <dsp:txXfrm>
        <a:off x="0" y="269677"/>
        <a:ext cx="7924800" cy="1204875"/>
      </dsp:txXfrm>
    </dsp:sp>
    <dsp:sp modelId="{62188342-F933-5546-8BB3-C1B3099F523F}">
      <dsp:nvSpPr>
        <dsp:cNvPr id="0" name=""/>
        <dsp:cNvSpPr/>
      </dsp:nvSpPr>
      <dsp:spPr>
        <a:xfrm>
          <a:off x="396240" y="18757"/>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Logical</a:t>
          </a:r>
          <a:endParaRPr lang="en-US" sz="1700" kern="1200" dirty="0"/>
        </a:p>
      </dsp:txBody>
      <dsp:txXfrm>
        <a:off x="420738" y="43255"/>
        <a:ext cx="5498364" cy="452844"/>
      </dsp:txXfrm>
    </dsp:sp>
    <dsp:sp modelId="{AD976998-883A-B44B-AA40-16EA334E3B09}">
      <dsp:nvSpPr>
        <dsp:cNvPr id="0" name=""/>
        <dsp:cNvSpPr/>
      </dsp:nvSpPr>
      <dsp:spPr>
        <a:xfrm>
          <a:off x="0" y="1817272"/>
          <a:ext cx="7924800" cy="1204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address is expressed as a location relative to some known point</a:t>
          </a:r>
        </a:p>
      </dsp:txBody>
      <dsp:txXfrm>
        <a:off x="0" y="1817272"/>
        <a:ext cx="7924800" cy="1204875"/>
      </dsp:txXfrm>
    </dsp:sp>
    <dsp:sp modelId="{56B37D08-27E9-6348-A4E7-27939D35EA56}">
      <dsp:nvSpPr>
        <dsp:cNvPr id="0" name=""/>
        <dsp:cNvSpPr/>
      </dsp:nvSpPr>
      <dsp:spPr>
        <a:xfrm>
          <a:off x="396240" y="1566352"/>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Relative</a:t>
          </a:r>
        </a:p>
      </dsp:txBody>
      <dsp:txXfrm>
        <a:off x="420738" y="1590850"/>
        <a:ext cx="5498364" cy="452844"/>
      </dsp:txXfrm>
    </dsp:sp>
    <dsp:sp modelId="{E5E2D93A-0FAC-8648-A220-3E52BE154C5F}">
      <dsp:nvSpPr>
        <dsp:cNvPr id="0" name=""/>
        <dsp:cNvSpPr/>
      </dsp:nvSpPr>
      <dsp:spPr>
        <a:xfrm>
          <a:off x="0" y="3364867"/>
          <a:ext cx="7924800" cy="8835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actual location in main memory</a:t>
          </a:r>
        </a:p>
      </dsp:txBody>
      <dsp:txXfrm>
        <a:off x="0" y="3364867"/>
        <a:ext cx="7924800" cy="883575"/>
      </dsp:txXfrm>
    </dsp:sp>
    <dsp:sp modelId="{B3028417-3BB4-804F-B830-21EC724B50AF}">
      <dsp:nvSpPr>
        <dsp:cNvPr id="0" name=""/>
        <dsp:cNvSpPr/>
      </dsp:nvSpPr>
      <dsp:spPr>
        <a:xfrm>
          <a:off x="396240" y="3113947"/>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Physical or Absolute</a:t>
          </a:r>
        </a:p>
      </dsp:txBody>
      <dsp:txXfrm>
        <a:off x="420738" y="3138445"/>
        <a:ext cx="5498364"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3393"/>
          <a:ext cx="2528106" cy="720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Pages</a:t>
          </a:r>
          <a:r>
            <a:rPr lang="en-US" sz="2500" kern="1200" dirty="0" smtClean="0"/>
            <a:t> </a:t>
          </a:r>
          <a:endParaRPr lang="en-US" sz="2500" kern="1200" dirty="0"/>
        </a:p>
      </dsp:txBody>
      <dsp:txXfrm>
        <a:off x="26" y="3393"/>
        <a:ext cx="2528106" cy="720000"/>
      </dsp:txXfrm>
    </dsp:sp>
    <dsp:sp modelId="{46D6853D-8FF8-D64F-9F4D-3F18C7AC2088}">
      <dsp:nvSpPr>
        <dsp:cNvPr id="0" name=""/>
        <dsp:cNvSpPr/>
      </dsp:nvSpPr>
      <dsp:spPr>
        <a:xfrm>
          <a:off x="26" y="723393"/>
          <a:ext cx="2528106" cy="140681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23393"/>
        <a:ext cx="2528106" cy="1406812"/>
      </dsp:txXfrm>
    </dsp:sp>
    <dsp:sp modelId="{E43E3212-8A7F-3040-93CF-F261BAF43BC6}">
      <dsp:nvSpPr>
        <dsp:cNvPr id="0" name=""/>
        <dsp:cNvSpPr/>
      </dsp:nvSpPr>
      <dsp:spPr>
        <a:xfrm>
          <a:off x="2882067" y="3393"/>
          <a:ext cx="2528106" cy="720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Frames</a:t>
          </a:r>
        </a:p>
      </dsp:txBody>
      <dsp:txXfrm>
        <a:off x="2882067" y="3393"/>
        <a:ext cx="2528106" cy="720000"/>
      </dsp:txXfrm>
    </dsp:sp>
    <dsp:sp modelId="{A1162212-C3C8-3A47-829A-648CCE353B98}">
      <dsp:nvSpPr>
        <dsp:cNvPr id="0" name=""/>
        <dsp:cNvSpPr/>
      </dsp:nvSpPr>
      <dsp:spPr>
        <a:xfrm>
          <a:off x="2882067" y="723393"/>
          <a:ext cx="2528106" cy="140681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smtClean="0"/>
            <a:t>available chunks of memory</a:t>
          </a:r>
          <a:endParaRPr lang="en-US" sz="2500" kern="1200" dirty="0"/>
        </a:p>
      </dsp:txBody>
      <dsp:txXfrm>
        <a:off x="2882067" y="723393"/>
        <a:ext cx="2528106" cy="1406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Extract the segment number as the leftmost </a:t>
          </a:r>
          <a:r>
            <a:rPr lang="en-US" sz="1200" i="1" kern="1200" dirty="0" smtClean="0"/>
            <a:t>n</a:t>
          </a:r>
          <a:r>
            <a:rPr lang="en-US" sz="1200" kern="1200" dirty="0" smtClean="0"/>
            <a:t> bits of the logical address</a:t>
          </a:r>
          <a:endParaRPr lang="en-US" sz="1200" kern="1200" dirty="0"/>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Compare the offset, expressed in the rightmost </a:t>
          </a:r>
          <a:r>
            <a:rPr lang="en-US" sz="1200" i="1" kern="1200" dirty="0" smtClean="0"/>
            <a:t>m</a:t>
          </a:r>
          <a:r>
            <a:rPr lang="en-US" sz="1200" kern="1200" dirty="0" smtClean="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desired physical address is the sum of the starting physical address of the segment plus the offset</a:t>
          </a:r>
          <a:endParaRPr lang="en-US" sz="1200" kern="1200" dirty="0"/>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11/6/17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s://auburn.instructure.com/courses/919837/files/59276419/download?wrap=1"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38" tIns="44425" rIns="90438" bIns="44425" numCol="1" anchor="t" anchorCtr="0" compatLnSpc="1">
            <a:prstTxWarp prst="textNoShape">
              <a:avLst/>
            </a:prstTxWarp>
            <a:normAutofit fontScale="92500" lnSpcReduction="20000"/>
          </a:bodyPr>
          <a:lstStyle/>
          <a:p>
            <a:pPr eaLnBrk="1" hangingPunct="1"/>
            <a:r>
              <a:rPr lang="en-US" altLang="zh-CN" baseline="0" dirty="0" smtClean="0">
                <a:latin typeface="Calibri" charset="0"/>
                <a:ea typeface="SimSun" charset="0"/>
                <a:cs typeface="SimSun" charset="0"/>
              </a:rPr>
              <a:t>Spring’17 </a:t>
            </a:r>
          </a:p>
          <a:p>
            <a:pPr eaLnBrk="1" hangingPunct="1"/>
            <a:r>
              <a:rPr lang="en-US" altLang="zh-CN" baseline="0" dirty="0" smtClean="0">
                <a:latin typeface="Calibri" charset="0"/>
                <a:ea typeface="SimSun" charset="0"/>
                <a:cs typeface="SimSun" charset="0"/>
              </a:rPr>
              <a:t>12b1: 10 Minutes. Review Memory Management Part 1</a:t>
            </a:r>
          </a:p>
          <a:p>
            <a:pPr eaLnBrk="1" hangingPunct="1"/>
            <a:r>
              <a:rPr lang="en-US" altLang="zh-CN" baseline="0" dirty="0" smtClean="0">
                <a:latin typeface="Calibri" charset="0"/>
                <a:ea typeface="SimSun" charset="0"/>
                <a:cs typeface="SimSun" charset="0"/>
              </a:rPr>
              <a:t>12b2: 40 Minutes. Memory Management Part 2</a:t>
            </a:r>
            <a:r>
              <a:rPr lang="en-US" altLang="zh-CN" baseline="0" dirty="0" smtClean="0">
                <a:latin typeface="Calibri" charset="0"/>
                <a:ea typeface="SimSun" charset="0"/>
                <a:cs typeface="SimSun" charset="0"/>
              </a:rPr>
              <a:t>. Slides 1-8</a:t>
            </a:r>
            <a:endParaRPr lang="en-US" altLang="zh-CN" baseline="0" dirty="0" smtClean="0">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Fall’16</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11a1-Memory Management Part 1 cont. : 25 Min (Fast Pace)</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11a2-Memory Management Part 2: 25 Min (Fast Pace) Slides 1-17</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baseline="0" dirty="0" smtClean="0">
              <a:solidFill>
                <a:schemeClr val="tx1"/>
              </a:solidFill>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smtClean="0">
                <a:solidFill>
                  <a:schemeClr val="tx1"/>
                </a:solidFill>
                <a:latin typeface="Calibri" charset="0"/>
                <a:ea typeface="SimSun" charset="0"/>
                <a:cs typeface="SimSun" charset="0"/>
              </a:rPr>
              <a:t>11b: Slides 18-24.</a:t>
            </a:r>
            <a:endParaRPr lang="en-US" sz="1200" kern="1200" dirty="0" smtClean="0">
              <a:solidFill>
                <a:schemeClr val="tx1"/>
              </a:solidFill>
              <a:latin typeface="+mn-lt"/>
              <a:ea typeface="ＭＳ Ｐゴシック" charset="0"/>
              <a:cs typeface="ＭＳ Ｐゴシック" charset="0"/>
            </a:endParaRPr>
          </a:p>
          <a:p>
            <a:endParaRPr lang="en-US" sz="1200" kern="1200" dirty="0" smtClean="0">
              <a:solidFill>
                <a:schemeClr val="tx1"/>
              </a:solidFill>
              <a:latin typeface="+mn-lt"/>
              <a:ea typeface="ＭＳ Ｐゴシック" charset="0"/>
              <a:cs typeface="ＭＳ Ｐゴシック" charset="0"/>
            </a:endParaRPr>
          </a:p>
          <a:p>
            <a:r>
              <a:rPr lang="en-US" sz="1200" kern="1200" dirty="0" smtClean="0">
                <a:solidFill>
                  <a:schemeClr val="tx1"/>
                </a:solidFill>
                <a:latin typeface="+mn-lt"/>
                <a:ea typeface="ＭＳ Ｐゴシック" charset="0"/>
                <a:cs typeface="ＭＳ Ｐゴシック" charset="0"/>
              </a:rPr>
              <a:t>Please review Chapters 8.1-8.5. In addition to reviewing lecture notes, you may refer to slides 1-48 here: </a:t>
            </a:r>
            <a:r>
              <a:rPr lang="en-US" sz="1200" kern="1200" dirty="0" smtClean="0">
                <a:solidFill>
                  <a:schemeClr val="tx1"/>
                </a:solidFill>
                <a:latin typeface="+mn-lt"/>
                <a:ea typeface="ＭＳ Ｐゴシック" charset="0"/>
                <a:cs typeface="ＭＳ Ｐゴシック" charset="0"/>
                <a:hlinkClick r:id="rId3"/>
              </a:rPr>
              <a:t>ch8 Main Memory.ppt</a:t>
            </a:r>
          </a:p>
          <a:p>
            <a:r>
              <a:rPr lang="en-US" sz="1200" kern="1200" dirty="0" smtClean="0">
                <a:solidFill>
                  <a:schemeClr val="tx1"/>
                </a:solidFill>
                <a:latin typeface="+mn-lt"/>
                <a:ea typeface="ＭＳ Ｐゴシック" charset="0"/>
                <a:cs typeface="ＭＳ Ｐゴシック" charset="0"/>
              </a:rPr>
              <a:t>A review session is scheduled on this Wednesday; midterm exam 2 is scheduled on this Friday.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Calibri" charset="0"/>
              <a:ea typeface="SimSun" charset="0"/>
              <a:cs typeface="SimSun" charset="0"/>
            </a:endParaRPr>
          </a:p>
          <a:p>
            <a:pPr eaLnBrk="1" hangingPunct="1"/>
            <a:endParaRPr lang="en-US" altLang="zh-CN" baseline="0" dirty="0" smtClean="0">
              <a:latin typeface="Calibri" charset="0"/>
              <a:ea typeface="SimSun" charset="0"/>
              <a:cs typeface="SimSun" charset="0"/>
            </a:endParaRPr>
          </a:p>
          <a:p>
            <a:pPr eaLnBrk="1" hangingPunct="1"/>
            <a:r>
              <a:rPr lang="en-US" altLang="zh-CN" baseline="0" dirty="0" smtClean="0">
                <a:latin typeface="Calibri" charset="0"/>
                <a:ea typeface="SimSun" charset="0"/>
                <a:cs typeface="SimSun" charset="0"/>
              </a:rPr>
              <a:t>Learning objectives of memory management:</a:t>
            </a:r>
          </a:p>
          <a:p>
            <a:pPr marL="171450" indent="-171450">
              <a:buFont typeface="Arial" panose="020B0604020202020204" pitchFamily="34" charset="0"/>
              <a:buChar char="•"/>
            </a:pPr>
            <a:r>
              <a:rPr lang="en-US" altLang="en-US" dirty="0" smtClean="0"/>
              <a:t>To provide a detailed description of various ways of organizing memory hardware</a:t>
            </a:r>
          </a:p>
          <a:p>
            <a:pPr marL="171450" indent="-171450">
              <a:buFont typeface="Arial" panose="020B0604020202020204" pitchFamily="34" charset="0"/>
              <a:buChar char="•"/>
            </a:pPr>
            <a:r>
              <a:rPr lang="en-US" altLang="en-US" dirty="0" smtClean="0"/>
              <a:t>To discuss various memory-management techniques, including paging and segmentation</a:t>
            </a:r>
          </a:p>
          <a:p>
            <a:pPr marL="171450" indent="-171450">
              <a:buFont typeface="Arial" panose="020B0604020202020204" pitchFamily="34" charset="0"/>
              <a:buChar char="•"/>
            </a:pPr>
            <a:r>
              <a:rPr lang="en-US" altLang="en-US" dirty="0" smtClean="0"/>
              <a:t>To provide a detailed description of the Intel Pentium, which supports both pure segmentation and segmentation with paging</a:t>
            </a:r>
          </a:p>
          <a:p>
            <a:pPr eaLnBrk="1" hangingPunct="1"/>
            <a:endParaRPr lang="en-US" altLang="zh-CN" baseline="0" dirty="0" smtClean="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099277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67157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10672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74939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083078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23216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85713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Page Table Examples</a:t>
            </a:r>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17</a:t>
            </a:fld>
            <a:endParaRPr lang="en-US"/>
          </a:p>
        </p:txBody>
      </p:sp>
    </p:spTree>
    <p:extLst>
      <p:ext uri="{BB962C8B-B14F-4D97-AF65-F5344CB8AC3E}">
        <p14:creationId xmlns:p14="http://schemas.microsoft.com/office/powerpoint/2010/main" val="12246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 </a:t>
            </a:r>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smtClean="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09656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Whereas paging is invisible to the programmer, segmentation is usually visible</a:t>
            </a:r>
          </a:p>
          <a:p>
            <a:r>
              <a:rPr lang="en-US" sz="1200" kern="1200" baseline="0" dirty="0" smtClean="0">
                <a:solidFill>
                  <a:schemeClr val="tx1"/>
                </a:solidFill>
                <a:latin typeface="+mn-lt"/>
                <a:ea typeface="+mn-ea"/>
                <a:cs typeface="+mn-cs"/>
              </a:rPr>
              <a:t>and is provided as a convenience for organizing programs and data. Typically, the</a:t>
            </a:r>
          </a:p>
          <a:p>
            <a:r>
              <a:rPr lang="en-US" sz="1200" kern="1200" baseline="0" dirty="0" smtClean="0">
                <a:solidFill>
                  <a:schemeClr val="tx1"/>
                </a:solidFill>
                <a:latin typeface="+mn-lt"/>
                <a:ea typeface="+mn-ea"/>
                <a:cs typeface="+mn-cs"/>
              </a:rPr>
              <a:t>programmer or compiler will assign programs and data to different segments. For</a:t>
            </a:r>
          </a:p>
          <a:p>
            <a:r>
              <a:rPr lang="en-US" sz="1200" kern="1200" baseline="0" dirty="0" smtClean="0">
                <a:solidFill>
                  <a:schemeClr val="tx1"/>
                </a:solidFill>
                <a:latin typeface="+mn-lt"/>
                <a:ea typeface="+mn-ea"/>
                <a:cs typeface="+mn-cs"/>
              </a:rPr>
              <a:t>purposes of modular programming, the program or data may be further broken down</a:t>
            </a:r>
          </a:p>
          <a:p>
            <a:r>
              <a:rPr lang="en-US" sz="1200" kern="1200" baseline="0" dirty="0" smtClean="0">
                <a:solidFill>
                  <a:schemeClr val="tx1"/>
                </a:solidFill>
                <a:latin typeface="+mn-lt"/>
                <a:ea typeface="+mn-ea"/>
                <a:cs typeface="+mn-cs"/>
              </a:rPr>
              <a:t>into multiple segments. The principal inconvenience of this service is that the programmer</a:t>
            </a:r>
          </a:p>
          <a:p>
            <a:r>
              <a:rPr lang="en-US" sz="1200" kern="1200" baseline="0" dirty="0" smtClean="0">
                <a:solidFill>
                  <a:schemeClr val="tx1"/>
                </a:solidFill>
                <a:latin typeface="+mn-lt"/>
                <a:ea typeface="+mn-ea"/>
                <a:cs typeface="+mn-cs"/>
              </a:rPr>
              <a:t>must be aware of the maximum segment size limitation.</a:t>
            </a:r>
          </a:p>
          <a:p>
            <a:endParaRPr lang="en-US" sz="1200" kern="1200" baseline="0" dirty="0" smtClean="0">
              <a:solidFill>
                <a:schemeClr val="tx1"/>
              </a:solidFill>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t>the principal inconvenience of this service is that the programmer must be aware of the maximum segment size limitation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223463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Another consequence of unequal-size segments is that there is no simple relationship</a:t>
            </a:r>
          </a:p>
          <a:p>
            <a:r>
              <a:rPr lang="en-US" sz="1200" kern="1200" baseline="0" dirty="0" smtClean="0">
                <a:solidFill>
                  <a:schemeClr val="tx1"/>
                </a:solidFill>
                <a:latin typeface="+mn-lt"/>
                <a:ea typeface="+mn-ea"/>
                <a:cs typeface="+mn-cs"/>
              </a:rPr>
              <a:t>between logical addresses and physical addresses. Analogous to paging, a</a:t>
            </a:r>
          </a:p>
          <a:p>
            <a:r>
              <a:rPr lang="en-US" sz="1200" kern="1200" baseline="0" dirty="0" smtClean="0">
                <a:solidFill>
                  <a:schemeClr val="tx1"/>
                </a:solidFill>
                <a:latin typeface="+mn-lt"/>
                <a:ea typeface="+mn-ea"/>
                <a:cs typeface="+mn-cs"/>
              </a:rPr>
              <a:t>simple segmentation scheme would make use of a segment table for each process</a:t>
            </a:r>
          </a:p>
          <a:p>
            <a:r>
              <a:rPr lang="en-US" sz="1200" kern="1200" baseline="0" dirty="0" smtClean="0">
                <a:solidFill>
                  <a:schemeClr val="tx1"/>
                </a:solidFill>
                <a:latin typeface="+mn-lt"/>
                <a:ea typeface="+mn-ea"/>
                <a:cs typeface="+mn-cs"/>
              </a:rPr>
              <a:t>and a list of free blocks of main memory. Each segment table entry would have to</a:t>
            </a:r>
          </a:p>
          <a:p>
            <a:r>
              <a:rPr lang="en-US" sz="1200" kern="1200" baseline="0" dirty="0" smtClean="0">
                <a:solidFill>
                  <a:schemeClr val="tx1"/>
                </a:solidFill>
                <a:latin typeface="+mn-lt"/>
                <a:ea typeface="+mn-ea"/>
                <a:cs typeface="+mn-cs"/>
              </a:rPr>
              <a:t>give the starting address in main memory of the corresponding segment. The entry</a:t>
            </a:r>
          </a:p>
          <a:p>
            <a:r>
              <a:rPr lang="en-US" sz="1200" kern="1200" baseline="0" dirty="0" smtClean="0">
                <a:solidFill>
                  <a:schemeClr val="tx1"/>
                </a:solidFill>
                <a:latin typeface="+mn-lt"/>
                <a:ea typeface="+mn-ea"/>
                <a:cs typeface="+mn-cs"/>
              </a:rPr>
              <a:t>should also provide the length of the segment to assure that invalid addresses are</a:t>
            </a:r>
          </a:p>
          <a:p>
            <a:r>
              <a:rPr lang="en-US" sz="1200" kern="1200" baseline="0" dirty="0" smtClean="0">
                <a:solidFill>
                  <a:schemeClr val="tx1"/>
                </a:solidFill>
                <a:latin typeface="+mn-lt"/>
                <a:ea typeface="+mn-ea"/>
                <a:cs typeface="+mn-cs"/>
              </a:rPr>
              <a:t>not used. When a process enters the Running state, the address of its segment table is</a:t>
            </a:r>
          </a:p>
          <a:p>
            <a:r>
              <a:rPr lang="en-US" sz="1200" kern="1200" baseline="0" dirty="0" smtClean="0">
                <a:solidFill>
                  <a:schemeClr val="tx1"/>
                </a:solidFill>
                <a:latin typeface="+mn-lt"/>
                <a:ea typeface="+mn-ea"/>
                <a:cs typeface="+mn-cs"/>
              </a:rPr>
              <a:t>loaded into a special register used by the memory management hardware. </a:t>
            </a:r>
            <a:endParaRPr lang="en-US" dirty="0" smtClean="0"/>
          </a:p>
          <a:p>
            <a:endParaRPr lang="en-US" dirty="0" smtClean="0"/>
          </a:p>
          <a:p>
            <a:r>
              <a:rPr lang="en-US" sz="1200" kern="1200" baseline="0" dirty="0" smtClean="0">
                <a:solidFill>
                  <a:schemeClr val="tx1"/>
                </a:solidFill>
                <a:latin typeface="+mn-lt"/>
                <a:ea typeface="+mn-ea"/>
                <a:cs typeface="+mn-cs"/>
              </a:rPr>
              <a:t> Consider an address of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where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are the segment number and the</a:t>
            </a:r>
          </a:p>
          <a:p>
            <a:r>
              <a:rPr lang="en-US" sz="1200" kern="1200" baseline="0" dirty="0" smtClean="0">
                <a:solidFill>
                  <a:schemeClr val="tx1"/>
                </a:solidFill>
                <a:latin typeface="+mn-lt"/>
                <a:ea typeface="+mn-ea"/>
                <a:cs typeface="+mn-cs"/>
              </a:rPr>
              <a:t>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are the offset. In our example (Figure 7.11c),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4 and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  12.</a:t>
            </a:r>
          </a:p>
          <a:p>
            <a:r>
              <a:rPr lang="en-US" sz="1200" kern="1200" baseline="0" dirty="0" smtClean="0">
                <a:solidFill>
                  <a:schemeClr val="tx1"/>
                </a:solidFill>
                <a:latin typeface="+mn-lt"/>
                <a:ea typeface="+mn-ea"/>
                <a:cs typeface="+mn-cs"/>
              </a:rPr>
              <a:t>Thus the maximum segment size is 212 =  4096. The following steps are needed for</a:t>
            </a:r>
          </a:p>
          <a:p>
            <a:r>
              <a:rPr lang="en-US" sz="1200" kern="1200" baseline="0" dirty="0" smtClean="0">
                <a:solidFill>
                  <a:schemeClr val="tx1"/>
                </a:solidFill>
                <a:latin typeface="+mn-lt"/>
                <a:ea typeface="+mn-ea"/>
                <a:cs typeface="+mn-cs"/>
              </a:rPr>
              <a:t>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segment number as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segment number as an index into the process segment table to find the</a:t>
            </a:r>
          </a:p>
          <a:p>
            <a:r>
              <a:rPr lang="en-US" sz="1200" kern="1200" baseline="0" dirty="0" smtClean="0">
                <a:solidFill>
                  <a:schemeClr val="tx1"/>
                </a:solidFill>
                <a:latin typeface="+mn-lt"/>
                <a:ea typeface="+mn-ea"/>
                <a:cs typeface="+mn-cs"/>
              </a:rPr>
              <a:t>starting physical address of the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the offset, expressed in the 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to the length of the segment.</a:t>
            </a:r>
          </a:p>
          <a:p>
            <a:r>
              <a:rPr lang="en-US" sz="1200" kern="1200" baseline="0" dirty="0" smtClean="0">
                <a:solidFill>
                  <a:schemeClr val="tx1"/>
                </a:solidFill>
                <a:latin typeface="+mn-lt"/>
                <a:ea typeface="+mn-ea"/>
                <a:cs typeface="+mn-cs"/>
              </a:rPr>
              <a:t>If the offset is greater than or equal to the length, the address is invalid.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desired physical address is the sum of the starting physical address of the</a:t>
            </a:r>
          </a:p>
          <a:p>
            <a:r>
              <a:rPr lang="en-US" sz="1200" kern="1200" baseline="0" dirty="0" smtClean="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955612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sz="1200" b="1" i="1" kern="1200" baseline="0" dirty="0" smtClean="0">
                <a:solidFill>
                  <a:schemeClr val="tx1"/>
                </a:solidFill>
                <a:latin typeface="+mn-lt"/>
                <a:ea typeface="ＭＳ Ｐゴシック" charset="0"/>
                <a:cs typeface="ＭＳ Ｐゴシック" charset="0"/>
              </a:rPr>
              <a:t>Question: Which one will you pick?</a:t>
            </a:r>
          </a:p>
          <a:p>
            <a:endParaRPr lang="en-US" sz="1200" b="1" i="1" kern="1200" baseline="0" dirty="0" smtClean="0">
              <a:solidFill>
                <a:schemeClr val="tx1"/>
              </a:solidFill>
              <a:latin typeface="+mn-lt"/>
              <a:ea typeface="ＭＳ Ｐゴシック" charset="0"/>
              <a:cs typeface="ＭＳ Ｐゴシック" charset="0"/>
            </a:endParaRPr>
          </a:p>
          <a:p>
            <a:r>
              <a:rPr lang="en-US" sz="1200" b="1" i="1" kern="1200" baseline="0" dirty="0" smtClean="0">
                <a:solidFill>
                  <a:schemeClr val="tx1"/>
                </a:solidFill>
                <a:latin typeface="+mn-lt"/>
                <a:ea typeface="ＭＳ Ｐゴシック" charset="0"/>
                <a:cs typeface="ＭＳ Ｐゴシック" charset="0"/>
              </a:rPr>
              <a:t>PLACEMENT ALGORITHM </a:t>
            </a:r>
            <a:r>
              <a:rPr lang="en-US" sz="1200" b="0" i="1" kern="1200" baseline="0" dirty="0" smtClean="0">
                <a:solidFill>
                  <a:schemeClr val="tx1"/>
                </a:solidFill>
                <a:latin typeface="+mn-lt"/>
                <a:ea typeface="ＭＳ Ｐゴシック" charset="0"/>
                <a:cs typeface="ＭＳ Ｐゴシック" charset="0"/>
              </a:rPr>
              <a:t>With equal-size partitions, the placement of processes </a:t>
            </a:r>
            <a:r>
              <a:rPr lang="en-US" sz="1200" kern="1200" baseline="0" dirty="0" smtClean="0">
                <a:solidFill>
                  <a:schemeClr val="tx1"/>
                </a:solidFill>
                <a:latin typeface="+mn-lt"/>
                <a:ea typeface="ＭＳ Ｐゴシック" charset="0"/>
                <a:cs typeface="ＭＳ Ｐゴシック" charset="0"/>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a:t>
            </a:r>
            <a:r>
              <a:rPr lang="en-US" sz="1200" b="1" kern="1200" baseline="0" dirty="0" smtClean="0">
                <a:solidFill>
                  <a:schemeClr val="tx1"/>
                </a:solidFill>
                <a:latin typeface="+mn-lt"/>
                <a:ea typeface="ＭＳ Ｐゴシック" charset="0"/>
                <a:cs typeface="ＭＳ Ｐゴシック" charset="0"/>
              </a:rPr>
              <a:t>minimize wasted memory within a partition </a:t>
            </a:r>
            <a:r>
              <a:rPr lang="en-US" sz="1200" kern="1200" baseline="0" dirty="0" smtClean="0">
                <a:solidFill>
                  <a:schemeClr val="tx1"/>
                </a:solidFill>
                <a:latin typeface="+mn-lt"/>
                <a:ea typeface="ＭＳ Ｐゴシック" charset="0"/>
                <a:cs typeface="ＭＳ Ｐゴシック" charset="0"/>
              </a:rPr>
              <a:t>(internal fragmentation).</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smtClean="0">
                <a:solidFill>
                  <a:schemeClr val="tx1"/>
                </a:solidFill>
                <a:latin typeface="+mn-lt"/>
                <a:ea typeface="ＭＳ Ｐゴシック" charset="0"/>
                <a:cs typeface="ＭＳ Ｐゴシック" charset="0"/>
              </a:rPr>
              <a:t>processes versus ready processes.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2</a:t>
            </a:fld>
            <a:endParaRPr lang="en-US"/>
          </a:p>
        </p:txBody>
      </p:sp>
    </p:spTree>
    <p:extLst>
      <p:ext uri="{BB962C8B-B14F-4D97-AF65-F5344CB8AC3E}">
        <p14:creationId xmlns:p14="http://schemas.microsoft.com/office/powerpoint/2010/main" val="64106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24</a:t>
            </a:fld>
            <a:endParaRPr lang="en-US">
              <a:latin typeface="Times New Roman"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74771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41810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a:t>
            </a:r>
            <a:r>
              <a:rPr lang="en-US" sz="1200" b="1" kern="1200" baseline="0" dirty="0" smtClean="0">
                <a:solidFill>
                  <a:schemeClr val="tx1"/>
                </a:solidFill>
                <a:latin typeface="+mn-lt"/>
                <a:ea typeface="+mn-ea"/>
                <a:cs typeface="+mn-cs"/>
              </a:rPr>
              <a:t>Multiprogramming with a Variable Number of Tasks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p>
          <a:p>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OS/360</a:t>
            </a:r>
            <a:r>
              <a:rPr lang="en-US" sz="1200" kern="1200" dirty="0" smtClean="0">
                <a:solidFill>
                  <a:schemeClr val="tx1"/>
                </a:solidFill>
                <a:effectLst/>
                <a:latin typeface="+mn-lt"/>
                <a:ea typeface="+mn-ea"/>
                <a:cs typeface="+mn-cs"/>
              </a:rPr>
              <a:t>, officially known as IBM System/360 Operating System,[1][2] is a discontinued batch processing operating system developed by IBM for their then-new System/360 mainframe computer, announced in 1964; it was heavily influenced by the earlier </a:t>
            </a:r>
            <a:r>
              <a:rPr lang="en-US" sz="1200" u="sng" kern="1200" dirty="0" smtClean="0">
                <a:solidFill>
                  <a:schemeClr val="tx1"/>
                </a:solidFill>
                <a:effectLst/>
                <a:latin typeface="+mn-lt"/>
                <a:ea typeface="+mn-ea"/>
                <a:cs typeface="+mn-cs"/>
              </a:rPr>
              <a:t>IBSYS</a:t>
            </a:r>
            <a:r>
              <a:rPr lang="en-US" sz="1200" kern="1200" dirty="0" smtClean="0">
                <a:solidFill>
                  <a:schemeClr val="tx1"/>
                </a:solidFill>
                <a:effectLst/>
                <a:latin typeface="+mn-lt"/>
                <a:ea typeface="+mn-ea"/>
                <a:cs typeface="+mn-cs"/>
              </a:rPr>
              <a:t>/</a:t>
            </a:r>
            <a:r>
              <a:rPr lang="en-US" sz="1200" u="sng" kern="1200" dirty="0" smtClean="0">
                <a:solidFill>
                  <a:schemeClr val="tx1"/>
                </a:solidFill>
                <a:effectLst/>
                <a:latin typeface="+mn-lt"/>
                <a:ea typeface="+mn-ea"/>
                <a:cs typeface="+mn-cs"/>
              </a:rPr>
              <a:t>IBJOB</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Input/Output</a:t>
            </a:r>
            <a:r>
              <a:rPr lang="en-US" sz="1200" kern="1200" dirty="0" smtClean="0">
                <a:solidFill>
                  <a:schemeClr val="tx1"/>
                </a:solidFill>
                <a:effectLst/>
                <a:latin typeface="+mn-lt"/>
                <a:ea typeface="+mn-ea"/>
                <a:cs typeface="+mn-cs"/>
              </a:rPr>
              <a:t> Control System (</a:t>
            </a:r>
            <a:r>
              <a:rPr lang="en-US" sz="1200" u="sng" kern="1200" dirty="0" smtClean="0">
                <a:solidFill>
                  <a:schemeClr val="tx1"/>
                </a:solidFill>
                <a:effectLst/>
                <a:latin typeface="+mn-lt"/>
                <a:ea typeface="+mn-ea"/>
                <a:cs typeface="+mn-cs"/>
              </a:rPr>
              <a:t>IOCS</a:t>
            </a:r>
            <a:r>
              <a:rPr lang="en-US" sz="1200" kern="1200" dirty="0" smtClean="0">
                <a:solidFill>
                  <a:schemeClr val="tx1"/>
                </a:solidFill>
                <a:effectLst/>
                <a:latin typeface="+mn-lt"/>
                <a:ea typeface="+mn-ea"/>
                <a:cs typeface="+mn-cs"/>
              </a:rPr>
              <a:t>) packages. It was among the earliest operating systems to make direct access storage devices a prerequisite for their operation.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smtClean="0">
                <a:solidFill>
                  <a:schemeClr val="tx1"/>
                </a:solidFill>
                <a:effectLst/>
                <a:latin typeface="+mn-lt"/>
                <a:ea typeface="+mn-ea"/>
                <a:cs typeface="+mn-cs"/>
              </a:rPr>
              <a:t>Multiprogramming</a:t>
            </a:r>
            <a:r>
              <a:rPr lang="en-US" sz="1200" kern="1200" dirty="0" smtClean="0">
                <a:solidFill>
                  <a:schemeClr val="tx1"/>
                </a:solidFill>
                <a:effectLst/>
                <a:latin typeface="+mn-lt"/>
                <a:ea typeface="+mn-ea"/>
                <a:cs typeface="+mn-cs"/>
              </a:rPr>
              <a:t> with a Variable number of Tasks (</a:t>
            </a:r>
            <a:r>
              <a:rPr lang="en-US" sz="1200" u="sng" kern="1200" dirty="0" smtClean="0">
                <a:solidFill>
                  <a:schemeClr val="tx1"/>
                </a:solidFill>
                <a:effectLst/>
                <a:latin typeface="+mn-lt"/>
                <a:ea typeface="+mn-ea"/>
                <a:cs typeface="+mn-cs"/>
              </a:rPr>
              <a:t>MVT</a:t>
            </a:r>
            <a:r>
              <a:rPr lang="en-US" sz="1200" kern="1200" dirty="0" smtClean="0">
                <a:solidFill>
                  <a:schemeClr val="tx1"/>
                </a:solidFill>
                <a:effectLst/>
                <a:latin typeface="+mn-lt"/>
                <a:ea typeface="+mn-ea"/>
                <a:cs typeface="+mn-cs"/>
              </a:rPr>
              <a:t>)[14] was the most sophisticated of three available configurations of OS/</a:t>
            </a:r>
            <a:r>
              <a:rPr lang="en-US" sz="1200" u="sng" kern="1200" dirty="0" smtClean="0">
                <a:solidFill>
                  <a:schemeClr val="tx1"/>
                </a:solidFill>
                <a:effectLst/>
                <a:latin typeface="+mn-lt"/>
                <a:ea typeface="+mn-ea"/>
                <a:cs typeface="+mn-cs"/>
              </a:rPr>
              <a:t>360's</a:t>
            </a:r>
            <a:r>
              <a:rPr lang="en-US" sz="1200" kern="1200" dirty="0" smtClean="0">
                <a:solidFill>
                  <a:schemeClr val="tx1"/>
                </a:solidFill>
                <a:effectLst/>
                <a:latin typeface="+mn-lt"/>
                <a:ea typeface="+mn-ea"/>
                <a:cs typeface="+mn-cs"/>
              </a:rPr>
              <a:t> control program.[2] </a:t>
            </a:r>
            <a:r>
              <a:rPr lang="en-US" sz="1200" u="sng" kern="1200" dirty="0" smtClean="0">
                <a:solidFill>
                  <a:schemeClr val="tx1"/>
                </a:solidFill>
                <a:effectLst/>
                <a:latin typeface="+mn-lt"/>
                <a:ea typeface="+mn-ea"/>
                <a:cs typeface="+mn-cs"/>
              </a:rPr>
              <a:t>MVT</a:t>
            </a:r>
            <a:r>
              <a:rPr lang="en-US" sz="1200" kern="1200" dirty="0" smtClean="0">
                <a:solidFill>
                  <a:schemeClr val="tx1"/>
                </a:solidFill>
                <a:effectLst/>
                <a:latin typeface="+mn-lt"/>
                <a:ea typeface="+mn-ea"/>
                <a:cs typeface="+mn-cs"/>
              </a:rPr>
              <a:t> was intended for the largest machines in the System/360 family. Introduced in 1964, it did not become available until 1967. Early versions had many problems and the simpler </a:t>
            </a:r>
            <a:r>
              <a:rPr lang="en-US" sz="1200" u="sng" kern="1200" dirty="0" smtClean="0">
                <a:solidFill>
                  <a:schemeClr val="tx1"/>
                </a:solidFill>
                <a:effectLst/>
                <a:latin typeface="+mn-lt"/>
                <a:ea typeface="+mn-ea"/>
                <a:cs typeface="+mn-cs"/>
              </a:rPr>
              <a:t>MFT</a:t>
            </a:r>
            <a:r>
              <a:rPr lang="en-US" sz="1200" kern="1200" dirty="0" smtClean="0">
                <a:solidFill>
                  <a:schemeClr val="tx1"/>
                </a:solidFill>
                <a:effectLst/>
                <a:latin typeface="+mn-lt"/>
                <a:ea typeface="+mn-ea"/>
                <a:cs typeface="+mn-cs"/>
              </a:rPr>
              <a:t> continued to be used for many years.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3861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An example, using 64 Mbytes of main memory.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ＭＳ Ｐゴシック" charset="0"/>
                <a:cs typeface="ＭＳ Ｐゴシック" charset="0"/>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ＭＳ Ｐゴシック" charset="0"/>
              <a:cs typeface="ＭＳ Ｐゴシック" charset="0"/>
            </a:endParaRPr>
          </a:p>
          <a:p>
            <a:r>
              <a:rPr lang="en-US" sz="1200" b="1" kern="1200" baseline="0" dirty="0" smtClean="0">
                <a:solidFill>
                  <a:srgbClr val="FF0000"/>
                </a:solidFill>
                <a:latin typeface="+mn-lt"/>
                <a:ea typeface="ＭＳ Ｐゴシック" charset="0"/>
                <a:cs typeface="ＭＳ Ｐゴシック" charset="0"/>
              </a:rPr>
              <a:t>Problem:</a:t>
            </a:r>
            <a:r>
              <a:rPr lang="en-US" sz="1200" kern="1200" baseline="0" dirty="0" smtClean="0">
                <a:solidFill>
                  <a:schemeClr val="tx1"/>
                </a:solidFill>
                <a:latin typeface="+mn-lt"/>
                <a:ea typeface="ＭＳ Ｐゴシック" charset="0"/>
                <a:cs typeface="ＭＳ Ｐゴシック" charset="0"/>
              </a:rPr>
              <a:t> 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ＭＳ Ｐゴシック" charset="0"/>
                <a:cs typeface="ＭＳ Ｐゴシック" charset="0"/>
              </a:rPr>
              <a:t>external fragmentation </a:t>
            </a:r>
            <a:r>
              <a:rPr lang="en-US" sz="1200" b="0" kern="1200" baseline="0" dirty="0" smtClean="0">
                <a:solidFill>
                  <a:schemeClr val="tx1"/>
                </a:solidFill>
                <a:latin typeface="+mn-lt"/>
                <a:ea typeface="ＭＳ Ｐゴシック" charset="0"/>
                <a:cs typeface="ＭＳ Ｐゴシック" charset="0"/>
              </a:rPr>
              <a:t>, indicating that the memory </a:t>
            </a:r>
            <a:r>
              <a:rPr lang="en-US" sz="1200" kern="1200" baseline="0" dirty="0" smtClean="0">
                <a:solidFill>
                  <a:schemeClr val="tx1"/>
                </a:solidFill>
                <a:latin typeface="+mn-lt"/>
                <a:ea typeface="ＭＳ Ｐゴシック" charset="0"/>
                <a:cs typeface="ＭＳ Ｐゴシック" charset="0"/>
              </a:rPr>
              <a:t>that is external to all partitions becomes increasingly fragmented. This is in contrast to internal fragmentation, referred to earlier.</a:t>
            </a:r>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5</a:t>
            </a:fld>
            <a:endParaRPr lang="en-US"/>
          </a:p>
        </p:txBody>
      </p:sp>
    </p:spTree>
    <p:extLst>
      <p:ext uri="{BB962C8B-B14F-4D97-AF65-F5344CB8AC3E}">
        <p14:creationId xmlns:p14="http://schemas.microsoft.com/office/powerpoint/2010/main" val="1229031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a:t>
            </a:r>
            <a:r>
              <a:rPr lang="en-US" sz="1200" b="1" kern="1200" baseline="0" dirty="0" smtClean="0">
                <a:solidFill>
                  <a:srgbClr val="FF0000"/>
                </a:solidFill>
                <a:latin typeface="+mn-lt"/>
                <a:ea typeface="+mn-ea"/>
                <a:cs typeface="+mn-cs"/>
              </a:rPr>
              <a:t>without invalidating the memory references </a:t>
            </a:r>
            <a:r>
              <a:rPr lang="en-US" sz="1200" kern="1200" baseline="0" dirty="0" smtClean="0">
                <a:solidFill>
                  <a:schemeClr val="tx1"/>
                </a:solidFill>
                <a:latin typeface="+mn-lt"/>
                <a:ea typeface="+mn-ea"/>
                <a:cs typeface="+mn-cs"/>
              </a:rPr>
              <a:t>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41219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72626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5001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Let’s pass this topic to save time.</a:t>
            </a:r>
          </a:p>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If 2</a:t>
            </a:r>
            <a:r>
              <a:rPr lang="en-US" sz="1200" i="1" kern="1200" baseline="30000" dirty="0" smtClean="0">
                <a:solidFill>
                  <a:schemeClr val="tx1"/>
                </a:solidFill>
                <a:latin typeface="+mn-lt"/>
                <a:ea typeface="+mn-ea"/>
                <a:cs typeface="+mn-cs"/>
              </a:rPr>
              <a:t>U –2 ≤</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a:t>
            </a:r>
            <a:r>
              <a:rPr lang="en-US" sz="1200" kern="1200" baseline="30000" dirty="0" smtClean="0">
                <a:solidFill>
                  <a:schemeClr val="tx1"/>
                </a:solidFill>
                <a:latin typeface="+mn-lt"/>
                <a:ea typeface="+mn-ea"/>
                <a:cs typeface="+mn-cs"/>
              </a:rPr>
              <a:t> i </a:t>
            </a:r>
            <a:r>
              <a:rPr lang="en-US" sz="1200" i="1" kern="1200" baseline="0" dirty="0" smtClean="0">
                <a:solidFill>
                  <a:schemeClr val="tx1"/>
                </a:solidFill>
                <a:latin typeface="+mn-lt"/>
                <a:ea typeface="+mn-ea"/>
                <a:cs typeface="+mn-cs"/>
              </a:rPr>
              <a:t>.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a:t>
            </a:r>
            <a:r>
              <a:rPr lang="en-US" sz="1200" kern="1200" baseline="30000" dirty="0" smtClean="0">
                <a:solidFill>
                  <a:schemeClr val="tx1"/>
                </a:solidFill>
                <a:latin typeface="+mn-lt"/>
                <a:ea typeface="+mn-ea"/>
                <a:cs typeface="+mn-cs"/>
              </a:rPr>
              <a:t> </a:t>
            </a:r>
            <a:r>
              <a:rPr lang="en-US" sz="1200" i="1" kern="1200" baseline="30000" dirty="0" smtClean="0">
                <a:solidFill>
                  <a:schemeClr val="tx1"/>
                </a:solidFill>
                <a:latin typeface="+mn-lt"/>
                <a:ea typeface="+mn-ea"/>
                <a:cs typeface="+mn-cs"/>
              </a:rPr>
              <a:t>i </a:t>
            </a:r>
            <a:r>
              <a:rPr lang="en-US" sz="1200" i="1" kern="1200" baseline="0" dirty="0" smtClean="0">
                <a:solidFill>
                  <a:schemeClr val="tx1"/>
                </a:solidFill>
                <a:latin typeface="+mn-lt"/>
                <a:ea typeface="+mn-ea"/>
                <a:cs typeface="+mn-cs"/>
              </a:rPr>
              <a:t>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94811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226484"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8737600" y="6356351"/>
            <a:ext cx="1422400" cy="365125"/>
          </a:xfrm>
        </p:spPr>
        <p:txBody>
          <a:bodyPr/>
          <a:lstStyle>
            <a:lvl1pPr algn="l">
              <a:defRPr/>
            </a:lvl1pPr>
          </a:lstStyle>
          <a:p>
            <a:pPr>
              <a:defRPr/>
            </a:pPr>
            <a:fld id="{28F4A3D6-8C1B-B547-85DF-557C25BCE148}" type="slidenum">
              <a:rPr lang="en-US" smtClean="0"/>
              <a:pPr>
                <a:defRPr/>
              </a:pPr>
              <a:t>‹#›</a:t>
            </a:fld>
            <a:endParaRPr lang="en-US" dirty="0"/>
          </a:p>
        </p:txBody>
      </p:sp>
    </p:spTree>
    <p:extLst>
      <p:ext uri="{BB962C8B-B14F-4D97-AF65-F5344CB8AC3E}">
        <p14:creationId xmlns:p14="http://schemas.microsoft.com/office/powerpoint/2010/main" val="856234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lvl1pPr algn="l">
              <a:defRPr/>
            </a:lvl1pPr>
          </a:lstStyle>
          <a:p>
            <a:pPr>
              <a:defRPr/>
            </a:pPr>
            <a:fld id="{97012834-41A2-49E3-8762-B14EE3F5CFB1}" type="slidenum">
              <a:rPr lang="en-US" smtClean="0"/>
              <a:pPr>
                <a:defRPr/>
              </a:pPr>
              <a:t>‹#›</a:t>
            </a:fld>
            <a:endParaRPr lang="en-US" dirty="0"/>
          </a:p>
        </p:txBody>
      </p:sp>
      <p:pic>
        <p:nvPicPr>
          <p:cNvPr id="2050"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464801" y="5715000"/>
            <a:ext cx="1528233" cy="927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276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474133" y="566058"/>
            <a:ext cx="11195352"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8920480" y="6492876"/>
            <a:ext cx="2844800" cy="365125"/>
          </a:xfrm>
          <a:prstGeom prst="rect">
            <a:avLst/>
          </a:prstGeom>
        </p:spPr>
        <p:txBody>
          <a:bodyPr/>
          <a:lstStyle/>
          <a:p>
            <a:pPr>
              <a:defRPr/>
            </a:pPr>
            <a:fld id="{6B225021-4E49-E94A-BE4C-46DF6C80D5B8}" type="datetime1">
              <a:rPr lang="en-US" smtClean="0"/>
              <a:t>11/6/17</a:t>
            </a:fld>
            <a:endParaRPr lang="en-US" dirty="0"/>
          </a:p>
        </p:txBody>
      </p:sp>
      <p:sp>
        <p:nvSpPr>
          <p:cNvPr id="3" name="Footer Placeholder 2"/>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lvl1pPr algn="l">
              <a:defRPr/>
            </a:lvl1p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9729091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445105" y="566058"/>
            <a:ext cx="1127276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77824" y="1644868"/>
            <a:ext cx="48768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6437376" y="654268"/>
            <a:ext cx="48768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77824" y="2774732"/>
            <a:ext cx="48768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fld id="{0688B8AE-CFA3-F447-8BB8-E5238B17FFA5}" type="datetime1">
              <a:rPr lang="en-US" smtClean="0"/>
              <a:t>11/6/17</a:t>
            </a:fld>
            <a:endParaRPr lang="en-US" dirty="0"/>
          </a:p>
        </p:txBody>
      </p:sp>
      <p:sp>
        <p:nvSpPr>
          <p:cNvPr id="6" name="Footer Placeholder 5"/>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lvl1pPr algn="l">
              <a:defRPr/>
            </a:lvl1p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1019331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pic>
        <p:nvPicPr>
          <p:cNvPr id="8"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408183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304800" y="6248401"/>
            <a:ext cx="1625600" cy="365125"/>
          </a:xfrm>
        </p:spPr>
        <p:txBody>
          <a:bodyPr/>
          <a:lstStyle>
            <a:lvl1pPr algn="l">
              <a:defRPr/>
            </a:lvl1pPr>
          </a:lstStyle>
          <a:p>
            <a:pPr>
              <a:defRPr/>
            </a:pPr>
            <a:fld id="{4650CFA0-3E24-3141-A4B7-FE671916A352}" type="slidenum">
              <a:rPr lang="en-US" smtClean="0"/>
              <a:pPr>
                <a:defRPr/>
              </a:pPr>
              <a:t>‹#›</a:t>
            </a:fld>
            <a:endParaRPr lang="en-US" dirty="0"/>
          </a:p>
        </p:txBody>
      </p:sp>
    </p:spTree>
    <p:extLst>
      <p:ext uri="{BB962C8B-B14F-4D97-AF65-F5344CB8AC3E}">
        <p14:creationId xmlns:p14="http://schemas.microsoft.com/office/powerpoint/2010/main" val="3468397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508000" y="6324601"/>
            <a:ext cx="1320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spTree>
  </p:cSld>
  <p:clrMap bg1="lt1" tx1="dk1" bg2="lt2" tx2="dk2" accent1="accent1" accent2="accent2" accent3="accent3" accent4="accent4" accent5="accent5" accent6="accent6" hlink="hlink" folHlink="folHlink"/>
  <p:sldLayoutIdLst>
    <p:sldLayoutId id="2147484278" r:id="rId1"/>
    <p:sldLayoutId id="2147484283" r:id="rId2"/>
    <p:sldLayoutId id="2147484284" r:id="rId3"/>
    <p:sldLayoutId id="2147484285" r:id="rId4"/>
    <p:sldLayoutId id="2147484286" r:id="rId5"/>
    <p:sldLayoutId id="2147484288" r:id="rId6"/>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1828800" y="533400"/>
            <a:ext cx="8686800" cy="3400425"/>
          </a:xfrm>
        </p:spPr>
        <p:txBody>
          <a:bodyPr/>
          <a:lstStyle/>
          <a:p>
            <a:pPr eaLnBrk="1" hangingPunct="1"/>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r>
              <a:rPr lang="en-US" altLang="zh-CN" dirty="0">
                <a:latin typeface="Calibri" charset="0"/>
                <a:ea typeface="SimSun" charset="0"/>
                <a:cs typeface="SimSun" charset="0"/>
              </a:rPr>
              <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dirty="0"/>
              <a:t>Memory Management: Part </a:t>
            </a:r>
            <a:r>
              <a:rPr lang="en-US" dirty="0" smtClean="0"/>
              <a:t>2</a:t>
            </a:r>
            <a:endParaRPr lang="en-US" altLang="zh-CN" sz="4000" dirty="0">
              <a:latin typeface="Calibri" charset="0"/>
              <a:ea typeface="SimSun" charset="0"/>
              <a:cs typeface="SimSun" charset="0"/>
            </a:endParaRPr>
          </a:p>
        </p:txBody>
      </p:sp>
      <p:sp>
        <p:nvSpPr>
          <p:cNvPr id="7170" name="Text Box 3"/>
          <p:cNvSpPr txBox="1">
            <a:spLocks noChangeArrowheads="1"/>
          </p:cNvSpPr>
          <p:nvPr/>
        </p:nvSpPr>
        <p:spPr bwMode="auto">
          <a:xfrm>
            <a:off x="3581400" y="4162426"/>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10</a:t>
            </a:fld>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2021" y="-22460"/>
            <a:ext cx="9148487" cy="68804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8403953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11</a:t>
            </a:fld>
            <a:endParaRPr lang="en-US" dirty="0"/>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19400" y="609600"/>
            <a:ext cx="6324600" cy="58741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5834876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dirty="0"/>
              <a:t>Addresses</a:t>
            </a:r>
          </a:p>
        </p:txBody>
      </p:sp>
      <p:graphicFrame>
        <p:nvGraphicFramePr>
          <p:cNvPr id="4" name="Diagram 3"/>
          <p:cNvGraphicFramePr/>
          <p:nvPr>
            <p:extLst>
              <p:ext uri="{D42A27DB-BD31-4B8C-83A1-F6EECF244321}">
                <p14:modId xmlns:p14="http://schemas.microsoft.com/office/powerpoint/2010/main" val="221031986"/>
              </p:ext>
            </p:extLst>
          </p:nvPr>
        </p:nvGraphicFramePr>
        <p:xfrm>
          <a:off x="2133600" y="15240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12</a:t>
            </a:fld>
            <a:endParaRPr lang="en-US" dirty="0"/>
          </a:p>
        </p:txBody>
      </p:sp>
    </p:spTree>
    <p:extLst>
      <p:ext uri="{BB962C8B-B14F-4D97-AF65-F5344CB8AC3E}">
        <p14:creationId xmlns:p14="http://schemas.microsoft.com/office/powerpoint/2010/main" val="878236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13</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38" y="609600"/>
            <a:ext cx="7048500" cy="5886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68845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1"/>
            <a:ext cx="7824788" cy="1323041"/>
          </a:xfrm>
        </p:spPr>
        <p:txBody>
          <a:bodyPr/>
          <a:lstStyle/>
          <a:p>
            <a:pPr algn="ctr"/>
            <a:r>
              <a:rPr lang="en-US" dirty="0"/>
              <a:t>Paging</a:t>
            </a:r>
          </a:p>
        </p:txBody>
      </p:sp>
      <p:sp>
        <p:nvSpPr>
          <p:cNvPr id="3" name="Content Placeholder 2"/>
          <p:cNvSpPr>
            <a:spLocks noGrp="1"/>
          </p:cNvSpPr>
          <p:nvPr>
            <p:ph idx="4294967295"/>
          </p:nvPr>
        </p:nvSpPr>
        <p:spPr>
          <a:xfrm>
            <a:off x="990600" y="1524000"/>
            <a:ext cx="10287000" cy="4267200"/>
          </a:xfrm>
        </p:spPr>
        <p:txBody>
          <a:bodyPr>
            <a:normAutofit/>
          </a:bodyPr>
          <a:lstStyle/>
          <a:p>
            <a:r>
              <a:rPr lang="en-US" sz="2800" dirty="0"/>
              <a:t>Partition </a:t>
            </a:r>
            <a:r>
              <a:rPr lang="en-US" sz="2800" dirty="0">
                <a:solidFill>
                  <a:srgbClr val="FF0000"/>
                </a:solidFill>
              </a:rPr>
              <a:t>memory</a:t>
            </a:r>
            <a:r>
              <a:rPr lang="en-US" sz="2800" dirty="0"/>
              <a:t> into </a:t>
            </a:r>
            <a:r>
              <a:rPr lang="en-US" sz="2800" dirty="0">
                <a:solidFill>
                  <a:srgbClr val="FF0000"/>
                </a:solidFill>
              </a:rPr>
              <a:t>equal fixed-size chunks</a:t>
            </a:r>
            <a:r>
              <a:rPr lang="en-US" sz="2800" dirty="0"/>
              <a:t> that are relatively </a:t>
            </a:r>
            <a:r>
              <a:rPr lang="en-US" sz="2800" dirty="0">
                <a:solidFill>
                  <a:srgbClr val="FF0000"/>
                </a:solidFill>
              </a:rPr>
              <a:t>small</a:t>
            </a:r>
          </a:p>
          <a:p>
            <a:endParaRPr lang="en-US" sz="2800" dirty="0">
              <a:solidFill>
                <a:srgbClr val="FF0000"/>
              </a:solidFill>
            </a:endParaRPr>
          </a:p>
          <a:p>
            <a:r>
              <a:rPr lang="en-US" sz="2800" dirty="0">
                <a:solidFill>
                  <a:srgbClr val="FF0000"/>
                </a:solidFill>
              </a:rPr>
              <a:t>Process</a:t>
            </a:r>
            <a:r>
              <a:rPr lang="en-US" sz="2800" dirty="0"/>
              <a:t>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3543638581"/>
              </p:ext>
            </p:extLst>
          </p:nvPr>
        </p:nvGraphicFramePr>
        <p:xfrm>
          <a:off x="3429000" y="39624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14</a:t>
            </a:fld>
            <a:endParaRPr lang="en-US" dirty="0"/>
          </a:p>
        </p:txBody>
      </p:sp>
    </p:spTree>
    <p:extLst>
      <p:ext uri="{BB962C8B-B14F-4D97-AF65-F5344CB8AC3E}">
        <p14:creationId xmlns:p14="http://schemas.microsoft.com/office/powerpoint/2010/main" val="32560552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15</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33400"/>
            <a:ext cx="5867400" cy="75956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1306009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US" dirty="0"/>
              <a:t>Page Table</a:t>
            </a:r>
          </a:p>
        </p:txBody>
      </p:sp>
      <p:sp>
        <p:nvSpPr>
          <p:cNvPr id="3" name="Content Placeholder 2"/>
          <p:cNvSpPr>
            <a:spLocks noGrp="1"/>
          </p:cNvSpPr>
          <p:nvPr>
            <p:ph idx="4294967295"/>
          </p:nvPr>
        </p:nvSpPr>
        <p:spPr>
          <a:xfrm>
            <a:off x="2133600" y="1600201"/>
            <a:ext cx="8153400" cy="4525963"/>
          </a:xfrm>
        </p:spPr>
        <p:txBody>
          <a:bodyPr/>
          <a:lstStyle/>
          <a:p>
            <a:r>
              <a:rPr lang="en-US" sz="2800" dirty="0"/>
              <a:t>Maintained by operating system for </a:t>
            </a:r>
            <a:r>
              <a:rPr lang="en-US" sz="2800" dirty="0">
                <a:solidFill>
                  <a:srgbClr val="FF0000"/>
                </a:solidFill>
              </a:rPr>
              <a:t>each process</a:t>
            </a:r>
          </a:p>
          <a:p>
            <a:endParaRPr lang="en-US" sz="2800" dirty="0">
              <a:solidFill>
                <a:srgbClr val="FF0000"/>
              </a:solidFill>
            </a:endParaRPr>
          </a:p>
          <a:p>
            <a:r>
              <a:rPr lang="en-US" sz="2800" dirty="0"/>
              <a:t>Contains the </a:t>
            </a:r>
            <a:r>
              <a:rPr lang="en-US" sz="2800" dirty="0">
                <a:solidFill>
                  <a:srgbClr val="FF0000"/>
                </a:solidFill>
              </a:rPr>
              <a:t>frame location</a:t>
            </a:r>
            <a:r>
              <a:rPr lang="en-US" sz="2800" dirty="0"/>
              <a:t> for each page in the process</a:t>
            </a:r>
          </a:p>
          <a:p>
            <a:endParaRPr lang="en-US" sz="2800" dirty="0"/>
          </a:p>
          <a:p>
            <a:r>
              <a:rPr lang="en-US" sz="2800" dirty="0"/>
              <a:t>Processor must know how to access for the current process</a:t>
            </a:r>
          </a:p>
          <a:p>
            <a:endParaRPr lang="en-US" sz="2800" dirty="0"/>
          </a:p>
          <a:p>
            <a:r>
              <a:rPr lang="en-US" sz="2800" dirty="0"/>
              <a:t>Used by processor to </a:t>
            </a:r>
            <a:r>
              <a:rPr lang="en-US" sz="2800" dirty="0">
                <a:solidFill>
                  <a:srgbClr val="FF0000"/>
                </a:solidFill>
              </a:rPr>
              <a:t>produce a physical address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16</a:t>
            </a:fld>
            <a:endParaRPr lang="en-US" dirty="0"/>
          </a:p>
        </p:txBody>
      </p:sp>
    </p:spTree>
    <p:extLst>
      <p:ext uri="{BB962C8B-B14F-4D97-AF65-F5344CB8AC3E}">
        <p14:creationId xmlns:p14="http://schemas.microsoft.com/office/powerpoint/2010/main" val="38593581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17</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685800"/>
            <a:ext cx="4296952" cy="556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57800" y="2689459"/>
            <a:ext cx="5393088" cy="12729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itle 1"/>
          <p:cNvSpPr>
            <a:spLocks noGrp="1"/>
          </p:cNvSpPr>
          <p:nvPr>
            <p:ph type="title"/>
          </p:nvPr>
        </p:nvSpPr>
        <p:spPr>
          <a:xfrm>
            <a:off x="2133600" y="113826"/>
            <a:ext cx="8153400" cy="1143948"/>
          </a:xfrm>
        </p:spPr>
        <p:txBody>
          <a:bodyPr/>
          <a:lstStyle/>
          <a:p>
            <a:pPr algn="ctr"/>
            <a:r>
              <a:rPr lang="en-US" sz="3600" dirty="0" smtClean="0">
                <a:solidFill>
                  <a:srgbClr val="FF0000"/>
                </a:solidFill>
              </a:rPr>
              <a:t>Exercise 8:</a:t>
            </a:r>
            <a:r>
              <a:rPr lang="en-US" sz="3600" dirty="0" smtClean="0"/>
              <a:t> </a:t>
            </a:r>
            <a:r>
              <a:rPr lang="en-US" sz="3600" dirty="0"/>
              <a:t>Page Table: An Example @ time (f)</a:t>
            </a:r>
          </a:p>
        </p:txBody>
      </p:sp>
      <p:sp>
        <p:nvSpPr>
          <p:cNvPr id="7" name="Rectangle 6"/>
          <p:cNvSpPr/>
          <p:nvPr/>
        </p:nvSpPr>
        <p:spPr>
          <a:xfrm>
            <a:off x="6172200" y="2514601"/>
            <a:ext cx="4495800" cy="16167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433577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18</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516" y="457200"/>
            <a:ext cx="8891160" cy="5943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9855517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19</a:t>
            </a:fld>
            <a:endParaRPr lang="en-US" dirty="0"/>
          </a:p>
        </p:txBody>
      </p:sp>
      <p:pic>
        <p:nvPicPr>
          <p:cNvPr id="5" name="Picture 4" descr="f12.pdf"/>
          <p:cNvPicPr>
            <a:picLocks noChangeAspect="1"/>
          </p:cNvPicPr>
          <p:nvPr/>
        </p:nvPicPr>
        <p:blipFill>
          <a:blip r:embed="rId2"/>
          <a:srcRect b="53636"/>
          <a:stretch>
            <a:fillRect/>
          </a:stretch>
        </p:blipFill>
        <p:spPr>
          <a:xfrm>
            <a:off x="1524000" y="1112520"/>
            <a:ext cx="9194798" cy="5516880"/>
          </a:xfrm>
          <a:prstGeom prst="rect">
            <a:avLst/>
          </a:prstGeom>
        </p:spPr>
      </p:pic>
      <p:sp>
        <p:nvSpPr>
          <p:cNvPr id="7" name="Title 1"/>
          <p:cNvSpPr>
            <a:spLocks noGrp="1"/>
          </p:cNvSpPr>
          <p:nvPr>
            <p:ph type="title"/>
          </p:nvPr>
        </p:nvSpPr>
        <p:spPr>
          <a:xfrm>
            <a:off x="2133600" y="113826"/>
            <a:ext cx="8153400" cy="1333974"/>
          </a:xfrm>
        </p:spPr>
        <p:txBody>
          <a:bodyPr/>
          <a:lstStyle/>
          <a:p>
            <a:pPr algn="ctr"/>
            <a:r>
              <a:rPr lang="en-US" dirty="0" smtClean="0"/>
              <a:t>Examples of Logical-to-Physical Address Translation</a:t>
            </a:r>
            <a:endParaRPr lang="en-US" dirty="0"/>
          </a:p>
        </p:txBody>
      </p:sp>
    </p:spTree>
    <p:extLst>
      <p:ext uri="{BB962C8B-B14F-4D97-AF65-F5344CB8AC3E}">
        <p14:creationId xmlns:p14="http://schemas.microsoft.com/office/powerpoint/2010/main" val="24668892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10515600" cy="914400"/>
          </a:xfrm>
        </p:spPr>
        <p:txBody>
          <a:bodyPr/>
          <a:lstStyle/>
          <a:p>
            <a:r>
              <a:rPr lang="en-US" dirty="0" smtClean="0">
                <a:solidFill>
                  <a:srgbClr val="FF0000"/>
                </a:solidFill>
              </a:rPr>
              <a:t>Exercise 5 (</a:t>
            </a:r>
            <a:r>
              <a:rPr lang="en-US" dirty="0" err="1" smtClean="0">
                <a:solidFill>
                  <a:srgbClr val="FF0000"/>
                </a:solidFill>
              </a:rPr>
              <a:t>Plickers</a:t>
            </a:r>
            <a:r>
              <a:rPr lang="en-US" dirty="0" smtClean="0">
                <a:solidFill>
                  <a:srgbClr val="FF0000"/>
                </a:solidFill>
              </a:rPr>
              <a:t>):</a:t>
            </a:r>
            <a:r>
              <a:rPr lang="en-US" dirty="0" smtClean="0"/>
              <a:t> Fixed Partitioning</a:t>
            </a:r>
            <a:endParaRPr lang="en-US"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09800" y="1015456"/>
            <a:ext cx="7562850" cy="58425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2590800" y="1066801"/>
            <a:ext cx="7162800" cy="461665"/>
          </a:xfrm>
          <a:prstGeom prst="rect">
            <a:avLst/>
          </a:prstGeom>
          <a:noFill/>
        </p:spPr>
        <p:txBody>
          <a:bodyPr wrap="square" rtlCol="0">
            <a:spAutoFit/>
          </a:bodyPr>
          <a:lstStyle/>
          <a:p>
            <a:r>
              <a:rPr lang="en-US" sz="2400" dirty="0">
                <a:latin typeface="+mn-lt"/>
              </a:rPr>
              <a:t>Which design will you choose to implement? Why?</a:t>
            </a:r>
          </a:p>
        </p:txBody>
      </p:sp>
      <p:sp>
        <p:nvSpPr>
          <p:cNvPr id="6" name="Rectangle 5"/>
          <p:cNvSpPr/>
          <p:nvPr/>
        </p:nvSpPr>
        <p:spPr>
          <a:xfrm>
            <a:off x="5410200" y="1676400"/>
            <a:ext cx="2151038" cy="369332"/>
          </a:xfrm>
          <a:prstGeom prst="rect">
            <a:avLst/>
          </a:prstGeom>
        </p:spPr>
        <p:txBody>
          <a:bodyPr wrap="none">
            <a:spAutoFit/>
          </a:bodyPr>
          <a:lstStyle/>
          <a:p>
            <a:r>
              <a:rPr lang="en-US" b="1" dirty="0" smtClean="0">
                <a:solidFill>
                  <a:srgbClr val="0000FF"/>
                </a:solidFill>
              </a:rPr>
              <a:t>Wasted Memory? </a:t>
            </a:r>
            <a:endParaRPr lang="en-US" dirty="0">
              <a:solidFill>
                <a:srgbClr val="0000FF"/>
              </a:solidFill>
            </a:endParaRPr>
          </a:p>
        </p:txBody>
      </p:sp>
      <p:sp>
        <p:nvSpPr>
          <p:cNvPr id="7" name="Rectangle 6"/>
          <p:cNvSpPr/>
          <p:nvPr/>
        </p:nvSpPr>
        <p:spPr>
          <a:xfrm>
            <a:off x="5417166" y="2057400"/>
            <a:ext cx="2646878" cy="369332"/>
          </a:xfrm>
          <a:prstGeom prst="rect">
            <a:avLst/>
          </a:prstGeom>
        </p:spPr>
        <p:txBody>
          <a:bodyPr wrap="none">
            <a:spAutoFit/>
          </a:bodyPr>
          <a:lstStyle/>
          <a:p>
            <a:r>
              <a:rPr lang="en-US" b="1" dirty="0" smtClean="0">
                <a:solidFill>
                  <a:srgbClr val="0000FF"/>
                </a:solidFill>
              </a:rPr>
              <a:t>Overall Performance? </a:t>
            </a:r>
            <a:endParaRPr lang="en-US" dirty="0">
              <a:solidFill>
                <a:srgbClr val="0000FF"/>
              </a:solidFill>
            </a:endParaRPr>
          </a:p>
        </p:txBody>
      </p:sp>
    </p:spTree>
    <p:extLst>
      <p:ext uri="{BB962C8B-B14F-4D97-AF65-F5344CB8AC3E}">
        <p14:creationId xmlns:p14="http://schemas.microsoft.com/office/powerpoint/2010/main" val="6765252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7652"/>
            <a:ext cx="7824788" cy="1143948"/>
          </a:xfrm>
        </p:spPr>
        <p:txBody>
          <a:bodyPr/>
          <a:lstStyle/>
          <a:p>
            <a:r>
              <a:rPr lang="en-US" dirty="0"/>
              <a:t>Segmentation</a:t>
            </a:r>
          </a:p>
        </p:txBody>
      </p:sp>
      <p:sp>
        <p:nvSpPr>
          <p:cNvPr id="3" name="Content Placeholder 2"/>
          <p:cNvSpPr>
            <a:spLocks noGrp="1"/>
          </p:cNvSpPr>
          <p:nvPr>
            <p:ph idx="4294967295"/>
          </p:nvPr>
        </p:nvSpPr>
        <p:spPr>
          <a:xfrm>
            <a:off x="2133600" y="1371600"/>
            <a:ext cx="8001000" cy="4419600"/>
          </a:xfrm>
        </p:spPr>
        <p:txBody>
          <a:bodyPr>
            <a:normAutofit/>
          </a:bodyPr>
          <a:lstStyle/>
          <a:p>
            <a:r>
              <a:rPr lang="en-US" sz="2800" dirty="0"/>
              <a:t>A program can be subdivided into segments</a:t>
            </a:r>
          </a:p>
          <a:p>
            <a:pPr lvl="1">
              <a:buSzPct val="125000"/>
              <a:buFont typeface="Courier New" panose="02070309020205020404" pitchFamily="49" charset="0"/>
              <a:buChar char="o"/>
            </a:pPr>
            <a:r>
              <a:rPr lang="en-US" sz="2400" dirty="0"/>
              <a:t>may vary in length</a:t>
            </a:r>
          </a:p>
          <a:p>
            <a:pPr lvl="1">
              <a:buSzPct val="125000"/>
              <a:buFont typeface="Courier New" panose="02070309020205020404" pitchFamily="49" charset="0"/>
              <a:buChar char="o"/>
            </a:pPr>
            <a:r>
              <a:rPr lang="en-US" sz="2400" dirty="0"/>
              <a:t>there is a maximum length</a:t>
            </a:r>
          </a:p>
          <a:p>
            <a:pPr lvl="1">
              <a:buSzPct val="125000"/>
              <a:buFont typeface="Courier New" panose="02070309020205020404" pitchFamily="49" charset="0"/>
              <a:buChar char="o"/>
            </a:pPr>
            <a:endParaRPr lang="en-US" sz="2400" dirty="0"/>
          </a:p>
          <a:p>
            <a:r>
              <a:rPr lang="en-US" sz="2800" dirty="0"/>
              <a:t>Addressing consists of two parts:</a:t>
            </a:r>
          </a:p>
          <a:p>
            <a:pPr lvl="1">
              <a:buSzPct val="125000"/>
              <a:buFont typeface="Courier New" panose="02070309020205020404" pitchFamily="49" charset="0"/>
              <a:buChar char="o"/>
            </a:pPr>
            <a:r>
              <a:rPr lang="en-US" sz="2400" dirty="0">
                <a:solidFill>
                  <a:srgbClr val="FF0000"/>
                </a:solidFill>
              </a:rPr>
              <a:t>segment number</a:t>
            </a:r>
            <a:r>
              <a:rPr lang="en-US" sz="2400" dirty="0"/>
              <a:t> </a:t>
            </a:r>
          </a:p>
          <a:p>
            <a:pPr lvl="1">
              <a:buSzPct val="125000"/>
              <a:buFont typeface="Courier New" panose="02070309020205020404" pitchFamily="49" charset="0"/>
              <a:buChar char="o"/>
            </a:pPr>
            <a:r>
              <a:rPr lang="en-US" sz="2400" dirty="0"/>
              <a:t>an </a:t>
            </a:r>
            <a:r>
              <a:rPr lang="en-US" sz="2400" dirty="0">
                <a:solidFill>
                  <a:srgbClr val="FF0000"/>
                </a:solidFill>
              </a:rPr>
              <a:t>offset</a:t>
            </a:r>
          </a:p>
          <a:p>
            <a:pPr lvl="1">
              <a:buSzPct val="125000"/>
              <a:buFont typeface="Courier New" panose="02070309020205020404" pitchFamily="49" charset="0"/>
              <a:buChar char="o"/>
            </a:pPr>
            <a:endParaRPr lang="en-US" sz="2400" dirty="0">
              <a:solidFill>
                <a:srgbClr val="FF0000"/>
              </a:solidFill>
            </a:endParaRPr>
          </a:p>
          <a:p>
            <a:r>
              <a:rPr lang="en-US" sz="2800" dirty="0"/>
              <a:t>Similar to dynamic partitioning</a:t>
            </a:r>
          </a:p>
          <a:p>
            <a:endParaRPr lang="en-US" sz="2800" dirty="0"/>
          </a:p>
          <a:p>
            <a:r>
              <a:rPr lang="en-US" sz="2800" dirty="0"/>
              <a:t>Eliminates internal fragmentation</a:t>
            </a:r>
          </a:p>
          <a:p>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20</a:t>
            </a:fld>
            <a:endParaRPr lang="en-US" dirty="0"/>
          </a:p>
        </p:txBody>
      </p:sp>
    </p:spTree>
    <p:extLst>
      <p:ext uri="{BB962C8B-B14F-4D97-AF65-F5344CB8AC3E}">
        <p14:creationId xmlns:p14="http://schemas.microsoft.com/office/powerpoint/2010/main" val="2197605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9800" y="76200"/>
            <a:ext cx="7824788" cy="990600"/>
          </a:xfrm>
        </p:spPr>
        <p:txBody>
          <a:bodyPr/>
          <a:lstStyle/>
          <a:p>
            <a:pPr algn="ctr"/>
            <a:r>
              <a:rPr lang="en-US" dirty="0"/>
              <a:t>Segmentation</a:t>
            </a:r>
          </a:p>
        </p:txBody>
      </p:sp>
      <p:sp>
        <p:nvSpPr>
          <p:cNvPr id="6" name="Content Placeholder 5"/>
          <p:cNvSpPr>
            <a:spLocks noGrp="1"/>
          </p:cNvSpPr>
          <p:nvPr>
            <p:ph sz="half" idx="1"/>
          </p:nvPr>
        </p:nvSpPr>
        <p:spPr>
          <a:xfrm>
            <a:off x="2057400" y="914400"/>
            <a:ext cx="7880350" cy="5562600"/>
          </a:xfrm>
        </p:spPr>
        <p:txBody>
          <a:bodyPr>
            <a:noAutofit/>
          </a:bodyPr>
          <a:lstStyle/>
          <a:p>
            <a:r>
              <a:rPr lang="en-US" sz="2800" dirty="0"/>
              <a:t>Usually visible</a:t>
            </a:r>
          </a:p>
          <a:p>
            <a:pPr marL="0" indent="0">
              <a:buNone/>
            </a:pPr>
            <a:endParaRPr lang="en-US" sz="2800" dirty="0"/>
          </a:p>
          <a:p>
            <a:r>
              <a:rPr lang="en-US" sz="2800" dirty="0"/>
              <a:t>Provided as a convenience for organizing </a:t>
            </a:r>
            <a:r>
              <a:rPr lang="en-US" sz="2800" dirty="0">
                <a:solidFill>
                  <a:srgbClr val="FF0000"/>
                </a:solidFill>
              </a:rPr>
              <a:t>programs</a:t>
            </a:r>
            <a:r>
              <a:rPr lang="en-US" sz="2800" dirty="0"/>
              <a:t> and </a:t>
            </a:r>
            <a:r>
              <a:rPr lang="en-US" sz="2800" dirty="0">
                <a:solidFill>
                  <a:srgbClr val="FF0000"/>
                </a:solidFill>
              </a:rPr>
              <a:t>data</a:t>
            </a:r>
          </a:p>
          <a:p>
            <a:endParaRPr lang="en-US" sz="2800" dirty="0">
              <a:solidFill>
                <a:srgbClr val="FF0000"/>
              </a:solidFill>
            </a:endParaRPr>
          </a:p>
          <a:p>
            <a:r>
              <a:rPr lang="en-US" sz="2800" dirty="0"/>
              <a:t>Typically the programmer will assign programs and data to different segments</a:t>
            </a:r>
          </a:p>
          <a:p>
            <a:endParaRPr lang="en-US" sz="2800" dirty="0"/>
          </a:p>
          <a:p>
            <a:r>
              <a:rPr lang="en-US" sz="2800" dirty="0"/>
              <a:t>For purposes of modular programming the program or data may be further broken down into multiple segments</a:t>
            </a:r>
          </a:p>
          <a:p>
            <a:pPr lvl="1"/>
            <a:r>
              <a:rPr lang="en-US" sz="2400" dirty="0">
                <a:solidFill>
                  <a:srgbClr val="FF0000"/>
                </a:solidFill>
              </a:rPr>
              <a:t>Question:</a:t>
            </a:r>
            <a:r>
              <a:rPr lang="en-US" sz="2400" dirty="0"/>
              <a:t> Why the programmer must be aware of the </a:t>
            </a:r>
            <a:r>
              <a:rPr lang="en-US" sz="2400" dirty="0">
                <a:solidFill>
                  <a:srgbClr val="FF0000"/>
                </a:solidFill>
              </a:rPr>
              <a:t>maximum segment size</a:t>
            </a:r>
            <a:r>
              <a:rPr lang="en-US" sz="2400" dirty="0"/>
              <a:t> limitation?</a:t>
            </a:r>
          </a:p>
        </p:txBody>
      </p:sp>
      <p:sp>
        <p:nvSpPr>
          <p:cNvPr id="2" name="Slide Number Placeholder 1"/>
          <p:cNvSpPr>
            <a:spLocks noGrp="1"/>
          </p:cNvSpPr>
          <p:nvPr>
            <p:ph type="sldNum" sz="quarter" idx="12"/>
          </p:nvPr>
        </p:nvSpPr>
        <p:spPr/>
        <p:txBody>
          <a:bodyPr/>
          <a:lstStyle/>
          <a:p>
            <a:pPr algn="l">
              <a:defRPr/>
            </a:pPr>
            <a:fld id="{E4367C90-D8D8-4A11-9BC3-E7451ACC5EB2}" type="slidenum">
              <a:rPr lang="en-US" smtClean="0"/>
              <a:pPr algn="l">
                <a:defRPr/>
              </a:pPr>
              <a:t>21</a:t>
            </a:fld>
            <a:endParaRPr lang="en-US" dirty="0"/>
          </a:p>
        </p:txBody>
      </p:sp>
    </p:spTree>
    <p:extLst>
      <p:ext uri="{BB962C8B-B14F-4D97-AF65-F5344CB8AC3E}">
        <p14:creationId xmlns:p14="http://schemas.microsoft.com/office/powerpoint/2010/main" val="24326579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381001"/>
            <a:ext cx="7824788" cy="686747"/>
          </a:xfrm>
        </p:spPr>
        <p:txBody>
          <a:bodyPr/>
          <a:lstStyle/>
          <a:p>
            <a:pPr algn="ctr"/>
            <a:r>
              <a:rPr lang="en-US" dirty="0"/>
              <a:t>Address Translation</a:t>
            </a:r>
          </a:p>
        </p:txBody>
      </p:sp>
      <p:sp>
        <p:nvSpPr>
          <p:cNvPr id="5" name="Content Placeholder 4"/>
          <p:cNvSpPr>
            <a:spLocks noGrp="1"/>
          </p:cNvSpPr>
          <p:nvPr>
            <p:ph sz="half" idx="1"/>
          </p:nvPr>
        </p:nvSpPr>
        <p:spPr>
          <a:xfrm>
            <a:off x="2209800" y="1143000"/>
            <a:ext cx="7543800" cy="1905000"/>
          </a:xfrm>
        </p:spPr>
        <p:txBody>
          <a:bodyPr>
            <a:noAutofit/>
          </a:bodyPr>
          <a:lstStyle/>
          <a:p>
            <a:r>
              <a:rPr lang="en-US" sz="2400" dirty="0"/>
              <a:t>Another consequence of unequal size segments is that there is no simple relationship between logical addresses and physical addresses</a:t>
            </a:r>
          </a:p>
          <a:p>
            <a:endParaRPr lang="en-US" sz="2400" dirty="0"/>
          </a:p>
          <a:p>
            <a:r>
              <a:rPr lang="en-US" sz="2400" dirty="0"/>
              <a:t>The following steps are needed for address translation:</a:t>
            </a:r>
          </a:p>
        </p:txBody>
      </p:sp>
      <p:graphicFrame>
        <p:nvGraphicFramePr>
          <p:cNvPr id="2" name="Diagram 1"/>
          <p:cNvGraphicFramePr/>
          <p:nvPr>
            <p:extLst>
              <p:ext uri="{D42A27DB-BD31-4B8C-83A1-F6EECF244321}">
                <p14:modId xmlns:p14="http://schemas.microsoft.com/office/powerpoint/2010/main" val="3715775820"/>
              </p:ext>
            </p:extLst>
          </p:nvPr>
        </p:nvGraphicFramePr>
        <p:xfrm>
          <a:off x="2057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lgn="l">
              <a:defRPr/>
            </a:pPr>
            <a:fld id="{E4367C90-D8D8-4A11-9BC3-E7451ACC5EB2}" type="slidenum">
              <a:rPr lang="en-US" smtClean="0"/>
              <a:pPr algn="l">
                <a:defRPr/>
              </a:pPr>
              <a:t>22</a:t>
            </a:fld>
            <a:endParaRPr lang="en-US" dirty="0"/>
          </a:p>
        </p:txBody>
      </p:sp>
    </p:spTree>
    <p:extLst>
      <p:ext uri="{BB962C8B-B14F-4D97-AF65-F5344CB8AC3E}">
        <p14:creationId xmlns:p14="http://schemas.microsoft.com/office/powerpoint/2010/main" val="15530155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Logical-to-Physical Address Translation</a:t>
            </a:r>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23</a:t>
            </a:fld>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524001"/>
            <a:ext cx="8029575" cy="486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4429350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76212"/>
            <a:ext cx="8229600" cy="1271588"/>
          </a:xfrm>
        </p:spPr>
        <p:txBody>
          <a:bodyPr/>
          <a:lstStyle/>
          <a:p>
            <a:pPr eaLnBrk="1" hangingPunct="1"/>
            <a:r>
              <a:rPr lang="en-US" dirty="0">
                <a:latin typeface="+mj-lt"/>
              </a:rPr>
              <a:t>Summary</a:t>
            </a:r>
          </a:p>
        </p:txBody>
      </p:sp>
      <p:sp>
        <p:nvSpPr>
          <p:cNvPr id="6147" name="Rectangle 3"/>
          <p:cNvSpPr>
            <a:spLocks noGrp="1" noChangeArrowheads="1"/>
          </p:cNvSpPr>
          <p:nvPr>
            <p:ph type="body" idx="1"/>
          </p:nvPr>
        </p:nvSpPr>
        <p:spPr>
          <a:xfrm>
            <a:off x="2133600" y="1600200"/>
            <a:ext cx="7683500" cy="4041774"/>
          </a:xfrm>
        </p:spPr>
        <p:txBody>
          <a:bodyPr/>
          <a:lstStyle/>
          <a:p>
            <a:r>
              <a:rPr lang="en-US" dirty="0" smtClean="0"/>
              <a:t>Dynamic Partitioning</a:t>
            </a:r>
            <a:endParaRPr lang="en-US" dirty="0"/>
          </a:p>
          <a:p>
            <a:endParaRPr lang="en-US" dirty="0" smtClean="0"/>
          </a:p>
          <a:p>
            <a:r>
              <a:rPr lang="en-US" dirty="0" smtClean="0">
                <a:ea typeface="MS PGothic" charset="0"/>
              </a:rPr>
              <a:t>Buddy System</a:t>
            </a:r>
            <a:endParaRPr lang="en-US" dirty="0">
              <a:ea typeface="MS PGothic" charset="0"/>
            </a:endParaRPr>
          </a:p>
          <a:p>
            <a:pPr marL="0" indent="0">
              <a:buNone/>
            </a:pPr>
            <a:endParaRPr lang="en-US" dirty="0" smtClean="0">
              <a:ea typeface="MS PGothic" charset="0"/>
            </a:endParaRPr>
          </a:p>
          <a:p>
            <a:r>
              <a:rPr lang="en-US" dirty="0"/>
              <a:t>Logical-to-Physical Address Translation</a:t>
            </a:r>
            <a:endParaRPr lang="en-US" dirty="0" smtClean="0">
              <a:ea typeface="MS PGothic" charset="0"/>
            </a:endParaRPr>
          </a:p>
          <a:p>
            <a:pPr lvl="1"/>
            <a:endParaRPr lang="en-US" dirty="0">
              <a:ea typeface="MS PGothic" charset="0"/>
            </a:endParaRPr>
          </a:p>
          <a:p>
            <a:r>
              <a:rPr lang="en-US" dirty="0">
                <a:ea typeface="MS PGothic" charset="0"/>
              </a:rPr>
              <a:t>Segmentation </a:t>
            </a:r>
            <a:endParaRPr lang="en-US" dirty="0" smtClean="0">
              <a:ea typeface="MS PGothic" charset="0"/>
            </a:endParaRP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24</a:t>
            </a:fld>
            <a:endParaRPr lang="en-US"/>
          </a:p>
        </p:txBody>
      </p:sp>
    </p:spTree>
    <p:extLst>
      <p:ext uri="{BB962C8B-B14F-4D97-AF65-F5344CB8AC3E}">
        <p14:creationId xmlns:p14="http://schemas.microsoft.com/office/powerpoint/2010/main" val="33643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684854"/>
            <a:ext cx="7824788" cy="1143947"/>
          </a:xfrm>
        </p:spPr>
        <p:txBody>
          <a:bodyPr/>
          <a:lstStyle/>
          <a:p>
            <a:pPr algn="ctr"/>
            <a:r>
              <a:rPr lang="en-NZ" dirty="0"/>
              <a:t>Disadvantages of Fix Partitioning</a:t>
            </a:r>
          </a:p>
        </p:txBody>
      </p:sp>
      <p:sp>
        <p:nvSpPr>
          <p:cNvPr id="3" name="Content Placeholder 2"/>
          <p:cNvSpPr>
            <a:spLocks noGrp="1"/>
          </p:cNvSpPr>
          <p:nvPr>
            <p:ph idx="4294967295"/>
          </p:nvPr>
        </p:nvSpPr>
        <p:spPr>
          <a:xfrm>
            <a:off x="1447800" y="1905000"/>
            <a:ext cx="9372600" cy="4038600"/>
          </a:xfrm>
        </p:spPr>
        <p:txBody>
          <a:bodyPr>
            <a:normAutofit/>
          </a:bodyPr>
          <a:lstStyle/>
          <a:p>
            <a:r>
              <a:rPr lang="en-NZ" sz="2800" dirty="0"/>
              <a:t>The number of partitions specified at system generation time limits the number of active processes in the system</a:t>
            </a:r>
          </a:p>
          <a:p>
            <a:endParaRPr lang="en-NZ" sz="2800" dirty="0"/>
          </a:p>
          <a:p>
            <a:r>
              <a:rPr lang="en-NZ" sz="2800" dirty="0">
                <a:solidFill>
                  <a:srgbClr val="FF0000"/>
                </a:solidFill>
              </a:rPr>
              <a:t>Small jobs</a:t>
            </a:r>
            <a:r>
              <a:rPr lang="en-NZ" sz="2800" dirty="0"/>
              <a:t> will not efficiently utilize partition space</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a:t>
            </a:fld>
            <a:endParaRPr lang="en-US" dirty="0"/>
          </a:p>
        </p:txBody>
      </p:sp>
    </p:spTree>
    <p:extLst>
      <p:ext uri="{BB962C8B-B14F-4D97-AF65-F5344CB8AC3E}">
        <p14:creationId xmlns:p14="http://schemas.microsoft.com/office/powerpoint/2010/main" val="39554904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4"/>
            <a:ext cx="7824788" cy="991547"/>
          </a:xfrm>
        </p:spPr>
        <p:txBody>
          <a:bodyPr/>
          <a:lstStyle/>
          <a:p>
            <a:pPr algn="ctr"/>
            <a:r>
              <a:rPr lang="en-US" dirty="0"/>
              <a:t>Dynamic Partitioning</a:t>
            </a:r>
          </a:p>
        </p:txBody>
      </p:sp>
      <p:sp>
        <p:nvSpPr>
          <p:cNvPr id="3" name="Content Placeholder 2"/>
          <p:cNvSpPr>
            <a:spLocks noGrp="1"/>
          </p:cNvSpPr>
          <p:nvPr>
            <p:ph idx="4294967295"/>
          </p:nvPr>
        </p:nvSpPr>
        <p:spPr>
          <a:xfrm>
            <a:off x="508000" y="1752600"/>
            <a:ext cx="6273800" cy="4495800"/>
          </a:xfrm>
        </p:spPr>
        <p:txBody>
          <a:bodyPr>
            <a:noAutofit/>
          </a:bodyPr>
          <a:lstStyle/>
          <a:p>
            <a:r>
              <a:rPr lang="en-US" sz="2800" dirty="0"/>
              <a:t>Partitions are of </a:t>
            </a:r>
            <a:r>
              <a:rPr lang="en-US" sz="2800" dirty="0">
                <a:solidFill>
                  <a:srgbClr val="FF0000"/>
                </a:solidFill>
              </a:rPr>
              <a:t>variable length and number</a:t>
            </a:r>
          </a:p>
          <a:p>
            <a:endParaRPr lang="en-US" sz="2800" dirty="0">
              <a:solidFill>
                <a:srgbClr val="FF0000"/>
              </a:solidFill>
            </a:endParaRPr>
          </a:p>
          <a:p>
            <a:r>
              <a:rPr lang="en-US" sz="2800" dirty="0"/>
              <a:t>Process is allocated exactly as much memory as it requires</a:t>
            </a:r>
          </a:p>
          <a:p>
            <a:endParaRPr lang="en-US" sz="2800" dirty="0"/>
          </a:p>
          <a:p>
            <a:r>
              <a:rPr lang="en-US" sz="2800" dirty="0"/>
              <a:t>This technique was used by </a:t>
            </a:r>
            <a:r>
              <a:rPr lang="en-US" sz="2800" dirty="0">
                <a:solidFill>
                  <a:srgbClr val="0000FF"/>
                </a:solidFill>
              </a:rPr>
              <a:t>IBM</a:t>
            </a:r>
            <a:r>
              <a:rPr lang="en-US" sz="2800" dirty="0"/>
              <a:t>’s mainframe operating system, </a:t>
            </a:r>
            <a:r>
              <a:rPr lang="en-US" sz="2800" dirty="0">
                <a:solidFill>
                  <a:srgbClr val="0000FF"/>
                </a:solidFill>
              </a:rPr>
              <a:t>OS/MVT</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4</a:t>
            </a:fld>
            <a:endParaRPr lang="en-US" dirty="0"/>
          </a:p>
        </p:txBody>
      </p:sp>
      <p:pic>
        <p:nvPicPr>
          <p:cNvPr id="6" name="Picture 5"/>
          <p:cNvPicPr>
            <a:picLocks noChangeAspect="1"/>
          </p:cNvPicPr>
          <p:nvPr/>
        </p:nvPicPr>
        <p:blipFill>
          <a:blip r:embed="rId3"/>
          <a:stretch>
            <a:fillRect/>
          </a:stretch>
        </p:blipFill>
        <p:spPr>
          <a:xfrm>
            <a:off x="6933362" y="1676400"/>
            <a:ext cx="3429838" cy="4572000"/>
          </a:xfrm>
          <a:prstGeom prst="rect">
            <a:avLst/>
          </a:prstGeom>
        </p:spPr>
      </p:pic>
    </p:spTree>
    <p:extLst>
      <p:ext uri="{BB962C8B-B14F-4D97-AF65-F5344CB8AC3E}">
        <p14:creationId xmlns:p14="http://schemas.microsoft.com/office/powerpoint/2010/main" val="6070860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5</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 y="0"/>
            <a:ext cx="107442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8229600" y="1295400"/>
            <a:ext cx="3581400" cy="3416320"/>
          </a:xfrm>
          <a:prstGeom prst="rect">
            <a:avLst/>
          </a:prstGeom>
          <a:noFill/>
        </p:spPr>
        <p:txBody>
          <a:bodyPr wrap="square" rtlCol="0">
            <a:spAutoFit/>
          </a:bodyPr>
          <a:lstStyle/>
          <a:p>
            <a:r>
              <a:rPr lang="en-US" sz="2400" dirty="0" smtClean="0">
                <a:solidFill>
                  <a:srgbClr val="FF0000"/>
                </a:solidFill>
                <a:latin typeface="+mn-lt"/>
              </a:rPr>
              <a:t>Exercise 6 (</a:t>
            </a:r>
            <a:r>
              <a:rPr lang="en-US" sz="2400" dirty="0" err="1" smtClean="0">
                <a:solidFill>
                  <a:srgbClr val="FF0000"/>
                </a:solidFill>
                <a:latin typeface="+mn-lt"/>
              </a:rPr>
              <a:t>Plickers</a:t>
            </a:r>
            <a:r>
              <a:rPr lang="en-US" sz="2400" dirty="0" smtClean="0">
                <a:solidFill>
                  <a:srgbClr val="FF0000"/>
                </a:solidFill>
                <a:latin typeface="+mn-lt"/>
              </a:rPr>
              <a:t>): </a:t>
            </a:r>
            <a:r>
              <a:rPr lang="en-US" sz="2400" dirty="0">
                <a:latin typeface="+mn-lt"/>
              </a:rPr>
              <a:t>What is a problem with dynamic partitioning</a:t>
            </a:r>
            <a:r>
              <a:rPr lang="en-US" sz="2400" dirty="0" smtClean="0">
                <a:latin typeface="+mn-lt"/>
              </a:rPr>
              <a:t>?</a:t>
            </a:r>
            <a:r>
              <a:rPr lang="en-US" sz="2400" dirty="0">
                <a:solidFill>
                  <a:srgbClr val="FF0000"/>
                </a:solidFill>
                <a:latin typeface="Calibri"/>
                <a:cs typeface="Calibri"/>
              </a:rPr>
              <a:t> </a:t>
            </a:r>
          </a:p>
          <a:p>
            <a:endParaRPr lang="en-US" sz="2400" dirty="0" smtClean="0">
              <a:solidFill>
                <a:srgbClr val="FF0000"/>
              </a:solidFill>
              <a:latin typeface="Calibri"/>
              <a:cs typeface="Calibri"/>
            </a:endParaRPr>
          </a:p>
          <a:p>
            <a:r>
              <a:rPr lang="en-US" sz="2400" dirty="0">
                <a:latin typeface="+mn-lt"/>
              </a:rPr>
              <a:t>A. Flexibility</a:t>
            </a:r>
          </a:p>
          <a:p>
            <a:r>
              <a:rPr lang="en-US" sz="2400" dirty="0">
                <a:latin typeface="+mn-lt"/>
              </a:rPr>
              <a:t>B. Internal </a:t>
            </a:r>
            <a:r>
              <a:rPr lang="en-US" sz="2400" dirty="0" err="1">
                <a:latin typeface="+mn-lt"/>
              </a:rPr>
              <a:t>fregmentation</a:t>
            </a:r>
            <a:r>
              <a:rPr lang="en-US" sz="2400" dirty="0">
                <a:latin typeface="+mn-lt"/>
              </a:rPr>
              <a:t> </a:t>
            </a:r>
            <a:endParaRPr lang="en-US" sz="2400" dirty="0" smtClean="0">
              <a:latin typeface="+mn-lt"/>
            </a:endParaRPr>
          </a:p>
          <a:p>
            <a:r>
              <a:rPr lang="en-US" sz="2400" dirty="0" smtClean="0">
                <a:latin typeface="+mn-lt"/>
              </a:rPr>
              <a:t>C. Small holes</a:t>
            </a:r>
          </a:p>
          <a:p>
            <a:r>
              <a:rPr lang="en-US" sz="2400" dirty="0" smtClean="0">
                <a:latin typeface="+mn-lt"/>
              </a:rPr>
              <a:t>D. All the above</a:t>
            </a:r>
            <a:endParaRPr lang="en-US" sz="2400" dirty="0">
              <a:latin typeface="+mn-lt"/>
            </a:endParaRPr>
          </a:p>
          <a:p>
            <a:endParaRPr lang="en-US" sz="2400" dirty="0">
              <a:latin typeface="+mn-lt"/>
            </a:endParaRPr>
          </a:p>
        </p:txBody>
      </p:sp>
    </p:spTree>
    <p:extLst>
      <p:ext uri="{BB962C8B-B14F-4D97-AF65-F5344CB8AC3E}">
        <p14:creationId xmlns:p14="http://schemas.microsoft.com/office/powerpoint/2010/main" val="32980386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6253"/>
            <a:ext cx="10058399" cy="1067748"/>
          </a:xfrm>
        </p:spPr>
        <p:txBody>
          <a:bodyPr/>
          <a:lstStyle/>
          <a:p>
            <a:pPr algn="ctr"/>
            <a:r>
              <a:rPr lang="en-NZ" smtClean="0">
                <a:solidFill>
                  <a:srgbClr val="FF0000"/>
                </a:solidFill>
              </a:rPr>
              <a:t>Question:</a:t>
            </a:r>
            <a:r>
              <a:rPr lang="en-NZ" smtClean="0"/>
              <a:t> </a:t>
            </a:r>
            <a:r>
              <a:rPr lang="en-NZ" dirty="0" smtClean="0"/>
              <a:t>What is a solution to the  fragmentation problem?</a:t>
            </a:r>
            <a:endParaRPr lang="en-NZ" dirty="0"/>
          </a:p>
        </p:txBody>
      </p:sp>
      <p:graphicFrame>
        <p:nvGraphicFramePr>
          <p:cNvPr id="4" name="Diagram 3"/>
          <p:cNvGraphicFramePr/>
          <p:nvPr>
            <p:extLst>
              <p:ext uri="{D42A27DB-BD31-4B8C-83A1-F6EECF244321}">
                <p14:modId xmlns:p14="http://schemas.microsoft.com/office/powerpoint/2010/main" val="251113328"/>
              </p:ext>
            </p:extLst>
          </p:nvPr>
        </p:nvGraphicFramePr>
        <p:xfrm>
          <a:off x="2029792" y="1940684"/>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a:xfrm>
            <a:off x="1905000" y="5562601"/>
            <a:ext cx="990600" cy="365125"/>
          </a:xfrm>
        </p:spPr>
        <p:txBody>
          <a:bodyPr/>
          <a:lstStyle/>
          <a:p>
            <a:pPr>
              <a:defRPr/>
            </a:pPr>
            <a:fld id="{97012834-41A2-49E3-8762-B14EE3F5CFB1}" type="slidenum">
              <a:rPr lang="en-US" smtClean="0"/>
              <a:pPr>
                <a:defRPr/>
              </a:pPr>
              <a:t>6</a:t>
            </a:fld>
            <a:endParaRPr lang="en-US" dirty="0"/>
          </a:p>
        </p:txBody>
      </p:sp>
      <p:sp>
        <p:nvSpPr>
          <p:cNvPr id="6" name="Rectangle 5"/>
          <p:cNvSpPr/>
          <p:nvPr/>
        </p:nvSpPr>
        <p:spPr>
          <a:xfrm>
            <a:off x="1905000" y="3657600"/>
            <a:ext cx="8610600" cy="3048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42697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1"/>
            <a:ext cx="7824788" cy="1143947"/>
          </a:xfrm>
        </p:spPr>
        <p:txBody>
          <a:bodyPr/>
          <a:lstStyle/>
          <a:p>
            <a:pPr algn="ctr"/>
            <a:r>
              <a:rPr lang="en-US" dirty="0"/>
              <a:t>Placement Algorithms</a:t>
            </a:r>
          </a:p>
        </p:txBody>
      </p:sp>
      <p:graphicFrame>
        <p:nvGraphicFramePr>
          <p:cNvPr id="4" name="Diagram 3"/>
          <p:cNvGraphicFramePr/>
          <p:nvPr>
            <p:extLst>
              <p:ext uri="{D42A27DB-BD31-4B8C-83A1-F6EECF244321}">
                <p14:modId xmlns:p14="http://schemas.microsoft.com/office/powerpoint/2010/main" val="3439395963"/>
              </p:ext>
            </p:extLst>
          </p:nvPr>
        </p:nvGraphicFramePr>
        <p:xfrm>
          <a:off x="2057400" y="1524000"/>
          <a:ext cx="8153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7</a:t>
            </a:fld>
            <a:endParaRPr lang="en-US" dirty="0"/>
          </a:p>
        </p:txBody>
      </p:sp>
    </p:spTree>
    <p:extLst>
      <p:ext uri="{BB962C8B-B14F-4D97-AF65-F5344CB8AC3E}">
        <p14:creationId xmlns:p14="http://schemas.microsoft.com/office/powerpoint/2010/main" val="20733123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8</a:t>
            </a:fld>
            <a:endParaRPr lang="en-US" dirty="0"/>
          </a:p>
        </p:txBody>
      </p:sp>
      <p:sp useBgFill="1">
        <p:nvSpPr>
          <p:cNvPr id="4" name="TextBox 3"/>
          <p:cNvSpPr txBox="1"/>
          <p:nvPr/>
        </p:nvSpPr>
        <p:spPr>
          <a:xfrm>
            <a:off x="6019800" y="592666"/>
            <a:ext cx="3657600" cy="369332"/>
          </a:xfrm>
          <a:prstGeom prst="rect">
            <a:avLst/>
          </a:prstGeom>
        </p:spPr>
        <p:txBody>
          <a:bodyPr wrap="square" rtlCol="0">
            <a:spAutoFit/>
          </a:bodyPr>
          <a:lstStyle/>
          <a:p>
            <a:endParaRPr lang="en-US" dirty="0"/>
          </a:p>
        </p:txBody>
      </p:sp>
      <p:sp>
        <p:nvSpPr>
          <p:cNvPr id="3" name="TextBox 2"/>
          <p:cNvSpPr txBox="1"/>
          <p:nvPr/>
        </p:nvSpPr>
        <p:spPr>
          <a:xfrm>
            <a:off x="1002984" y="1676400"/>
            <a:ext cx="3479800" cy="1815882"/>
          </a:xfrm>
          <a:prstGeom prst="rect">
            <a:avLst/>
          </a:prstGeom>
          <a:noFill/>
        </p:spPr>
        <p:txBody>
          <a:bodyPr wrap="square" rtlCol="0">
            <a:spAutoFit/>
          </a:bodyPr>
          <a:lstStyle/>
          <a:p>
            <a:r>
              <a:rPr lang="en-US" sz="2800" dirty="0" smtClean="0">
                <a:solidFill>
                  <a:srgbClr val="FF0000"/>
                </a:solidFill>
                <a:latin typeface="+mn-lt"/>
              </a:rPr>
              <a:t>Exercise 7: </a:t>
            </a:r>
            <a:r>
              <a:rPr lang="en-US" sz="2800" dirty="0">
                <a:latin typeface="+mn-lt"/>
              </a:rPr>
              <a:t>Which slot do Best-Fit, First-Fit, and Next-Fit allocate for 16-MB block?</a:t>
            </a: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82784" y="592666"/>
            <a:ext cx="5748192" cy="61129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ectangle 5"/>
          <p:cNvSpPr/>
          <p:nvPr/>
        </p:nvSpPr>
        <p:spPr>
          <a:xfrm>
            <a:off x="7239000" y="762000"/>
            <a:ext cx="3200400" cy="5334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74008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1" y="381000"/>
            <a:ext cx="4903787" cy="838200"/>
          </a:xfrm>
        </p:spPr>
        <p:txBody>
          <a:bodyPr/>
          <a:lstStyle/>
          <a:p>
            <a:r>
              <a:rPr lang="en-US" dirty="0"/>
              <a:t>Buddy System</a:t>
            </a:r>
          </a:p>
        </p:txBody>
      </p:sp>
      <p:sp>
        <p:nvSpPr>
          <p:cNvPr id="3" name="Content Placeholder 2"/>
          <p:cNvSpPr>
            <a:spLocks noGrp="1"/>
          </p:cNvSpPr>
          <p:nvPr>
            <p:ph idx="4294967295"/>
          </p:nvPr>
        </p:nvSpPr>
        <p:spPr>
          <a:xfrm>
            <a:off x="1219200" y="1447800"/>
            <a:ext cx="9525000" cy="4495800"/>
          </a:xfrm>
        </p:spPr>
        <p:txBody>
          <a:bodyPr>
            <a:normAutofit/>
          </a:bodyPr>
          <a:lstStyle/>
          <a:p>
            <a:r>
              <a:rPr lang="en-US" sz="2800" dirty="0"/>
              <a:t>Comprised of </a:t>
            </a:r>
            <a:r>
              <a:rPr lang="en-US" sz="2800" dirty="0">
                <a:solidFill>
                  <a:srgbClr val="FF0000"/>
                </a:solidFill>
              </a:rPr>
              <a:t>fixed and dynamic</a:t>
            </a:r>
            <a:r>
              <a:rPr lang="en-US" sz="2800" dirty="0"/>
              <a:t> partitioning schemes</a:t>
            </a:r>
          </a:p>
          <a:p>
            <a:endParaRPr lang="en-US" sz="2800" dirty="0"/>
          </a:p>
          <a:p>
            <a:r>
              <a:rPr lang="en-US" sz="2800" dirty="0"/>
              <a:t>Space available for allocation is treated as a </a:t>
            </a:r>
            <a:r>
              <a:rPr lang="en-US" sz="2800" dirty="0">
                <a:solidFill>
                  <a:srgbClr val="FF0000"/>
                </a:solidFill>
              </a:rPr>
              <a:t>single block</a:t>
            </a:r>
          </a:p>
          <a:p>
            <a:endParaRPr lang="en-US" sz="2800" dirty="0">
              <a:solidFill>
                <a:srgbClr val="FF0000"/>
              </a:solidFill>
            </a:endParaRPr>
          </a:p>
          <a:p>
            <a:r>
              <a:rPr lang="en-US" sz="2800" dirty="0"/>
              <a:t>Memory blocks are available of size </a:t>
            </a:r>
            <a:r>
              <a:rPr lang="en-US" sz="2800" dirty="0">
                <a:solidFill>
                  <a:srgbClr val="FF0000"/>
                </a:solidFill>
              </a:rPr>
              <a:t>2</a:t>
            </a:r>
            <a:r>
              <a:rPr lang="en-US" sz="2800" i="1" baseline="30000" dirty="0">
                <a:solidFill>
                  <a:srgbClr val="FF0000"/>
                </a:solidFill>
              </a:rPr>
              <a:t>K</a:t>
            </a:r>
            <a:r>
              <a:rPr lang="en-US" sz="2800" i="1" dirty="0"/>
              <a:t> words, L ≤ K ≤ U, </a:t>
            </a:r>
            <a:r>
              <a:rPr lang="en-US" sz="2800" dirty="0"/>
              <a:t>where </a:t>
            </a:r>
          </a:p>
          <a:p>
            <a:pPr lvl="1">
              <a:buFont typeface="Courier New" panose="02070309020205020404" pitchFamily="49" charset="0"/>
              <a:buChar char="o"/>
            </a:pPr>
            <a:r>
              <a:rPr lang="en-US" sz="2400" dirty="0"/>
              <a:t>2</a:t>
            </a:r>
            <a:r>
              <a:rPr lang="en-US" sz="2400" i="1" baseline="30000" dirty="0"/>
              <a:t>L</a:t>
            </a:r>
            <a:r>
              <a:rPr lang="en-US" sz="2400" i="1" dirty="0"/>
              <a:t> = </a:t>
            </a:r>
            <a:r>
              <a:rPr lang="en-US" sz="2400" dirty="0"/>
              <a:t>smallest size block that is allocated </a:t>
            </a:r>
          </a:p>
          <a:p>
            <a:pPr lvl="1">
              <a:buFont typeface="Courier New" panose="02070309020205020404" pitchFamily="49" charset="0"/>
              <a:buChar char="o"/>
            </a:pPr>
            <a:r>
              <a:rPr lang="en-US" sz="2400" dirty="0"/>
              <a:t>2</a:t>
            </a:r>
            <a:r>
              <a:rPr lang="en-US" sz="2400" baseline="30000" dirty="0"/>
              <a:t>U</a:t>
            </a:r>
            <a:r>
              <a:rPr lang="en-US" sz="2400" dirty="0"/>
              <a:t> = largest size block that is allocated; generally 2</a:t>
            </a:r>
            <a:r>
              <a:rPr lang="en-US" sz="2400" baseline="30000" dirty="0"/>
              <a:t>U</a:t>
            </a:r>
            <a:r>
              <a:rPr lang="en-US" sz="2400" dirty="0"/>
              <a:t> is the size of the entire memory available for allocation</a:t>
            </a:r>
          </a:p>
          <a:p>
            <a:endParaRPr lang="en-US"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9</a:t>
            </a:fld>
            <a:endParaRPr lang="en-US" dirty="0"/>
          </a:p>
        </p:txBody>
      </p:sp>
    </p:spTree>
    <p:extLst>
      <p:ext uri="{BB962C8B-B14F-4D97-AF65-F5344CB8AC3E}">
        <p14:creationId xmlns:p14="http://schemas.microsoft.com/office/powerpoint/2010/main" val="23536386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5920</TotalTime>
  <Words>4234</Words>
  <Application>Microsoft Macintosh PowerPoint</Application>
  <PresentationFormat>Widescreen</PresentationFormat>
  <Paragraphs>261</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Courier New</vt:lpstr>
      <vt:lpstr>MS PGothic</vt:lpstr>
      <vt:lpstr>ＭＳ Ｐゴシック</vt:lpstr>
      <vt:lpstr>SimSun</vt:lpstr>
      <vt:lpstr>Times New Roman</vt:lpstr>
      <vt:lpstr>Arial</vt:lpstr>
      <vt:lpstr>5_Office Theme</vt:lpstr>
      <vt:lpstr>COMP 3500  Introduction to Operating Systems   Memory Management: Part 2</vt:lpstr>
      <vt:lpstr>Exercise 5 (Plickers): Fixed Partitioning</vt:lpstr>
      <vt:lpstr>Disadvantages of Fix Partitioning</vt:lpstr>
      <vt:lpstr>Dynamic Partitioning</vt:lpstr>
      <vt:lpstr>PowerPoint Presentation</vt:lpstr>
      <vt:lpstr>Question: What is a solution to the  fragmentation problem?</vt:lpstr>
      <vt:lpstr>Placement Algorithms</vt:lpstr>
      <vt:lpstr>PowerPoint Presentation</vt:lpstr>
      <vt:lpstr>Buddy System</vt:lpstr>
      <vt:lpstr>PowerPoint Presentation</vt:lpstr>
      <vt:lpstr>PowerPoint Presentation</vt:lpstr>
      <vt:lpstr>Addresses</vt:lpstr>
      <vt:lpstr>PowerPoint Presentation</vt:lpstr>
      <vt:lpstr>Paging</vt:lpstr>
      <vt:lpstr>PowerPoint Presentation</vt:lpstr>
      <vt:lpstr>Page Table</vt:lpstr>
      <vt:lpstr>Exercise 8: Page Table: An Example @ time (f)</vt:lpstr>
      <vt:lpstr>PowerPoint Presentation</vt:lpstr>
      <vt:lpstr>Examples of Logical-to-Physical Address Translation</vt:lpstr>
      <vt:lpstr>Segmentation</vt:lpstr>
      <vt:lpstr>Segmentation</vt:lpstr>
      <vt:lpstr>Address Translation</vt:lpstr>
      <vt:lpstr>Examples of Logical-to-Physical Address Translation</vt:lpstr>
      <vt:lpstr>Summary</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440</cp:revision>
  <dcterms:created xsi:type="dcterms:W3CDTF">2006-08-16T00:00:00Z</dcterms:created>
  <dcterms:modified xsi:type="dcterms:W3CDTF">2017-11-06T16:47:51Z</dcterms:modified>
</cp:coreProperties>
</file>