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8"/>
  </p:notesMasterIdLst>
  <p:handoutMasterIdLst>
    <p:handoutMasterId r:id="rId9"/>
  </p:handoutMasterIdLst>
  <p:sldIdLst>
    <p:sldId id="557" r:id="rId2"/>
    <p:sldId id="620" r:id="rId3"/>
    <p:sldId id="740" r:id="rId4"/>
    <p:sldId id="742" r:id="rId5"/>
    <p:sldId id="743" r:id="rId6"/>
    <p:sldId id="741" r:id="rId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1"/>
    <p:restoredTop sz="89865" autoAdjust="0"/>
  </p:normalViewPr>
  <p:slideViewPr>
    <p:cSldViewPr>
      <p:cViewPr varScale="1">
        <p:scale>
          <a:sx n="177" d="100"/>
          <a:sy n="177" d="100"/>
        </p:scale>
        <p:origin x="200" y="4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12EC83D-DF42-934D-9B4C-9DA45B0AF85E}" type="datetimeFigureOut">
              <a:rPr lang="en-US"/>
              <a:pPr>
                <a:defRPr/>
              </a:pPr>
              <a:t>11/7/18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D712F13-7286-E547-A1B9-BD5D58A0F480}" type="slidenum">
              <a:rPr lang="en-US"/>
              <a:pPr>
                <a:defRPr/>
              </a:pPr>
              <a:t>‹#›</a:t>
            </a:fld>
            <a:endParaRPr lang="en-US"/>
          </a:p>
        </p:txBody>
      </p:sp>
    </p:spTree>
    <p:extLst>
      <p:ext uri="{BB962C8B-B14F-4D97-AF65-F5344CB8AC3E}">
        <p14:creationId xmlns:p14="http://schemas.microsoft.com/office/powerpoint/2010/main" val="112411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DAB72A0E-0C65-6244-A8C3-15FE060AFF12}" type="datetimeFigureOut">
              <a:rPr lang="en-US"/>
              <a:pPr>
                <a:defRPr/>
              </a:pPr>
              <a:t>11/7/18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4C04107-0928-CB46-B9AF-281984CA4CE2}" type="slidenum">
              <a:rPr lang="en-US"/>
              <a:pPr>
                <a:defRPr/>
              </a:pPr>
              <a:t>‹#›</a:t>
            </a:fld>
            <a:endParaRPr lang="en-US"/>
          </a:p>
        </p:txBody>
      </p:sp>
    </p:spTree>
    <p:extLst>
      <p:ext uri="{BB962C8B-B14F-4D97-AF65-F5344CB8AC3E}">
        <p14:creationId xmlns:p14="http://schemas.microsoft.com/office/powerpoint/2010/main" val="29524315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body" idx="1"/>
          </p:nvPr>
        </p:nvSpPr>
        <p:spPr bwMode="auto">
          <a:xfrm>
            <a:off x="914400" y="4343400"/>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438" tIns="44425" rIns="90438" bIns="44425" numCol="1" anchor="t" anchorCtr="0" compatLnSpc="1">
            <a:prstTxWarp prst="textNoShape">
              <a:avLst/>
            </a:prstTxWarp>
          </a:bodyPr>
          <a:lstStyle/>
          <a:p>
            <a:pPr eaLnBrk="1" hangingPunct="1"/>
            <a:r>
              <a:rPr lang="en-US" altLang="zh-CN" dirty="0">
                <a:latin typeface="Calibri" charset="0"/>
                <a:ea typeface="SimSun" charset="0"/>
                <a:cs typeface="SimSun" charset="0"/>
              </a:rPr>
              <a:t>25 Min: Lec07c1-Project 3-6 Cats and Mice Implementation CV </a:t>
            </a:r>
            <a:r>
              <a:rPr lang="en-US" altLang="zh-CN" dirty="0" err="1">
                <a:latin typeface="Calibri" charset="0"/>
                <a:ea typeface="SimSun" charset="0"/>
                <a:cs typeface="SimSun" charset="0"/>
              </a:rPr>
              <a:t>cont</a:t>
            </a:r>
            <a:endParaRPr lang="en-US" altLang="zh-CN" dirty="0">
              <a:latin typeface="Calibri" charset="0"/>
              <a:ea typeface="SimSun" charset="0"/>
              <a:cs typeface="SimSun" charset="0"/>
            </a:endParaRPr>
          </a:p>
          <a:p>
            <a:pPr eaLnBrk="1" hangingPunct="1"/>
            <a:r>
              <a:rPr lang="en-US" altLang="zh-CN" dirty="0">
                <a:latin typeface="Calibri" charset="0"/>
                <a:ea typeface="SimSun" charset="0"/>
                <a:cs typeface="SimSun" charset="0"/>
              </a:rPr>
              <a:t>25</a:t>
            </a:r>
            <a:r>
              <a:rPr lang="en-US" altLang="zh-CN" baseline="0" dirty="0">
                <a:latin typeface="Calibri" charset="0"/>
                <a:ea typeface="SimSun" charset="0"/>
                <a:cs typeface="SimSun" charset="0"/>
              </a:rPr>
              <a:t> Min: Lec07c2 This lecture note. Slides 1-10</a:t>
            </a:r>
          </a:p>
          <a:p>
            <a:pPr eaLnBrk="1" hangingPunct="1"/>
            <a:r>
              <a:rPr lang="en-US" altLang="zh-CN" baseline="0" dirty="0">
                <a:latin typeface="Calibri" charset="0"/>
                <a:ea typeface="SimSun" charset="0"/>
                <a:cs typeface="SimSun" charset="0"/>
              </a:rPr>
              <a:t>No resource allocation graphs: next </a:t>
            </a:r>
            <a:r>
              <a:rPr lang="en-US" altLang="zh-CN" baseline="0">
                <a:latin typeface="Calibri" charset="0"/>
                <a:ea typeface="SimSun" charset="0"/>
                <a:cs typeface="SimSun" charset="0"/>
              </a:rPr>
              <a:t>lecture Slides 11-18</a:t>
            </a:r>
            <a:endParaRPr lang="en-US" altLang="zh-CN" dirty="0">
              <a:latin typeface="Calibri" charset="0"/>
              <a:ea typeface="SimSun" charset="0"/>
              <a:cs typeface="SimSun" charset="0"/>
            </a:endParaRPr>
          </a:p>
        </p:txBody>
      </p:sp>
      <p:sp>
        <p:nvSpPr>
          <p:cNvPr id="8194" name="Rectangle 3"/>
          <p:cNvSpPr>
            <a:spLocks noGrp="1" noRot="1" noChangeAspect="1" noTextEdit="1"/>
          </p:cNvSpPr>
          <p:nvPr>
            <p:ph type="sldImg"/>
          </p:nvPr>
        </p:nvSpPr>
        <p:spPr bwMode="auto">
          <a:xfrm>
            <a:off x="382588" y="685800"/>
            <a:ext cx="6096000" cy="3429000"/>
          </a:xfrm>
          <a:noFill/>
          <a:ln cap="flat">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166862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3</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a:buNone/>
            </a:pPr>
            <a:r>
              <a:rPr lang="en-US" sz="1200" kern="1200" dirty="0">
                <a:solidFill>
                  <a:schemeClr val="tx1"/>
                </a:solidFill>
                <a:latin typeface="Times New Roman" pitchFamily="18" charset="0"/>
                <a:ea typeface="ＭＳ Ｐゴシック" charset="0"/>
                <a:cs typeface="+mn-cs"/>
              </a:rPr>
              <a:t>References: http://</a:t>
            </a:r>
            <a:r>
              <a:rPr lang="en-US" sz="1200" kern="1200" dirty="0" err="1">
                <a:solidFill>
                  <a:schemeClr val="tx1"/>
                </a:solidFill>
                <a:latin typeface="Times New Roman" pitchFamily="18" charset="0"/>
                <a:ea typeface="ＭＳ Ｐゴシック" charset="0"/>
                <a:cs typeface="+mn-cs"/>
              </a:rPr>
              <a:t>web.stanford.edu</a:t>
            </a:r>
            <a:r>
              <a:rPr lang="en-US" sz="1200" kern="1200" dirty="0">
                <a:solidFill>
                  <a:schemeClr val="tx1"/>
                </a:solidFill>
                <a:latin typeface="Times New Roman" pitchFamily="18" charset="0"/>
                <a:ea typeface="ＭＳ Ｐゴシック" charset="0"/>
                <a:cs typeface="+mn-cs"/>
              </a:rPr>
              <a:t>/class/cs140/</a:t>
            </a:r>
            <a:r>
              <a:rPr lang="en-US" sz="1200" kern="1200" dirty="0" err="1">
                <a:solidFill>
                  <a:schemeClr val="tx1"/>
                </a:solidFill>
                <a:latin typeface="Times New Roman" pitchFamily="18" charset="0"/>
                <a:ea typeface="ＭＳ Ｐゴシック" charset="0"/>
                <a:cs typeface="+mn-cs"/>
              </a:rPr>
              <a:t>cgi</a:t>
            </a:r>
            <a:r>
              <a:rPr lang="en-US" sz="1200" kern="1200" dirty="0">
                <a:solidFill>
                  <a:schemeClr val="tx1"/>
                </a:solidFill>
                <a:latin typeface="Times New Roman" pitchFamily="18" charset="0"/>
                <a:ea typeface="ＭＳ Ｐゴシック" charset="0"/>
                <a:cs typeface="+mn-cs"/>
              </a:rPr>
              <a:t>-bin/</a:t>
            </a:r>
            <a:r>
              <a:rPr lang="en-US" sz="1200" kern="1200" dirty="0" err="1">
                <a:solidFill>
                  <a:schemeClr val="tx1"/>
                </a:solidFill>
                <a:latin typeface="Times New Roman" pitchFamily="18" charset="0"/>
                <a:ea typeface="ＭＳ Ｐゴシック" charset="0"/>
                <a:cs typeface="+mn-cs"/>
              </a:rPr>
              <a:t>lecture.php?topic</a:t>
            </a:r>
            <a:r>
              <a:rPr lang="en-US" sz="1200" kern="1200" dirty="0">
                <a:solidFill>
                  <a:schemeClr val="tx1"/>
                </a:solidFill>
                <a:latin typeface="Times New Roman" pitchFamily="18" charset="0"/>
                <a:ea typeface="ＭＳ Ｐゴシック" charset="0"/>
                <a:cs typeface="+mn-cs"/>
              </a:rPr>
              <a:t>=locks</a:t>
            </a:r>
          </a:p>
          <a:p>
            <a:pPr marL="0" indent="0">
              <a:buFont typeface="Arial"/>
              <a:buNone/>
            </a:pPr>
            <a:endParaRPr lang="en-US" sz="1200" kern="1200" dirty="0">
              <a:solidFill>
                <a:schemeClr val="tx1"/>
              </a:solidFill>
              <a:latin typeface="Times New Roman" pitchFamily="18" charset="0"/>
              <a:ea typeface="ＭＳ Ｐゴシック" charset="0"/>
              <a:cs typeface="+mn-cs"/>
            </a:endParaRPr>
          </a:p>
          <a:p>
            <a:pPr marL="171450" indent="-171450">
              <a:buFont typeface="Arial"/>
              <a:buChar char="•"/>
            </a:pPr>
            <a:r>
              <a:rPr lang="en-US" sz="1200" kern="1200" dirty="0">
                <a:solidFill>
                  <a:schemeClr val="tx1"/>
                </a:solidFill>
                <a:latin typeface="Times New Roman" pitchFamily="18" charset="0"/>
                <a:ea typeface="ＭＳ Ｐゴシック" charset="0"/>
                <a:cs typeface="+mn-cs"/>
              </a:rPr>
              <a:t>Operations:</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cv_wait</a:t>
            </a:r>
            <a:r>
              <a:rPr lang="en-US" sz="1200" kern="1200" dirty="0">
                <a:solidFill>
                  <a:schemeClr val="tx1"/>
                </a:solidFill>
                <a:latin typeface="Times New Roman" pitchFamily="18" charset="0"/>
                <a:ea typeface="ＭＳ Ｐゴシック" charset="0"/>
                <a:cs typeface="+mn-cs"/>
              </a:rPr>
              <a:t>      - Release the supplied lock, go to sleep, and, after</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waking up again, re-acquire the lock.</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cv_signal</a:t>
            </a:r>
            <a:r>
              <a:rPr lang="en-US" sz="1200" kern="1200" dirty="0">
                <a:solidFill>
                  <a:schemeClr val="tx1"/>
                </a:solidFill>
                <a:latin typeface="Times New Roman" pitchFamily="18" charset="0"/>
                <a:ea typeface="ＭＳ Ｐゴシック" charset="0"/>
                <a:cs typeface="+mn-cs"/>
              </a:rPr>
              <a:t>    - Wake up one thread that's sleeping on this CV.</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cv_broadcast</a:t>
            </a:r>
            <a:r>
              <a:rPr lang="en-US" sz="1200" kern="1200" dirty="0">
                <a:solidFill>
                  <a:schemeClr val="tx1"/>
                </a:solidFill>
                <a:latin typeface="Times New Roman" pitchFamily="18" charset="0"/>
                <a:ea typeface="ＭＳ Ｐゴシック" charset="0"/>
                <a:cs typeface="+mn-cs"/>
              </a:rPr>
              <a:t> - Wake up all threads sleeping on this CV.</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a:buNone/>
            </a:pPr>
            <a:r>
              <a:rPr lang="en-US" sz="1200" kern="1200" dirty="0">
                <a:solidFill>
                  <a:schemeClr val="tx1"/>
                </a:solidFill>
                <a:latin typeface="Times New Roman" pitchFamily="18" charset="0"/>
                <a:ea typeface="ＭＳ Ｐゴシック" charset="0"/>
                <a:cs typeface="+mn-cs"/>
              </a:rPr>
              <a:t>References: http://</a:t>
            </a:r>
            <a:r>
              <a:rPr lang="en-US" sz="1200" kern="1200" dirty="0" err="1">
                <a:solidFill>
                  <a:schemeClr val="tx1"/>
                </a:solidFill>
                <a:latin typeface="Times New Roman" pitchFamily="18" charset="0"/>
                <a:ea typeface="ＭＳ Ｐゴシック" charset="0"/>
                <a:cs typeface="+mn-cs"/>
              </a:rPr>
              <a:t>web.stanford.edu</a:t>
            </a:r>
            <a:r>
              <a:rPr lang="en-US" sz="1200" kern="1200" dirty="0">
                <a:solidFill>
                  <a:schemeClr val="tx1"/>
                </a:solidFill>
                <a:latin typeface="Times New Roman" pitchFamily="18" charset="0"/>
                <a:ea typeface="ＭＳ Ｐゴシック" charset="0"/>
                <a:cs typeface="+mn-cs"/>
              </a:rPr>
              <a:t>/class/cs140/</a:t>
            </a:r>
            <a:r>
              <a:rPr lang="en-US" sz="1200" kern="1200" dirty="0" err="1">
                <a:solidFill>
                  <a:schemeClr val="tx1"/>
                </a:solidFill>
                <a:latin typeface="Times New Roman" pitchFamily="18" charset="0"/>
                <a:ea typeface="ＭＳ Ｐゴシック" charset="0"/>
                <a:cs typeface="+mn-cs"/>
              </a:rPr>
              <a:t>cgi</a:t>
            </a:r>
            <a:r>
              <a:rPr lang="en-US" sz="1200" kern="1200" dirty="0">
                <a:solidFill>
                  <a:schemeClr val="tx1"/>
                </a:solidFill>
                <a:latin typeface="Times New Roman" pitchFamily="18" charset="0"/>
                <a:ea typeface="ＭＳ Ｐゴシック" charset="0"/>
                <a:cs typeface="+mn-cs"/>
              </a:rPr>
              <a:t>-bin/</a:t>
            </a:r>
            <a:r>
              <a:rPr lang="en-US" sz="1200" kern="1200" dirty="0" err="1">
                <a:solidFill>
                  <a:schemeClr val="tx1"/>
                </a:solidFill>
                <a:latin typeface="Times New Roman" pitchFamily="18" charset="0"/>
                <a:ea typeface="ＭＳ Ｐゴシック" charset="0"/>
                <a:cs typeface="+mn-cs"/>
              </a:rPr>
              <a:t>lecture.php?topic</a:t>
            </a:r>
            <a:r>
              <a:rPr lang="en-US" sz="1200" kern="1200" dirty="0">
                <a:solidFill>
                  <a:schemeClr val="tx1"/>
                </a:solidFill>
                <a:latin typeface="Times New Roman" pitchFamily="18" charset="0"/>
                <a:ea typeface="ＭＳ Ｐゴシック" charset="0"/>
                <a:cs typeface="+mn-cs"/>
              </a:rPr>
              <a:t>=locks</a:t>
            </a:r>
          </a:p>
          <a:p>
            <a:pPr marL="0" indent="0">
              <a:buFont typeface="Arial"/>
              <a:buNone/>
            </a:pPr>
            <a:endParaRPr lang="en-US" sz="1200" kern="1200" dirty="0">
              <a:solidFill>
                <a:schemeClr val="tx1"/>
              </a:solidFill>
              <a:latin typeface="Times New Roman" pitchFamily="18" charset="0"/>
              <a:ea typeface="ＭＳ Ｐゴシック" charset="0"/>
              <a:cs typeface="+mn-cs"/>
            </a:endParaRPr>
          </a:p>
          <a:p>
            <a:pPr marL="171450" indent="-171450">
              <a:buFont typeface="Arial"/>
              <a:buChar char="•"/>
            </a:pPr>
            <a:r>
              <a:rPr lang="en-US" sz="1200" kern="1200" dirty="0">
                <a:solidFill>
                  <a:schemeClr val="tx1"/>
                </a:solidFill>
                <a:latin typeface="Times New Roman" pitchFamily="18" charset="0"/>
                <a:ea typeface="ＭＳ Ｐゴシック" charset="0"/>
                <a:cs typeface="+mn-cs"/>
              </a:rPr>
              <a:t>Operations:</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cv_wait</a:t>
            </a:r>
            <a:r>
              <a:rPr lang="en-US" sz="1200" kern="1200" dirty="0">
                <a:solidFill>
                  <a:schemeClr val="tx1"/>
                </a:solidFill>
                <a:latin typeface="Times New Roman" pitchFamily="18" charset="0"/>
                <a:ea typeface="ＭＳ Ｐゴシック" charset="0"/>
                <a:cs typeface="+mn-cs"/>
              </a:rPr>
              <a:t>      - Release the supplied lock, go to sleep, and, after</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waking up again, re-acquire the lock.</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cv_signal</a:t>
            </a:r>
            <a:r>
              <a:rPr lang="en-US" sz="1200" kern="1200" dirty="0">
                <a:solidFill>
                  <a:schemeClr val="tx1"/>
                </a:solidFill>
                <a:latin typeface="Times New Roman" pitchFamily="18" charset="0"/>
                <a:ea typeface="ＭＳ Ｐゴシック" charset="0"/>
                <a:cs typeface="+mn-cs"/>
              </a:rPr>
              <a:t>    - Wake up one thread that's sleeping on this CV.</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cv_broadcast</a:t>
            </a:r>
            <a:r>
              <a:rPr lang="en-US" sz="1200" kern="1200" dirty="0">
                <a:solidFill>
                  <a:schemeClr val="tx1"/>
                </a:solidFill>
                <a:latin typeface="Times New Roman" pitchFamily="18" charset="0"/>
                <a:ea typeface="ＭＳ Ｐゴシック" charset="0"/>
                <a:cs typeface="+mn-cs"/>
              </a:rPr>
              <a:t> - Wake up all threads sleeping on this CV.</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5</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a:buNone/>
            </a:pPr>
            <a:r>
              <a:rPr lang="en-US" sz="1200" kern="1200" dirty="0">
                <a:solidFill>
                  <a:schemeClr val="tx1"/>
                </a:solidFill>
                <a:latin typeface="Times New Roman" pitchFamily="18" charset="0"/>
                <a:ea typeface="ＭＳ Ｐゴシック" charset="0"/>
                <a:cs typeface="+mn-cs"/>
              </a:rPr>
              <a:t>References: http://</a:t>
            </a:r>
            <a:r>
              <a:rPr lang="en-US" sz="1200" kern="1200" dirty="0" err="1">
                <a:solidFill>
                  <a:schemeClr val="tx1"/>
                </a:solidFill>
                <a:latin typeface="Times New Roman" pitchFamily="18" charset="0"/>
                <a:ea typeface="ＭＳ Ｐゴシック" charset="0"/>
                <a:cs typeface="+mn-cs"/>
              </a:rPr>
              <a:t>web.stanford.edu</a:t>
            </a:r>
            <a:r>
              <a:rPr lang="en-US" sz="1200" kern="1200" dirty="0">
                <a:solidFill>
                  <a:schemeClr val="tx1"/>
                </a:solidFill>
                <a:latin typeface="Times New Roman" pitchFamily="18" charset="0"/>
                <a:ea typeface="ＭＳ Ｐゴシック" charset="0"/>
                <a:cs typeface="+mn-cs"/>
              </a:rPr>
              <a:t>/class/cs140/</a:t>
            </a:r>
            <a:r>
              <a:rPr lang="en-US" sz="1200" kern="1200" dirty="0" err="1">
                <a:solidFill>
                  <a:schemeClr val="tx1"/>
                </a:solidFill>
                <a:latin typeface="Times New Roman" pitchFamily="18" charset="0"/>
                <a:ea typeface="ＭＳ Ｐゴシック" charset="0"/>
                <a:cs typeface="+mn-cs"/>
              </a:rPr>
              <a:t>cgi</a:t>
            </a:r>
            <a:r>
              <a:rPr lang="en-US" sz="1200" kern="1200" dirty="0">
                <a:solidFill>
                  <a:schemeClr val="tx1"/>
                </a:solidFill>
                <a:latin typeface="Times New Roman" pitchFamily="18" charset="0"/>
                <a:ea typeface="ＭＳ Ｐゴシック" charset="0"/>
                <a:cs typeface="+mn-cs"/>
              </a:rPr>
              <a:t>-bin/</a:t>
            </a:r>
            <a:r>
              <a:rPr lang="en-US" sz="1200" kern="1200" dirty="0" err="1">
                <a:solidFill>
                  <a:schemeClr val="tx1"/>
                </a:solidFill>
                <a:latin typeface="Times New Roman" pitchFamily="18" charset="0"/>
                <a:ea typeface="ＭＳ Ｐゴシック" charset="0"/>
                <a:cs typeface="+mn-cs"/>
              </a:rPr>
              <a:t>lecture.php?topic</a:t>
            </a:r>
            <a:r>
              <a:rPr lang="en-US" sz="1200" kern="1200" dirty="0">
                <a:solidFill>
                  <a:schemeClr val="tx1"/>
                </a:solidFill>
                <a:latin typeface="Times New Roman" pitchFamily="18" charset="0"/>
                <a:ea typeface="ＭＳ Ｐゴシック" charset="0"/>
                <a:cs typeface="+mn-cs"/>
              </a:rPr>
              <a:t>=locks</a:t>
            </a:r>
          </a:p>
          <a:p>
            <a:pPr marL="0" indent="0">
              <a:buFont typeface="Arial"/>
              <a:buNone/>
            </a:pPr>
            <a:endParaRPr lang="en-US" sz="1200" kern="1200" dirty="0">
              <a:solidFill>
                <a:schemeClr val="tx1"/>
              </a:solidFill>
              <a:latin typeface="Times New Roman" pitchFamily="18" charset="0"/>
              <a:ea typeface="ＭＳ Ｐゴシック" charset="0"/>
              <a:cs typeface="+mn-cs"/>
            </a:endParaRPr>
          </a:p>
          <a:p>
            <a:pPr marL="171450" indent="-171450">
              <a:buFont typeface="Arial"/>
              <a:buChar char="•"/>
            </a:pPr>
            <a:r>
              <a:rPr lang="en-US" sz="1200" kern="1200" dirty="0">
                <a:solidFill>
                  <a:schemeClr val="tx1"/>
                </a:solidFill>
                <a:latin typeface="Times New Roman" pitchFamily="18" charset="0"/>
                <a:ea typeface="ＭＳ Ｐゴシック" charset="0"/>
                <a:cs typeface="+mn-cs"/>
              </a:rPr>
              <a:t>Operations:</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cv_wait</a:t>
            </a:r>
            <a:r>
              <a:rPr lang="en-US" sz="1200" kern="1200" dirty="0">
                <a:solidFill>
                  <a:schemeClr val="tx1"/>
                </a:solidFill>
                <a:latin typeface="Times New Roman" pitchFamily="18" charset="0"/>
                <a:ea typeface="ＭＳ Ｐゴシック" charset="0"/>
                <a:cs typeface="+mn-cs"/>
              </a:rPr>
              <a:t>      - Release the supplied lock, go to sleep, and, after</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waking up again, re-acquire the lock.</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cv_signal</a:t>
            </a:r>
            <a:r>
              <a:rPr lang="en-US" sz="1200" kern="1200" dirty="0">
                <a:solidFill>
                  <a:schemeClr val="tx1"/>
                </a:solidFill>
                <a:latin typeface="Times New Roman" pitchFamily="18" charset="0"/>
                <a:ea typeface="ＭＳ Ｐゴシック" charset="0"/>
                <a:cs typeface="+mn-cs"/>
              </a:rPr>
              <a:t>    - Wake up one thread that's sleeping on this CV.</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cv_broadcast</a:t>
            </a:r>
            <a:r>
              <a:rPr lang="en-US" sz="1200" kern="1200" dirty="0">
                <a:solidFill>
                  <a:schemeClr val="tx1"/>
                </a:solidFill>
                <a:latin typeface="Times New Roman" pitchFamily="18" charset="0"/>
                <a:ea typeface="ＭＳ Ｐゴシック" charset="0"/>
                <a:cs typeface="+mn-cs"/>
              </a:rPr>
              <a:t> - Wake up all threads sleeping on this CV.</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6</a:t>
            </a:fld>
            <a:endParaRPr lang="en-US"/>
          </a:p>
        </p:txBody>
      </p:sp>
    </p:spTree>
    <p:extLst>
      <p:ext uri="{BB962C8B-B14F-4D97-AF65-F5344CB8AC3E}">
        <p14:creationId xmlns:p14="http://schemas.microsoft.com/office/powerpoint/2010/main" val="2480465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226484"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8" descr="SGCOE V 158 28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lvl1pPr>
              <a:defRPr>
                <a:solidFill>
                  <a:srgbClr val="0000FF"/>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0"/>
          </p:nvPr>
        </p:nvSpPr>
        <p:spPr>
          <a:xfrm>
            <a:off x="8737600" y="6356351"/>
            <a:ext cx="1422400" cy="365125"/>
          </a:xfrm>
        </p:spPr>
        <p:txBody>
          <a:bodyPr/>
          <a:lstStyle>
            <a:lvl1pPr>
              <a:defRPr/>
            </a:lvl1pPr>
          </a:lstStyle>
          <a:p>
            <a:pPr>
              <a:defRPr/>
            </a:pPr>
            <a:fld id="{28F4A3D6-8C1B-B547-85DF-557C25BCE148}" type="slidenum">
              <a:rPr lang="en-US"/>
              <a:pPr>
                <a:defRPr/>
              </a:pPr>
              <a:t>‹#›</a:t>
            </a:fld>
            <a:endParaRPr lang="en-US"/>
          </a:p>
        </p:txBody>
      </p:sp>
    </p:spTree>
    <p:extLst>
      <p:ext uri="{BB962C8B-B14F-4D97-AF65-F5344CB8AC3E}">
        <p14:creationId xmlns:p14="http://schemas.microsoft.com/office/powerpoint/2010/main" val="8562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8" descr="SGCOE V 158 28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rgbClr val="0000FF"/>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a:xfrm>
            <a:off x="304800" y="6248401"/>
            <a:ext cx="1625600" cy="365125"/>
          </a:xfrm>
        </p:spPr>
        <p:txBody>
          <a:bodyPr/>
          <a:lstStyle>
            <a:lvl1pPr>
              <a:defRPr/>
            </a:lvl1pPr>
          </a:lstStyle>
          <a:p>
            <a:pPr>
              <a:defRPr/>
            </a:pPr>
            <a:fld id="{4650CFA0-3E24-3141-A4B7-FE671916A352}" type="slidenum">
              <a:rPr lang="en-US"/>
              <a:pPr>
                <a:defRPr/>
              </a:pPr>
              <a:t>‹#›</a:t>
            </a:fld>
            <a:endParaRPr lang="en-US"/>
          </a:p>
        </p:txBody>
      </p:sp>
    </p:spTree>
    <p:extLst>
      <p:ext uri="{BB962C8B-B14F-4D97-AF65-F5344CB8AC3E}">
        <p14:creationId xmlns:p14="http://schemas.microsoft.com/office/powerpoint/2010/main" val="23491287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508000" y="6324601"/>
            <a:ext cx="1320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defRPr/>
            </a:pPr>
            <a:fld id="{BFA6D376-C5A1-F04E-B9D7-60DF914D445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78" r:id="rId1"/>
    <p:sldLayoutId id="2147484279" r:id="rId2"/>
  </p:sldLayoutIdLst>
  <p:hf hdr="0" ftr="0" dt="0"/>
  <p:txStyles>
    <p:title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0"/>
        </a:spcBef>
        <a:spcAft>
          <a:spcPct val="0"/>
        </a:spcAft>
        <a:buFont typeface="Arial" charset="0"/>
        <a:buChar char="•"/>
        <a:defRPr sz="3200" kern="1200">
          <a:solidFill>
            <a:schemeClr val="tx1"/>
          </a:solidFill>
          <a:latin typeface="Calibri"/>
          <a:ea typeface="ＭＳ Ｐゴシック" charset="0"/>
          <a:cs typeface="ＭＳ Ｐゴシック" charset="0"/>
        </a:defRPr>
      </a:lvl1pPr>
      <a:lvl2pPr marL="742950" indent="-285750" algn="l" rtl="0" eaLnBrk="0" fontAlgn="base" hangingPunct="0">
        <a:spcBef>
          <a:spcPct val="0"/>
        </a:spcBef>
        <a:spcAft>
          <a:spcPct val="0"/>
        </a:spcAft>
        <a:buFont typeface="Arial" charset="0"/>
        <a:buChar char="–"/>
        <a:defRPr sz="2800" kern="1200">
          <a:solidFill>
            <a:schemeClr val="tx1"/>
          </a:solidFill>
          <a:latin typeface="Calibri"/>
          <a:ea typeface="ＭＳ Ｐゴシック" charset="0"/>
          <a:cs typeface="+mn-cs"/>
        </a:defRPr>
      </a:lvl2pPr>
      <a:lvl3pPr marL="1143000" indent="-228600" algn="l" rtl="0" eaLnBrk="0" fontAlgn="base" hangingPunct="0">
        <a:spcBef>
          <a:spcPct val="0"/>
        </a:spcBef>
        <a:spcAft>
          <a:spcPct val="0"/>
        </a:spcAft>
        <a:buFont typeface="Arial" charset="0"/>
        <a:buChar char="•"/>
        <a:defRPr sz="2400" kern="1200">
          <a:solidFill>
            <a:schemeClr val="tx1"/>
          </a:solidFill>
          <a:latin typeface="Calibri"/>
          <a:ea typeface="ＭＳ Ｐゴシック" charset="0"/>
          <a:cs typeface="+mn-cs"/>
        </a:defRPr>
      </a:lvl3pPr>
      <a:lvl4pPr marL="16002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4pPr>
      <a:lvl5pPr marL="20574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package" Target="../embeddings/Microsoft_Word_Document.docx"/></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package" Target="../embeddings/Microsoft_Word_Document1.doc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ctrTitle" idx="4294967295"/>
          </p:nvPr>
        </p:nvSpPr>
        <p:spPr>
          <a:xfrm>
            <a:off x="1828800" y="457200"/>
            <a:ext cx="8686800" cy="3429000"/>
          </a:xfrm>
        </p:spPr>
        <p:txBody>
          <a:bodyPr/>
          <a:lstStyle/>
          <a:p>
            <a:pPr eaLnBrk="1" hangingPunct="1"/>
            <a:r>
              <a:rPr lang="en-US" altLang="zh-CN" dirty="0">
                <a:latin typeface="Calibri" charset="0"/>
                <a:ea typeface="SimSun" charset="0"/>
                <a:cs typeface="SimSun" charset="0"/>
              </a:rPr>
              <a:t>COMP 3500 </a:t>
            </a:r>
            <a:br>
              <a:rPr lang="en-US" altLang="zh-CN" dirty="0">
                <a:latin typeface="Calibri" charset="0"/>
                <a:ea typeface="SimSun" charset="0"/>
                <a:cs typeface="SimSun" charset="0"/>
              </a:rPr>
            </a:br>
            <a:r>
              <a:rPr lang="en-US" altLang="zh-CN" dirty="0">
                <a:latin typeface="Calibri" charset="0"/>
                <a:ea typeface="SimSun" charset="0"/>
                <a:cs typeface="SimSun" charset="0"/>
              </a:rPr>
              <a:t>Introduction to Operating Systems</a:t>
            </a:r>
            <a:br>
              <a:rPr lang="en-US" altLang="zh-CN" dirty="0">
                <a:latin typeface="Calibri" charset="0"/>
                <a:ea typeface="SimSun" charset="0"/>
                <a:cs typeface="SimSun" charset="0"/>
              </a:rPr>
            </a:br>
            <a:r>
              <a:rPr lang="en-US" dirty="0">
                <a:latin typeface="Calibri" charset="0"/>
              </a:rPr>
              <a:t> </a:t>
            </a:r>
            <a:br>
              <a:rPr lang="en-US" dirty="0">
                <a:latin typeface="Calibri" charset="0"/>
              </a:rPr>
            </a:br>
            <a:r>
              <a:rPr lang="en-US" altLang="zh-CN" dirty="0">
                <a:latin typeface="Calibri" charset="0"/>
              </a:rPr>
              <a:t>Midterm Exam 2</a:t>
            </a:r>
            <a:br>
              <a:rPr lang="en-US" altLang="zh-CN" dirty="0">
                <a:latin typeface="Calibri" charset="0"/>
              </a:rPr>
            </a:br>
            <a:r>
              <a:rPr lang="en-US" altLang="zh-CN" dirty="0">
                <a:latin typeface="Calibri" charset="0"/>
              </a:rPr>
              <a:t>Exercises</a:t>
            </a:r>
          </a:p>
        </p:txBody>
      </p:sp>
      <p:sp>
        <p:nvSpPr>
          <p:cNvPr id="7170" name="Text Box 3"/>
          <p:cNvSpPr txBox="1">
            <a:spLocks noChangeArrowheads="1"/>
          </p:cNvSpPr>
          <p:nvPr/>
        </p:nvSpPr>
        <p:spPr bwMode="auto">
          <a:xfrm>
            <a:off x="3581400" y="4267201"/>
            <a:ext cx="4953000" cy="187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a:t>
            </a:r>
            <a:r>
              <a:rPr kumimoji="1" lang="en-US" i="1" dirty="0" err="1">
                <a:latin typeface="Calibri" charset="0"/>
              </a:rPr>
              <a:t>www.eng.auburn.edu</a:t>
            </a:r>
            <a:r>
              <a:rPr kumimoji="1" lang="en-US" i="1" dirty="0">
                <a:latin typeface="Calibri" charset="0"/>
              </a:rPr>
              <a:t>/~</a:t>
            </a:r>
            <a:r>
              <a:rPr kumimoji="1" lang="en-US" i="1" dirty="0" err="1">
                <a:latin typeface="Calibri" charset="0"/>
              </a:rPr>
              <a:t>xqin</a:t>
            </a:r>
            <a:endParaRPr kumimoji="1" lang="en-US" i="1" dirty="0">
              <a:latin typeface="Calibri" charset="0"/>
            </a:endParaRPr>
          </a:p>
          <a:p>
            <a:pPr algn="ctr">
              <a:lnSpc>
                <a:spcPct val="50000"/>
              </a:lnSpc>
              <a:spcBef>
                <a:spcPct val="50000"/>
              </a:spcBef>
            </a:pPr>
            <a:r>
              <a:rPr kumimoji="1" lang="en-US" i="1" dirty="0" err="1">
                <a:latin typeface="Calibri" charset="0"/>
              </a:rPr>
              <a:t>xqin@auburn.edu</a:t>
            </a:r>
            <a:endParaRPr kumimoji="1" lang="en-US" altLang="zh-CN" i="1" dirty="0">
              <a:latin typeface="Calibri" charset="0"/>
              <a:ea typeface="SimSun" charset="0"/>
              <a:cs typeface="SimSun"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14400"/>
          </a:xfrm>
        </p:spPr>
        <p:txBody>
          <a:bodyPr/>
          <a:lstStyle/>
          <a:p>
            <a:r>
              <a:rPr lang="en-US" dirty="0">
                <a:cs typeface="Calibri"/>
              </a:rPr>
              <a:t>Exercise 1: </a:t>
            </a:r>
            <a:endParaRPr lang="en-US" dirty="0">
              <a:latin typeface="Calibri"/>
              <a:cs typeface="Calibri"/>
            </a:endParaRPr>
          </a:p>
        </p:txBody>
      </p:sp>
      <p:sp>
        <p:nvSpPr>
          <p:cNvPr id="4" name="Slide Number Placeholder 3"/>
          <p:cNvSpPr>
            <a:spLocks noGrp="1"/>
          </p:cNvSpPr>
          <p:nvPr>
            <p:ph type="sldNum" sz="quarter" idx="4294967295"/>
          </p:nvPr>
        </p:nvSpPr>
        <p:spPr>
          <a:xfrm>
            <a:off x="1981200" y="6245225"/>
            <a:ext cx="2133600" cy="476250"/>
          </a:xfrm>
          <a:prstGeom prst="rect">
            <a:avLst/>
          </a:prstGeom>
        </p:spPr>
        <p:txBody>
          <a:bodyPr/>
          <a:lstStyle/>
          <a:p>
            <a:fld id="{211DD708-9C6C-BC4A-8ACC-1131D652BA95}" type="slidenum">
              <a:rPr lang="en-US" smtClean="0"/>
              <a:pPr/>
              <a:t>2</a:t>
            </a:fld>
            <a:endParaRPr lang="en-US" dirty="0"/>
          </a:p>
        </p:txBody>
      </p:sp>
      <p:sp>
        <p:nvSpPr>
          <p:cNvPr id="5" name="Rectangle 4"/>
          <p:cNvSpPr/>
          <p:nvPr/>
        </p:nvSpPr>
        <p:spPr>
          <a:xfrm>
            <a:off x="1219200" y="990600"/>
            <a:ext cx="9982200" cy="1754326"/>
          </a:xfrm>
          <a:prstGeom prst="rect">
            <a:avLst/>
          </a:prstGeom>
        </p:spPr>
        <p:txBody>
          <a:bodyPr wrap="square">
            <a:spAutoFit/>
          </a:bodyPr>
          <a:lstStyle/>
          <a:p>
            <a:r>
              <a:rPr lang="en-US" sz="2800" dirty="0">
                <a:latin typeface="+mj-lt"/>
              </a:rPr>
              <a:t>There are three processes accessing four resources labeled from R1 to R5. Please use a resource allocation graph to detect if there is a possible deadlock. </a:t>
            </a:r>
          </a:p>
          <a:p>
            <a:endParaRPr lang="en-US" sz="2400" dirty="0">
              <a:latin typeface="Courier New"/>
              <a:cs typeface="Courier New"/>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223811593"/>
              </p:ext>
            </p:extLst>
          </p:nvPr>
        </p:nvGraphicFramePr>
        <p:xfrm>
          <a:off x="1339381" y="2362200"/>
          <a:ext cx="9741838" cy="3276600"/>
        </p:xfrm>
        <a:graphic>
          <a:graphicData uri="http://schemas.openxmlformats.org/presentationml/2006/ole">
            <mc:AlternateContent xmlns:mc="http://schemas.openxmlformats.org/markup-compatibility/2006">
              <mc:Choice xmlns:v="urn:schemas-microsoft-com:vml" Requires="v">
                <p:oleObj spid="_x0000_s1035" name="Document" r:id="rId4" imgW="5626100" imgH="1892300" progId="Word.Document.12">
                  <p:embed/>
                </p:oleObj>
              </mc:Choice>
              <mc:Fallback>
                <p:oleObj name="Document" r:id="rId4" imgW="5626100" imgH="1892300" progId="Word.Document.12">
                  <p:embed/>
                  <p:pic>
                    <p:nvPicPr>
                      <p:cNvPr id="0" name=""/>
                      <p:cNvPicPr/>
                      <p:nvPr/>
                    </p:nvPicPr>
                    <p:blipFill>
                      <a:blip r:embed="rId5"/>
                      <a:stretch>
                        <a:fillRect/>
                      </a:stretch>
                    </p:blipFill>
                    <p:spPr>
                      <a:xfrm>
                        <a:off x="1339381" y="2362200"/>
                        <a:ext cx="9741838" cy="3276600"/>
                      </a:xfrm>
                      <a:prstGeom prst="rect">
                        <a:avLst/>
                      </a:prstGeom>
                    </p:spPr>
                  </p:pic>
                </p:oleObj>
              </mc:Fallback>
            </mc:AlternateContent>
          </a:graphicData>
        </a:graphic>
      </p:graphicFrame>
    </p:spTree>
    <p:extLst>
      <p:ext uri="{BB962C8B-B14F-4D97-AF65-F5344CB8AC3E}">
        <p14:creationId xmlns:p14="http://schemas.microsoft.com/office/powerpoint/2010/main" val="155842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14400"/>
          </a:xfrm>
        </p:spPr>
        <p:txBody>
          <a:bodyPr/>
          <a:lstStyle/>
          <a:p>
            <a:r>
              <a:rPr lang="en-US" dirty="0">
                <a:cs typeface="Calibri"/>
              </a:rPr>
              <a:t>Exercise 2: </a:t>
            </a:r>
            <a:endParaRPr lang="en-US" dirty="0">
              <a:latin typeface="Calibri"/>
              <a:cs typeface="Calibri"/>
            </a:endParaRPr>
          </a:p>
        </p:txBody>
      </p:sp>
      <p:sp>
        <p:nvSpPr>
          <p:cNvPr id="4" name="Slide Number Placeholder 3"/>
          <p:cNvSpPr>
            <a:spLocks noGrp="1"/>
          </p:cNvSpPr>
          <p:nvPr>
            <p:ph type="sldNum" sz="quarter" idx="4294967295"/>
          </p:nvPr>
        </p:nvSpPr>
        <p:spPr>
          <a:xfrm>
            <a:off x="1981200" y="6245225"/>
            <a:ext cx="2133600" cy="476250"/>
          </a:xfrm>
          <a:prstGeom prst="rect">
            <a:avLst/>
          </a:prstGeom>
        </p:spPr>
        <p:txBody>
          <a:bodyPr/>
          <a:lstStyle/>
          <a:p>
            <a:fld id="{211DD708-9C6C-BC4A-8ACC-1131D652BA95}" type="slidenum">
              <a:rPr lang="en-US" smtClean="0"/>
              <a:pPr/>
              <a:t>3</a:t>
            </a:fld>
            <a:endParaRPr lang="en-US" dirty="0"/>
          </a:p>
        </p:txBody>
      </p:sp>
      <p:sp>
        <p:nvSpPr>
          <p:cNvPr id="5" name="Rectangle 4"/>
          <p:cNvSpPr/>
          <p:nvPr/>
        </p:nvSpPr>
        <p:spPr>
          <a:xfrm>
            <a:off x="914399" y="990600"/>
            <a:ext cx="10158168" cy="5262979"/>
          </a:xfrm>
          <a:prstGeom prst="rect">
            <a:avLst/>
          </a:prstGeom>
        </p:spPr>
        <p:txBody>
          <a:bodyPr wrap="square">
            <a:spAutoFit/>
          </a:bodyPr>
          <a:lstStyle/>
          <a:p>
            <a:r>
              <a:rPr lang="en-US" sz="2400" dirty="0">
                <a:latin typeface="+mj-lt"/>
              </a:rPr>
              <a:t>The following four processes are scheduled by the deadline-driven scheduler, which give high priorities to processes with the earliest deadlines. We assume that a newly arrived process with a loose deadline. </a:t>
            </a: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endParaRPr lang="en-US" sz="2400" dirty="0">
              <a:latin typeface="+mj-lt"/>
            </a:endParaRPr>
          </a:p>
          <a:p>
            <a:pPr marL="457200" indent="-457200">
              <a:buFont typeface="+mj-lt"/>
              <a:buAutoNum type="arabicPeriod"/>
            </a:pPr>
            <a:r>
              <a:rPr lang="en-US" sz="2400" dirty="0">
                <a:latin typeface="+mj-lt"/>
              </a:rPr>
              <a:t>Draw a Gantt chart illustrating the execution of these.</a:t>
            </a:r>
          </a:p>
          <a:p>
            <a:pPr marL="457200" indent="-457200">
              <a:buFont typeface="+mj-lt"/>
              <a:buAutoNum type="arabicPeriod"/>
            </a:pPr>
            <a:r>
              <a:rPr lang="en-US" sz="2400" dirty="0">
                <a:latin typeface="+mj-lt"/>
              </a:rPr>
              <a:t>Which processes miss their deadlines?</a:t>
            </a:r>
          </a:p>
          <a:p>
            <a:pPr marL="457200" indent="-457200">
              <a:buFont typeface="+mj-lt"/>
              <a:buAutoNum type="arabicPeriod"/>
            </a:pPr>
            <a:r>
              <a:rPr lang="en-US" sz="2400" dirty="0">
                <a:latin typeface="+mj-lt"/>
              </a:rPr>
              <a:t>What are the turnaround times of the four processes?</a:t>
            </a:r>
          </a:p>
          <a:p>
            <a:pPr marL="457200" indent="-457200">
              <a:buFont typeface="+mj-lt"/>
              <a:buAutoNum type="arabicPeriod"/>
            </a:pPr>
            <a:r>
              <a:rPr lang="en-US" sz="2400" dirty="0">
                <a:latin typeface="+mj-lt"/>
              </a:rPr>
              <a:t>What are the waiting times of the four processes?</a:t>
            </a:r>
          </a:p>
          <a:p>
            <a:endParaRPr lang="en-US" sz="2400" dirty="0">
              <a:latin typeface="Courier New"/>
              <a:cs typeface="Courier New"/>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191533134"/>
              </p:ext>
            </p:extLst>
          </p:nvPr>
        </p:nvGraphicFramePr>
        <p:xfrm>
          <a:off x="1675800" y="2209800"/>
          <a:ext cx="9396167" cy="2057400"/>
        </p:xfrm>
        <a:graphic>
          <a:graphicData uri="http://schemas.openxmlformats.org/presentationml/2006/ole">
            <mc:AlternateContent xmlns:mc="http://schemas.openxmlformats.org/markup-compatibility/2006">
              <mc:Choice xmlns:v="urn:schemas-microsoft-com:vml" Requires="v">
                <p:oleObj spid="_x0000_s2059" name="Document" r:id="rId4" imgW="5626100" imgH="1231900" progId="Word.Document.12">
                  <p:embed/>
                </p:oleObj>
              </mc:Choice>
              <mc:Fallback>
                <p:oleObj name="Document" r:id="rId4" imgW="5626100" imgH="1231900" progId="Word.Document.12">
                  <p:embed/>
                  <p:pic>
                    <p:nvPicPr>
                      <p:cNvPr id="0" name=""/>
                      <p:cNvPicPr/>
                      <p:nvPr/>
                    </p:nvPicPr>
                    <p:blipFill>
                      <a:blip r:embed="rId5"/>
                      <a:stretch>
                        <a:fillRect/>
                      </a:stretch>
                    </p:blipFill>
                    <p:spPr>
                      <a:xfrm>
                        <a:off x="1675800" y="2209800"/>
                        <a:ext cx="9396167" cy="2057400"/>
                      </a:xfrm>
                      <a:prstGeom prst="rect">
                        <a:avLst/>
                      </a:prstGeom>
                    </p:spPr>
                  </p:pic>
                </p:oleObj>
              </mc:Fallback>
            </mc:AlternateContent>
          </a:graphicData>
        </a:graphic>
      </p:graphicFrame>
    </p:spTree>
    <p:extLst>
      <p:ext uri="{BB962C8B-B14F-4D97-AF65-F5344CB8AC3E}">
        <p14:creationId xmlns:p14="http://schemas.microsoft.com/office/powerpoint/2010/main" val="48140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14400"/>
          </a:xfrm>
        </p:spPr>
        <p:txBody>
          <a:bodyPr/>
          <a:lstStyle/>
          <a:p>
            <a:r>
              <a:rPr lang="en-US" dirty="0">
                <a:cs typeface="Calibri"/>
              </a:rPr>
              <a:t>FAQ 1</a:t>
            </a:r>
            <a:endParaRPr lang="en-US" dirty="0">
              <a:latin typeface="Calibri"/>
              <a:cs typeface="Calibri"/>
            </a:endParaRPr>
          </a:p>
        </p:txBody>
      </p:sp>
      <p:sp>
        <p:nvSpPr>
          <p:cNvPr id="4" name="Slide Number Placeholder 3"/>
          <p:cNvSpPr>
            <a:spLocks noGrp="1"/>
          </p:cNvSpPr>
          <p:nvPr>
            <p:ph type="sldNum" sz="quarter" idx="4294967295"/>
          </p:nvPr>
        </p:nvSpPr>
        <p:spPr>
          <a:xfrm>
            <a:off x="1981200" y="6245225"/>
            <a:ext cx="2133600" cy="476250"/>
          </a:xfrm>
          <a:prstGeom prst="rect">
            <a:avLst/>
          </a:prstGeom>
        </p:spPr>
        <p:txBody>
          <a:bodyPr/>
          <a:lstStyle/>
          <a:p>
            <a:fld id="{211DD708-9C6C-BC4A-8ACC-1131D652BA95}" type="slidenum">
              <a:rPr lang="en-US" smtClean="0"/>
              <a:pPr/>
              <a:t>4</a:t>
            </a:fld>
            <a:endParaRPr lang="en-US" dirty="0"/>
          </a:p>
        </p:txBody>
      </p:sp>
      <p:sp>
        <p:nvSpPr>
          <p:cNvPr id="5" name="Rectangle 4"/>
          <p:cNvSpPr/>
          <p:nvPr/>
        </p:nvSpPr>
        <p:spPr>
          <a:xfrm>
            <a:off x="838200" y="990600"/>
            <a:ext cx="10668000" cy="3847207"/>
          </a:xfrm>
          <a:prstGeom prst="rect">
            <a:avLst/>
          </a:prstGeom>
        </p:spPr>
        <p:txBody>
          <a:bodyPr wrap="square">
            <a:spAutoFit/>
          </a:bodyPr>
          <a:lstStyle/>
          <a:p>
            <a:r>
              <a:rPr lang="en-US" sz="2800" dirty="0">
                <a:latin typeface="+mj-lt"/>
              </a:rPr>
              <a:t>In the slides on this topic none of the examples say anything about arrival times. But the example we did in class today did have arrival times. Which techniques take into account the arrival times of the processes?</a:t>
            </a:r>
          </a:p>
          <a:p>
            <a:endParaRPr lang="en-US" sz="2800" dirty="0">
              <a:latin typeface="+mj-lt"/>
            </a:endParaRPr>
          </a:p>
          <a:p>
            <a:r>
              <a:rPr lang="en-US" sz="2800" b="1" dirty="0">
                <a:latin typeface="+mj-lt"/>
              </a:rPr>
              <a:t>Answer: </a:t>
            </a:r>
            <a:r>
              <a:rPr lang="en-US" sz="2800" dirty="0">
                <a:latin typeface="+mj-lt"/>
              </a:rPr>
              <a:t>In static scheduling, there is no arrival time; in dynamic scheduling, there are arrival times. </a:t>
            </a:r>
          </a:p>
          <a:p>
            <a:endParaRPr lang="en-US" sz="2400" dirty="0">
              <a:latin typeface="+mj-lt"/>
            </a:endParaRPr>
          </a:p>
          <a:p>
            <a:endParaRPr lang="en-US" sz="2400" dirty="0">
              <a:latin typeface="Courier New"/>
              <a:cs typeface="Courier New"/>
            </a:endParaRPr>
          </a:p>
        </p:txBody>
      </p:sp>
    </p:spTree>
    <p:extLst>
      <p:ext uri="{BB962C8B-B14F-4D97-AF65-F5344CB8AC3E}">
        <p14:creationId xmlns:p14="http://schemas.microsoft.com/office/powerpoint/2010/main" val="53845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609600"/>
          </a:xfrm>
        </p:spPr>
        <p:txBody>
          <a:bodyPr/>
          <a:lstStyle/>
          <a:p>
            <a:r>
              <a:rPr lang="en-US" dirty="0">
                <a:cs typeface="Calibri"/>
              </a:rPr>
              <a:t>FAQ 2</a:t>
            </a:r>
            <a:endParaRPr lang="en-US" dirty="0">
              <a:latin typeface="Calibri"/>
              <a:cs typeface="Calibri"/>
            </a:endParaRPr>
          </a:p>
        </p:txBody>
      </p:sp>
      <p:sp>
        <p:nvSpPr>
          <p:cNvPr id="4" name="Slide Number Placeholder 3"/>
          <p:cNvSpPr>
            <a:spLocks noGrp="1"/>
          </p:cNvSpPr>
          <p:nvPr>
            <p:ph type="sldNum" sz="quarter" idx="4294967295"/>
          </p:nvPr>
        </p:nvSpPr>
        <p:spPr>
          <a:xfrm>
            <a:off x="1981200" y="6245225"/>
            <a:ext cx="2133600" cy="476250"/>
          </a:xfrm>
          <a:prstGeom prst="rect">
            <a:avLst/>
          </a:prstGeom>
        </p:spPr>
        <p:txBody>
          <a:bodyPr/>
          <a:lstStyle/>
          <a:p>
            <a:fld id="{211DD708-9C6C-BC4A-8ACC-1131D652BA95}" type="slidenum">
              <a:rPr lang="en-US" smtClean="0"/>
              <a:pPr/>
              <a:t>5</a:t>
            </a:fld>
            <a:endParaRPr lang="en-US" dirty="0"/>
          </a:p>
        </p:txBody>
      </p:sp>
      <p:sp>
        <p:nvSpPr>
          <p:cNvPr id="5" name="Rectangle 4"/>
          <p:cNvSpPr/>
          <p:nvPr/>
        </p:nvSpPr>
        <p:spPr>
          <a:xfrm>
            <a:off x="685800" y="623680"/>
            <a:ext cx="10515600" cy="5693866"/>
          </a:xfrm>
          <a:prstGeom prst="rect">
            <a:avLst/>
          </a:prstGeom>
        </p:spPr>
        <p:txBody>
          <a:bodyPr wrap="square">
            <a:spAutoFit/>
          </a:bodyPr>
          <a:lstStyle/>
          <a:p>
            <a:r>
              <a:rPr lang="en-US" sz="2800" dirty="0">
                <a:latin typeface="+mj-lt"/>
              </a:rPr>
              <a:t>For FCFS, shortest job next and priority scheduling. Do these techniques ever allow a process to be interrupted? In the examples on the slides every process executes all the way through before the next process starts. Is this how these techniques always behave?</a:t>
            </a:r>
          </a:p>
          <a:p>
            <a:endParaRPr lang="en-US" sz="2800" dirty="0">
              <a:latin typeface="+mj-lt"/>
            </a:endParaRPr>
          </a:p>
          <a:p>
            <a:r>
              <a:rPr lang="en-US" sz="2800" dirty="0">
                <a:latin typeface="+mj-lt"/>
              </a:rPr>
              <a:t>How do we know if a process can be interrupted or not when trying to draw the Gantt chart and find turnaround time?</a:t>
            </a:r>
          </a:p>
          <a:p>
            <a:endParaRPr lang="en-US" sz="2800" dirty="0">
              <a:latin typeface="+mj-lt"/>
            </a:endParaRPr>
          </a:p>
          <a:p>
            <a:r>
              <a:rPr lang="en-US" sz="2800" b="1" dirty="0">
                <a:latin typeface="+mj-lt"/>
              </a:rPr>
              <a:t>Answer: </a:t>
            </a:r>
            <a:r>
              <a:rPr lang="en-US" sz="2800" dirty="0">
                <a:latin typeface="+mj-lt"/>
              </a:rPr>
              <a:t>Most scheduling techniques fall into two camps:  preemptive and non-</a:t>
            </a:r>
            <a:r>
              <a:rPr lang="en-US" sz="2800" dirty="0" err="1">
                <a:latin typeface="+mj-lt"/>
              </a:rPr>
              <a:t>preemtive</a:t>
            </a:r>
            <a:r>
              <a:rPr lang="en-US" sz="2800" dirty="0">
                <a:latin typeface="+mj-lt"/>
              </a:rPr>
              <a:t> schedulers. The scheduler we studied in our today's class is a preemptive one, meaning that one process may interrupt a running process. In our previous lectures, we simply show non-preemptive schedulers.</a:t>
            </a:r>
          </a:p>
        </p:txBody>
      </p:sp>
    </p:spTree>
    <p:extLst>
      <p:ext uri="{BB962C8B-B14F-4D97-AF65-F5344CB8AC3E}">
        <p14:creationId xmlns:p14="http://schemas.microsoft.com/office/powerpoint/2010/main" val="36500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14400"/>
          </a:xfrm>
        </p:spPr>
        <p:txBody>
          <a:bodyPr/>
          <a:lstStyle/>
          <a:p>
            <a:r>
              <a:rPr lang="en-US" dirty="0">
                <a:cs typeface="Calibri"/>
              </a:rPr>
              <a:t>Exercise 3: </a:t>
            </a:r>
            <a:endParaRPr lang="en-US" dirty="0">
              <a:latin typeface="Calibri"/>
              <a:cs typeface="Calibri"/>
            </a:endParaRPr>
          </a:p>
        </p:txBody>
      </p:sp>
      <p:sp>
        <p:nvSpPr>
          <p:cNvPr id="4" name="Slide Number Placeholder 3"/>
          <p:cNvSpPr>
            <a:spLocks noGrp="1"/>
          </p:cNvSpPr>
          <p:nvPr>
            <p:ph type="sldNum" sz="quarter" idx="4294967295"/>
          </p:nvPr>
        </p:nvSpPr>
        <p:spPr>
          <a:xfrm>
            <a:off x="1981200" y="6245225"/>
            <a:ext cx="2133600" cy="476250"/>
          </a:xfrm>
          <a:prstGeom prst="rect">
            <a:avLst/>
          </a:prstGeom>
        </p:spPr>
        <p:txBody>
          <a:bodyPr/>
          <a:lstStyle/>
          <a:p>
            <a:fld id="{211DD708-9C6C-BC4A-8ACC-1131D652BA95}" type="slidenum">
              <a:rPr lang="en-US" smtClean="0"/>
              <a:pPr/>
              <a:t>6</a:t>
            </a:fld>
            <a:endParaRPr lang="en-US" dirty="0"/>
          </a:p>
        </p:txBody>
      </p:sp>
      <p:sp>
        <p:nvSpPr>
          <p:cNvPr id="5" name="Rectangle 4"/>
          <p:cNvSpPr/>
          <p:nvPr/>
        </p:nvSpPr>
        <p:spPr>
          <a:xfrm>
            <a:off x="1981200" y="990600"/>
            <a:ext cx="8305800" cy="5632310"/>
          </a:xfrm>
          <a:prstGeom prst="rect">
            <a:avLst/>
          </a:prstGeom>
        </p:spPr>
        <p:txBody>
          <a:bodyPr wrap="square">
            <a:spAutoFit/>
          </a:bodyPr>
          <a:lstStyle/>
          <a:p>
            <a:r>
              <a:rPr lang="en-US" sz="2400" dirty="0">
                <a:latin typeface="+mj-lt"/>
              </a:rPr>
              <a:t>Given</a:t>
            </a:r>
            <a:r>
              <a:rPr lang="en-US" sz="2400" b="1" dirty="0">
                <a:latin typeface="+mj-lt"/>
              </a:rPr>
              <a:t> </a:t>
            </a:r>
            <a:r>
              <a:rPr lang="en-US" sz="2400" dirty="0">
                <a:latin typeface="+mj-lt"/>
              </a:rPr>
              <a:t>a paging system that has 2</a:t>
            </a:r>
            <a:r>
              <a:rPr lang="en-US" sz="2400" baseline="30000" dirty="0">
                <a:latin typeface="+mj-lt"/>
              </a:rPr>
              <a:t>32</a:t>
            </a:r>
            <a:r>
              <a:rPr lang="en-US" sz="2400" dirty="0">
                <a:latin typeface="+mj-lt"/>
              </a:rPr>
              <a:t> bytes of physical memory. We assume the page size is 2</a:t>
            </a:r>
            <a:r>
              <a:rPr lang="en-US" sz="2400" baseline="30000" dirty="0">
                <a:latin typeface="+mj-lt"/>
              </a:rPr>
              <a:t>10</a:t>
            </a:r>
            <a:r>
              <a:rPr lang="en-US" sz="2400" dirty="0">
                <a:latin typeface="+mj-lt"/>
              </a:rPr>
              <a:t> bytes, and the size of the logical address space is 2</a:t>
            </a:r>
            <a:r>
              <a:rPr lang="en-US" sz="2400" baseline="30000" dirty="0">
                <a:latin typeface="+mj-lt"/>
              </a:rPr>
              <a:t>16</a:t>
            </a:r>
            <a:r>
              <a:rPr lang="en-US" sz="2400" dirty="0">
                <a:latin typeface="+mj-lt"/>
              </a:rPr>
              <a:t> pages.</a:t>
            </a:r>
          </a:p>
          <a:p>
            <a:endParaRPr lang="en-US" sz="2400" dirty="0">
              <a:latin typeface="+mj-lt"/>
            </a:endParaRPr>
          </a:p>
          <a:p>
            <a:r>
              <a:rPr lang="en-US" sz="2400">
                <a:latin typeface="+mj-lt"/>
              </a:rPr>
              <a:t>(</a:t>
            </a:r>
            <a:r>
              <a:rPr lang="en-US" sz="2400" dirty="0">
                <a:latin typeface="+mj-lt"/>
              </a:rPr>
              <a:t>1) How many bits are in a logical address?</a:t>
            </a:r>
          </a:p>
          <a:p>
            <a:r>
              <a:rPr lang="en-US" sz="2400" dirty="0">
                <a:latin typeface="+mj-lt"/>
              </a:rPr>
              <a:t> </a:t>
            </a:r>
          </a:p>
          <a:p>
            <a:r>
              <a:rPr lang="en-US" sz="2400" dirty="0">
                <a:latin typeface="+mj-lt"/>
              </a:rPr>
              <a:t>(2) How many bytes in a frame?</a:t>
            </a:r>
          </a:p>
          <a:p>
            <a:r>
              <a:rPr lang="en-US" sz="2400" b="1" dirty="0">
                <a:latin typeface="+mj-lt"/>
              </a:rPr>
              <a:t> </a:t>
            </a:r>
            <a:endParaRPr lang="en-US" sz="2400" dirty="0">
              <a:latin typeface="+mj-lt"/>
            </a:endParaRPr>
          </a:p>
          <a:p>
            <a:endParaRPr lang="en-US" sz="2400" dirty="0">
              <a:latin typeface="+mj-lt"/>
            </a:endParaRPr>
          </a:p>
          <a:p>
            <a:r>
              <a:rPr lang="en-US" sz="2400" dirty="0">
                <a:latin typeface="+mj-lt"/>
              </a:rPr>
              <a:t>(3) How many bits in the physical address specify a frame?</a:t>
            </a:r>
          </a:p>
          <a:p>
            <a:endParaRPr lang="en-US" sz="2400" dirty="0">
              <a:latin typeface="+mj-lt"/>
            </a:endParaRPr>
          </a:p>
          <a:p>
            <a:r>
              <a:rPr lang="en-US" sz="2400" dirty="0">
                <a:latin typeface="+mj-lt"/>
              </a:rPr>
              <a:t> </a:t>
            </a:r>
          </a:p>
          <a:p>
            <a:r>
              <a:rPr lang="en-US" sz="2400" dirty="0">
                <a:latin typeface="+mj-lt"/>
              </a:rPr>
              <a:t>(4) How many entries in the page table? </a:t>
            </a:r>
          </a:p>
          <a:p>
            <a:endParaRPr lang="en-US" sz="2400" dirty="0">
              <a:latin typeface="+mj-lt"/>
            </a:endParaRPr>
          </a:p>
          <a:p>
            <a:endParaRPr lang="en-US" sz="2400" dirty="0">
              <a:latin typeface="+mj-lt"/>
              <a:cs typeface="Courier New"/>
            </a:endParaRPr>
          </a:p>
        </p:txBody>
      </p:sp>
    </p:spTree>
    <p:extLst>
      <p:ext uri="{BB962C8B-B14F-4D97-AF65-F5344CB8AC3E}">
        <p14:creationId xmlns:p14="http://schemas.microsoft.com/office/powerpoint/2010/main" val="2696631740"/>
      </p:ext>
    </p:extLst>
  </p:cSld>
  <p:clrMapOvr>
    <a:masterClrMapping/>
  </p:clrMapOvr>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FF0000"/>
            </a:solidFill>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4707</TotalTime>
  <Words>509</Words>
  <Application>Microsoft Macintosh PowerPoint</Application>
  <PresentationFormat>Widescreen</PresentationFormat>
  <Paragraphs>74</Paragraphs>
  <Slides>6</Slides>
  <Notes>6</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4" baseType="lpstr">
      <vt:lpstr>ＭＳ Ｐゴシック</vt:lpstr>
      <vt:lpstr>SimSun</vt:lpstr>
      <vt:lpstr>Arial</vt:lpstr>
      <vt:lpstr>Calibri</vt:lpstr>
      <vt:lpstr>Courier New</vt:lpstr>
      <vt:lpstr>Times New Roman</vt:lpstr>
      <vt:lpstr>5_Office Theme</vt:lpstr>
      <vt:lpstr>Document</vt:lpstr>
      <vt:lpstr>COMP 3500  Introduction to Operating Systems   Midterm Exam 2 Exercises</vt:lpstr>
      <vt:lpstr>Exercise 1: </vt:lpstr>
      <vt:lpstr>Exercise 2: </vt:lpstr>
      <vt:lpstr>FAQ 1</vt:lpstr>
      <vt:lpstr>FAQ 2</vt:lpstr>
      <vt:lpstr>Exercise 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Xiao Qin</cp:lastModifiedBy>
  <cp:revision>293</cp:revision>
  <dcterms:created xsi:type="dcterms:W3CDTF">2006-08-16T00:00:00Z</dcterms:created>
  <dcterms:modified xsi:type="dcterms:W3CDTF">2018-11-07T15:00:34Z</dcterms:modified>
</cp:coreProperties>
</file>