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6"/>
  </p:notesMasterIdLst>
  <p:handoutMasterIdLst>
    <p:handoutMasterId r:id="rId27"/>
  </p:handoutMasterIdLst>
  <p:sldIdLst>
    <p:sldId id="756" r:id="rId2"/>
    <p:sldId id="710" r:id="rId3"/>
    <p:sldId id="751" r:id="rId4"/>
    <p:sldId id="750" r:id="rId5"/>
    <p:sldId id="757" r:id="rId6"/>
    <p:sldId id="759" r:id="rId7"/>
    <p:sldId id="752" r:id="rId8"/>
    <p:sldId id="753" r:id="rId9"/>
    <p:sldId id="754" r:id="rId10"/>
    <p:sldId id="747" r:id="rId11"/>
    <p:sldId id="760" r:id="rId12"/>
    <p:sldId id="718" r:id="rId13"/>
    <p:sldId id="763" r:id="rId14"/>
    <p:sldId id="717" r:id="rId15"/>
    <p:sldId id="716" r:id="rId16"/>
    <p:sldId id="748" r:id="rId17"/>
    <p:sldId id="762" r:id="rId18"/>
    <p:sldId id="719" r:id="rId19"/>
    <p:sldId id="749" r:id="rId20"/>
    <p:sldId id="764" r:id="rId21"/>
    <p:sldId id="765" r:id="rId22"/>
    <p:sldId id="766" r:id="rId23"/>
    <p:sldId id="767" r:id="rId24"/>
    <p:sldId id="755" r:id="rId2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8FD88"/>
    <a:srgbClr val="4F81BD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9108" autoAdjust="0"/>
  </p:normalViewPr>
  <p:slideViewPr>
    <p:cSldViewPr>
      <p:cViewPr varScale="1">
        <p:scale>
          <a:sx n="88" d="100"/>
          <a:sy n="88" d="100"/>
        </p:scale>
        <p:origin x="2024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12EC83D-DF42-934D-9B4C-9DA45B0AF85E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D712F13-7286-E547-A1B9-BD5D58A0F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17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DAB72A0E-0C65-6244-A8C3-15FE060AFF12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4C04107-0928-CB46-B9AF-281984CA4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31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Fall’17</a:t>
            </a:r>
          </a:p>
          <a:p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slides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covered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except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slides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13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LRU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17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TLB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algorithm.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r>
              <a:rPr lang="en-US" altLang="zh-CN" baseline="0" dirty="0" smtClean="0"/>
              <a:t>No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time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collect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Plicker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answers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exercise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6.1-6.4.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(Review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next</a:t>
            </a:r>
            <a:r>
              <a:rPr lang="zh-CN" altLang="en-US" baseline="0" dirty="0" smtClean="0"/>
              <a:t> </a:t>
            </a:r>
            <a:r>
              <a:rPr lang="en-US" altLang="zh-CN" baseline="0" smtClean="0"/>
              <a:t>lecture!)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Spring’17</a:t>
            </a:r>
            <a:r>
              <a:rPr lang="zh-CN" altLang="en-US" dirty="0" smtClean="0"/>
              <a:t> </a:t>
            </a:r>
            <a:r>
              <a:rPr lang="en-US" dirty="0" smtClean="0"/>
              <a:t>50 </a:t>
            </a:r>
            <a:r>
              <a:rPr lang="en-US" dirty="0" smtClean="0"/>
              <a:t>Minutes: slides 1-13</a:t>
            </a:r>
          </a:p>
          <a:p>
            <a:r>
              <a:rPr lang="en-US" dirty="0" smtClean="0"/>
              <a:t>Ex1-5.</a:t>
            </a:r>
          </a:p>
          <a:p>
            <a:r>
              <a:rPr lang="en-US" dirty="0" smtClean="0"/>
              <a:t>No</a:t>
            </a:r>
            <a:r>
              <a:rPr lang="en-US" baseline="0" dirty="0" smtClean="0"/>
              <a:t> time for Exercise 6 of 13b-Paging TLB-Handout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87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12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A7EAA23-9438-40EB-A4F3-CDBA20728548}" type="slidenum">
              <a:rPr lang="en-US" altLang="en-US">
                <a:latin typeface="Helvetica" panose="020B0604020202020204" pitchFamily="34" charset="0"/>
              </a:rPr>
              <a:pPr/>
              <a:t>12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247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optimal policy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selects for replacement that page for which the time to the next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reference is the longest. It can be shown that this policy results in the fewest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page faults [BELA66]. Clearly, this policy is impossible to implement, because it would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require the operating system to have perfect knowledge of future events. However,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does serve as a standard against which to judge real-world algorithms.</a:t>
            </a:r>
            <a:endParaRPr lang="en-US" dirty="0" smtClean="0"/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Figure 8.14 gives an example of the optimal policy. The example assumes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fixed frame allocation (fixed resident set size) for this process of three frames.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execution of the process requires reference to five distinct pages. The page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stream formed by executing the program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2 3 2 1 5 2 4 5 3 2 5 2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which means that the first page referenced is 2, the second page referenced is 3,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so on. The optimal policy produces three page faults after the frame allocation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been filled.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07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FF7F674-EC51-4D5F-B8CD-4087CC0A309F}" type="slidenum">
              <a:rPr lang="en-US" altLang="en-US">
                <a:latin typeface="Helvetica" panose="020B0604020202020204" pitchFamily="34" charset="0"/>
              </a:rPr>
              <a:pPr/>
              <a:t>14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182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55E3815-9DF2-438D-B124-EECCFF182713}" type="slidenum">
              <a:rPr lang="en-US" altLang="en-US">
                <a:latin typeface="Helvetica" panose="020B0604020202020204" pitchFamily="34" charset="0"/>
              </a:rPr>
              <a:pPr/>
              <a:t>15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299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A7EAA23-9438-40EB-A4F3-CDBA20728548}" type="slidenum">
              <a:rPr lang="en-US" altLang="en-US">
                <a:latin typeface="Helvetica" panose="020B0604020202020204" pitchFamily="34" charset="0"/>
              </a:rPr>
              <a:pPr/>
              <a:t>16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</a:rPr>
              <a:t>What value? (page#,</a:t>
            </a:r>
            <a:r>
              <a:rPr lang="en-US" altLang="en-US" baseline="0" dirty="0" smtClean="0">
                <a:latin typeface="Times New Roman" panose="02020603050405020304" pitchFamily="18" charset="0"/>
              </a:rPr>
              <a:t> frame#) in the page table.</a:t>
            </a:r>
          </a:p>
          <a:p>
            <a:endParaRPr lang="en-US" altLang="en-US" baseline="0" dirty="0" smtClean="0">
              <a:latin typeface="Times New Roman" panose="02020603050405020304" pitchFamily="18" charset="0"/>
            </a:endParaRPr>
          </a:p>
          <a:p>
            <a:pPr lvl="1"/>
            <a:r>
              <a:rPr lang="en-US" altLang="en-US" dirty="0" smtClean="0"/>
              <a:t>Replacement policies must be considered</a:t>
            </a:r>
          </a:p>
          <a:p>
            <a:pPr lvl="1"/>
            <a:r>
              <a:rPr lang="en-US" altLang="en-US" dirty="0" smtClean="0"/>
              <a:t>Some entries can be</a:t>
            </a:r>
            <a:r>
              <a:rPr lang="en-US" altLang="en-US" b="1" dirty="0" smtClean="0">
                <a:solidFill>
                  <a:srgbClr val="3366FF"/>
                </a:solidFill>
              </a:rPr>
              <a:t> wired down </a:t>
            </a:r>
            <a:r>
              <a:rPr lang="en-US" altLang="en-US" dirty="0" smtClean="0"/>
              <a:t>for permanent fast access</a:t>
            </a:r>
          </a:p>
          <a:p>
            <a:endParaRPr lang="en-US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388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57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E34816A-4ECD-42A6-9A3F-9A19C765B824}" type="slidenum">
              <a:rPr lang="en-US" altLang="en-US">
                <a:latin typeface="Helvetica" panose="020B0604020202020204" pitchFamily="34" charset="0"/>
              </a:rPr>
              <a:pPr/>
              <a:t>18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200" dirty="0" smtClean="0"/>
              <a:t>TLB update and accessing data in memory are performed in parallel</a:t>
            </a:r>
          </a:p>
          <a:p>
            <a:r>
              <a:rPr lang="en-US" altLang="en-US" sz="1200" dirty="0" err="1" smtClean="0">
                <a:latin typeface="Times New Roman" panose="02020603050405020304" pitchFamily="18" charset="0"/>
              </a:rPr>
              <a:t>T_tlb_update</a:t>
            </a:r>
            <a:r>
              <a:rPr lang="en-US" altLang="en-US" sz="1200" dirty="0" smtClean="0">
                <a:latin typeface="Times New Roman" panose="02020603050405020304" pitchFamily="18" charset="0"/>
              </a:rPr>
              <a:t> &lt;&lt; </a:t>
            </a:r>
            <a:r>
              <a:rPr lang="en-US" altLang="en-US" sz="1200" dirty="0" err="1" smtClean="0">
                <a:latin typeface="Times New Roman" panose="02020603050405020304" pitchFamily="18" charset="0"/>
              </a:rPr>
              <a:t>T_mem</a:t>
            </a:r>
            <a:endParaRPr lang="en-US" altLang="en-US" sz="1200" dirty="0" smtClean="0">
              <a:latin typeface="Times New Roman" panose="02020603050405020304" pitchFamily="18" charset="0"/>
            </a:endParaRPr>
          </a:p>
          <a:p>
            <a:endParaRPr lang="en-US" altLang="en-US" sz="12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 smtClean="0"/>
              <a:t>Associative Lookup = </a:t>
            </a:r>
            <a:r>
              <a:rPr lang="en-US" altLang="en-US" dirty="0" err="1" smtClean="0">
                <a:sym typeface="Symbol" panose="05050102010706020507" pitchFamily="18" charset="2"/>
              </a:rPr>
              <a:t>T</a:t>
            </a:r>
            <a:r>
              <a:rPr lang="en-US" altLang="en-US" sz="2800" dirty="0" err="1" smtClean="0">
                <a:sym typeface="Symbol" panose="05050102010706020507" pitchFamily="18" charset="2"/>
              </a:rPr>
              <a:t>tlb</a:t>
            </a:r>
            <a:r>
              <a:rPr lang="en-US" altLang="en-US" dirty="0" smtClean="0">
                <a:sym typeface="Symbol" panose="05050102010706020507" pitchFamily="18" charset="2"/>
              </a:rPr>
              <a:t> time unit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 smtClean="0">
                <a:sym typeface="Symbol" panose="05050102010706020507" pitchFamily="18" charset="2"/>
              </a:rPr>
              <a:t>Can be &lt; 10% of memory access time</a:t>
            </a: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 smtClean="0">
                <a:sym typeface="Symbol" panose="05050102010706020507" pitchFamily="18" charset="2"/>
              </a:rPr>
              <a:t>Hit ratio = h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 smtClean="0">
                <a:sym typeface="Symbol" panose="05050102010706020507" pitchFamily="18" charset="2"/>
              </a:rPr>
              <a:t>Hit ratio – percentage of times that a page number is found in the associative registers; ratio related to number of associative registers</a:t>
            </a:r>
          </a:p>
          <a:p>
            <a:endParaRPr lang="en-US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819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E34816A-4ECD-42A6-9A3F-9A19C765B824}" type="slidenum">
              <a:rPr lang="en-US" altLang="en-US">
                <a:latin typeface="Helvetica" panose="020B0604020202020204" pitchFamily="34" charset="0"/>
              </a:rPr>
              <a:pPr/>
              <a:t>19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581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E34816A-4ECD-42A6-9A3F-9A19C765B824}" type="slidenum">
              <a:rPr lang="en-US" altLang="en-US">
                <a:latin typeface="Helvetica" panose="020B0604020202020204" pitchFamily="34" charset="0"/>
              </a:rPr>
              <a:pPr/>
              <a:t>20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776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096E0EB-1BDE-493E-A0CF-3138A00A6785}" type="slidenum">
              <a:rPr lang="en-US" altLang="en-US">
                <a:latin typeface="Helvetica" panose="020B0604020202020204" pitchFamily="34" charset="0"/>
              </a:rPr>
              <a:pPr/>
              <a:t>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479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E34816A-4ECD-42A6-9A3F-9A19C765B824}" type="slidenum">
              <a:rPr lang="en-US" altLang="en-US">
                <a:latin typeface="Helvetica" panose="020B0604020202020204" pitchFamily="34" charset="0"/>
              </a:rPr>
              <a:pPr/>
              <a:t>21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85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E34816A-4ECD-42A6-9A3F-9A19C765B824}" type="slidenum">
              <a:rPr lang="en-US" altLang="en-US">
                <a:latin typeface="Helvetica" panose="020B0604020202020204" pitchFamily="34" charset="0"/>
              </a:rPr>
              <a:pPr/>
              <a:t>22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237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E34816A-4ECD-42A6-9A3F-9A19C765B824}" type="slidenum">
              <a:rPr lang="en-US" altLang="en-US">
                <a:latin typeface="Helvetica" panose="020B0604020202020204" pitchFamily="34" charset="0"/>
              </a:rPr>
              <a:pPr/>
              <a:t>23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399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48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C0E815-49B4-4DD5-9D9E-2D9425AE68E7}" type="slidenum">
              <a:rPr lang="en-US" altLang="en-US">
                <a:latin typeface="Helvetica" panose="020B0604020202020204" pitchFamily="34" charset="0"/>
              </a:rPr>
              <a:pPr/>
              <a:t>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</a:rPr>
              <a:t>Main memory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</a:rPr>
              <a:t>Table</a:t>
            </a:r>
            <a:r>
              <a:rPr lang="en-US" altLang="en-US" baseline="0" dirty="0" smtClean="0">
                <a:latin typeface="Times New Roman" panose="02020603050405020304" pitchFamily="18" charset="0"/>
              </a:rPr>
              <a:t> </a:t>
            </a:r>
            <a:r>
              <a:rPr lang="en-US" altLang="en-US" baseline="0" dirty="0" err="1" smtClean="0">
                <a:latin typeface="Times New Roman" panose="02020603050405020304" pitchFamily="18" charset="0"/>
              </a:rPr>
              <a:t>table</a:t>
            </a:r>
            <a:r>
              <a:rPr lang="en-US" altLang="en-US" baseline="0" dirty="0" smtClean="0">
                <a:latin typeface="Times New Roman" panose="02020603050405020304" pitchFamily="18" charset="0"/>
              </a:rPr>
              <a:t>.</a:t>
            </a:r>
            <a:endParaRPr lang="en-US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188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81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18CAA53-1ADE-491D-9486-AFE3450EABC8}" type="slidenum">
              <a:rPr lang="en-US" altLang="en-US">
                <a:latin typeface="Helvetica" panose="020B0604020202020204" pitchFamily="34" charset="0"/>
              </a:rPr>
              <a:pPr/>
              <a:t>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332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18CAA53-1ADE-491D-9486-AFE3450EABC8}" type="slidenum">
              <a:rPr lang="en-US" altLang="en-US">
                <a:latin typeface="Helvetica" panose="020B0604020202020204" pitchFamily="34" charset="0"/>
              </a:rPr>
              <a:pPr/>
              <a:t>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197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An example of a two-level scheme typical for use with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32-bit address. If we assume byte-level addressing and 4-kbyte (2 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12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) pages, then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4-Gbyte (2 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32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) virtual address space is composed of 2 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20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pages. If each of these pages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is mapped by a 4-byte page table entry, we can create a user page table composed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2 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20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PTEs requiring 4 Mbytes (2 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22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). This huge user page table, occupying 2 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10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pages,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can be kept in virtual memory and mapped by a root page table with 2 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10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PTEs occupying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4 Kbyte (2 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12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) of main memory.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22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91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C0E815-49B4-4DD5-9D9E-2D9425AE68E7}" type="slidenum">
              <a:rPr lang="en-US" altLang="en-US">
                <a:latin typeface="Helvetica" panose="020B0604020202020204" pitchFamily="34" charset="0"/>
              </a:rPr>
              <a:pPr/>
              <a:t>10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50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264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GCOE V 158 289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91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14224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8F4A3D6-8C1B-B547-85DF-557C25BCE1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4329" y="6492876"/>
            <a:ext cx="455407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1" y="5715000"/>
            <a:ext cx="1528233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127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6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" y="6324601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83" r:id="rId2"/>
    <p:sldLayoutId id="214748428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Calibri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libri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libri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libri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 bwMode="auto">
          <a:xfrm>
            <a:off x="1828800" y="304801"/>
            <a:ext cx="8686800" cy="385762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00FF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>COMP 3500 </a:t>
            </a:r>
            <a:br>
              <a:rPr lang="en-US" altLang="zh-CN" dirty="0">
                <a:latin typeface="Calibri" charset="0"/>
                <a:ea typeface="SimSun" charset="0"/>
                <a:cs typeface="SimSun" charset="0"/>
              </a:rPr>
            </a:br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>Introduction to Operating Systems</a:t>
            </a:r>
            <a:br>
              <a:rPr lang="en-US" altLang="zh-CN" dirty="0">
                <a:latin typeface="Calibri" charset="0"/>
                <a:ea typeface="SimSun" charset="0"/>
                <a:cs typeface="SimSun" charset="0"/>
              </a:rPr>
            </a:br>
            <a:r>
              <a:rPr lang="en-US" dirty="0">
                <a:latin typeface="Calibri" charset="0"/>
              </a:rPr>
              <a:t> </a:t>
            </a:r>
            <a:br>
              <a:rPr lang="en-US" dirty="0">
                <a:latin typeface="Calibri" charset="0"/>
              </a:rPr>
            </a:br>
            <a:r>
              <a:rPr lang="en-US" dirty="0"/>
              <a:t>Paging:</a:t>
            </a:r>
          </a:p>
          <a:p>
            <a:pPr eaLnBrk="1" hangingPunct="1"/>
            <a:r>
              <a:rPr lang="en-US" altLang="en-US" sz="3600" dirty="0"/>
              <a:t>1. Hierarchical Page Tables</a:t>
            </a:r>
            <a:r>
              <a:rPr lang="en-US" sz="3600" dirty="0"/>
              <a:t> </a:t>
            </a:r>
          </a:p>
          <a:p>
            <a:pPr eaLnBrk="1" hangingPunct="1"/>
            <a:r>
              <a:rPr lang="en-US" altLang="en-US" sz="3600" dirty="0"/>
              <a:t>2. Translation Look-aside Buffers (</a:t>
            </a:r>
            <a:r>
              <a:rPr lang="en-US" sz="3600" dirty="0"/>
              <a:t>TLB)</a:t>
            </a:r>
            <a:endParaRPr lang="en-US" altLang="zh-CN" sz="3600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695700" y="4495800"/>
            <a:ext cx="49530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Calibri"/>
              </a:rPr>
              <a:t>Dr. Xiao Qin</a:t>
            </a:r>
          </a:p>
          <a:p>
            <a:pPr algn="ctr">
              <a:spcBef>
                <a:spcPct val="50000"/>
              </a:spcBef>
            </a:pPr>
            <a:r>
              <a:rPr lang="en-US" i="1" dirty="0">
                <a:solidFill>
                  <a:srgbClr val="0000FF"/>
                </a:solidFill>
                <a:latin typeface="Calibri"/>
              </a:rPr>
              <a:t>Auburn University</a:t>
            </a:r>
            <a:br>
              <a:rPr lang="en-US" i="1" dirty="0">
                <a:solidFill>
                  <a:srgbClr val="0000FF"/>
                </a:solidFill>
                <a:latin typeface="Calibri"/>
              </a:rPr>
            </a:br>
            <a:r>
              <a:rPr lang="en-US" i="1" dirty="0">
                <a:solidFill>
                  <a:srgbClr val="0000FF"/>
                </a:solidFill>
                <a:latin typeface="Calibri"/>
              </a:rPr>
              <a:t>http://</a:t>
            </a:r>
            <a:r>
              <a:rPr lang="en-US" i="1" dirty="0" err="1">
                <a:solidFill>
                  <a:srgbClr val="0000FF"/>
                </a:solidFill>
                <a:latin typeface="Calibri"/>
              </a:rPr>
              <a:t>www.eng.auburn.edu</a:t>
            </a:r>
            <a:r>
              <a:rPr lang="en-US" i="1" dirty="0">
                <a:solidFill>
                  <a:srgbClr val="0000FF"/>
                </a:solidFill>
                <a:latin typeface="Calibri"/>
              </a:rPr>
              <a:t>/~</a:t>
            </a:r>
            <a:r>
              <a:rPr lang="en-US" i="1" dirty="0" err="1">
                <a:solidFill>
                  <a:srgbClr val="0000FF"/>
                </a:solidFill>
                <a:latin typeface="Calibri"/>
              </a:rPr>
              <a:t>xqin</a:t>
            </a:r>
            <a:endParaRPr lang="en-US" i="1" dirty="0">
              <a:solidFill>
                <a:srgbClr val="0000FF"/>
              </a:solidFill>
              <a:latin typeface="Calibri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i="1" dirty="0" err="1">
                <a:solidFill>
                  <a:srgbClr val="0000FF"/>
                </a:solidFill>
                <a:latin typeface="Calibri"/>
              </a:rPr>
              <a:t>xqin@auburn.edu</a:t>
            </a:r>
            <a:endParaRPr lang="en-US" altLang="zh-CN" i="1" dirty="0">
              <a:solidFill>
                <a:srgbClr val="0000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976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35932" y="198438"/>
            <a:ext cx="8779669" cy="1325562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rgbClr val="FF0000"/>
                </a:solidFill>
              </a:rPr>
              <a:t>Exercise 5 </a:t>
            </a:r>
            <a:r>
              <a:rPr lang="en-US" sz="4000" dirty="0">
                <a:solidFill>
                  <a:srgbClr val="FF0000"/>
                </a:solidFill>
              </a:rPr>
              <a:t>(</a:t>
            </a:r>
            <a:r>
              <a:rPr lang="en-US" sz="4000" dirty="0" err="1">
                <a:solidFill>
                  <a:srgbClr val="FF0000"/>
                </a:solidFill>
              </a:rPr>
              <a:t>Wheeldecide</a:t>
            </a:r>
            <a:r>
              <a:rPr lang="en-US" sz="4000" dirty="0">
                <a:solidFill>
                  <a:srgbClr val="FF0000"/>
                </a:solidFill>
              </a:rPr>
              <a:t>)</a:t>
            </a:r>
            <a:r>
              <a:rPr lang="en-US" altLang="en-US" sz="4000" dirty="0" smtClean="0">
                <a:solidFill>
                  <a:srgbClr val="FF0000"/>
                </a:solidFill>
              </a:rPr>
              <a:t>:</a:t>
            </a:r>
            <a:r>
              <a:rPr lang="en-US" altLang="en-US" sz="4000" dirty="0" smtClean="0"/>
              <a:t> </a:t>
            </a:r>
            <a:r>
              <a:rPr lang="en-US" altLang="en-US" sz="4000" dirty="0"/>
              <a:t>Memory Accesses in the Paging Scheme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10286999" cy="5638800"/>
          </a:xfrm>
        </p:spPr>
        <p:txBody>
          <a:bodyPr/>
          <a:lstStyle/>
          <a:p>
            <a:endParaRPr lang="en-US" altLang="en-US" sz="2800" dirty="0"/>
          </a:p>
          <a:p>
            <a:r>
              <a:rPr lang="en-US" altLang="en-US" dirty="0"/>
              <a:t>To load an instruction or data from main memory, how many memory accesses are required in the paging scheme? </a:t>
            </a:r>
          </a:p>
          <a:p>
            <a:pPr lvl="1"/>
            <a:r>
              <a:rPr lang="en-US" altLang="en-US" dirty="0"/>
              <a:t>two memory accesses</a:t>
            </a:r>
          </a:p>
          <a:p>
            <a:pPr lvl="1"/>
            <a:r>
              <a:rPr lang="en-US" altLang="en-US" dirty="0" smtClean="0"/>
              <a:t>One for the page table and one for the data / instruction</a:t>
            </a:r>
          </a:p>
          <a:p>
            <a:pPr lvl="1"/>
            <a:endParaRPr lang="en-US" altLang="en-US" sz="3200" dirty="0" smtClean="0"/>
          </a:p>
          <a:p>
            <a:r>
              <a:rPr lang="en-US" altLang="en-US" dirty="0" smtClean="0"/>
              <a:t>How can you reduce the number of memory </a:t>
            </a:r>
            <a:r>
              <a:rPr lang="en-US" altLang="en-US" dirty="0"/>
              <a:t>access?</a:t>
            </a:r>
          </a:p>
          <a:p>
            <a:pPr lvl="1"/>
            <a:r>
              <a:rPr lang="en-US" altLang="en-US" dirty="0"/>
              <a:t>The two memory access problem can be solved by the use of a special fast-lookup hardware cache called </a:t>
            </a:r>
            <a:r>
              <a:rPr lang="en-US" altLang="en-US" b="1" dirty="0">
                <a:solidFill>
                  <a:srgbClr val="3366FF"/>
                </a:solidFill>
              </a:rPr>
              <a:t>associative memory </a:t>
            </a:r>
            <a:r>
              <a:rPr lang="en-US" altLang="en-US" dirty="0"/>
              <a:t>or </a:t>
            </a:r>
            <a:r>
              <a:rPr lang="en-US" altLang="en-US" b="1" dirty="0">
                <a:solidFill>
                  <a:srgbClr val="3366FF"/>
                </a:solidFill>
              </a:rPr>
              <a:t>translation look-aside buffers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TLBs</a:t>
            </a:r>
            <a:r>
              <a:rPr lang="en-US" altLang="en-US" dirty="0"/>
              <a:t>)</a:t>
            </a:r>
            <a:endParaRPr lang="en-US" altLang="en-US" b="1" dirty="0">
              <a:solidFill>
                <a:srgbClr val="3366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3048000"/>
            <a:ext cx="9982199" cy="12357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4876800"/>
            <a:ext cx="10286999" cy="12357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4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 bwMode="auto">
          <a:xfrm>
            <a:off x="1828800" y="533400"/>
            <a:ext cx="8686800" cy="34004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00FF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>COMP 3500 </a:t>
            </a:r>
            <a:br>
              <a:rPr lang="en-US" altLang="zh-CN" dirty="0">
                <a:latin typeface="Calibri" charset="0"/>
                <a:ea typeface="SimSun" charset="0"/>
                <a:cs typeface="SimSun" charset="0"/>
              </a:rPr>
            </a:br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>Introduction to Operating Systems</a:t>
            </a:r>
            <a:br>
              <a:rPr lang="en-US" altLang="zh-CN" dirty="0">
                <a:latin typeface="Calibri" charset="0"/>
                <a:ea typeface="SimSun" charset="0"/>
                <a:cs typeface="SimSun" charset="0"/>
              </a:rPr>
            </a:br>
            <a:r>
              <a:rPr lang="en-US" dirty="0">
                <a:latin typeface="Calibri" charset="0"/>
              </a:rPr>
              <a:t> </a:t>
            </a:r>
            <a:br>
              <a:rPr lang="en-US" dirty="0">
                <a:latin typeface="Calibri" charset="0"/>
              </a:rPr>
            </a:br>
            <a:r>
              <a:rPr lang="en-US" dirty="0"/>
              <a:t>Paging: </a:t>
            </a:r>
            <a:r>
              <a:rPr lang="en-US" altLang="en-US" dirty="0"/>
              <a:t>Translation Look-aside Buffers (</a:t>
            </a:r>
            <a:r>
              <a:rPr lang="en-US" dirty="0"/>
              <a:t>TLB)</a:t>
            </a:r>
            <a:endParaRPr lang="en-US" altLang="zh-CN" sz="4000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695700" y="4419600"/>
            <a:ext cx="49530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Calibri"/>
              </a:rPr>
              <a:t>Dr. Xiao Qin</a:t>
            </a:r>
          </a:p>
          <a:p>
            <a:pPr algn="ctr">
              <a:spcBef>
                <a:spcPct val="50000"/>
              </a:spcBef>
            </a:pPr>
            <a:r>
              <a:rPr lang="en-US" i="1" dirty="0">
                <a:solidFill>
                  <a:srgbClr val="0000FF"/>
                </a:solidFill>
                <a:latin typeface="Calibri"/>
              </a:rPr>
              <a:t>Auburn University</a:t>
            </a:r>
            <a:br>
              <a:rPr lang="en-US" i="1" dirty="0">
                <a:solidFill>
                  <a:srgbClr val="0000FF"/>
                </a:solidFill>
                <a:latin typeface="Calibri"/>
              </a:rPr>
            </a:br>
            <a:r>
              <a:rPr lang="en-US" i="1" dirty="0">
                <a:solidFill>
                  <a:srgbClr val="0000FF"/>
                </a:solidFill>
                <a:latin typeface="Calibri"/>
              </a:rPr>
              <a:t>http://</a:t>
            </a:r>
            <a:r>
              <a:rPr lang="en-US" i="1" dirty="0" err="1">
                <a:solidFill>
                  <a:srgbClr val="0000FF"/>
                </a:solidFill>
                <a:latin typeface="Calibri"/>
              </a:rPr>
              <a:t>www.eng.auburn.edu</a:t>
            </a:r>
            <a:r>
              <a:rPr lang="en-US" i="1" dirty="0">
                <a:solidFill>
                  <a:srgbClr val="0000FF"/>
                </a:solidFill>
                <a:latin typeface="Calibri"/>
              </a:rPr>
              <a:t>/~</a:t>
            </a:r>
            <a:r>
              <a:rPr lang="en-US" i="1" dirty="0" err="1">
                <a:solidFill>
                  <a:srgbClr val="0000FF"/>
                </a:solidFill>
                <a:latin typeface="Calibri"/>
              </a:rPr>
              <a:t>xqin</a:t>
            </a:r>
            <a:endParaRPr lang="en-US" i="1" dirty="0">
              <a:solidFill>
                <a:srgbClr val="0000FF"/>
              </a:solidFill>
              <a:latin typeface="Calibri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i="1" dirty="0" err="1">
                <a:solidFill>
                  <a:srgbClr val="0000FF"/>
                </a:solidFill>
                <a:latin typeface="Calibri"/>
              </a:rPr>
              <a:t>xqin@auburn.edu</a:t>
            </a:r>
            <a:endParaRPr lang="en-US" altLang="zh-CN" i="1" dirty="0">
              <a:solidFill>
                <a:srgbClr val="0000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639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6771" y="185737"/>
            <a:ext cx="8229600" cy="8048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Paging Hardware with </a:t>
            </a:r>
            <a:br>
              <a:rPr lang="en-US" altLang="en-US" sz="2800" dirty="0"/>
            </a:br>
            <a:r>
              <a:rPr lang="en-US" altLang="en-US" sz="2800" dirty="0"/>
              <a:t> Translation Look-aside Buffers (TLB)</a:t>
            </a:r>
          </a:p>
        </p:txBody>
      </p:sp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90600"/>
            <a:ext cx="7162800" cy="5413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86400" y="4267200"/>
            <a:ext cx="914400" cy="1828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15000" y="4724400"/>
            <a:ext cx="4572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3600" y="5481225"/>
            <a:ext cx="2944586" cy="646331"/>
          </a:xfrm>
          <a:prstGeom prst="rect">
            <a:avLst/>
          </a:prstGeom>
          <a:solidFill>
            <a:srgbClr val="F8FD88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Why TLBs are typically </a:t>
            </a:r>
            <a:r>
              <a:rPr lang="en-US" altLang="en-US" dirty="0">
                <a:solidFill>
                  <a:schemeClr val="tx1"/>
                </a:solidFill>
              </a:rPr>
              <a:t>small (64 to 1,024 entries</a:t>
            </a:r>
            <a:r>
              <a:rPr lang="en-US" altLang="en-US" dirty="0" smtClean="0">
                <a:solidFill>
                  <a:schemeClr val="tx1"/>
                </a:solidFill>
              </a:rPr>
              <a:t>)?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3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11666 -0.3166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1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4" grpId="0" animBg="1"/>
      <p:bldP spid="4" grpId="1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1" y="440322"/>
            <a:ext cx="8715375" cy="6229350"/>
          </a:xfrm>
          <a:prstGeom prst="rect">
            <a:avLst/>
          </a:prstGeom>
        </p:spPr>
      </p:pic>
      <p:sp useBgFill="1">
        <p:nvSpPr>
          <p:cNvPr id="7" name="TextBox 6"/>
          <p:cNvSpPr txBox="1"/>
          <p:nvPr/>
        </p:nvSpPr>
        <p:spPr>
          <a:xfrm>
            <a:off x="1828800" y="4495800"/>
            <a:ext cx="888637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2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981200" y="166688"/>
            <a:ext cx="8229600" cy="90011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Parallel Searching the TLB</a:t>
            </a:r>
          </a:p>
        </p:txBody>
      </p:sp>
      <p:sp>
        <p:nvSpPr>
          <p:cNvPr id="4505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427288" y="1211263"/>
            <a:ext cx="7351712" cy="4483100"/>
          </a:xfrm>
        </p:spPr>
        <p:txBody>
          <a:bodyPr/>
          <a:lstStyle/>
          <a:p>
            <a:r>
              <a:rPr lang="en-US" altLang="en-US" dirty="0" smtClean="0"/>
              <a:t>How to search TLB?</a:t>
            </a:r>
          </a:p>
          <a:p>
            <a:pPr lvl="1"/>
            <a:r>
              <a:rPr lang="en-US" altLang="en-US" dirty="0" smtClean="0"/>
              <a:t>Associative memory: parallel search 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buFont typeface="Monotype Sorts" pitchFamily="-84" charset="2"/>
              <a:buNone/>
            </a:pPr>
            <a:endParaRPr lang="en-US" altLang="en-US" dirty="0" smtClean="0"/>
          </a:p>
          <a:p>
            <a:r>
              <a:rPr lang="en-US" altLang="en-US" dirty="0" smtClean="0"/>
              <a:t>Address translation (p, d)</a:t>
            </a:r>
          </a:p>
          <a:p>
            <a:pPr marL="627063" lvl="1"/>
            <a:r>
              <a:rPr lang="en-US" altLang="en-US" dirty="0" smtClean="0"/>
              <a:t>If p is in associative register, get frame # out</a:t>
            </a:r>
          </a:p>
          <a:p>
            <a:pPr marL="627063" lvl="1"/>
            <a:r>
              <a:rPr lang="en-US" altLang="en-US" dirty="0" smtClean="0"/>
              <a:t>Otherwise get frame # from page table in memory</a:t>
            </a:r>
          </a:p>
          <a:p>
            <a:pPr marL="627063" lvl="1"/>
            <a:endParaRPr lang="en-US" altLang="en-US" dirty="0" smtClean="0"/>
          </a:p>
        </p:txBody>
      </p:sp>
      <p:pic>
        <p:nvPicPr>
          <p:cNvPr id="45060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6" y="2590801"/>
            <a:ext cx="29432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3064328" y="3088820"/>
            <a:ext cx="548640" cy="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048000" y="3099708"/>
            <a:ext cx="548640" cy="873580"/>
            <a:chOff x="685800" y="3099708"/>
            <a:chExt cx="548640" cy="87358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685800" y="3124200"/>
              <a:ext cx="548640" cy="0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85800" y="3352800"/>
              <a:ext cx="548640" cy="0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85800" y="3657600"/>
              <a:ext cx="548640" cy="0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85800" y="3962400"/>
              <a:ext cx="548640" cy="0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85800" y="3099708"/>
              <a:ext cx="0" cy="873580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912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0.00156 0.049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4954 L 0.00156 0.0828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8287 L 0.00156 0.1384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10515599" cy="5410200"/>
          </a:xfrm>
        </p:spPr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Question: </a:t>
            </a:r>
            <a:r>
              <a:rPr lang="en-US" altLang="en-US" dirty="0" smtClean="0"/>
              <a:t>Why some TLBs store</a:t>
            </a:r>
            <a:r>
              <a:rPr lang="en-US" altLang="en-US" b="1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address-space identifiers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ASIDs</a:t>
            </a:r>
            <a:r>
              <a:rPr lang="en-US" altLang="en-US" dirty="0" smtClean="0"/>
              <a:t>)</a:t>
            </a:r>
            <a:r>
              <a:rPr lang="en-US" altLang="en-US" b="1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in each TLB entry – uniquely </a:t>
            </a:r>
            <a:r>
              <a:rPr lang="en-US" altLang="en-US" dirty="0" smtClean="0">
                <a:solidFill>
                  <a:srgbClr val="FF0000"/>
                </a:solidFill>
              </a:rPr>
              <a:t>identifies each process?</a:t>
            </a:r>
            <a:r>
              <a:rPr lang="en-US" altLang="en-US" dirty="0" smtClean="0"/>
              <a:t> 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198438"/>
            <a:ext cx="8570913" cy="7159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Address Space ID in TLBs</a:t>
            </a:r>
          </a:p>
        </p:txBody>
      </p:sp>
      <p:sp>
        <p:nvSpPr>
          <p:cNvPr id="4" name="Rectangle 3"/>
          <p:cNvSpPr/>
          <p:nvPr/>
        </p:nvSpPr>
        <p:spPr>
          <a:xfrm>
            <a:off x="2819400" y="2667001"/>
            <a:ext cx="6781800" cy="461665"/>
          </a:xfrm>
          <a:prstGeom prst="rect">
            <a:avLst/>
          </a:prstGeom>
          <a:solidFill>
            <a:srgbClr val="F8FD88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400" dirty="0"/>
              <a:t>To provide address-space protection for that process</a:t>
            </a:r>
          </a:p>
        </p:txBody>
      </p:sp>
    </p:spTree>
    <p:extLst>
      <p:ext uri="{BB962C8B-B14F-4D97-AF65-F5344CB8AC3E}">
        <p14:creationId xmlns:p14="http://schemas.microsoft.com/office/powerpoint/2010/main" val="354470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85737"/>
            <a:ext cx="10667999" cy="804863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Question:</a:t>
            </a:r>
            <a:r>
              <a:rPr lang="en-US" altLang="en-US" smtClean="0"/>
              <a:t> </a:t>
            </a:r>
            <a:r>
              <a:rPr lang="en-US" altLang="en-US" dirty="0" smtClean="0"/>
              <a:t>What </a:t>
            </a:r>
            <a:r>
              <a:rPr lang="en-US" altLang="en-US" dirty="0"/>
              <a:t>happens on </a:t>
            </a:r>
            <a:r>
              <a:rPr lang="en-US" altLang="en-US" dirty="0" smtClean="0"/>
              <a:t>a </a:t>
            </a:r>
            <a:r>
              <a:rPr lang="en-US" altLang="en-US" dirty="0"/>
              <a:t>TLB </a:t>
            </a:r>
            <a:r>
              <a:rPr lang="en-US" altLang="en-US" dirty="0" smtClean="0"/>
              <a:t>miss?</a:t>
            </a:r>
          </a:p>
        </p:txBody>
      </p:sp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321" y="910646"/>
            <a:ext cx="7162800" cy="5413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5417404"/>
            <a:ext cx="3962400" cy="830997"/>
          </a:xfrm>
          <a:prstGeom prst="rect">
            <a:avLst/>
          </a:prstGeom>
          <a:solidFill>
            <a:srgbClr val="F8FD88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400"/>
              <a:t>Value </a:t>
            </a:r>
            <a:r>
              <a:rPr lang="en-US" altLang="en-US" sz="2400" dirty="0">
                <a:solidFill>
                  <a:srgbClr val="FF0000"/>
                </a:solidFill>
              </a:rPr>
              <a:t>(?)</a:t>
            </a:r>
            <a:r>
              <a:rPr lang="en-US" altLang="en-US" sz="2400" dirty="0"/>
              <a:t> is loaded into </a:t>
            </a:r>
            <a:r>
              <a:rPr lang="en-US" altLang="en-US" sz="2400"/>
              <a:t>the TLB </a:t>
            </a:r>
            <a:r>
              <a:rPr lang="en-US" altLang="en-US" sz="2400" dirty="0"/>
              <a:t>for faster access next time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5000" y="5417404"/>
            <a:ext cx="3962400" cy="830997"/>
          </a:xfrm>
          <a:prstGeom prst="rect">
            <a:avLst/>
          </a:prstGeom>
          <a:solidFill>
            <a:srgbClr val="F8FD88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400" dirty="0"/>
              <a:t>  Replacement policies must  </a:t>
            </a:r>
          </a:p>
          <a:p>
            <a:r>
              <a:rPr lang="en-US" altLang="en-US" sz="2400" dirty="0"/>
              <a:t>  be considered</a:t>
            </a:r>
          </a:p>
        </p:txBody>
      </p:sp>
    </p:spTree>
    <p:extLst>
      <p:ext uri="{BB962C8B-B14F-4D97-AF65-F5344CB8AC3E}">
        <p14:creationId xmlns:p14="http://schemas.microsoft.com/office/powerpoint/2010/main" val="135140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457200"/>
          </a:xfrm>
        </p:spPr>
        <p:txBody>
          <a:bodyPr/>
          <a:lstStyle/>
          <a:p>
            <a:r>
              <a:rPr lang="en-US" sz="2800" dirty="0"/>
              <a:t>Paging and Translation Lookaside Buffer (TLB)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609600"/>
            <a:ext cx="6400800" cy="6109308"/>
          </a:xfrm>
          <a:prstGeom prst="rect">
            <a:avLst/>
          </a:prstGeom>
        </p:spPr>
      </p:pic>
      <p:sp>
        <p:nvSpPr>
          <p:cNvPr id="4" name="Diamond 3"/>
          <p:cNvSpPr/>
          <p:nvPr/>
        </p:nvSpPr>
        <p:spPr>
          <a:xfrm>
            <a:off x="6553200" y="1600200"/>
            <a:ext cx="1600200" cy="685800"/>
          </a:xfrm>
          <a:prstGeom prst="diamond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" idx="3"/>
          </p:cNvCxnSpPr>
          <p:nvPr/>
        </p:nvCxnSpPr>
        <p:spPr>
          <a:xfrm flipV="1">
            <a:off x="8153400" y="1905000"/>
            <a:ext cx="685800" cy="381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839200" y="1905000"/>
            <a:ext cx="0" cy="2362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077200" y="4267200"/>
            <a:ext cx="762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077200" y="4267738"/>
            <a:ext cx="0" cy="228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629400" y="2438400"/>
            <a:ext cx="1447800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45252" y="4495800"/>
            <a:ext cx="1493949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6553200" y="2895600"/>
            <a:ext cx="1600200" cy="685800"/>
          </a:xfrm>
          <a:prstGeom prst="diamond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7352763" y="3568522"/>
            <a:ext cx="0" cy="228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629400" y="3810000"/>
            <a:ext cx="1447800" cy="228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5487474" y="3238500"/>
            <a:ext cx="1065727" cy="273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992452" y="2971800"/>
            <a:ext cx="1493949" cy="1905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/>
          <p:cNvSpPr/>
          <p:nvPr/>
        </p:nvSpPr>
        <p:spPr>
          <a:xfrm>
            <a:off x="3962400" y="5029200"/>
            <a:ext cx="1600200" cy="609600"/>
          </a:xfrm>
          <a:prstGeom prst="diamond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92452" y="6019800"/>
            <a:ext cx="1493949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endCxn id="25" idx="0"/>
          </p:cNvCxnSpPr>
          <p:nvPr/>
        </p:nvCxnSpPr>
        <p:spPr>
          <a:xfrm>
            <a:off x="4724400" y="5638800"/>
            <a:ext cx="15026" cy="381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486400" y="5334000"/>
            <a:ext cx="1143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629400" y="5334000"/>
            <a:ext cx="0" cy="304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897452" y="5638800"/>
            <a:ext cx="1493949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2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23" grpId="0" animBg="1"/>
      <p:bldP spid="23" grpId="1" animBg="1"/>
      <p:bldP spid="24" grpId="0" animBg="1"/>
      <p:bldP spid="25" grpId="0" animBg="1"/>
      <p:bldP spid="25" grpId="1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Effective Memory Access Time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066800"/>
            <a:ext cx="9296400" cy="53340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 smtClean="0"/>
              <a:t>Associative Lookup = </a:t>
            </a:r>
            <a:r>
              <a:rPr lang="en-US" altLang="en-US" dirty="0" err="1" smtClean="0">
                <a:sym typeface="Symbol" panose="05050102010706020507" pitchFamily="18" charset="2"/>
              </a:rPr>
              <a:t>T</a:t>
            </a:r>
            <a:r>
              <a:rPr lang="en-US" altLang="en-US" sz="2800" dirty="0" err="1">
                <a:sym typeface="Symbol" panose="05050102010706020507" pitchFamily="18" charset="2"/>
              </a:rPr>
              <a:t>tlb</a:t>
            </a:r>
            <a:r>
              <a:rPr lang="en-US" altLang="en-US" dirty="0" smtClean="0">
                <a:sym typeface="Symbol" panose="05050102010706020507" pitchFamily="18" charset="2"/>
              </a:rPr>
              <a:t> time unit</a:t>
            </a: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 smtClean="0">
                <a:sym typeface="Symbol" panose="05050102010706020507" pitchFamily="18" charset="2"/>
              </a:rPr>
              <a:t>TLB hit ratio = h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 smtClean="0">
                <a:sym typeface="Symbol" panose="05050102010706020507" pitchFamily="18" charset="2"/>
              </a:rPr>
              <a:t>percentage of times that a page number is found in the associative registers; </a:t>
            </a:r>
          </a:p>
          <a:p>
            <a:pPr>
              <a:lnSpc>
                <a:spcPct val="90000"/>
              </a:lnSpc>
              <a:buNone/>
              <a:tabLst>
                <a:tab pos="2062163" algn="l"/>
                <a:tab pos="2566988" algn="l"/>
              </a:tabLst>
            </a:pPr>
            <a:r>
              <a:rPr lang="en-US" altLang="en-US" sz="4800" dirty="0" err="1" smtClean="0"/>
              <a:t>T</a:t>
            </a:r>
            <a:r>
              <a:rPr lang="en-US" altLang="en-US" sz="4800" baseline="-25000" dirty="0" err="1" smtClean="0"/>
              <a:t>hit</a:t>
            </a:r>
            <a:r>
              <a:rPr lang="en-US" altLang="en-US" sz="4800" dirty="0" smtClean="0"/>
              <a:t> = </a:t>
            </a:r>
            <a:r>
              <a:rPr lang="en-US" altLang="en-US" sz="4800" dirty="0" err="1" smtClean="0"/>
              <a:t>T</a:t>
            </a:r>
            <a:r>
              <a:rPr lang="en-US" altLang="en-US" sz="4800" baseline="-25000" dirty="0" err="1" smtClean="0"/>
              <a:t>tlb</a:t>
            </a:r>
            <a:r>
              <a:rPr lang="en-US" altLang="en-US" sz="4800" dirty="0" smtClean="0"/>
              <a:t> + </a:t>
            </a:r>
            <a:r>
              <a:rPr lang="en-US" altLang="en-US" sz="4800" dirty="0" err="1" smtClean="0"/>
              <a:t>T</a:t>
            </a:r>
            <a:r>
              <a:rPr lang="en-US" altLang="en-US" sz="4800" baseline="-25000" dirty="0" err="1" smtClean="0"/>
              <a:t>mem</a:t>
            </a:r>
            <a:endParaRPr lang="en-US" altLang="en-US" sz="4800" baseline="-25000" dirty="0" smtClean="0"/>
          </a:p>
          <a:p>
            <a:pPr>
              <a:lnSpc>
                <a:spcPct val="90000"/>
              </a:lnSpc>
              <a:buNone/>
              <a:tabLst>
                <a:tab pos="2062163" algn="l"/>
                <a:tab pos="2566988" algn="l"/>
              </a:tabLst>
            </a:pPr>
            <a:r>
              <a:rPr lang="en-US" altLang="en-US" sz="4800" dirty="0" err="1" smtClean="0"/>
              <a:t>T</a:t>
            </a:r>
            <a:r>
              <a:rPr lang="en-US" altLang="en-US" sz="4800" baseline="-25000" dirty="0" err="1" smtClean="0"/>
              <a:t>miss</a:t>
            </a:r>
            <a:r>
              <a:rPr lang="en-US" altLang="en-US" sz="4800" dirty="0" smtClean="0"/>
              <a:t> = </a:t>
            </a:r>
            <a:r>
              <a:rPr lang="en-US" altLang="en-US" sz="4800" dirty="0" err="1" smtClean="0"/>
              <a:t>T</a:t>
            </a:r>
            <a:r>
              <a:rPr lang="en-US" altLang="en-US" sz="4800" baseline="-25000" dirty="0" err="1" smtClean="0"/>
              <a:t>tlb</a:t>
            </a:r>
            <a:r>
              <a:rPr lang="en-US" altLang="en-US" sz="4800" dirty="0" smtClean="0"/>
              <a:t> </a:t>
            </a:r>
            <a:r>
              <a:rPr lang="en-US" altLang="en-US" sz="4800" dirty="0"/>
              <a:t>+ </a:t>
            </a:r>
            <a:r>
              <a:rPr lang="en-US" altLang="en-US" sz="4800" dirty="0" err="1" smtClean="0"/>
              <a:t>T</a:t>
            </a:r>
            <a:r>
              <a:rPr lang="en-US" altLang="en-US" sz="4800" baseline="-25000" dirty="0" err="1" smtClean="0"/>
              <a:t>mem</a:t>
            </a:r>
            <a:r>
              <a:rPr lang="en-US" altLang="en-US" sz="4800" dirty="0" smtClean="0"/>
              <a:t> + </a:t>
            </a:r>
            <a:r>
              <a:rPr lang="en-US" altLang="en-US" sz="4800" dirty="0" err="1" smtClean="0"/>
              <a:t>T</a:t>
            </a:r>
            <a:r>
              <a:rPr lang="en-US" altLang="en-US" sz="4800" baseline="-25000" dirty="0" err="1" smtClean="0"/>
              <a:t>tlb_update</a:t>
            </a:r>
            <a:r>
              <a:rPr lang="en-US" altLang="en-US" sz="4800" dirty="0" smtClean="0"/>
              <a:t> + </a:t>
            </a:r>
            <a:r>
              <a:rPr lang="en-US" altLang="en-US" sz="4800" dirty="0" err="1" smtClean="0"/>
              <a:t>T</a:t>
            </a:r>
            <a:r>
              <a:rPr lang="en-US" altLang="en-US" sz="4800" baseline="-25000" dirty="0" err="1" smtClean="0"/>
              <a:t>mem</a:t>
            </a:r>
            <a:endParaRPr lang="en-US" altLang="en-US" sz="4800" baseline="-25000" dirty="0"/>
          </a:p>
          <a:p>
            <a:pPr>
              <a:lnSpc>
                <a:spcPct val="90000"/>
              </a:lnSpc>
              <a:buNone/>
              <a:tabLst>
                <a:tab pos="2062163" algn="l"/>
                <a:tab pos="2566988" algn="l"/>
              </a:tabLst>
            </a:pPr>
            <a:r>
              <a:rPr lang="en-US" altLang="en-US" sz="2800" dirty="0"/>
              <a:t>                                                                   </a:t>
            </a:r>
          </a:p>
          <a:p>
            <a:pPr>
              <a:lnSpc>
                <a:spcPct val="90000"/>
              </a:lnSpc>
              <a:buNone/>
              <a:tabLst>
                <a:tab pos="2062163" algn="l"/>
                <a:tab pos="2566988" algn="l"/>
              </a:tabLst>
            </a:pPr>
            <a:endParaRPr lang="en-US" altLang="en-US" sz="2800" dirty="0"/>
          </a:p>
          <a:p>
            <a:pPr>
              <a:lnSpc>
                <a:spcPct val="90000"/>
              </a:lnSpc>
              <a:buNone/>
              <a:tabLst>
                <a:tab pos="2062163" algn="l"/>
                <a:tab pos="2566988" algn="l"/>
              </a:tabLst>
            </a:pPr>
            <a:endParaRPr lang="en-US" altLang="en-US" sz="2800" dirty="0"/>
          </a:p>
          <a:p>
            <a:pPr>
              <a:lnSpc>
                <a:spcPct val="90000"/>
              </a:lnSpc>
              <a:buNone/>
              <a:tabLst>
                <a:tab pos="2062163" algn="l"/>
                <a:tab pos="2566988" algn="l"/>
              </a:tabLst>
            </a:pPr>
            <a:endParaRPr lang="en-US" altLang="en-US" sz="2800" dirty="0"/>
          </a:p>
          <a:p>
            <a:pPr>
              <a:lnSpc>
                <a:spcPct val="90000"/>
              </a:lnSpc>
              <a:buNone/>
              <a:tabLst>
                <a:tab pos="2062163" algn="l"/>
                <a:tab pos="2566988" algn="l"/>
              </a:tabLst>
            </a:pPr>
            <a:endParaRPr lang="en-US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200400" y="4953001"/>
            <a:ext cx="6019800" cy="707886"/>
          </a:xfrm>
          <a:prstGeom prst="rect">
            <a:avLst/>
          </a:prstGeom>
          <a:solidFill>
            <a:srgbClr val="F8FD8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3200" dirty="0">
                <a:latin typeface="+mn-lt"/>
              </a:rPr>
              <a:t> </a:t>
            </a:r>
            <a:r>
              <a:rPr lang="en-US" altLang="en-US" sz="4000" dirty="0" err="1" smtClean="0">
                <a:solidFill>
                  <a:srgbClr val="FF0000"/>
                </a:solidFill>
                <a:latin typeface="+mn-lt"/>
              </a:rPr>
              <a:t>T</a:t>
            </a:r>
            <a:r>
              <a:rPr lang="en-US" altLang="en-US" sz="4000" baseline="-25000" dirty="0" err="1" smtClean="0">
                <a:solidFill>
                  <a:srgbClr val="FF0000"/>
                </a:solidFill>
                <a:latin typeface="+mn-lt"/>
              </a:rPr>
              <a:t>miss</a:t>
            </a:r>
            <a:r>
              <a:rPr lang="en-US" altLang="en-US" sz="40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4000" dirty="0">
                <a:solidFill>
                  <a:srgbClr val="FF0000"/>
                </a:solidFill>
                <a:latin typeface="+mn-lt"/>
              </a:rPr>
              <a:t>= </a:t>
            </a:r>
            <a:r>
              <a:rPr lang="en-US" altLang="en-US" sz="4000" dirty="0" err="1" smtClean="0">
                <a:solidFill>
                  <a:srgbClr val="FF0000"/>
                </a:solidFill>
                <a:latin typeface="+mn-lt"/>
              </a:rPr>
              <a:t>T</a:t>
            </a:r>
            <a:r>
              <a:rPr lang="en-US" altLang="en-US" sz="4000" baseline="-25000" dirty="0" err="1" smtClean="0">
                <a:solidFill>
                  <a:srgbClr val="FF0000"/>
                </a:solidFill>
                <a:latin typeface="+mn-lt"/>
              </a:rPr>
              <a:t>tlb</a:t>
            </a:r>
            <a:r>
              <a:rPr lang="en-US" altLang="en-US" sz="40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4000" dirty="0">
                <a:solidFill>
                  <a:srgbClr val="FF0000"/>
                </a:solidFill>
                <a:latin typeface="+mn-lt"/>
              </a:rPr>
              <a:t>+ </a:t>
            </a:r>
            <a:r>
              <a:rPr lang="en-US" altLang="en-US" sz="4000" dirty="0" err="1" smtClean="0">
                <a:solidFill>
                  <a:srgbClr val="FF0000"/>
                </a:solidFill>
                <a:latin typeface="+mn-lt"/>
              </a:rPr>
              <a:t>T</a:t>
            </a:r>
            <a:r>
              <a:rPr lang="en-US" altLang="en-US" sz="4000" baseline="-25000" dirty="0" err="1" smtClean="0">
                <a:solidFill>
                  <a:srgbClr val="FF0000"/>
                </a:solidFill>
                <a:latin typeface="+mn-lt"/>
              </a:rPr>
              <a:t>mem</a:t>
            </a:r>
            <a:r>
              <a:rPr lang="en-US" altLang="en-US" sz="40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4000" dirty="0">
                <a:solidFill>
                  <a:srgbClr val="FF0000"/>
                </a:solidFill>
                <a:latin typeface="+mn-lt"/>
              </a:rPr>
              <a:t>+ </a:t>
            </a:r>
            <a:r>
              <a:rPr lang="en-US" altLang="en-US" sz="4000" dirty="0" err="1" smtClean="0">
                <a:solidFill>
                  <a:srgbClr val="FF0000"/>
                </a:solidFill>
                <a:latin typeface="+mn-lt"/>
              </a:rPr>
              <a:t>T</a:t>
            </a:r>
            <a:r>
              <a:rPr lang="en-US" altLang="en-US" sz="4000" baseline="-25000" dirty="0" err="1" smtClean="0">
                <a:solidFill>
                  <a:srgbClr val="FF0000"/>
                </a:solidFill>
                <a:latin typeface="+mn-lt"/>
              </a:rPr>
              <a:t>mem</a:t>
            </a:r>
            <a:endParaRPr lang="en-US" sz="4000" baseline="-25000" dirty="0">
              <a:solidFill>
                <a:srgbClr val="FF0000"/>
              </a:solidFill>
              <a:latin typeface="+mn-lt"/>
              <a:cs typeface="Calibri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4724400" y="4343400"/>
            <a:ext cx="2362200" cy="533400"/>
          </a:xfrm>
          <a:prstGeom prst="wedgeRectCallout">
            <a:avLst>
              <a:gd name="adj1" fmla="val -20833"/>
              <a:gd name="adj2" fmla="val -8544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24400" y="4343401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chemeClr val="bg1"/>
                </a:solidFill>
                <a:latin typeface="+mj-lt"/>
              </a:rPr>
              <a:t>access page table</a:t>
            </a:r>
            <a:endParaRPr lang="en-US" sz="2400" dirty="0">
              <a:solidFill>
                <a:schemeClr val="bg1"/>
              </a:solidFill>
              <a:latin typeface="+mj-lt"/>
              <a:cs typeface="Calibri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8458200" y="4343400"/>
            <a:ext cx="1752600" cy="533400"/>
          </a:xfrm>
          <a:prstGeom prst="wedgeRectCallout">
            <a:avLst>
              <a:gd name="adj1" fmla="val 20620"/>
              <a:gd name="adj2" fmla="val -8544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sz="2400" dirty="0"/>
              <a:t> access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81200" y="5845314"/>
            <a:ext cx="9372600" cy="707886"/>
          </a:xfrm>
          <a:prstGeom prst="rect">
            <a:avLst/>
          </a:prstGeom>
          <a:solidFill>
            <a:srgbClr val="F8FD8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3200" dirty="0">
                <a:latin typeface="+mn-lt"/>
              </a:rPr>
              <a:t> </a:t>
            </a:r>
            <a:r>
              <a:rPr lang="en-US" altLang="en-US" sz="4000" dirty="0">
                <a:solidFill>
                  <a:srgbClr val="FF0000"/>
                </a:solidFill>
                <a:latin typeface="+mj-lt"/>
              </a:rPr>
              <a:t>Effective Access Time = </a:t>
            </a:r>
            <a:r>
              <a:rPr lang="en-US" altLang="en-US" sz="4000" dirty="0" smtClean="0">
                <a:solidFill>
                  <a:srgbClr val="FF0000"/>
                </a:solidFill>
                <a:latin typeface="+mj-lt"/>
              </a:rPr>
              <a:t>h*</a:t>
            </a:r>
            <a:r>
              <a:rPr lang="en-US" altLang="en-US" sz="4000" dirty="0" err="1" smtClean="0">
                <a:solidFill>
                  <a:srgbClr val="FF0000"/>
                </a:solidFill>
                <a:latin typeface="+mj-lt"/>
              </a:rPr>
              <a:t>T</a:t>
            </a:r>
            <a:r>
              <a:rPr lang="en-US" altLang="en-US" sz="4000" baseline="-25000" dirty="0" err="1" smtClean="0">
                <a:solidFill>
                  <a:srgbClr val="FF0000"/>
                </a:solidFill>
                <a:latin typeface="+mj-lt"/>
              </a:rPr>
              <a:t>hit</a:t>
            </a:r>
            <a:r>
              <a:rPr lang="en-US" altLang="en-US" sz="4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en-US" sz="4000" dirty="0">
                <a:solidFill>
                  <a:srgbClr val="FF0000"/>
                </a:solidFill>
                <a:latin typeface="+mj-lt"/>
              </a:rPr>
              <a:t>+ (1-h)*</a:t>
            </a:r>
            <a:r>
              <a:rPr lang="en-US" altLang="en-US" sz="4000" dirty="0" err="1" smtClean="0">
                <a:solidFill>
                  <a:srgbClr val="FF0000"/>
                </a:solidFill>
                <a:latin typeface="+mj-lt"/>
              </a:rPr>
              <a:t>T</a:t>
            </a:r>
            <a:r>
              <a:rPr lang="en-US" altLang="en-US" sz="4000" baseline="-25000" dirty="0" err="1" smtClean="0">
                <a:solidFill>
                  <a:srgbClr val="FF0000"/>
                </a:solidFill>
                <a:latin typeface="+mj-lt"/>
              </a:rPr>
              <a:t>miss</a:t>
            </a:r>
            <a:endParaRPr lang="en-US" sz="4000" baseline="-25000" dirty="0">
              <a:solidFill>
                <a:srgbClr val="FF0000"/>
              </a:solidFill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71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10515600" cy="990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Exercise 6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Plickers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en-US" dirty="0" smtClean="0">
                <a:solidFill>
                  <a:srgbClr val="FF0000"/>
                </a:solidFill>
              </a:rPr>
              <a:t>:</a:t>
            </a:r>
            <a:r>
              <a:rPr lang="en-US" altLang="en-US" dirty="0" smtClean="0"/>
              <a:t> Effective Access Time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112776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Consider </a:t>
            </a:r>
            <a:r>
              <a:rPr lang="en-US" dirty="0"/>
              <a:t>a single-level paging </a:t>
            </a:r>
            <a:r>
              <a:rPr lang="en-US" dirty="0" smtClean="0"/>
              <a:t>scheme. </a:t>
            </a:r>
            <a:r>
              <a:rPr lang="en-US" dirty="0"/>
              <a:t>The TLB has 32 entries. The TLB access time is 10 ns; memory access time is </a:t>
            </a:r>
            <a:r>
              <a:rPr lang="en-US" dirty="0" smtClean="0"/>
              <a:t>200ns.</a:t>
            </a:r>
            <a:endParaRPr lang="en-US" dirty="0"/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How long does it take to access data in memory if there is a TLB hit</a:t>
            </a:r>
            <a:r>
              <a:rPr lang="en-US" sz="2800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How long does it take to access data in memory if there is a TLB miss? 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What </a:t>
            </a:r>
            <a:r>
              <a:rPr lang="en-US" sz="2800" dirty="0"/>
              <a:t>is the effective memory-access time if we have a TLB hit ratio of 80%? 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What </a:t>
            </a:r>
            <a:r>
              <a:rPr lang="en-US" sz="2800" dirty="0"/>
              <a:t>is the minimal hit ratio that guarantees the effective access time of at most 220ns?</a:t>
            </a:r>
          </a:p>
        </p:txBody>
      </p:sp>
    </p:spTree>
    <p:extLst>
      <p:ext uri="{BB962C8B-B14F-4D97-AF65-F5344CB8AC3E}">
        <p14:creationId xmlns:p14="http://schemas.microsoft.com/office/powerpoint/2010/main" val="149795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08000" y="120651"/>
            <a:ext cx="11455400" cy="10985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00FF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Review: </a:t>
            </a:r>
            <a:r>
              <a:rPr lang="en-US" dirty="0"/>
              <a:t>Logical-to-Physical Address Translations</a:t>
            </a:r>
            <a:endParaRPr lang="en-US" altLang="en-US" dirty="0"/>
          </a:p>
        </p:txBody>
      </p:sp>
      <p:pic>
        <p:nvPicPr>
          <p:cNvPr id="6" name="Picture 4" descr="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1543050"/>
            <a:ext cx="801420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2971800" y="3429000"/>
            <a:ext cx="304800" cy="304800"/>
          </a:xfrm>
          <a:prstGeom prst="ellipse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04401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01 0.00023 L 0.04401 0.10833 C 0.04401 0.1581 0.07227 0.2199 0.09453 0.2199 L 0.14479 0.2199 " pathEditMode="relative" rAng="5400000" ptsTypes="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1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79 0.21944 L 0.17891 0.21944 C 0.19401 0.21944 0.21237 0.15926 0.21237 0.11018 L 0.21237 -0.00023 " pathEditMode="relative" rAng="10800000" ptsTypes="AA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1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37 -0.00023 L 0.43125 3.33333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10515600" cy="990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Exercise 6</a:t>
            </a:r>
            <a:r>
              <a:rPr lang="en-US" altLang="zh-CN" dirty="0" smtClean="0">
                <a:solidFill>
                  <a:srgbClr val="FF0000"/>
                </a:solidFill>
              </a:rPr>
              <a:t>.1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Plickers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en-US" dirty="0" smtClean="0">
                <a:solidFill>
                  <a:srgbClr val="FF0000"/>
                </a:solidFill>
              </a:rPr>
              <a:t>:</a:t>
            </a:r>
            <a:r>
              <a:rPr lang="en-US" altLang="en-US" dirty="0" smtClean="0"/>
              <a:t> Effective Access Time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112776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Consider </a:t>
            </a:r>
            <a:r>
              <a:rPr lang="en-US" dirty="0"/>
              <a:t>a single-level paging </a:t>
            </a:r>
            <a:r>
              <a:rPr lang="en-US" dirty="0" smtClean="0"/>
              <a:t>scheme. </a:t>
            </a:r>
            <a:r>
              <a:rPr lang="en-US" dirty="0"/>
              <a:t>The TLB has 32 entries. The TLB access time is 10 ns; memory access time is </a:t>
            </a:r>
            <a:r>
              <a:rPr lang="en-US" dirty="0" smtClean="0"/>
              <a:t>200ns.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long does it take to access data in memory if there is a TLB hit</a:t>
            </a:r>
            <a:r>
              <a:rPr lang="en-US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800100" lvl="2" indent="0">
              <a:buNone/>
            </a:pPr>
            <a:r>
              <a:rPr lang="en-US" sz="3200" dirty="0"/>
              <a:t>A. 10   ns</a:t>
            </a:r>
          </a:p>
          <a:p>
            <a:pPr marL="800100" lvl="2" indent="0">
              <a:buNone/>
            </a:pPr>
            <a:r>
              <a:rPr lang="en-US" sz="3200" dirty="0"/>
              <a:t>B. 200 ns</a:t>
            </a:r>
          </a:p>
          <a:p>
            <a:pPr marL="800100" lvl="2" indent="0">
              <a:buNone/>
            </a:pPr>
            <a:r>
              <a:rPr lang="en-US" sz="3200" dirty="0"/>
              <a:t>C. 210 ns</a:t>
            </a:r>
          </a:p>
          <a:p>
            <a:pPr marL="800100" lvl="2" indent="0">
              <a:buNone/>
            </a:pPr>
            <a:r>
              <a:rPr lang="en-US" sz="3200" dirty="0"/>
              <a:t>D. 410 ns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381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10515600" cy="990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Exercise 6</a:t>
            </a:r>
            <a:r>
              <a:rPr lang="en-US" altLang="zh-CN" dirty="0" smtClean="0">
                <a:solidFill>
                  <a:srgbClr val="FF0000"/>
                </a:solidFill>
              </a:rPr>
              <a:t>.2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Plickers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en-US" dirty="0" smtClean="0">
                <a:solidFill>
                  <a:srgbClr val="FF0000"/>
                </a:solidFill>
              </a:rPr>
              <a:t>:</a:t>
            </a:r>
            <a:r>
              <a:rPr lang="en-US" altLang="en-US" dirty="0" smtClean="0"/>
              <a:t> Effective Access Time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112776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Consider </a:t>
            </a:r>
            <a:r>
              <a:rPr lang="en-US" dirty="0"/>
              <a:t>a single-level paging </a:t>
            </a:r>
            <a:r>
              <a:rPr lang="en-US" dirty="0" smtClean="0"/>
              <a:t>scheme. </a:t>
            </a:r>
            <a:r>
              <a:rPr lang="en-US" dirty="0"/>
              <a:t>The TLB has 32 entries. The TLB access time is 10 ns; memory access time is </a:t>
            </a:r>
            <a:r>
              <a:rPr lang="en-US" dirty="0" smtClean="0"/>
              <a:t>200ns.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dirty="0"/>
              <a:t>How long does it take to access data in memory if there is a TLB miss? 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  <a:p>
            <a:pPr marL="800100" lvl="2" indent="0">
              <a:buNone/>
            </a:pPr>
            <a:r>
              <a:rPr lang="en-US" sz="3200" dirty="0"/>
              <a:t>A. 200 ns</a:t>
            </a:r>
          </a:p>
          <a:p>
            <a:pPr marL="800100" lvl="2" indent="0">
              <a:buNone/>
            </a:pPr>
            <a:r>
              <a:rPr lang="en-US" sz="3200" dirty="0"/>
              <a:t>B. 210 ns</a:t>
            </a:r>
          </a:p>
          <a:p>
            <a:pPr marL="800100" lvl="2" indent="0">
              <a:buNone/>
            </a:pPr>
            <a:r>
              <a:rPr lang="en-US" sz="3200" dirty="0"/>
              <a:t>C. 400 ns</a:t>
            </a:r>
          </a:p>
          <a:p>
            <a:pPr marL="800100" lvl="2" indent="0">
              <a:buNone/>
            </a:pPr>
            <a:r>
              <a:rPr lang="en-US" sz="3200" dirty="0"/>
              <a:t>D. 410 ns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340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10515600" cy="990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Exercise 6</a:t>
            </a:r>
            <a:r>
              <a:rPr lang="en-US" altLang="zh-CN" dirty="0" smtClean="0">
                <a:solidFill>
                  <a:srgbClr val="FF0000"/>
                </a:solidFill>
              </a:rPr>
              <a:t>.3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Plickers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en-US" dirty="0" smtClean="0">
                <a:solidFill>
                  <a:srgbClr val="FF0000"/>
                </a:solidFill>
              </a:rPr>
              <a:t>:</a:t>
            </a:r>
            <a:r>
              <a:rPr lang="en-US" altLang="en-US" dirty="0" smtClean="0"/>
              <a:t> Effective Access Time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112776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Consider </a:t>
            </a:r>
            <a:r>
              <a:rPr lang="en-US" dirty="0"/>
              <a:t>a single-level paging </a:t>
            </a:r>
            <a:r>
              <a:rPr lang="en-US" dirty="0" smtClean="0"/>
              <a:t>scheme. </a:t>
            </a:r>
            <a:r>
              <a:rPr lang="en-US" dirty="0"/>
              <a:t>The TLB has 32 entries. The TLB access time is 10 ns; memory access time is </a:t>
            </a:r>
            <a:r>
              <a:rPr lang="en-US" dirty="0" smtClean="0"/>
              <a:t>200ns.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is the effective memory-access time if we have a TLB hit ratio of 80%?</a:t>
            </a:r>
            <a:r>
              <a:rPr lang="en-US" sz="2800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  <a:p>
            <a:pPr marL="800100" lvl="2" indent="0">
              <a:buNone/>
            </a:pPr>
            <a:r>
              <a:rPr lang="en-US" sz="3200" dirty="0"/>
              <a:t>A. </a:t>
            </a:r>
            <a:r>
              <a:rPr lang="en-US" sz="3200" dirty="0" smtClean="0"/>
              <a:t>2</a:t>
            </a:r>
            <a:r>
              <a:rPr lang="en-US" altLang="zh-CN" sz="3200" dirty="0" smtClean="0"/>
              <a:t>1</a:t>
            </a:r>
            <a:r>
              <a:rPr lang="en-US" sz="3200" dirty="0" smtClean="0"/>
              <a:t>0 </a:t>
            </a:r>
            <a:r>
              <a:rPr lang="en-US" sz="3200" dirty="0"/>
              <a:t>ns</a:t>
            </a:r>
          </a:p>
          <a:p>
            <a:pPr marL="800100" lvl="2" indent="0">
              <a:buNone/>
            </a:pPr>
            <a:r>
              <a:rPr lang="en-US" sz="3200" dirty="0"/>
              <a:t>B. </a:t>
            </a:r>
            <a:r>
              <a:rPr lang="en-US" sz="3200" dirty="0" smtClean="0"/>
              <a:t>2</a:t>
            </a:r>
            <a:r>
              <a:rPr lang="en-US" altLang="zh-CN" sz="3200" dirty="0" smtClean="0"/>
              <a:t>5</a:t>
            </a:r>
            <a:r>
              <a:rPr lang="en-US" sz="3200" dirty="0" smtClean="0"/>
              <a:t>0 </a:t>
            </a:r>
            <a:r>
              <a:rPr lang="en-US" sz="3200" dirty="0"/>
              <a:t>ns</a:t>
            </a:r>
          </a:p>
          <a:p>
            <a:pPr marL="800100" lvl="2" indent="0">
              <a:buNone/>
            </a:pPr>
            <a:r>
              <a:rPr lang="en-US" sz="3200" dirty="0"/>
              <a:t>C. </a:t>
            </a:r>
            <a:r>
              <a:rPr lang="en-US" altLang="zh-CN" sz="3200" dirty="0" smtClean="0"/>
              <a:t>370</a:t>
            </a:r>
            <a:r>
              <a:rPr lang="en-US" sz="3200" dirty="0" smtClean="0"/>
              <a:t> </a:t>
            </a:r>
            <a:r>
              <a:rPr lang="en-US" sz="3200" dirty="0"/>
              <a:t>ns</a:t>
            </a:r>
          </a:p>
          <a:p>
            <a:pPr marL="800100" lvl="2" indent="0">
              <a:buNone/>
            </a:pPr>
            <a:r>
              <a:rPr lang="en-US" sz="3200" dirty="0"/>
              <a:t>D. 410 ns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4950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10515600" cy="990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Exercise 6</a:t>
            </a:r>
            <a:r>
              <a:rPr lang="en-US" altLang="zh-CN" dirty="0" smtClean="0">
                <a:solidFill>
                  <a:srgbClr val="FF0000"/>
                </a:solidFill>
              </a:rPr>
              <a:t>.4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Plickers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en-US" dirty="0" smtClean="0">
                <a:solidFill>
                  <a:srgbClr val="FF0000"/>
                </a:solidFill>
              </a:rPr>
              <a:t>:</a:t>
            </a:r>
            <a:r>
              <a:rPr lang="en-US" altLang="en-US" dirty="0" smtClean="0"/>
              <a:t> Effective Access Time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112776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Consider </a:t>
            </a:r>
            <a:r>
              <a:rPr lang="en-US" dirty="0"/>
              <a:t>a single-level paging </a:t>
            </a:r>
            <a:r>
              <a:rPr lang="en-US" dirty="0" smtClean="0"/>
              <a:t>scheme. </a:t>
            </a:r>
            <a:r>
              <a:rPr lang="en-US" dirty="0"/>
              <a:t>The TLB has 32 entries. The TLB access time is 10 ns; memory access time is </a:t>
            </a:r>
            <a:r>
              <a:rPr lang="en-US" dirty="0" smtClean="0"/>
              <a:t>200ns.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is the minimal hit ratio that guarantees the effective access time of at most </a:t>
            </a:r>
            <a:r>
              <a:rPr lang="en-US" dirty="0" smtClean="0"/>
              <a:t>220ns?</a:t>
            </a:r>
          </a:p>
          <a:p>
            <a:pPr marL="0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sz="3200" dirty="0"/>
              <a:t>A. 85%</a:t>
            </a:r>
          </a:p>
          <a:p>
            <a:pPr marL="800100" lvl="2" indent="0">
              <a:buNone/>
            </a:pPr>
            <a:r>
              <a:rPr lang="en-US" sz="3200" dirty="0"/>
              <a:t>B. 90%</a:t>
            </a:r>
          </a:p>
          <a:p>
            <a:pPr marL="800100" lvl="2" indent="0">
              <a:buNone/>
            </a:pPr>
            <a:r>
              <a:rPr lang="en-US" sz="3200" dirty="0"/>
              <a:t>C. 95%</a:t>
            </a:r>
          </a:p>
          <a:p>
            <a:pPr marL="800100" lvl="2" indent="0">
              <a:buNone/>
            </a:pPr>
            <a:r>
              <a:rPr lang="en-US" sz="3200" dirty="0"/>
              <a:t>D. 98%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6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909762" y="381000"/>
            <a:ext cx="8534400" cy="838200"/>
          </a:xfrm>
        </p:spPr>
        <p:txBody>
          <a:bodyPr/>
          <a:lstStyle/>
          <a:p>
            <a:r>
              <a:rPr lang="en-US" altLang="en-US" dirty="0" smtClean="0"/>
              <a:t>Summary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2133601" y="1219200"/>
            <a:ext cx="8086725" cy="4953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Page-table Base Register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Two-Level Page Table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Address Translation in a Two-Level Paying System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Translation </a:t>
            </a:r>
            <a:r>
              <a:rPr lang="en-US" altLang="en-US" dirty="0"/>
              <a:t>Look-aside Buffers (TLBs</a:t>
            </a:r>
            <a:r>
              <a:rPr lang="en-US" altLang="en-US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Effective Memory Access Time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787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9617868" cy="10969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Two </a:t>
            </a:r>
            <a:r>
              <a:rPr lang="en-US" altLang="en-US" dirty="0"/>
              <a:t>registers to support paging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828800"/>
            <a:ext cx="9829800" cy="3962400"/>
          </a:xfrm>
        </p:spPr>
        <p:txBody>
          <a:bodyPr/>
          <a:lstStyle/>
          <a:p>
            <a:r>
              <a:rPr lang="en-US" dirty="0"/>
              <a:t>Where should we keep page tables? </a:t>
            </a:r>
          </a:p>
          <a:p>
            <a:endParaRPr lang="en-US" dirty="0"/>
          </a:p>
          <a:p>
            <a:r>
              <a:rPr lang="en-US" dirty="0"/>
              <a:t>Where does the </a:t>
            </a:r>
            <a:r>
              <a:rPr lang="en-US" i="1" dirty="0">
                <a:solidFill>
                  <a:srgbClr val="FF0000"/>
                </a:solidFill>
              </a:rPr>
              <a:t>Page-table base register</a:t>
            </a:r>
            <a:r>
              <a:rPr lang="en-US" i="1" dirty="0"/>
              <a:t> (PTBR) </a:t>
            </a:r>
            <a:r>
              <a:rPr lang="en-US" dirty="0"/>
              <a:t>point at?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i="1" dirty="0">
                <a:solidFill>
                  <a:srgbClr val="FF0000"/>
                </a:solidFill>
              </a:rPr>
              <a:t>Page-table length register </a:t>
            </a:r>
            <a:r>
              <a:rPr lang="en-US" i="1" dirty="0"/>
              <a:t>(PTLR)</a:t>
            </a:r>
            <a:r>
              <a:rPr lang="en-US" dirty="0"/>
              <a:t> indicates size of the page table.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034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5257800" cy="1143000"/>
          </a:xfrm>
        </p:spPr>
        <p:txBody>
          <a:bodyPr/>
          <a:lstStyle/>
          <a:p>
            <a:r>
              <a:rPr lang="en-US" sz="4000" dirty="0"/>
              <a:t>Page-table Base Register </a:t>
            </a:r>
            <a:br>
              <a:rPr lang="en-US" sz="4000" dirty="0"/>
            </a:br>
            <a:r>
              <a:rPr lang="en-US" sz="4000" dirty="0"/>
              <a:t>(Page Table Pointer)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57200" y="6324601"/>
            <a:ext cx="635000" cy="365125"/>
          </a:xfrm>
        </p:spPr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1417639"/>
            <a:ext cx="8607468" cy="52482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30600" y="3124200"/>
            <a:ext cx="9906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20800" y="2209800"/>
            <a:ext cx="6858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97400" y="4749452"/>
            <a:ext cx="12192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11800" y="2209800"/>
            <a:ext cx="7620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97600" y="2209800"/>
            <a:ext cx="7620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1800" y="2209800"/>
            <a:ext cx="14478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6197600" y="274638"/>
            <a:ext cx="5765800" cy="193402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00FF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800" dirty="0" smtClean="0">
                <a:solidFill>
                  <a:srgbClr val="FF0000"/>
                </a:solidFill>
              </a:rPr>
              <a:t>Exercise 1 (</a:t>
            </a:r>
            <a:r>
              <a:rPr lang="en-US" sz="2800" dirty="0" err="1" smtClean="0">
                <a:solidFill>
                  <a:srgbClr val="FF0000"/>
                </a:solidFill>
              </a:rPr>
              <a:t>Plickers</a:t>
            </a:r>
            <a:r>
              <a:rPr lang="en-US" sz="2800" dirty="0" smtClean="0">
                <a:solidFill>
                  <a:srgbClr val="FF0000"/>
                </a:solidFill>
              </a:rPr>
              <a:t>):</a:t>
            </a:r>
            <a:r>
              <a:rPr lang="en-US" sz="2800" dirty="0" smtClean="0"/>
              <a:t> How many memory accesses are </a:t>
            </a:r>
            <a:r>
              <a:rPr lang="en-US" sz="2800" dirty="0"/>
              <a:t>there a word is accessed from the physical memory ? </a:t>
            </a:r>
            <a:endParaRPr lang="en-US" sz="2800" dirty="0" smtClean="0"/>
          </a:p>
          <a:p>
            <a:pPr algn="l"/>
            <a:r>
              <a:rPr lang="en-US" sz="3200" dirty="0"/>
              <a:t>	 </a:t>
            </a:r>
            <a:r>
              <a:rPr lang="en-US" sz="3200" dirty="0" smtClean="0"/>
              <a:t>      A. 0     B. 1 	C. 2	D. 3</a:t>
            </a:r>
          </a:p>
        </p:txBody>
      </p:sp>
    </p:spTree>
    <p:extLst>
      <p:ext uri="{BB962C8B-B14F-4D97-AF65-F5344CB8AC3E}">
        <p14:creationId xmlns:p14="http://schemas.microsoft.com/office/powerpoint/2010/main" val="164678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92325" y="166688"/>
            <a:ext cx="8229600" cy="1357312"/>
          </a:xfrm>
        </p:spPr>
        <p:txBody>
          <a:bodyPr/>
          <a:lstStyle/>
          <a:p>
            <a:pPr eaLnBrk="1" hangingPunct="1"/>
            <a:r>
              <a:rPr lang="en-US" altLang="en-US" dirty="0"/>
              <a:t>Hierarchical Page Tables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14400" y="1676400"/>
            <a:ext cx="107442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Break up the logical address space into multiple page tables</a:t>
            </a:r>
          </a:p>
          <a:p>
            <a:endParaRPr lang="en-US" altLang="en-US" dirty="0"/>
          </a:p>
          <a:p>
            <a:r>
              <a:rPr lang="en-US" altLang="en-US" dirty="0"/>
              <a:t>A simple technique is a two-level page table</a:t>
            </a:r>
          </a:p>
          <a:p>
            <a:endParaRPr lang="en-US" altLang="en-US" dirty="0"/>
          </a:p>
          <a:p>
            <a:r>
              <a:rPr lang="en-US" altLang="en-US" dirty="0"/>
              <a:t>We then page the page table</a:t>
            </a:r>
          </a:p>
        </p:txBody>
      </p:sp>
    </p:spTree>
    <p:extLst>
      <p:ext uri="{BB962C8B-B14F-4D97-AF65-F5344CB8AC3E}">
        <p14:creationId xmlns:p14="http://schemas.microsoft.com/office/powerpoint/2010/main" val="16614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92325" y="166688"/>
            <a:ext cx="8229600" cy="1101726"/>
          </a:xfrm>
        </p:spPr>
        <p:txBody>
          <a:bodyPr/>
          <a:lstStyle/>
          <a:p>
            <a:pPr eaLnBrk="1" hangingPunct="1"/>
            <a:r>
              <a:rPr lang="en-US" altLang="en-US" smtClean="0"/>
              <a:t>Two-Level Page-Table Scheme</a:t>
            </a:r>
            <a:endParaRPr lang="en-US" altLang="en-US" sz="2400"/>
          </a:p>
        </p:txBody>
      </p:sp>
      <p:pic>
        <p:nvPicPr>
          <p:cNvPr id="54275" name="Picture 4" descr="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4" y="1268414"/>
            <a:ext cx="5013325" cy="5301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6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9163"/>
            <a:ext cx="10237968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Exercise 2 (</a:t>
            </a:r>
            <a:r>
              <a:rPr lang="en-US" dirty="0" err="1" smtClean="0">
                <a:solidFill>
                  <a:srgbClr val="FF0000"/>
                </a:solidFill>
              </a:rPr>
              <a:t>Plickers</a:t>
            </a:r>
            <a:r>
              <a:rPr lang="en-US" dirty="0" smtClean="0">
                <a:solidFill>
                  <a:srgbClr val="FF0000"/>
                </a:solidFill>
              </a:rPr>
              <a:t>):</a:t>
            </a:r>
            <a:r>
              <a:rPr lang="en-US" dirty="0" smtClean="0"/>
              <a:t> Two-Level Page 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048375" y="6294312"/>
            <a:ext cx="990600" cy="365125"/>
          </a:xfrm>
        </p:spPr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150" y="1295400"/>
            <a:ext cx="7105650" cy="472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6232" y="1067548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4KB root page table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682" y="1168290"/>
            <a:ext cx="29008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2.1</a:t>
            </a:r>
            <a:r>
              <a:rPr lang="en-US" sz="2400" dirty="0">
                <a:latin typeface="Calibri"/>
                <a:cs typeface="Calibri"/>
              </a:rPr>
              <a:t>. How many  root page table entries</a:t>
            </a:r>
            <a:r>
              <a:rPr lang="en-US" sz="2400" dirty="0" smtClean="0">
                <a:latin typeface="Calibri"/>
                <a:cs typeface="Calibri"/>
              </a:rPr>
              <a:t>?</a:t>
            </a:r>
          </a:p>
          <a:p>
            <a:r>
              <a:rPr lang="en-US" sz="2400" dirty="0">
                <a:latin typeface="Calibri"/>
                <a:cs typeface="Calibri"/>
              </a:rPr>
              <a:t>A. 512;      </a:t>
            </a:r>
            <a:r>
              <a:rPr lang="en-US" sz="2400" dirty="0" smtClean="0">
                <a:latin typeface="Calibri"/>
                <a:cs typeface="Calibri"/>
              </a:rPr>
              <a:t> B</a:t>
            </a:r>
            <a:r>
              <a:rPr lang="en-US" sz="2400" dirty="0">
                <a:latin typeface="Calibri"/>
                <a:cs typeface="Calibri"/>
              </a:rPr>
              <a:t>. 1024;      C. 2048;      D. 4096</a:t>
            </a:r>
          </a:p>
          <a:p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1368" y="1486675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/>
                <a:cs typeface="Calibri"/>
              </a:rPr>
              <a:t>Assumption</a:t>
            </a:r>
            <a:r>
              <a:rPr lang="en-US" sz="2400" dirty="0" smtClean="0">
                <a:latin typeface="Calibri"/>
                <a:cs typeface="Calibri"/>
              </a:rPr>
              <a:t>  </a:t>
            </a:r>
          </a:p>
          <a:p>
            <a:pPr marL="457200" indent="-457200">
              <a:buAutoNum type="arabicParenBoth"/>
            </a:pPr>
            <a:r>
              <a:rPr lang="en-US" sz="2400" dirty="0" smtClean="0">
                <a:latin typeface="Calibri"/>
                <a:cs typeface="Calibri"/>
              </a:rPr>
              <a:t>we </a:t>
            </a:r>
            <a:r>
              <a:rPr lang="en-US" sz="2400" dirty="0">
                <a:latin typeface="Calibri"/>
                <a:cs typeface="Calibri"/>
              </a:rPr>
              <a:t>have </a:t>
            </a:r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4-byte page table entry</a:t>
            </a:r>
            <a:r>
              <a:rPr lang="en-US" sz="2400" dirty="0">
                <a:latin typeface="Calibri"/>
                <a:cs typeface="Calibri"/>
              </a:rPr>
              <a:t>. </a:t>
            </a:r>
            <a:endParaRPr lang="en-US" sz="2400" dirty="0" smtClean="0">
              <a:latin typeface="Calibri"/>
              <a:cs typeface="Calibri"/>
            </a:endParaRPr>
          </a:p>
          <a:p>
            <a:pPr marL="457200" indent="-457200">
              <a:buAutoNum type="arabicParenBoth"/>
            </a:pPr>
            <a:r>
              <a:rPr lang="en-US" sz="2400" dirty="0" smtClean="0">
                <a:latin typeface="Calibri"/>
                <a:cs typeface="Calibri"/>
              </a:rPr>
              <a:t>page </a:t>
            </a:r>
            <a:r>
              <a:rPr lang="en-US" sz="2400" dirty="0">
                <a:latin typeface="Calibri"/>
                <a:cs typeface="Calibri"/>
              </a:rPr>
              <a:t>size is 4KB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2895600"/>
            <a:ext cx="2971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User Page Table</a:t>
            </a:r>
          </a:p>
          <a:p>
            <a:r>
              <a:rPr lang="en-US" sz="2400" dirty="0" smtClean="0">
                <a:latin typeface="Calibri"/>
                <a:cs typeface="Calibri"/>
              </a:rPr>
              <a:t>2.2. </a:t>
            </a:r>
            <a:r>
              <a:rPr lang="en-US" sz="2400" dirty="0">
                <a:latin typeface="Calibri"/>
                <a:cs typeface="Calibri"/>
              </a:rPr>
              <a:t>How many  user page table entries</a:t>
            </a:r>
            <a:r>
              <a:rPr lang="en-US" sz="2400" dirty="0" smtClean="0">
                <a:latin typeface="Calibri"/>
                <a:cs typeface="Calibri"/>
              </a:rPr>
              <a:t>?</a:t>
            </a:r>
          </a:p>
          <a:p>
            <a:pPr marL="457200" indent="-457200">
              <a:buAutoNum type="alphaUcPeriod"/>
            </a:pPr>
            <a:r>
              <a:rPr lang="en-US" sz="2400" dirty="0" smtClean="0">
                <a:latin typeface="Calibri"/>
                <a:cs typeface="Calibri"/>
              </a:rPr>
              <a:t>1K</a:t>
            </a:r>
            <a:r>
              <a:rPr lang="en-US" sz="2400" dirty="0">
                <a:latin typeface="Calibri"/>
                <a:cs typeface="Calibri"/>
              </a:rPr>
              <a:t>;      </a:t>
            </a:r>
            <a:r>
              <a:rPr lang="en-US" sz="2400" dirty="0" smtClean="0">
                <a:latin typeface="Calibri"/>
                <a:cs typeface="Calibri"/>
              </a:rPr>
              <a:t>    B</a:t>
            </a:r>
            <a:r>
              <a:rPr lang="en-US" sz="2400" dirty="0">
                <a:latin typeface="Calibri"/>
                <a:cs typeface="Calibri"/>
              </a:rPr>
              <a:t>. 512K;    </a:t>
            </a: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C</a:t>
            </a:r>
            <a:r>
              <a:rPr lang="en-US" sz="2400" dirty="0">
                <a:latin typeface="Calibri"/>
                <a:cs typeface="Calibri"/>
              </a:rPr>
              <a:t>. </a:t>
            </a:r>
            <a:r>
              <a:rPr lang="en-US" sz="2400" dirty="0" smtClean="0">
                <a:latin typeface="Calibri"/>
                <a:cs typeface="Calibri"/>
              </a:rPr>
              <a:t> 1M</a:t>
            </a:r>
            <a:r>
              <a:rPr lang="en-US" sz="2400" dirty="0">
                <a:latin typeface="Calibri"/>
                <a:cs typeface="Calibri"/>
              </a:rPr>
              <a:t>;          D. </a:t>
            </a:r>
            <a:r>
              <a:rPr lang="en-US" sz="2400" dirty="0" smtClean="0">
                <a:latin typeface="Calibri"/>
                <a:cs typeface="Calibri"/>
              </a:rPr>
              <a:t>4M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4948369"/>
            <a:ext cx="281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2.3</a:t>
            </a:r>
            <a:r>
              <a:rPr lang="en-US" sz="2400" dirty="0">
                <a:latin typeface="Calibri"/>
                <a:cs typeface="Calibri"/>
              </a:rPr>
              <a:t>. How large is the user address space</a:t>
            </a:r>
            <a:r>
              <a:rPr lang="en-US" sz="2400" dirty="0" smtClean="0">
                <a:latin typeface="Calibri"/>
                <a:cs typeface="Calibri"/>
              </a:rPr>
              <a:t>?</a:t>
            </a:r>
          </a:p>
          <a:p>
            <a:r>
              <a:rPr lang="en-US" sz="2400" dirty="0">
                <a:latin typeface="Calibri"/>
                <a:cs typeface="Calibri"/>
              </a:rPr>
              <a:t>A. 512MB; </a:t>
            </a:r>
            <a:r>
              <a:rPr lang="en-US" sz="2400" dirty="0" smtClean="0">
                <a:latin typeface="Calibri"/>
                <a:cs typeface="Calibri"/>
              </a:rPr>
              <a:t>  B</a:t>
            </a:r>
            <a:r>
              <a:rPr lang="en-US" sz="2400" dirty="0">
                <a:latin typeface="Calibri"/>
                <a:cs typeface="Calibri"/>
              </a:rPr>
              <a:t>. 1GB;      C. 2GB;          D. 4GB</a:t>
            </a:r>
          </a:p>
        </p:txBody>
      </p:sp>
    </p:spTree>
    <p:extLst>
      <p:ext uri="{BB962C8B-B14F-4D97-AF65-F5344CB8AC3E}">
        <p14:creationId xmlns:p14="http://schemas.microsoft.com/office/powerpoint/2010/main" val="169406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Exercise 3: </a:t>
            </a:r>
            <a:r>
              <a:rPr lang="en-US" dirty="0" smtClean="0"/>
              <a:t>Address Translation in the Two-Level Paging System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619" y="1534156"/>
            <a:ext cx="8238226" cy="524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756" y="1534156"/>
            <a:ext cx="8200845" cy="5247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570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049000" cy="17065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Exercise 4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Plickers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Design virtual address format for a two-level paging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2133600"/>
            <a:ext cx="10515600" cy="4221163"/>
          </a:xfrm>
        </p:spPr>
        <p:txBody>
          <a:bodyPr/>
          <a:lstStyle/>
          <a:p>
            <a:r>
              <a:rPr lang="en-US" dirty="0"/>
              <a:t>Suppose you design a two-level page translation scheme where page size is 16MB and page table entry size is 16 bytes.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What is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format of a 64-bit virtual address? 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A.</a:t>
            </a:r>
            <a:r>
              <a:rPr lang="zh-CN" altLang="en-US" dirty="0" smtClean="0"/>
              <a:t> </a:t>
            </a:r>
            <a:r>
              <a:rPr lang="en-US" dirty="0" smtClean="0"/>
              <a:t>| </a:t>
            </a:r>
            <a:r>
              <a:rPr lang="en-US" dirty="0"/>
              <a:t>20 bits | 20 bits | 24 bits |</a:t>
            </a:r>
          </a:p>
          <a:p>
            <a:pPr marL="457200" lvl="1" indent="0">
              <a:buNone/>
            </a:pPr>
            <a:r>
              <a:rPr lang="en-US" altLang="zh-CN" dirty="0" smtClean="0"/>
              <a:t>B.</a:t>
            </a:r>
            <a:r>
              <a:rPr lang="zh-CN" altLang="en-US" dirty="0" smtClean="0"/>
              <a:t> </a:t>
            </a:r>
            <a:r>
              <a:rPr lang="en-US" dirty="0" smtClean="0"/>
              <a:t>| </a:t>
            </a:r>
            <a:r>
              <a:rPr lang="en-US" dirty="0"/>
              <a:t>20 bits | 24 bits | 20 bits |</a:t>
            </a:r>
          </a:p>
          <a:p>
            <a:pPr marL="457200" lvl="1" indent="0">
              <a:buNone/>
            </a:pPr>
            <a:r>
              <a:rPr lang="en-US" altLang="zh-CN" dirty="0" smtClean="0"/>
              <a:t>C.</a:t>
            </a:r>
            <a:r>
              <a:rPr lang="zh-CN" altLang="en-US" dirty="0" smtClean="0"/>
              <a:t> </a:t>
            </a:r>
            <a:r>
              <a:rPr lang="en-US" dirty="0" smtClean="0"/>
              <a:t>| </a:t>
            </a:r>
            <a:r>
              <a:rPr lang="en-US" dirty="0"/>
              <a:t>24 bits | 20 bits | 20 bits |</a:t>
            </a:r>
          </a:p>
          <a:p>
            <a:pPr marL="457200" lvl="1" indent="0">
              <a:buNone/>
            </a:pPr>
            <a:r>
              <a:rPr lang="en-US" altLang="zh-CN" dirty="0" smtClean="0"/>
              <a:t>D.</a:t>
            </a:r>
            <a:r>
              <a:rPr lang="zh-CN" altLang="en-US" dirty="0" smtClean="0"/>
              <a:t> </a:t>
            </a:r>
            <a:r>
              <a:rPr lang="en-US" dirty="0" smtClean="0"/>
              <a:t>| </a:t>
            </a:r>
            <a:r>
              <a:rPr lang="en-US" dirty="0"/>
              <a:t>16 bits | 24 bits | 24 bits |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FF0000"/>
            </a:solidFill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6342</TotalTime>
  <Words>1447</Words>
  <Application>Microsoft Macintosh PowerPoint</Application>
  <PresentationFormat>Widescreen</PresentationFormat>
  <Paragraphs>221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Helvetica</vt:lpstr>
      <vt:lpstr>Monotype Sorts</vt:lpstr>
      <vt:lpstr>MS PGothic</vt:lpstr>
      <vt:lpstr>ＭＳ Ｐゴシック</vt:lpstr>
      <vt:lpstr>SimSun</vt:lpstr>
      <vt:lpstr>Symbol</vt:lpstr>
      <vt:lpstr>Times New Roman</vt:lpstr>
      <vt:lpstr>5_Office Theme</vt:lpstr>
      <vt:lpstr>PowerPoint Presentation</vt:lpstr>
      <vt:lpstr>PowerPoint Presentation</vt:lpstr>
      <vt:lpstr>Two registers to support paging</vt:lpstr>
      <vt:lpstr>Page-table Base Register  (Page Table Pointer)</vt:lpstr>
      <vt:lpstr>Hierarchical Page Tables</vt:lpstr>
      <vt:lpstr>Two-Level Page-Table Scheme</vt:lpstr>
      <vt:lpstr>Exercise 2 (Plickers): Two-Level Page Table</vt:lpstr>
      <vt:lpstr>Exercise 3: Address Translation in the Two-Level Paging System </vt:lpstr>
      <vt:lpstr>Exercise 4 (Plickers): Design virtual address format for a two-level paging system</vt:lpstr>
      <vt:lpstr>Exercise 5 (Wheeldecide): Memory Accesses in the Paging Scheme</vt:lpstr>
      <vt:lpstr>PowerPoint Presentation</vt:lpstr>
      <vt:lpstr>Paging Hardware with   Translation Look-aside Buffers (TLB)</vt:lpstr>
      <vt:lpstr>PowerPoint Presentation</vt:lpstr>
      <vt:lpstr>Parallel Searching the TLB</vt:lpstr>
      <vt:lpstr>Address Space ID in TLBs</vt:lpstr>
      <vt:lpstr>Question: What happens on a TLB miss?</vt:lpstr>
      <vt:lpstr>Paging and Translation Lookaside Buffer (TLB)</vt:lpstr>
      <vt:lpstr>Effective Memory Access Time</vt:lpstr>
      <vt:lpstr>Exercise 6 (Plickers): Effective Access Time</vt:lpstr>
      <vt:lpstr>Exercise 6.1 (Plickers): Effective Access Time</vt:lpstr>
      <vt:lpstr>Exercise 6.2 (Plickers): Effective Access Time</vt:lpstr>
      <vt:lpstr>Exercise 6.3 (Plickers): Effective Access Time</vt:lpstr>
      <vt:lpstr>Exercise 6.4 (Plickers): Effective Access Time</vt:lpstr>
      <vt:lpstr>Summary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xiao</dc:creator>
  <cp:lastModifiedBy>Xiao Qin</cp:lastModifiedBy>
  <cp:revision>516</cp:revision>
  <dcterms:created xsi:type="dcterms:W3CDTF">2006-08-16T00:00:00Z</dcterms:created>
  <dcterms:modified xsi:type="dcterms:W3CDTF">2017-11-15T18:16:13Z</dcterms:modified>
</cp:coreProperties>
</file>