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5" autoAdjust="0"/>
    <p:restoredTop sz="90929"/>
  </p:normalViewPr>
  <p:slideViewPr>
    <p:cSldViewPr>
      <p:cViewPr varScale="1">
        <p:scale>
          <a:sx n="61" d="100"/>
          <a:sy n="61" d="100"/>
        </p:scale>
        <p:origin x="17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46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58BE77-7E61-4F41-8C87-BBC260962967}" type="datetimeFigureOut">
              <a:rPr lang="en-US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E7BF-C3D0-41C7-A773-313EE0868E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US DOD largest consumer of computing.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Peer reviews  (</a:t>
            </a:r>
            <a:r>
              <a:rPr lang="en-US" dirty="0" err="1"/>
              <a:t>lvl</a:t>
            </a:r>
            <a:r>
              <a:rPr lang="en-US" dirty="0"/>
              <a:t> 3) most important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Cycle Time = Time for Level 1 / Time for Level N</a:t>
            </a:r>
          </a:p>
        </p:txBody>
      </p:sp>
    </p:spTree>
    <p:extLst>
      <p:ext uri="{BB962C8B-B14F-4D97-AF65-F5344CB8AC3E}">
        <p14:creationId xmlns:p14="http://schemas.microsoft.com/office/powerpoint/2010/main" val="413724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CMM/CMMI model does not specify how to achieve certain level, it only specifies the requirements of each level.</a:t>
            </a:r>
          </a:p>
        </p:txBody>
      </p:sp>
    </p:spTree>
    <p:extLst>
      <p:ext uri="{BB962C8B-B14F-4D97-AF65-F5344CB8AC3E}">
        <p14:creationId xmlns:p14="http://schemas.microsoft.com/office/powerpoint/2010/main" val="250464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94FF8-34E9-45E7-BDA7-0A80E534D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FD15A-A1CE-4589-B5C3-0FF1355BBE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F34C4-53BC-4BF4-BF44-1AB94CBC6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A1FAB-2B8E-4F44-975B-C0DD63CDE3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11725-4275-4E76-A0B6-6564F8C85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3B803-034E-44B1-B775-67A9AB94D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D1FF9-B8FE-4A97-BE06-C2D629D98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53C50-5D5F-4927-B279-C3C29612A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5E002-F5F3-40A6-9B98-6600FB2851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88C37-15E1-4B14-A7ED-F0E2B5727C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C4D84-7253-49F6-A39C-3DC8DD2CF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2C4ED-067E-4E4A-9937-443EC0E081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15121D-664F-4C37-8AF3-9F5A03A159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3-</a:t>
            </a:r>
            <a:fld id="{6F62E000-C071-44CF-8CB6-C2905D25D479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>
                <a:latin typeface="Arial Black" pitchFamily="34" charset="0"/>
              </a:rPr>
              <a:t>Course Notes Set 3:</a:t>
            </a:r>
            <a:br>
              <a:rPr lang="en-US" b="0">
                <a:latin typeface="Arial Black" pitchFamily="34" charset="0"/>
              </a:rPr>
            </a:br>
            <a:r>
              <a:rPr lang="en-US" b="0">
                <a:latin typeface="Arial Black" pitchFamily="34" charset="0"/>
              </a:rPr>
              <a:t>Software Process Maturity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 lIns="92075" tIns="46038" rIns="92075" bIns="46038"/>
          <a:lstStyle/>
          <a:p>
            <a:endParaRPr lang="en-US" sz="2800"/>
          </a:p>
          <a:p>
            <a:r>
              <a:rPr lang="en-US" sz="2800"/>
              <a:t>Computer Science and Software Engineering</a:t>
            </a:r>
          </a:p>
          <a:p>
            <a:r>
              <a:rPr lang="en-US" sz="2800"/>
              <a:t>Auburn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Improvement over SW-CMM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More explicit linkage between management and engineering</a:t>
            </a:r>
          </a:p>
          <a:p>
            <a:r>
              <a:rPr lang="en-US" sz="2200"/>
              <a:t>More coverage in life cycle and engineering activities</a:t>
            </a:r>
          </a:p>
          <a:p>
            <a:r>
              <a:rPr lang="en-US" sz="2200"/>
              <a:t>Incorporation of best practices from additional areas, e.g., management, measurement</a:t>
            </a:r>
          </a:p>
          <a:p>
            <a:r>
              <a:rPr lang="en-US" sz="2200"/>
              <a:t>Additional organizational functions</a:t>
            </a:r>
          </a:p>
          <a:p>
            <a:r>
              <a:rPr lang="en-US" sz="2200"/>
              <a:t>More compliance with relevant ISO standards</a:t>
            </a:r>
          </a:p>
          <a:p>
            <a:r>
              <a:rPr lang="en-US" sz="2200"/>
              <a:t>More proven and robust high maturity practices</a:t>
            </a:r>
          </a:p>
          <a:p>
            <a:pPr>
              <a:buFontTx/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z="3200"/>
              <a:t>Why CMMI?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Specific CMM models for different disciplines</a:t>
            </a:r>
          </a:p>
          <a:p>
            <a:r>
              <a:rPr lang="en-US" sz="2200"/>
              <a:t>Expensive for various adoptions, trainings, and management styles across an organization</a:t>
            </a:r>
          </a:p>
          <a:p>
            <a:r>
              <a:rPr lang="en-US" sz="2200"/>
              <a:t>Integration !!!</a:t>
            </a:r>
          </a:p>
          <a:p>
            <a:endParaRPr lang="en-US" sz="2200"/>
          </a:p>
          <a:p>
            <a:r>
              <a:rPr lang="en-US" sz="2200"/>
              <a:t>Two different representations</a:t>
            </a:r>
          </a:p>
          <a:p>
            <a:pPr lvl="1"/>
            <a:r>
              <a:rPr lang="en-US" sz="2000"/>
              <a:t>Staged and Continuous</a:t>
            </a:r>
          </a:p>
          <a:p>
            <a:pPr lvl="1"/>
            <a:endParaRPr lang="en-US" sz="2000"/>
          </a:p>
          <a:p>
            <a:r>
              <a:rPr lang="en-US" sz="2200"/>
              <a:t>Easier to migrate from SW-CMM to CMMI using staged representation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20000" cy="838200"/>
          </a:xfrm>
        </p:spPr>
        <p:txBody>
          <a:bodyPr/>
          <a:lstStyle/>
          <a:p>
            <a:r>
              <a:rPr lang="en-US" sz="3200"/>
              <a:t>Maturity Levels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162800" cy="4038600"/>
          </a:xfrm>
        </p:spPr>
        <p:txBody>
          <a:bodyPr/>
          <a:lstStyle/>
          <a:p>
            <a:pPr marL="609600" indent="-609600"/>
            <a:r>
              <a:rPr lang="en-US" sz="3000"/>
              <a:t>Level 1 - Initial</a:t>
            </a:r>
          </a:p>
          <a:p>
            <a:pPr marL="609600" indent="-609600"/>
            <a:r>
              <a:rPr lang="en-US" sz="3000"/>
              <a:t>Level 2 - Managed</a:t>
            </a:r>
          </a:p>
          <a:p>
            <a:pPr marL="609600" indent="-609600"/>
            <a:r>
              <a:rPr lang="en-US" sz="3000"/>
              <a:t>Level 3 - Defined</a:t>
            </a:r>
          </a:p>
          <a:p>
            <a:pPr marL="609600" indent="-609600"/>
            <a:r>
              <a:rPr lang="en-US" sz="3000"/>
              <a:t>Level 4 - Quantitatively Managed</a:t>
            </a:r>
          </a:p>
          <a:p>
            <a:pPr marL="609600" indent="-609600"/>
            <a:r>
              <a:rPr lang="en-US" sz="3000"/>
              <a:t>Level 5 - Optimizing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914400"/>
            <a:ext cx="8458200" cy="4738688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r>
              <a:rPr lang="en-US" sz="3200"/>
              <a:t>Process Areas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772400" cy="4114800"/>
          </a:xfrm>
          <a:solidFill>
            <a:schemeClr val="bg1"/>
          </a:solidFill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</a:rPr>
              <a:t>Maturity Level 2: Managed</a:t>
            </a:r>
          </a:p>
          <a:p>
            <a:pPr>
              <a:buFontTx/>
              <a:buNone/>
            </a:pPr>
            <a:endParaRPr lang="en-US" sz="2400">
              <a:solidFill>
                <a:schemeClr val="tx2"/>
              </a:solidFill>
            </a:endParaRPr>
          </a:p>
          <a:p>
            <a:pPr lvl="1"/>
            <a:r>
              <a:rPr lang="en-US" sz="2000">
                <a:solidFill>
                  <a:schemeClr val="tx2"/>
                </a:solidFill>
              </a:rPr>
              <a:t>Requirements Management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Project Planning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Project Monitoring and Control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Supplier Agreement Management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Measurement and Analysis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Process and Product Quality Assurance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Configuration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762000"/>
          </a:xfrm>
        </p:spPr>
        <p:txBody>
          <a:bodyPr/>
          <a:lstStyle/>
          <a:p>
            <a:r>
              <a:rPr lang="en-US" sz="3200"/>
              <a:t>Process Areas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>
                <a:solidFill>
                  <a:schemeClr val="tx2"/>
                </a:solidFill>
              </a:rPr>
              <a:t>Maturity Level 3: Defined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Requirements Development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Technical Solution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Product Integration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Verification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Validation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Organizational Process Focus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Organizational Process Definition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Organizational Training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Integrated Project Management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Risk Management</a:t>
            </a:r>
            <a:endParaRPr lang="en-US" sz="2000" b="1"/>
          </a:p>
          <a:p>
            <a:pPr lvl="1">
              <a:lnSpc>
                <a:spcPct val="80000"/>
              </a:lnSpc>
            </a:pPr>
            <a:r>
              <a:rPr lang="en-US" sz="2000"/>
              <a:t>Decision Analysis and Resolution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762000"/>
          </a:xfrm>
        </p:spPr>
        <p:txBody>
          <a:bodyPr/>
          <a:lstStyle/>
          <a:p>
            <a:r>
              <a:rPr lang="en-US" sz="3200"/>
              <a:t>Process Areas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  <a:solidFill>
            <a:schemeClr val="bg1"/>
          </a:solidFill>
        </p:spPr>
        <p:txBody>
          <a:bodyPr/>
          <a:lstStyle/>
          <a:p>
            <a:r>
              <a:rPr lang="en-US" sz="2400"/>
              <a:t>Maturity Level 4: Quantitatively Managed</a:t>
            </a:r>
          </a:p>
          <a:p>
            <a:pPr>
              <a:buFontTx/>
              <a:buNone/>
            </a:pPr>
            <a:endParaRPr lang="en-US" sz="2400"/>
          </a:p>
          <a:p>
            <a:pPr lvl="1"/>
            <a:r>
              <a:rPr lang="en-US" sz="2000"/>
              <a:t>Organizational Process Performance</a:t>
            </a:r>
          </a:p>
          <a:p>
            <a:pPr lvl="1"/>
            <a:r>
              <a:rPr lang="en-US" sz="2000"/>
              <a:t>Quantitative Project Management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400"/>
              <a:t>Maturity Level 5: Optimizing</a:t>
            </a:r>
          </a:p>
          <a:p>
            <a:endParaRPr lang="en-US" sz="2400"/>
          </a:p>
          <a:p>
            <a:pPr lvl="1"/>
            <a:r>
              <a:rPr lang="en-US" sz="2000"/>
              <a:t>Organizational Innovation and Deployment</a:t>
            </a:r>
            <a:endParaRPr lang="en-US" sz="2000" b="1"/>
          </a:p>
          <a:p>
            <a:pPr lvl="1"/>
            <a:r>
              <a:rPr lang="en-US" sz="2000"/>
              <a:t>Causal Analysis and Resolution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Appraisal methods and Benchmarking exist for organization maturity evaluation</a:t>
            </a:r>
          </a:p>
          <a:p>
            <a:endParaRPr lang="en-US" sz="2400"/>
          </a:p>
          <a:p>
            <a:r>
              <a:rPr lang="en-US" sz="2400"/>
              <a:t>Various training courses available</a:t>
            </a:r>
            <a:br>
              <a:rPr lang="en-US" sz="2400"/>
            </a:br>
            <a:br>
              <a:rPr lang="en-US" sz="2400"/>
            </a:b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rgbClr val="000066"/>
                </a:solidFill>
                <a:latin typeface="Arial" charset="0"/>
              </a:rPr>
              <a:t>Software Process Maturity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50000"/>
              <a:buFont typeface="Wingdings" pitchFamily="2" charset="2"/>
              <a:buChar char="l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A measure of the long-term effectiveness of an organization’s software engineering practices.</a:t>
            </a:r>
          </a:p>
          <a:p>
            <a:pPr marL="342900" indent="-342900">
              <a:spcBef>
                <a:spcPct val="20000"/>
              </a:spcBef>
              <a:buSzPct val="50000"/>
              <a:buFont typeface="Wingdings" pitchFamily="2" charset="2"/>
              <a:buChar char="l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Being rated at a certain level of maturity can be a contractual obligation for the software developer, required by the client.</a:t>
            </a:r>
          </a:p>
          <a:p>
            <a:pPr marL="342900" indent="-342900">
              <a:spcBef>
                <a:spcPct val="20000"/>
              </a:spcBef>
              <a:buSzPct val="50000"/>
              <a:buFont typeface="Wingdings" pitchFamily="2" charset="2"/>
              <a:buChar char="l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Several approaches to describing/measuring/promoting process maturity: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pitchFamily="2" charset="2"/>
              <a:buChar char="¡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Capability Maturity Model (CMM) - SEI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pitchFamily="2" charset="2"/>
              <a:buChar char="¡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Baseline Practices Guide - ISO/IEC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pitchFamily="2" charset="2"/>
              <a:buChar char="¡"/>
            </a:pPr>
            <a:r>
              <a:rPr lang="en-US" sz="1800">
                <a:solidFill>
                  <a:srgbClr val="000066"/>
                </a:solidFill>
                <a:latin typeface="Arial" charset="0"/>
              </a:rPr>
              <a:t>Trillium - Northern Telecom/BNR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/>
              <a:t>Capability Maturity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/>
              <a:t>Began in 1986 as the SEI and MITRE responded to the DoD’s demands for better software.</a:t>
            </a:r>
          </a:p>
          <a:p>
            <a:pPr>
              <a:lnSpc>
                <a:spcPct val="90000"/>
              </a:lnSpc>
            </a:pPr>
            <a:r>
              <a:rPr lang="en-US" sz="1800"/>
              <a:t>First brief description released in 1987 by Watts Humphrey.</a:t>
            </a:r>
          </a:p>
          <a:p>
            <a:pPr>
              <a:lnSpc>
                <a:spcPct val="90000"/>
              </a:lnSpc>
            </a:pPr>
            <a:r>
              <a:rPr lang="en-US" sz="1800"/>
              <a:t>Formally evolved into the CMM, authored by Mark Paulk in 1992.</a:t>
            </a:r>
          </a:p>
          <a:p>
            <a:pPr>
              <a:lnSpc>
                <a:spcPct val="90000"/>
              </a:lnSpc>
            </a:pPr>
            <a:r>
              <a:rPr lang="en-US" sz="1800"/>
              <a:t>Principle ideas: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Describes the key elements of an effective software process.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Describes an evolutionary improvement path from an ad hoc, immature process to a disciplined, mature process.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 CMM is composed of five </a:t>
            </a:r>
            <a:r>
              <a:rPr lang="en-US" sz="1600" i="1"/>
              <a:t>maturity levels</a:t>
            </a:r>
            <a:r>
              <a:rPr lang="en-US" sz="1600"/>
              <a:t>; all but the first (Level 1) are, in turn, composed of </a:t>
            </a:r>
            <a:r>
              <a:rPr lang="en-US" sz="1600" i="1"/>
              <a:t>key process areas</a:t>
            </a:r>
            <a:r>
              <a:rPr lang="en-US" sz="1600"/>
              <a:t> (KPA). Each KPA is organized into five sections called </a:t>
            </a:r>
            <a:r>
              <a:rPr lang="en-US" sz="1600" i="1"/>
              <a:t>common features</a:t>
            </a:r>
            <a:r>
              <a:rPr lang="en-US" sz="1600"/>
              <a:t> which specify </a:t>
            </a:r>
            <a:r>
              <a:rPr lang="en-US" sz="1600" i="1"/>
              <a:t>key practices</a:t>
            </a:r>
            <a:r>
              <a:rPr lang="en-US" sz="1600"/>
              <a:t>. The key practices, when collectively addressed, accomplish the goals of the given KPA.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An organization is graded according to the presence of key practices that support KPAs.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rgbClr val="000066"/>
                </a:solidFill>
                <a:latin typeface="Arial" charset="0"/>
              </a:rPr>
              <a:t>CMM Maturity Levels and KPAs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92150" y="48831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Arial" charset="0"/>
              </a:rPr>
              <a:t>Initial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(Level 1)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377950" y="40449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Arial" charset="0"/>
              </a:rPr>
              <a:t>Repeatable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(Level 2)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87550" y="32067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Arial" charset="0"/>
              </a:rPr>
              <a:t>Defined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(Level 3)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97150" y="24447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Arial" charset="0"/>
              </a:rPr>
              <a:t>Managed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(Level 4)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282950" y="16827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Arial" charset="0"/>
              </a:rPr>
              <a:t>Optimizing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/>
            <a:r>
              <a:rPr lang="en-US" sz="1400">
                <a:solidFill>
                  <a:srgbClr val="000066"/>
                </a:solidFill>
                <a:latin typeface="Arial" charset="0"/>
              </a:rPr>
              <a:t>(Level 5)</a:t>
            </a:r>
          </a:p>
        </p:txBody>
      </p:sp>
      <p:sp>
        <p:nvSpPr>
          <p:cNvPr id="5128" name="Arc 8"/>
          <p:cNvSpPr>
            <a:spLocks/>
          </p:cNvSpPr>
          <p:nvPr/>
        </p:nvSpPr>
        <p:spPr bwMode="auto">
          <a:xfrm>
            <a:off x="992188" y="42687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Arc 9"/>
          <p:cNvSpPr>
            <a:spLocks/>
          </p:cNvSpPr>
          <p:nvPr/>
        </p:nvSpPr>
        <p:spPr bwMode="auto">
          <a:xfrm>
            <a:off x="1601788" y="34305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Arc 10"/>
          <p:cNvSpPr>
            <a:spLocks/>
          </p:cNvSpPr>
          <p:nvPr/>
        </p:nvSpPr>
        <p:spPr bwMode="auto">
          <a:xfrm>
            <a:off x="2211388" y="25923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Arc 11"/>
          <p:cNvSpPr>
            <a:spLocks/>
          </p:cNvSpPr>
          <p:nvPr/>
        </p:nvSpPr>
        <p:spPr bwMode="auto">
          <a:xfrm>
            <a:off x="2897188" y="18303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12725" y="4237038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Disciplined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22325" y="3246438"/>
            <a:ext cx="8683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Standard,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consistent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08125" y="2408238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Predictable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041525" y="1570038"/>
            <a:ext cx="10604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Continuously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improving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6092825" y="5087938"/>
            <a:ext cx="2865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configuration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quality assurance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subcontract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project tracking and oversight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project planning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Requirements management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6080125" y="3322638"/>
            <a:ext cx="24685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Peer reviews</a:t>
            </a:r>
          </a:p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Intergroup coordination</a:t>
            </a:r>
          </a:p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Software product engineering</a:t>
            </a:r>
          </a:p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Integrated software management</a:t>
            </a:r>
          </a:p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Training program</a:t>
            </a:r>
          </a:p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Organization process definition</a:t>
            </a:r>
          </a:p>
          <a:p>
            <a:pPr>
              <a:buFontTx/>
              <a:buChar char="•"/>
            </a:pPr>
            <a:r>
              <a:rPr lang="en-US" sz="1200" dirty="0">
                <a:solidFill>
                  <a:srgbClr val="000066"/>
                </a:solidFill>
                <a:latin typeface="Arial" charset="0"/>
              </a:rPr>
              <a:t>Organization process focus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080125" y="2560638"/>
            <a:ext cx="255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quality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Quantitative process management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080125" y="1722438"/>
            <a:ext cx="2490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Process change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Technology change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Defect prevention</a:t>
            </a: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4495800" y="1905000"/>
            <a:ext cx="1600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3810000" y="2743200"/>
            <a:ext cx="2209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3200400" y="3505200"/>
            <a:ext cx="2819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2590800" y="4343400"/>
            <a:ext cx="34290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1752600" y="6248400"/>
            <a:ext cx="2312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Technical Report SEI-93-TR-24]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Characteristics of Immaturity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Software process improvised during the course of a project.</a:t>
            </a:r>
          </a:p>
          <a:p>
            <a:pPr>
              <a:lnSpc>
                <a:spcPct val="90000"/>
              </a:lnSpc>
            </a:pPr>
            <a:r>
              <a:rPr lang="en-US" sz="2400"/>
              <a:t>Even if process is specified, it is not rigorously followed or enforced.</a:t>
            </a:r>
          </a:p>
          <a:p>
            <a:pPr>
              <a:lnSpc>
                <a:spcPct val="90000"/>
              </a:lnSpc>
            </a:pPr>
            <a:r>
              <a:rPr lang="en-US" sz="2400"/>
              <a:t>Reactionary, focus on solving immediate crises.</a:t>
            </a:r>
          </a:p>
          <a:p>
            <a:pPr>
              <a:lnSpc>
                <a:spcPct val="90000"/>
              </a:lnSpc>
            </a:pPr>
            <a:r>
              <a:rPr lang="en-US" sz="2400"/>
              <a:t>Hard deadlines often mean a compromise in functionality and/or quality.</a:t>
            </a:r>
          </a:p>
          <a:p>
            <a:pPr>
              <a:lnSpc>
                <a:spcPct val="90000"/>
              </a:lnSpc>
            </a:pPr>
            <a:r>
              <a:rPr lang="en-US" sz="2400"/>
              <a:t>No objective basis for judging product quality or for solving process problems.</a:t>
            </a:r>
          </a:p>
          <a:p>
            <a:pPr>
              <a:lnSpc>
                <a:spcPct val="90000"/>
              </a:lnSpc>
            </a:pPr>
            <a:r>
              <a:rPr lang="en-US" sz="2400"/>
              <a:t>Quality is difficult if not impossible to predict.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Maturity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Able to manage software development and maintenance organization/project wide.</a:t>
            </a:r>
          </a:p>
          <a:p>
            <a:pPr>
              <a:lnSpc>
                <a:spcPct val="90000"/>
              </a:lnSpc>
            </a:pPr>
            <a:r>
              <a:rPr lang="en-US" sz="2000"/>
              <a:t>There is a prescribed, mandated, and enforced process.</a:t>
            </a:r>
          </a:p>
          <a:p>
            <a:pPr>
              <a:lnSpc>
                <a:spcPct val="90000"/>
              </a:lnSpc>
            </a:pPr>
            <a:r>
              <a:rPr lang="en-US" sz="2000"/>
              <a:t>Process is consistent with the way that work actually gets done.</a:t>
            </a:r>
          </a:p>
          <a:p>
            <a:pPr>
              <a:lnSpc>
                <a:spcPct val="90000"/>
              </a:lnSpc>
            </a:pPr>
            <a:r>
              <a:rPr lang="en-US" sz="2000"/>
              <a:t>Process is updated and improved as necessary.</a:t>
            </a:r>
          </a:p>
          <a:p>
            <a:pPr>
              <a:lnSpc>
                <a:spcPct val="90000"/>
              </a:lnSpc>
            </a:pPr>
            <a:r>
              <a:rPr lang="en-US" sz="2000"/>
              <a:t>Roles and responsibilities within the process are clear.</a:t>
            </a:r>
          </a:p>
          <a:p>
            <a:pPr>
              <a:lnSpc>
                <a:spcPct val="90000"/>
              </a:lnSpc>
            </a:pPr>
            <a:r>
              <a:rPr lang="en-US" sz="2000"/>
              <a:t>Quality is measured and monitored, and an objective basis for judgment exists.</a:t>
            </a:r>
          </a:p>
          <a:p>
            <a:pPr>
              <a:lnSpc>
                <a:spcPct val="90000"/>
              </a:lnSpc>
            </a:pPr>
            <a:r>
              <a:rPr lang="en-US" sz="2000"/>
              <a:t>The necessary infrastructure for supporting the process exists.</a:t>
            </a:r>
          </a:p>
          <a:p>
            <a:pPr>
              <a:lnSpc>
                <a:spcPct val="90000"/>
              </a:lnSpc>
            </a:pPr>
            <a:r>
              <a:rPr lang="en-US" sz="2000"/>
              <a:t>Workers see the value in the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A Survey of High Maturity Organizations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No organization type or structure seems to be correlated with maturity.</a:t>
            </a:r>
          </a:p>
          <a:p>
            <a:pPr>
              <a:lnSpc>
                <a:spcPct val="90000"/>
              </a:lnSpc>
            </a:pPr>
            <a:r>
              <a:rPr lang="en-US" sz="1800"/>
              <a:t>Most have multiple quality improvement initiatives.</a:t>
            </a:r>
          </a:p>
          <a:p>
            <a:pPr>
              <a:lnSpc>
                <a:spcPct val="90000"/>
              </a:lnSpc>
            </a:pPr>
            <a:r>
              <a:rPr lang="en-US" sz="1800"/>
              <a:t>Typically use incremental or evolutionary process models.</a:t>
            </a:r>
          </a:p>
          <a:p>
            <a:pPr>
              <a:lnSpc>
                <a:spcPct val="90000"/>
              </a:lnSpc>
            </a:pPr>
            <a:r>
              <a:rPr lang="en-US" sz="1800"/>
              <a:t>Most measure customer/user satisfaction and have meaningful interaction with them.</a:t>
            </a:r>
          </a:p>
          <a:p>
            <a:pPr>
              <a:lnSpc>
                <a:spcPct val="90000"/>
              </a:lnSpc>
            </a:pPr>
            <a:r>
              <a:rPr lang="en-US" sz="1800"/>
              <a:t>Most use cost models (functionality, schedule =&gt; cost)</a:t>
            </a:r>
          </a:p>
          <a:p>
            <a:pPr>
              <a:lnSpc>
                <a:spcPct val="90000"/>
              </a:lnSpc>
            </a:pPr>
            <a:r>
              <a:rPr lang="en-US" sz="1800"/>
              <a:t>Typically incorporate risk management into their process.</a:t>
            </a:r>
          </a:p>
          <a:p>
            <a:pPr>
              <a:lnSpc>
                <a:spcPct val="90000"/>
              </a:lnSpc>
            </a:pPr>
            <a:r>
              <a:rPr lang="en-US" sz="1800"/>
              <a:t>Typically have an independent SQA group and embed SQA into the process.</a:t>
            </a:r>
          </a:p>
          <a:p>
            <a:pPr>
              <a:lnSpc>
                <a:spcPct val="90000"/>
              </a:lnSpc>
            </a:pPr>
            <a:r>
              <a:rPr lang="en-US" sz="1800"/>
              <a:t>Typically use Internet/intranet to deploy process assets.</a:t>
            </a:r>
          </a:p>
          <a:p>
            <a:pPr>
              <a:lnSpc>
                <a:spcPct val="90000"/>
              </a:lnSpc>
            </a:pPr>
            <a:r>
              <a:rPr lang="en-US" sz="1800"/>
              <a:t>Most use a consistent, though not formal, process notation.</a:t>
            </a:r>
          </a:p>
          <a:p>
            <a:pPr>
              <a:lnSpc>
                <a:spcPct val="90000"/>
              </a:lnSpc>
            </a:pPr>
            <a:r>
              <a:rPr lang="en-US" sz="1800"/>
              <a:t>Most have required training in “people issues” - interpersonal skills, team building.</a:t>
            </a:r>
          </a:p>
          <a:p>
            <a:pPr>
              <a:lnSpc>
                <a:spcPct val="90000"/>
              </a:lnSpc>
            </a:pPr>
            <a:r>
              <a:rPr lang="en-US" sz="1800"/>
              <a:t>Typically use both inspections and walkthroughs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5534025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[From “Practices of High Maturity Organizations: The 1999 Survey” by Paulk, Goldenson, and White, December 1999.]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Greater Maturity Can Bear Fruit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SE division of Hughes aircraft spent @$500K over a three year period for assessment and improvement programs. By the end of the three year period, assessed at CMM Level 3. Estimated savings of @$2M annually as a result (less overtime, less rework, greater productivity, etc.)</a:t>
            </a:r>
          </a:p>
          <a:p>
            <a:pPr>
              <a:lnSpc>
                <a:spcPct val="90000"/>
              </a:lnSpc>
            </a:pPr>
            <a:r>
              <a:rPr lang="en-US" sz="2000"/>
              <a:t>Equipment Division of Raytheon rise to CMM Level 3, at an estimated cost of @$580K resulted in 2-fold increase in productivity along with savings of @$15.8M in rework costs.</a:t>
            </a:r>
          </a:p>
          <a:p>
            <a:pPr>
              <a:lnSpc>
                <a:spcPct val="90000"/>
              </a:lnSpc>
            </a:pPr>
            <a:r>
              <a:rPr lang="en-US" sz="2000"/>
              <a:t>Motorola GED (CMM Level 4) documented significant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reduction in cycle time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reduction in defect rates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increase in productivity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77200" cy="609600"/>
          </a:xfrm>
        </p:spPr>
        <p:txBody>
          <a:bodyPr/>
          <a:lstStyle/>
          <a:p>
            <a:r>
              <a:rPr lang="en-US" b="0">
                <a:latin typeface="Arial Black" pitchFamily="34" charset="0"/>
              </a:rPr>
              <a:t>Capability Maturity Model Integration - </a:t>
            </a:r>
            <a:r>
              <a:rPr lang="en-US"/>
              <a:t>CMMI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So far CMM – for software (SW-CMM)</a:t>
            </a:r>
          </a:p>
          <a:p>
            <a:pPr>
              <a:lnSpc>
                <a:spcPct val="80000"/>
              </a:lnSpc>
            </a:pPr>
            <a:r>
              <a:rPr lang="en-US" sz="2000"/>
              <a:t>Issues in a system --&gt;  more than software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e.g. system engineering, electronics, manufacturing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Many CMMI models – different emphasis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Based 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Capability Maturity Model for Software (SW-CMM)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System Engineering Capability Model (SECM)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Integrated Product Development Capability Maturity Model (IPD-CMM)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http://www.sei.cmu.edu/cmmi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402</TotalTime>
  <Words>1085</Words>
  <Application>Microsoft Office PowerPoint</Application>
  <PresentationFormat>On-screen Show (4:3)</PresentationFormat>
  <Paragraphs>173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Times New Roman</vt:lpstr>
      <vt:lpstr>Verdana</vt:lpstr>
      <vt:lpstr>Wingdings</vt:lpstr>
      <vt:lpstr>01_Introduction_To_Software_Engineering</vt:lpstr>
      <vt:lpstr>Course Notes Set 3: Software Process Maturity</vt:lpstr>
      <vt:lpstr>PowerPoint Presentation</vt:lpstr>
      <vt:lpstr>Capability Maturity Model</vt:lpstr>
      <vt:lpstr>PowerPoint Presentation</vt:lpstr>
      <vt:lpstr>Characteristics of Immaturity</vt:lpstr>
      <vt:lpstr>Characteristics of Maturity</vt:lpstr>
      <vt:lpstr>A Survey of High Maturity Organizations</vt:lpstr>
      <vt:lpstr>Greater Maturity Can Bear Fruit</vt:lpstr>
      <vt:lpstr>Capability Maturity Model Integration - CMMI </vt:lpstr>
      <vt:lpstr>Improvement over SW-CMM</vt:lpstr>
      <vt:lpstr>Why CMMI?</vt:lpstr>
      <vt:lpstr>Maturity Levels</vt:lpstr>
      <vt:lpstr>PowerPoint Presentation</vt:lpstr>
      <vt:lpstr>Process Areas</vt:lpstr>
      <vt:lpstr>Process Areas</vt:lpstr>
      <vt:lpstr>Process Areas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</dc:title>
  <dc:creator>Engineering Network Services</dc:creator>
  <cp:lastModifiedBy>Kareith D</cp:lastModifiedBy>
  <cp:revision>30</cp:revision>
  <cp:lastPrinted>2000-01-12T16:58:38Z</cp:lastPrinted>
  <dcterms:created xsi:type="dcterms:W3CDTF">1995-06-17T23:31:02Z</dcterms:created>
  <dcterms:modified xsi:type="dcterms:W3CDTF">2019-08-26T15:47:32Z</dcterms:modified>
</cp:coreProperties>
</file>