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50"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4" r:id="rId9"/>
    <p:sldId id="265" r:id="rId10"/>
    <p:sldId id="266" r:id="rId11"/>
    <p:sldId id="275" r:id="rId12"/>
    <p:sldId id="287" r:id="rId13"/>
    <p:sldId id="267" r:id="rId14"/>
    <p:sldId id="270" r:id="rId15"/>
    <p:sldId id="288" r:id="rId16"/>
    <p:sldId id="277" r:id="rId17"/>
    <p:sldId id="278" r:id="rId18"/>
    <p:sldId id="279" r:id="rId19"/>
    <p:sldId id="280" r:id="rId20"/>
    <p:sldId id="272" r:id="rId21"/>
    <p:sldId id="281" r:id="rId22"/>
    <p:sldId id="282" r:id="rId23"/>
    <p:sldId id="283" r:id="rId24"/>
    <p:sldId id="284" r:id="rId25"/>
    <p:sldId id="285" r:id="rId26"/>
    <p:sldId id="286" r:id="rId27"/>
    <p:sldId id="268" r:id="rId28"/>
    <p:sldId id="269" r:id="rId2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CC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3" autoAdjust="0"/>
    <p:restoredTop sz="84543" autoAdjust="0"/>
  </p:normalViewPr>
  <p:slideViewPr>
    <p:cSldViewPr snapToGrid="0">
      <p:cViewPr varScale="1">
        <p:scale>
          <a:sx n="56" d="100"/>
          <a:sy n="56" d="100"/>
        </p:scale>
        <p:origin x="89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p:scale>
          <a:sx n="140" d="100"/>
          <a:sy n="140" d="100"/>
        </p:scale>
        <p:origin x="-78" y="35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05138" cy="452438"/>
          </a:xfrm>
          <a:prstGeom prst="rect">
            <a:avLst/>
          </a:prstGeom>
          <a:noFill/>
          <a:ln w="9525">
            <a:noFill/>
            <a:miter lim="800000"/>
            <a:headEnd/>
            <a:tailEnd/>
          </a:ln>
          <a:effectLst/>
        </p:spPr>
        <p:txBody>
          <a:bodyPr vert="horz" wrap="square" lIns="91723" tIns="45862" rIns="91723" bIns="45862" numCol="1" anchor="t" anchorCtr="0" compatLnSpc="1">
            <a:prstTxWarp prst="textNoShape">
              <a:avLst/>
            </a:prstTxWarp>
          </a:bodyPr>
          <a:lstStyle>
            <a:lvl1pPr>
              <a:defRPr sz="1200"/>
            </a:lvl1pPr>
          </a:lstStyle>
          <a:p>
            <a:endParaRPr lang="en-US"/>
          </a:p>
        </p:txBody>
      </p:sp>
      <p:sp>
        <p:nvSpPr>
          <p:cNvPr id="32771" name="Rectangle 3"/>
          <p:cNvSpPr>
            <a:spLocks noGrp="1" noChangeArrowheads="1"/>
          </p:cNvSpPr>
          <p:nvPr>
            <p:ph type="dt" sz="quarter" idx="1"/>
          </p:nvPr>
        </p:nvSpPr>
        <p:spPr bwMode="auto">
          <a:xfrm>
            <a:off x="4005263" y="0"/>
            <a:ext cx="3005137" cy="452438"/>
          </a:xfrm>
          <a:prstGeom prst="rect">
            <a:avLst/>
          </a:prstGeom>
          <a:noFill/>
          <a:ln w="9525">
            <a:noFill/>
            <a:miter lim="800000"/>
            <a:headEnd/>
            <a:tailEnd/>
          </a:ln>
          <a:effectLst/>
        </p:spPr>
        <p:txBody>
          <a:bodyPr vert="horz" wrap="square" lIns="91723" tIns="45862" rIns="91723" bIns="45862" numCol="1" anchor="t" anchorCtr="0" compatLnSpc="1">
            <a:prstTxWarp prst="textNoShape">
              <a:avLst/>
            </a:prstTxWarp>
          </a:bodyPr>
          <a:lstStyle>
            <a:lvl1pPr algn="r">
              <a:defRPr sz="1200"/>
            </a:lvl1pPr>
          </a:lstStyle>
          <a:p>
            <a:endParaRPr lang="en-US"/>
          </a:p>
        </p:txBody>
      </p:sp>
      <p:sp>
        <p:nvSpPr>
          <p:cNvPr id="32772" name="Rectangle 4"/>
          <p:cNvSpPr>
            <a:spLocks noGrp="1" noChangeArrowheads="1"/>
          </p:cNvSpPr>
          <p:nvPr>
            <p:ph type="ftr" sz="quarter" idx="2"/>
          </p:nvPr>
        </p:nvSpPr>
        <p:spPr bwMode="auto">
          <a:xfrm>
            <a:off x="0" y="8820150"/>
            <a:ext cx="3005138" cy="452438"/>
          </a:xfrm>
          <a:prstGeom prst="rect">
            <a:avLst/>
          </a:prstGeom>
          <a:noFill/>
          <a:ln w="9525">
            <a:noFill/>
            <a:miter lim="800000"/>
            <a:headEnd/>
            <a:tailEnd/>
          </a:ln>
          <a:effectLst/>
        </p:spPr>
        <p:txBody>
          <a:bodyPr vert="horz" wrap="square" lIns="91723" tIns="45862" rIns="91723" bIns="45862" numCol="1" anchor="b" anchorCtr="0" compatLnSpc="1">
            <a:prstTxWarp prst="textNoShape">
              <a:avLst/>
            </a:prstTxWarp>
          </a:bodyPr>
          <a:lstStyle>
            <a:lvl1pPr>
              <a:defRPr sz="1200"/>
            </a:lvl1pPr>
          </a:lstStyle>
          <a:p>
            <a:endParaRPr lang="en-US"/>
          </a:p>
        </p:txBody>
      </p:sp>
      <p:sp>
        <p:nvSpPr>
          <p:cNvPr id="32773" name="Rectangle 5"/>
          <p:cNvSpPr>
            <a:spLocks noGrp="1" noChangeArrowheads="1"/>
          </p:cNvSpPr>
          <p:nvPr>
            <p:ph type="sldNum" sz="quarter" idx="3"/>
          </p:nvPr>
        </p:nvSpPr>
        <p:spPr bwMode="auto">
          <a:xfrm>
            <a:off x="4005263" y="8820150"/>
            <a:ext cx="3005137" cy="452438"/>
          </a:xfrm>
          <a:prstGeom prst="rect">
            <a:avLst/>
          </a:prstGeom>
          <a:noFill/>
          <a:ln w="9525">
            <a:noFill/>
            <a:miter lim="800000"/>
            <a:headEnd/>
            <a:tailEnd/>
          </a:ln>
          <a:effectLst/>
        </p:spPr>
        <p:txBody>
          <a:bodyPr vert="horz" wrap="square" lIns="91723" tIns="45862" rIns="91723" bIns="45862" numCol="1" anchor="b" anchorCtr="0" compatLnSpc="1">
            <a:prstTxWarp prst="textNoShape">
              <a:avLst/>
            </a:prstTxWarp>
          </a:bodyPr>
          <a:lstStyle>
            <a:lvl1pPr algn="r">
              <a:defRPr sz="1200"/>
            </a:lvl1pPr>
          </a:lstStyle>
          <a:p>
            <a:fld id="{E524F241-8033-4C14-9544-0AFED416589C}"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30723"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39939"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40963"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41987"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43011"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44035"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45059"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46083"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47107"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r>
              <a:rPr lang="en-US" dirty="0"/>
              <a:t>Every box/node/module is verified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48131"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49155"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31747"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50179"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51203"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52227"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3" name="Notes Placeholder 2"/>
          <p:cNvSpPr>
            <a:spLocks noGrp="1"/>
          </p:cNvSpPr>
          <p:nvPr>
            <p:ph type="body" idx="1"/>
          </p:nvPr>
        </p:nvSpPr>
        <p:spPr>
          <a:xfrm>
            <a:off x="701675" y="4416425"/>
            <a:ext cx="5607050" cy="4183063"/>
          </a:xfrm>
          <a:prstGeom prst="rect">
            <a:avLst/>
          </a:prstGeom>
        </p:spPr>
        <p:txBody>
          <a:bodyPr>
            <a:normAutofit/>
          </a:bodyPr>
          <a:lstStyle/>
          <a:p>
            <a:pPr>
              <a:lnSpc>
                <a:spcPct val="90000"/>
              </a:lnSpc>
            </a:pPr>
            <a:r>
              <a:rPr lang="en-US" dirty="0"/>
              <a:t>Correctness Verification – gets the bugs out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32771"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33795"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34819"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35843"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36867" name="Notes Placeholder 2"/>
          <p:cNvSpPr>
            <a:spLocks noGrp="1"/>
          </p:cNvSpPr>
          <p:nvPr>
            <p:ph type="body" idx="1"/>
          </p:nvPr>
        </p:nvSpPr>
        <p:spPr bwMode="auto">
          <a:xfrm>
            <a:off x="701675" y="4416425"/>
            <a:ext cx="5607050" cy="4576763"/>
          </a:xfrm>
          <a:prstGeom prst="rect">
            <a:avLst/>
          </a:prstGeom>
          <a:noFill/>
          <a:ln>
            <a:miter lim="800000"/>
            <a:headEnd/>
            <a:tailEnd/>
          </a:ln>
        </p:spPr>
        <p:txBody>
          <a:bodyPr/>
          <a:lstStyle/>
          <a:p>
            <a:r>
              <a:rPr lang="en-US" dirty="0"/>
              <a:t>Cleanup process </a:t>
            </a:r>
          </a:p>
          <a:p>
            <a:r>
              <a:rPr lang="en-US" dirty="0"/>
              <a:t>Functional spec – what it will do?</a:t>
            </a:r>
          </a:p>
          <a:p>
            <a:r>
              <a:rPr lang="en-US" dirty="0"/>
              <a:t>Usage spec – How it will be used?</a:t>
            </a:r>
          </a:p>
          <a:p>
            <a:r>
              <a:rPr lang="en-US" dirty="0"/>
              <a:t>	</a:t>
            </a:r>
            <a:r>
              <a:rPr lang="en-US" dirty="0" err="1"/>
              <a:t>percents</a:t>
            </a:r>
            <a:r>
              <a:rPr lang="en-US" dirty="0"/>
              <a:t> </a:t>
            </a:r>
          </a:p>
          <a:p>
            <a:r>
              <a:rPr lang="en-US" dirty="0"/>
              <a:t>W – 80%                  D/W – 73%</a:t>
            </a:r>
          </a:p>
          <a:p>
            <a:r>
              <a:rPr lang="en-US" dirty="0"/>
              <a:t>D  – 5%                    I/W – 73 %</a:t>
            </a:r>
          </a:p>
          <a:p>
            <a:r>
              <a:rPr lang="en-US" dirty="0"/>
              <a:t>I  –  7.5%</a:t>
            </a:r>
          </a:p>
          <a:p>
            <a:r>
              <a:rPr lang="en-US" dirty="0"/>
              <a:t>T – 7.5%</a:t>
            </a:r>
          </a:p>
          <a:p>
            <a:endParaRPr lang="en-US" dirty="0"/>
          </a:p>
          <a:p>
            <a:r>
              <a:rPr lang="en-US" dirty="0"/>
              <a:t>Incremental Devolvement  Planning</a:t>
            </a:r>
          </a:p>
          <a:p>
            <a:endParaRPr lang="en-US" dirty="0"/>
          </a:p>
          <a:p>
            <a:r>
              <a:rPr lang="en-US" dirty="0"/>
              <a:t>Inc 1: W</a:t>
            </a:r>
          </a:p>
          <a:p>
            <a:r>
              <a:rPr lang="en-US" dirty="0"/>
              <a:t>Inc 2: D</a:t>
            </a:r>
          </a:p>
          <a:p>
            <a:r>
              <a:rPr lang="en-US" dirty="0"/>
              <a:t>Inc 3: I/T</a:t>
            </a:r>
          </a:p>
          <a:p>
            <a:endParaRPr lang="en-US" dirty="0"/>
          </a:p>
          <a:p>
            <a:endParaRPr lang="en-US" dirty="0"/>
          </a:p>
          <a:p>
            <a:r>
              <a:rPr lang="en-US" dirty="0"/>
              <a:t>Test Cases:</a:t>
            </a:r>
          </a:p>
          <a:p>
            <a:r>
              <a:rPr lang="en-US" dirty="0" err="1"/>
              <a:t>Percents</a:t>
            </a:r>
            <a:r>
              <a:rPr lang="en-US" dirty="0"/>
              <a:t> are usage scenarios</a:t>
            </a:r>
          </a:p>
          <a:p>
            <a:r>
              <a:rPr lang="en-US" dirty="0" err="1"/>
              <a:t>Accnt</a:t>
            </a:r>
            <a:r>
              <a:rPr lang="en-US" dirty="0"/>
              <a:t> #, </a:t>
            </a:r>
            <a:r>
              <a:rPr lang="en-US" dirty="0" err="1"/>
              <a:t>passD</a:t>
            </a:r>
            <a:r>
              <a:rPr lang="en-US" dirty="0"/>
              <a:t>,….,W($20)… P = 10%</a:t>
            </a:r>
          </a:p>
          <a:p>
            <a:r>
              <a:rPr lang="en-US" dirty="0" err="1"/>
              <a:t>Accnt</a:t>
            </a:r>
            <a:r>
              <a:rPr lang="en-US" dirty="0"/>
              <a:t> #, </a:t>
            </a:r>
            <a:r>
              <a:rPr lang="en-US" dirty="0" err="1"/>
              <a:t>passD</a:t>
            </a:r>
            <a:r>
              <a:rPr lang="en-US" dirty="0"/>
              <a:t>,….,W($1000)… P = .3%</a:t>
            </a:r>
          </a:p>
          <a:p>
            <a:r>
              <a:rPr lang="en-US" dirty="0" err="1"/>
              <a:t>Accnt</a:t>
            </a:r>
            <a:r>
              <a:rPr lang="en-US" dirty="0"/>
              <a:t> #, </a:t>
            </a:r>
            <a:r>
              <a:rPr lang="en-US" dirty="0" err="1"/>
              <a:t>passD</a:t>
            </a:r>
            <a:r>
              <a:rPr lang="en-US" dirty="0"/>
              <a:t>,….,D($250)… P = 1.1%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t>Accnt</a:t>
            </a:r>
            <a:r>
              <a:rPr lang="en-US" dirty="0"/>
              <a:t> #, </a:t>
            </a:r>
            <a:r>
              <a:rPr lang="en-US" dirty="0" err="1"/>
              <a:t>passD</a:t>
            </a:r>
            <a:r>
              <a:rPr lang="en-US" dirty="0"/>
              <a:t>,….,D($50), W($30)… P = .00005%</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Outlier - </a:t>
            </a:r>
            <a:r>
              <a:rPr lang="en-US" dirty="0" err="1"/>
              <a:t>Accnt</a:t>
            </a:r>
            <a:r>
              <a:rPr lang="en-US" dirty="0"/>
              <a:t> #, </a:t>
            </a:r>
            <a:r>
              <a:rPr lang="en-US" dirty="0" err="1"/>
              <a:t>passD</a:t>
            </a:r>
            <a:r>
              <a:rPr lang="en-US" dirty="0"/>
              <a:t>,….,D($20),W($20), D($20),W($20), D($20),W($20), D($20),W($20)… P = 9.0 e-11%</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37891"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p:spPr>
      </p:sp>
      <p:sp>
        <p:nvSpPr>
          <p:cNvPr id="38915" name="Notes Placeholder 2"/>
          <p:cNvSpPr>
            <a:spLocks noGrp="1"/>
          </p:cNvSpPr>
          <p:nvPr>
            <p:ph type="body" idx="1"/>
          </p:nvPr>
        </p:nvSpPr>
        <p:spPr bwMode="auto">
          <a:xfrm>
            <a:off x="701675" y="4416425"/>
            <a:ext cx="5607050" cy="4183063"/>
          </a:xfrm>
          <a:prstGeom prst="rect">
            <a:avLst/>
          </a:prstGeom>
          <a:noFill/>
          <a:ln>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8B8E26F9-8264-4EEC-A530-BF74320C0CC8}" type="datetime5">
              <a:rPr lang="en-US"/>
              <a:pPr/>
              <a:t>4-Sep-19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8FD578D-2105-491B-A91A-58908DC868C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67D2F21D-A9C8-4A16-BA79-3008B5DD8764}" type="datetime5">
              <a:rPr lang="en-US"/>
              <a:pPr/>
              <a:t>4-Sep-19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8219D7C-AC3B-4EAD-A871-643866CC3DE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B911545E-81DA-4BF9-94ED-5812A7A756DD}" type="datetime5">
              <a:rPr lang="en-US"/>
              <a:pPr/>
              <a:t>4-Sep-19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BAD1063-5BC8-44A7-AA0F-4B91E2E1CE5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2F7AA43-1E4D-47F6-A7A7-9B19B894592E}" type="datetime5">
              <a:rPr lang="en-US"/>
              <a:pPr/>
              <a:t>4-Sep-19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420B659-7109-49E4-9925-73A36D22222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8F8A219-FBC4-45C3-94A5-41B1125AF136}" type="datetime5">
              <a:rPr lang="en-US"/>
              <a:pPr/>
              <a:t>4-Sep-19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FABD0AC-1700-46AE-A770-F52253443F6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D5E48189-5EF4-4F75-9CE3-60C0E83A6C67}" type="datetime5">
              <a:rPr lang="en-US"/>
              <a:pPr/>
              <a:t>4-Sep-19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8468270-4E1E-4C8F-8A9C-E0E436EE545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9B907A3F-02AB-42C8-83D5-425572F78019}" type="datetime5">
              <a:rPr lang="en-US"/>
              <a:pPr/>
              <a:t>4-Sep-19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8D8794A-0D88-4D36-BB3C-229F95FDB45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0D08CB5C-9A41-483F-9DD1-78700497C150}" type="datetime5">
              <a:rPr lang="en-US"/>
              <a:pPr/>
              <a:t>4-Sep-19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310B84A7-2382-4E72-8A4D-4AE7E755B6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BD12AAB2-763E-4264-9B1E-93C4E616899C}" type="datetime5">
              <a:rPr lang="en-US"/>
              <a:pPr/>
              <a:t>4-Sep-19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91915449-5775-483F-A68D-C0B88AFEE8F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422406E7-9B64-4593-B4CA-97F4031F3480}" type="datetime5">
              <a:rPr lang="en-US"/>
              <a:pPr/>
              <a:t>4-Sep-19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548DBFE1-5C6A-4687-A46A-F65F6F54595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5B7B2A1-36EB-412B-AA2E-CCEBB2C4ED62}" type="datetime5">
              <a:rPr lang="en-US"/>
              <a:pPr/>
              <a:t>4-Sep-19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06AC311-E248-4380-B3D2-F8A331EDF9D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749B665C-4260-4E38-AFFC-A2813FCB30F8}" type="datetime5">
              <a:rPr lang="en-US"/>
              <a:pPr/>
              <a:t>4-Sep-19</a:t>
            </a:fld>
            <a:endParaRPr lang="en-US"/>
          </a:p>
        </p:txBody>
      </p:sp>
      <p:sp>
        <p:nvSpPr>
          <p:cNvPr id="307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30726" name="Rectangle 6"/>
          <p:cNvSpPr>
            <a:spLocks noGrp="1" noChangeArrowheads="1"/>
          </p:cNvSpPr>
          <p:nvPr>
            <p:ph type="sldNum" sz="quarter" idx="4"/>
          </p:nvPr>
        </p:nvSpPr>
        <p:spPr bwMode="auto">
          <a:xfrm>
            <a:off x="6705600"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E64E4AE-7B0D-4BA9-B1DB-47BB763BF641}" type="slidenum">
              <a:rPr lang="en-US"/>
              <a:pPr/>
              <a:t>‹#›</a:t>
            </a:fld>
            <a:endParaRPr lang="en-US"/>
          </a:p>
        </p:txBody>
      </p:sp>
      <p:sp>
        <p:nvSpPr>
          <p:cNvPr id="30727" name="Rectangle 7"/>
          <p:cNvSpPr>
            <a:spLocks noChangeArrowheads="1"/>
          </p:cNvSpPr>
          <p:nvPr/>
        </p:nvSpPr>
        <p:spPr bwMode="auto">
          <a:xfrm>
            <a:off x="0" y="6477000"/>
            <a:ext cx="9144000" cy="381000"/>
          </a:xfrm>
          <a:prstGeom prst="rect">
            <a:avLst/>
          </a:prstGeom>
          <a:solidFill>
            <a:srgbClr val="003399"/>
          </a:solidFill>
          <a:ln w="9525">
            <a:solidFill>
              <a:schemeClr val="tx1"/>
            </a:solidFill>
            <a:miter lim="800000"/>
            <a:headEnd/>
            <a:tailEnd/>
          </a:ln>
          <a:effectLst/>
        </p:spPr>
        <p:txBody>
          <a:bodyPr wrap="none" anchor="ctr"/>
          <a:lstStyle/>
          <a:p>
            <a:pPr algn="r"/>
            <a:endParaRPr lang="en-US" sz="1000" b="1">
              <a:solidFill>
                <a:schemeClr val="bg1"/>
              </a:solidFill>
              <a:latin typeface="Verdana" pitchFamily="34" charset="0"/>
            </a:endParaRPr>
          </a:p>
          <a:p>
            <a:pPr algn="r"/>
            <a:r>
              <a:rPr lang="en-US" sz="1000" b="1">
                <a:solidFill>
                  <a:schemeClr val="bg1"/>
                </a:solidFill>
                <a:latin typeface="Verdana" pitchFamily="34" charset="0"/>
              </a:rPr>
              <a:t>COMP 6710 Course Notes	Slide 4-</a:t>
            </a:r>
            <a:fld id="{F1F0043F-586A-4E71-9858-6A40867FE22C}" type="slidenum">
              <a:rPr lang="en-US" sz="1000" b="1">
                <a:solidFill>
                  <a:schemeClr val="bg1"/>
                </a:solidFill>
                <a:latin typeface="Verdana" pitchFamily="34" charset="0"/>
              </a:rPr>
              <a:pPr algn="r"/>
              <a:t>‹#›</a:t>
            </a:fld>
            <a:endParaRPr lang="en-US">
              <a:solidFill>
                <a:schemeClr val="bg1"/>
              </a:solidFill>
            </a:endParaRPr>
          </a:p>
        </p:txBody>
      </p:sp>
      <p:pic>
        <p:nvPicPr>
          <p:cNvPr id="1032" name="Picture 8" descr="C:\hendrix\COMP2210\web\draft\images\cse_logo_blue.gif"/>
          <p:cNvPicPr>
            <a:picLocks noChangeAspect="1" noChangeArrowheads="1"/>
          </p:cNvPicPr>
          <p:nvPr/>
        </p:nvPicPr>
        <p:blipFill>
          <a:blip r:embed="rId13" cstate="print"/>
          <a:srcRect/>
          <a:stretch>
            <a:fillRect/>
          </a:stretch>
        </p:blipFill>
        <p:spPr bwMode="auto">
          <a:xfrm>
            <a:off x="152400" y="6500813"/>
            <a:ext cx="428625" cy="352425"/>
          </a:xfrm>
          <a:prstGeom prst="rect">
            <a:avLst/>
          </a:prstGeom>
          <a:noFill/>
          <a:ln w="9525">
            <a:noFill/>
            <a:miter lim="800000"/>
            <a:headEnd/>
            <a:tailEnd/>
          </a:ln>
        </p:spPr>
      </p:pic>
      <p:sp>
        <p:nvSpPr>
          <p:cNvPr id="30729" name="Text Box 9"/>
          <p:cNvSpPr txBox="1">
            <a:spLocks noChangeArrowheads="1"/>
          </p:cNvSpPr>
          <p:nvPr/>
        </p:nvSpPr>
        <p:spPr bwMode="auto">
          <a:xfrm>
            <a:off x="609600" y="6488113"/>
            <a:ext cx="3043238" cy="365125"/>
          </a:xfrm>
          <a:prstGeom prst="rect">
            <a:avLst/>
          </a:prstGeom>
          <a:noFill/>
          <a:ln w="9525">
            <a:noFill/>
            <a:miter lim="800000"/>
            <a:headEnd/>
            <a:tailEnd/>
          </a:ln>
          <a:effectLst/>
        </p:spPr>
        <p:txBody>
          <a:bodyPr wrap="none">
            <a:spAutoFit/>
          </a:bodyPr>
          <a:lstStyle/>
          <a:p>
            <a:pPr>
              <a:defRPr/>
            </a:pPr>
            <a:r>
              <a:rPr lang="en-US" sz="900" b="1">
                <a:solidFill>
                  <a:schemeClr val="bg1"/>
                </a:solidFill>
                <a:latin typeface="Verdana" pitchFamily="34" charset="0"/>
              </a:rPr>
              <a:t>Auburn University</a:t>
            </a:r>
          </a:p>
          <a:p>
            <a:pPr>
              <a:defRPr/>
            </a:pPr>
            <a:r>
              <a:rPr lang="en-US" sz="900" b="1">
                <a:solidFill>
                  <a:schemeClr val="bg1"/>
                </a:solidFill>
                <a:latin typeface="Verdana" pitchFamily="34" charset="0"/>
              </a:rPr>
              <a:t>Computer Science and Software Engineering</a:t>
            </a:r>
          </a:p>
        </p:txBody>
      </p:sp>
      <p:sp>
        <p:nvSpPr>
          <p:cNvPr id="30730" name="Rectangle 10"/>
          <p:cNvSpPr>
            <a:spLocks noChangeArrowheads="1"/>
          </p:cNvSpPr>
          <p:nvPr/>
        </p:nvSpPr>
        <p:spPr bwMode="auto">
          <a:xfrm>
            <a:off x="0" y="0"/>
            <a:ext cx="9144000" cy="152400"/>
          </a:xfrm>
          <a:prstGeom prst="rect">
            <a:avLst/>
          </a:prstGeom>
          <a:solidFill>
            <a:srgbClr val="003399"/>
          </a:solidFill>
          <a:ln w="9525">
            <a:solidFill>
              <a:schemeClr val="tx1"/>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Verdana" pitchFamily="34" charset="0"/>
        </a:defRPr>
      </a:lvl2pPr>
      <a:lvl3pPr algn="ctr" rtl="0" eaLnBrk="0" fontAlgn="base" hangingPunct="0">
        <a:spcBef>
          <a:spcPct val="0"/>
        </a:spcBef>
        <a:spcAft>
          <a:spcPct val="0"/>
        </a:spcAft>
        <a:defRPr sz="3600" b="1">
          <a:solidFill>
            <a:schemeClr val="tx2"/>
          </a:solidFill>
          <a:latin typeface="Verdana" pitchFamily="34" charset="0"/>
        </a:defRPr>
      </a:lvl3pPr>
      <a:lvl4pPr algn="ctr" rtl="0" eaLnBrk="0" fontAlgn="base" hangingPunct="0">
        <a:spcBef>
          <a:spcPct val="0"/>
        </a:spcBef>
        <a:spcAft>
          <a:spcPct val="0"/>
        </a:spcAft>
        <a:defRPr sz="3600" b="1">
          <a:solidFill>
            <a:schemeClr val="tx2"/>
          </a:solidFill>
          <a:latin typeface="Verdana" pitchFamily="34" charset="0"/>
        </a:defRPr>
      </a:lvl4pPr>
      <a:lvl5pPr algn="ctr" rtl="0" eaLnBrk="0" fontAlgn="base" hangingPunct="0">
        <a:spcBef>
          <a:spcPct val="0"/>
        </a:spcBef>
        <a:spcAft>
          <a:spcPct val="0"/>
        </a:spcAft>
        <a:defRPr sz="3600" b="1">
          <a:solidFill>
            <a:schemeClr val="tx2"/>
          </a:solidFill>
          <a:latin typeface="Verdana" pitchFamily="34" charset="0"/>
        </a:defRPr>
      </a:lvl5pPr>
      <a:lvl6pPr marL="457200" algn="ctr" rtl="0" eaLnBrk="0" fontAlgn="base" hangingPunct="0">
        <a:spcBef>
          <a:spcPct val="0"/>
        </a:spcBef>
        <a:spcAft>
          <a:spcPct val="0"/>
        </a:spcAft>
        <a:defRPr sz="3600" b="1">
          <a:solidFill>
            <a:schemeClr val="tx2"/>
          </a:solidFill>
          <a:latin typeface="Verdana" pitchFamily="34" charset="0"/>
        </a:defRPr>
      </a:lvl6pPr>
      <a:lvl7pPr marL="914400" algn="ctr" rtl="0" eaLnBrk="0" fontAlgn="base" hangingPunct="0">
        <a:spcBef>
          <a:spcPct val="0"/>
        </a:spcBef>
        <a:spcAft>
          <a:spcPct val="0"/>
        </a:spcAft>
        <a:defRPr sz="3600" b="1">
          <a:solidFill>
            <a:schemeClr val="tx2"/>
          </a:solidFill>
          <a:latin typeface="Verdana" pitchFamily="34" charset="0"/>
        </a:defRPr>
      </a:lvl7pPr>
      <a:lvl8pPr marL="1371600" algn="ctr" rtl="0" eaLnBrk="0" fontAlgn="base" hangingPunct="0">
        <a:spcBef>
          <a:spcPct val="0"/>
        </a:spcBef>
        <a:spcAft>
          <a:spcPct val="0"/>
        </a:spcAft>
        <a:defRPr sz="3600" b="1">
          <a:solidFill>
            <a:schemeClr val="tx2"/>
          </a:solidFill>
          <a:latin typeface="Verdana" pitchFamily="34" charset="0"/>
        </a:defRPr>
      </a:lvl8pPr>
      <a:lvl9pPr marL="1828800" algn="ctr" rtl="0" eaLnBrk="0" fontAlgn="base" hangingPunct="0">
        <a:spcBef>
          <a:spcPct val="0"/>
        </a:spcBef>
        <a:spcAft>
          <a:spcPct val="0"/>
        </a:spcAft>
        <a:defRPr sz="3600" b="1">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ctrTitle"/>
          </p:nvPr>
        </p:nvSpPr>
        <p:spPr>
          <a:xfrm>
            <a:off x="247650" y="1987550"/>
            <a:ext cx="8712200" cy="1106488"/>
          </a:xfrm>
          <a:noFill/>
        </p:spPr>
        <p:txBody>
          <a:bodyPr lIns="92075" tIns="46038" rIns="92075" bIns="46038"/>
          <a:lstStyle/>
          <a:p>
            <a:r>
              <a:rPr lang="en-US" sz="2400" b="0">
                <a:latin typeface="Arial Black" pitchFamily="34" charset="0"/>
              </a:rPr>
              <a:t>Course Notes Set 4:</a:t>
            </a:r>
            <a:br>
              <a:rPr lang="en-US" b="0">
                <a:latin typeface="Arial Black" pitchFamily="34" charset="0"/>
              </a:rPr>
            </a:br>
            <a:r>
              <a:rPr lang="en-US" b="0">
                <a:latin typeface="Arial Black" pitchFamily="34" charset="0"/>
              </a:rPr>
              <a:t>Cleanroom Software Engineering</a:t>
            </a:r>
          </a:p>
        </p:txBody>
      </p:sp>
      <p:sp>
        <p:nvSpPr>
          <p:cNvPr id="2051" name="Rectangle 8"/>
          <p:cNvSpPr>
            <a:spLocks noGrp="1" noChangeArrowheads="1"/>
          </p:cNvSpPr>
          <p:nvPr>
            <p:ph type="subTitle" idx="1"/>
          </p:nvPr>
        </p:nvSpPr>
        <p:spPr>
          <a:xfrm>
            <a:off x="0" y="3886200"/>
            <a:ext cx="9144000" cy="1752600"/>
          </a:xfrm>
          <a:noFill/>
        </p:spPr>
        <p:txBody>
          <a:bodyPr/>
          <a:lstStyle/>
          <a:p>
            <a:endParaRPr lang="en-US" sz="2800"/>
          </a:p>
          <a:p>
            <a:r>
              <a:rPr lang="en-US" sz="2800"/>
              <a:t>Computer Science and Software Engineering</a:t>
            </a:r>
          </a:p>
          <a:p>
            <a:r>
              <a:rPr lang="en-US" sz="2800"/>
              <a:t>Auburn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lIns="92075" tIns="46038" rIns="92075" bIns="46038"/>
          <a:lstStyle/>
          <a:p>
            <a:r>
              <a:rPr lang="en-US"/>
              <a:t>Increment Planning</a:t>
            </a:r>
          </a:p>
        </p:txBody>
      </p:sp>
      <p:sp>
        <p:nvSpPr>
          <p:cNvPr id="11267" name="Rectangle 3"/>
          <p:cNvSpPr>
            <a:spLocks noGrp="1" noChangeArrowheads="1"/>
          </p:cNvSpPr>
          <p:nvPr>
            <p:ph type="body" idx="1"/>
          </p:nvPr>
        </p:nvSpPr>
        <p:spPr>
          <a:noFill/>
        </p:spPr>
        <p:txBody>
          <a:bodyPr lIns="92075" tIns="46038" rIns="92075" bIns="46038"/>
          <a:lstStyle/>
          <a:p>
            <a:pPr>
              <a:lnSpc>
                <a:spcPct val="90000"/>
              </a:lnSpc>
            </a:pPr>
            <a:r>
              <a:rPr lang="en-US" sz="1800"/>
              <a:t>On the basis of the functional and usage specifications, a plan is formulated for developing the software in well-defined increments which will accumulate into a final system.</a:t>
            </a:r>
          </a:p>
          <a:p>
            <a:pPr>
              <a:lnSpc>
                <a:spcPct val="90000"/>
              </a:lnSpc>
            </a:pPr>
            <a:r>
              <a:rPr lang="en-US" sz="1800"/>
              <a:t>Each increment is developed through a full Cleanroom process of Specification, Design, Verification, Testing, and Certification.</a:t>
            </a:r>
          </a:p>
          <a:p>
            <a:pPr>
              <a:lnSpc>
                <a:spcPct val="90000"/>
              </a:lnSpc>
            </a:pPr>
            <a:r>
              <a:rPr lang="en-US" sz="1800"/>
              <a:t>A pipeline of increments is created to produce the complete system.</a:t>
            </a:r>
          </a:p>
          <a:p>
            <a:pPr>
              <a:lnSpc>
                <a:spcPct val="90000"/>
              </a:lnSpc>
            </a:pPr>
            <a:r>
              <a:rPr lang="en-US" sz="1800"/>
              <a:t>Each increment defines a complete system with added functionality from previous increments.</a:t>
            </a:r>
          </a:p>
          <a:p>
            <a:pPr>
              <a:lnSpc>
                <a:spcPct val="90000"/>
              </a:lnSpc>
            </a:pPr>
            <a:r>
              <a:rPr lang="en-US" sz="1800"/>
              <a:t>Increments are defined according to</a:t>
            </a:r>
          </a:p>
          <a:p>
            <a:pPr lvl="1">
              <a:lnSpc>
                <a:spcPct val="90000"/>
              </a:lnSpc>
            </a:pPr>
            <a:r>
              <a:rPr lang="en-US" sz="1600"/>
              <a:t>Size - increments should be relatively small and of manageable size</a:t>
            </a:r>
          </a:p>
          <a:p>
            <a:pPr lvl="1">
              <a:lnSpc>
                <a:spcPct val="90000"/>
              </a:lnSpc>
            </a:pPr>
            <a:r>
              <a:rPr lang="en-US" sz="1600"/>
              <a:t>Concurrency - potential for parallel development can be exploited</a:t>
            </a:r>
          </a:p>
          <a:p>
            <a:pPr lvl="1">
              <a:lnSpc>
                <a:spcPct val="90000"/>
              </a:lnSpc>
            </a:pPr>
            <a:r>
              <a:rPr lang="en-US" sz="1600"/>
              <a:t>Cohesiveness - increments should be cohesive with respect to their functional requirements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lIns="92075" tIns="46038" rIns="92075" bIns="46038"/>
          <a:lstStyle/>
          <a:p>
            <a:r>
              <a:rPr lang="en-US"/>
              <a:t>Incremental Development</a:t>
            </a:r>
          </a:p>
        </p:txBody>
      </p:sp>
      <p:sp>
        <p:nvSpPr>
          <p:cNvPr id="13315" name="Rectangle 3"/>
          <p:cNvSpPr>
            <a:spLocks noChangeArrowheads="1"/>
          </p:cNvSpPr>
          <p:nvPr/>
        </p:nvSpPr>
        <p:spPr bwMode="auto">
          <a:xfrm>
            <a:off x="3130550" y="17589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1</a:t>
            </a:r>
          </a:p>
        </p:txBody>
      </p:sp>
      <p:sp>
        <p:nvSpPr>
          <p:cNvPr id="13316" name="Rectangle 4"/>
          <p:cNvSpPr>
            <a:spLocks noChangeArrowheads="1"/>
          </p:cNvSpPr>
          <p:nvPr/>
        </p:nvSpPr>
        <p:spPr bwMode="auto">
          <a:xfrm>
            <a:off x="4044950" y="17589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2</a:t>
            </a:r>
          </a:p>
        </p:txBody>
      </p:sp>
      <p:sp>
        <p:nvSpPr>
          <p:cNvPr id="13317" name="Rectangle 5"/>
          <p:cNvSpPr>
            <a:spLocks noChangeArrowheads="1"/>
          </p:cNvSpPr>
          <p:nvPr/>
        </p:nvSpPr>
        <p:spPr bwMode="auto">
          <a:xfrm>
            <a:off x="4959350" y="17589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3</a:t>
            </a:r>
          </a:p>
        </p:txBody>
      </p:sp>
      <p:sp>
        <p:nvSpPr>
          <p:cNvPr id="13318" name="Rectangle 6"/>
          <p:cNvSpPr>
            <a:spLocks noChangeArrowheads="1"/>
          </p:cNvSpPr>
          <p:nvPr/>
        </p:nvSpPr>
        <p:spPr bwMode="auto">
          <a:xfrm>
            <a:off x="6864350" y="17589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N</a:t>
            </a:r>
          </a:p>
        </p:txBody>
      </p:sp>
      <p:sp>
        <p:nvSpPr>
          <p:cNvPr id="12295" name="Rectangle 7"/>
          <p:cNvSpPr>
            <a:spLocks noChangeArrowheads="1"/>
          </p:cNvSpPr>
          <p:nvPr/>
        </p:nvSpPr>
        <p:spPr bwMode="auto">
          <a:xfrm>
            <a:off x="1355725" y="1851025"/>
            <a:ext cx="1231900" cy="304800"/>
          </a:xfrm>
          <a:prstGeom prst="rect">
            <a:avLst/>
          </a:prstGeom>
          <a:noFill/>
          <a:ln w="9525">
            <a:noFill/>
            <a:miter lim="800000"/>
            <a:headEnd/>
            <a:tailEnd/>
          </a:ln>
        </p:spPr>
        <p:txBody>
          <a:bodyPr wrap="none" lIns="92075" tIns="46038" rIns="92075" bIns="46038">
            <a:spAutoFit/>
          </a:bodyPr>
          <a:lstStyle/>
          <a:p>
            <a:r>
              <a:rPr lang="en-US" sz="1400">
                <a:latin typeface="Arial" charset="0"/>
              </a:rPr>
              <a:t>Development</a:t>
            </a:r>
          </a:p>
        </p:txBody>
      </p:sp>
      <p:sp>
        <p:nvSpPr>
          <p:cNvPr id="12296" name="Rectangle 8"/>
          <p:cNvSpPr>
            <a:spLocks noChangeArrowheads="1"/>
          </p:cNvSpPr>
          <p:nvPr/>
        </p:nvSpPr>
        <p:spPr bwMode="auto">
          <a:xfrm>
            <a:off x="669925" y="2765425"/>
            <a:ext cx="2101850" cy="304800"/>
          </a:xfrm>
          <a:prstGeom prst="rect">
            <a:avLst/>
          </a:prstGeom>
          <a:noFill/>
          <a:ln w="9525">
            <a:noFill/>
            <a:miter lim="800000"/>
            <a:headEnd/>
            <a:tailEnd/>
          </a:ln>
        </p:spPr>
        <p:txBody>
          <a:bodyPr wrap="none" lIns="92075" tIns="46038" rIns="92075" bIns="46038">
            <a:spAutoFit/>
          </a:bodyPr>
          <a:lstStyle/>
          <a:p>
            <a:r>
              <a:rPr lang="en-US" sz="1400">
                <a:latin typeface="Arial" charset="0"/>
              </a:rPr>
              <a:t>Testing and Certification</a:t>
            </a:r>
          </a:p>
        </p:txBody>
      </p:sp>
      <p:sp>
        <p:nvSpPr>
          <p:cNvPr id="12297" name="Line 9"/>
          <p:cNvSpPr>
            <a:spLocks noChangeShapeType="1"/>
          </p:cNvSpPr>
          <p:nvPr/>
        </p:nvSpPr>
        <p:spPr bwMode="auto">
          <a:xfrm>
            <a:off x="3733800" y="1981200"/>
            <a:ext cx="3048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2298" name="Line 10"/>
          <p:cNvSpPr>
            <a:spLocks noChangeShapeType="1"/>
          </p:cNvSpPr>
          <p:nvPr/>
        </p:nvSpPr>
        <p:spPr bwMode="auto">
          <a:xfrm>
            <a:off x="4648200" y="1981200"/>
            <a:ext cx="3048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2299" name="Line 11"/>
          <p:cNvSpPr>
            <a:spLocks noChangeShapeType="1"/>
          </p:cNvSpPr>
          <p:nvPr/>
        </p:nvSpPr>
        <p:spPr bwMode="auto">
          <a:xfrm>
            <a:off x="5562600" y="1981200"/>
            <a:ext cx="3048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2300" name="Line 12"/>
          <p:cNvSpPr>
            <a:spLocks noChangeShapeType="1"/>
          </p:cNvSpPr>
          <p:nvPr/>
        </p:nvSpPr>
        <p:spPr bwMode="auto">
          <a:xfrm>
            <a:off x="6553200" y="1981200"/>
            <a:ext cx="3048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2301" name="Rectangle 13"/>
          <p:cNvSpPr>
            <a:spLocks noChangeArrowheads="1"/>
          </p:cNvSpPr>
          <p:nvPr/>
        </p:nvSpPr>
        <p:spPr bwMode="auto">
          <a:xfrm>
            <a:off x="5927725" y="1522413"/>
            <a:ext cx="565150" cy="641350"/>
          </a:xfrm>
          <a:prstGeom prst="rect">
            <a:avLst/>
          </a:prstGeom>
          <a:noFill/>
          <a:ln w="9525">
            <a:noFill/>
            <a:miter lim="800000"/>
            <a:headEnd/>
            <a:tailEnd/>
          </a:ln>
        </p:spPr>
        <p:txBody>
          <a:bodyPr wrap="none" lIns="92075" tIns="46038" rIns="92075" bIns="46038">
            <a:spAutoFit/>
          </a:bodyPr>
          <a:lstStyle/>
          <a:p>
            <a:r>
              <a:rPr lang="en-US" sz="3600">
                <a:latin typeface="Arial" charset="0"/>
              </a:rPr>
              <a:t>...</a:t>
            </a:r>
          </a:p>
        </p:txBody>
      </p:sp>
      <p:sp>
        <p:nvSpPr>
          <p:cNvPr id="13326" name="Rectangle 14"/>
          <p:cNvSpPr>
            <a:spLocks noChangeArrowheads="1"/>
          </p:cNvSpPr>
          <p:nvPr/>
        </p:nvSpPr>
        <p:spPr bwMode="auto">
          <a:xfrm>
            <a:off x="3130550" y="27495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1</a:t>
            </a:r>
          </a:p>
        </p:txBody>
      </p:sp>
      <p:sp>
        <p:nvSpPr>
          <p:cNvPr id="13327" name="Rectangle 15"/>
          <p:cNvSpPr>
            <a:spLocks noChangeArrowheads="1"/>
          </p:cNvSpPr>
          <p:nvPr/>
        </p:nvSpPr>
        <p:spPr bwMode="auto">
          <a:xfrm>
            <a:off x="4044950" y="27495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1,2</a:t>
            </a:r>
          </a:p>
        </p:txBody>
      </p:sp>
      <p:sp>
        <p:nvSpPr>
          <p:cNvPr id="13328" name="Rectangle 16"/>
          <p:cNvSpPr>
            <a:spLocks noChangeArrowheads="1"/>
          </p:cNvSpPr>
          <p:nvPr/>
        </p:nvSpPr>
        <p:spPr bwMode="auto">
          <a:xfrm>
            <a:off x="4959350" y="27495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a:t>
            </a:r>
          </a:p>
          <a:p>
            <a:pPr algn="ctr">
              <a:defRPr/>
            </a:pPr>
            <a:r>
              <a:rPr lang="en-US" sz="1400">
                <a:latin typeface="Arial" charset="0"/>
              </a:rPr>
              <a:t>1,2,3</a:t>
            </a:r>
          </a:p>
        </p:txBody>
      </p:sp>
      <p:sp>
        <p:nvSpPr>
          <p:cNvPr id="13329" name="Rectangle 17"/>
          <p:cNvSpPr>
            <a:spLocks noChangeArrowheads="1"/>
          </p:cNvSpPr>
          <p:nvPr/>
        </p:nvSpPr>
        <p:spPr bwMode="auto">
          <a:xfrm>
            <a:off x="6864350" y="27495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a:t>
            </a:r>
          </a:p>
          <a:p>
            <a:pPr algn="ctr">
              <a:defRPr/>
            </a:pPr>
            <a:r>
              <a:rPr lang="en-US" sz="1400">
                <a:latin typeface="Arial" charset="0"/>
              </a:rPr>
              <a:t>1..N</a:t>
            </a:r>
          </a:p>
        </p:txBody>
      </p:sp>
      <p:sp>
        <p:nvSpPr>
          <p:cNvPr id="12306" name="Line 18"/>
          <p:cNvSpPr>
            <a:spLocks noChangeShapeType="1"/>
          </p:cNvSpPr>
          <p:nvPr/>
        </p:nvSpPr>
        <p:spPr bwMode="auto">
          <a:xfrm>
            <a:off x="3733800" y="2971800"/>
            <a:ext cx="3048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2307" name="Line 19"/>
          <p:cNvSpPr>
            <a:spLocks noChangeShapeType="1"/>
          </p:cNvSpPr>
          <p:nvPr/>
        </p:nvSpPr>
        <p:spPr bwMode="auto">
          <a:xfrm>
            <a:off x="4648200" y="2971800"/>
            <a:ext cx="3048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2308" name="Line 20"/>
          <p:cNvSpPr>
            <a:spLocks noChangeShapeType="1"/>
          </p:cNvSpPr>
          <p:nvPr/>
        </p:nvSpPr>
        <p:spPr bwMode="auto">
          <a:xfrm>
            <a:off x="5562600" y="2971800"/>
            <a:ext cx="3048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2309" name="Line 21"/>
          <p:cNvSpPr>
            <a:spLocks noChangeShapeType="1"/>
          </p:cNvSpPr>
          <p:nvPr/>
        </p:nvSpPr>
        <p:spPr bwMode="auto">
          <a:xfrm>
            <a:off x="6553200" y="2971800"/>
            <a:ext cx="3048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2310" name="Rectangle 22"/>
          <p:cNvSpPr>
            <a:spLocks noChangeArrowheads="1"/>
          </p:cNvSpPr>
          <p:nvPr/>
        </p:nvSpPr>
        <p:spPr bwMode="auto">
          <a:xfrm>
            <a:off x="5927725" y="2513013"/>
            <a:ext cx="565150" cy="641350"/>
          </a:xfrm>
          <a:prstGeom prst="rect">
            <a:avLst/>
          </a:prstGeom>
          <a:noFill/>
          <a:ln w="9525">
            <a:noFill/>
            <a:miter lim="800000"/>
            <a:headEnd/>
            <a:tailEnd/>
          </a:ln>
        </p:spPr>
        <p:txBody>
          <a:bodyPr wrap="none" lIns="92075" tIns="46038" rIns="92075" bIns="46038">
            <a:spAutoFit/>
          </a:bodyPr>
          <a:lstStyle/>
          <a:p>
            <a:r>
              <a:rPr lang="en-US" sz="3600">
                <a:latin typeface="Arial" charset="0"/>
              </a:rPr>
              <a:t>...</a:t>
            </a:r>
          </a:p>
        </p:txBody>
      </p:sp>
      <p:sp>
        <p:nvSpPr>
          <p:cNvPr id="13335" name="Rectangle 23"/>
          <p:cNvSpPr>
            <a:spLocks noChangeArrowheads="1"/>
          </p:cNvSpPr>
          <p:nvPr/>
        </p:nvSpPr>
        <p:spPr bwMode="auto">
          <a:xfrm>
            <a:off x="3130550" y="39687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1</a:t>
            </a:r>
          </a:p>
        </p:txBody>
      </p:sp>
      <p:sp>
        <p:nvSpPr>
          <p:cNvPr id="13336" name="Rectangle 24"/>
          <p:cNvSpPr>
            <a:spLocks noChangeArrowheads="1"/>
          </p:cNvSpPr>
          <p:nvPr/>
        </p:nvSpPr>
        <p:spPr bwMode="auto">
          <a:xfrm>
            <a:off x="6864350" y="39687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1</a:t>
            </a:r>
          </a:p>
        </p:txBody>
      </p:sp>
      <p:sp>
        <p:nvSpPr>
          <p:cNvPr id="13337" name="Rectangle 25"/>
          <p:cNvSpPr>
            <a:spLocks noChangeArrowheads="1"/>
          </p:cNvSpPr>
          <p:nvPr/>
        </p:nvSpPr>
        <p:spPr bwMode="auto">
          <a:xfrm>
            <a:off x="6178550" y="47307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2</a:t>
            </a:r>
          </a:p>
        </p:txBody>
      </p:sp>
      <p:sp>
        <p:nvSpPr>
          <p:cNvPr id="13338" name="Rectangle 26"/>
          <p:cNvSpPr>
            <a:spLocks noChangeArrowheads="1"/>
          </p:cNvSpPr>
          <p:nvPr/>
        </p:nvSpPr>
        <p:spPr bwMode="auto">
          <a:xfrm>
            <a:off x="7473950" y="47307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3</a:t>
            </a:r>
          </a:p>
        </p:txBody>
      </p:sp>
      <p:sp>
        <p:nvSpPr>
          <p:cNvPr id="13339" name="Rectangle 27"/>
          <p:cNvSpPr>
            <a:spLocks noChangeArrowheads="1"/>
          </p:cNvSpPr>
          <p:nvPr/>
        </p:nvSpPr>
        <p:spPr bwMode="auto">
          <a:xfrm>
            <a:off x="6788150" y="55689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4</a:t>
            </a:r>
          </a:p>
        </p:txBody>
      </p:sp>
      <p:sp>
        <p:nvSpPr>
          <p:cNvPr id="13340" name="Rectangle 28"/>
          <p:cNvSpPr>
            <a:spLocks noChangeArrowheads="1"/>
          </p:cNvSpPr>
          <p:nvPr/>
        </p:nvSpPr>
        <p:spPr bwMode="auto">
          <a:xfrm>
            <a:off x="8159750" y="6026150"/>
            <a:ext cx="596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400">
                <a:latin typeface="Arial" charset="0"/>
              </a:rPr>
              <a:t>Inc N</a:t>
            </a:r>
          </a:p>
        </p:txBody>
      </p:sp>
      <p:sp>
        <p:nvSpPr>
          <p:cNvPr id="12317" name="Rectangle 29"/>
          <p:cNvSpPr>
            <a:spLocks noChangeArrowheads="1"/>
          </p:cNvSpPr>
          <p:nvPr/>
        </p:nvSpPr>
        <p:spPr bwMode="auto">
          <a:xfrm>
            <a:off x="1050925" y="3984625"/>
            <a:ext cx="1597025" cy="304800"/>
          </a:xfrm>
          <a:prstGeom prst="rect">
            <a:avLst/>
          </a:prstGeom>
          <a:noFill/>
          <a:ln w="9525">
            <a:noFill/>
            <a:miter lim="800000"/>
            <a:headEnd/>
            <a:tailEnd/>
          </a:ln>
        </p:spPr>
        <p:txBody>
          <a:bodyPr wrap="none" lIns="92075" tIns="46038" rIns="92075" bIns="46038">
            <a:spAutoFit/>
          </a:bodyPr>
          <a:lstStyle/>
          <a:p>
            <a:r>
              <a:rPr lang="en-US" sz="1400">
                <a:latin typeface="Arial" charset="0"/>
              </a:rPr>
              <a:t>The Configuration</a:t>
            </a:r>
          </a:p>
        </p:txBody>
      </p:sp>
      <p:sp>
        <p:nvSpPr>
          <p:cNvPr id="12318" name="Line 30"/>
          <p:cNvSpPr>
            <a:spLocks noChangeShapeType="1"/>
          </p:cNvSpPr>
          <p:nvPr/>
        </p:nvSpPr>
        <p:spPr bwMode="auto">
          <a:xfrm flipH="1">
            <a:off x="6553200" y="4343400"/>
            <a:ext cx="6096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319" name="Line 31"/>
          <p:cNvSpPr>
            <a:spLocks noChangeShapeType="1"/>
          </p:cNvSpPr>
          <p:nvPr/>
        </p:nvSpPr>
        <p:spPr bwMode="auto">
          <a:xfrm>
            <a:off x="7162800" y="4343400"/>
            <a:ext cx="6096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320" name="Line 32"/>
          <p:cNvSpPr>
            <a:spLocks noChangeShapeType="1"/>
          </p:cNvSpPr>
          <p:nvPr/>
        </p:nvSpPr>
        <p:spPr bwMode="auto">
          <a:xfrm flipH="1">
            <a:off x="7086600" y="5105400"/>
            <a:ext cx="685800" cy="45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321" name="Line 33"/>
          <p:cNvSpPr>
            <a:spLocks noChangeShapeType="1"/>
          </p:cNvSpPr>
          <p:nvPr/>
        </p:nvSpPr>
        <p:spPr bwMode="auto">
          <a:xfrm>
            <a:off x="7924800" y="5105400"/>
            <a:ext cx="609600" cy="91440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Incremental Development</a:t>
            </a:r>
          </a:p>
        </p:txBody>
      </p:sp>
      <p:pic>
        <p:nvPicPr>
          <p:cNvPr id="13315" name="Picture 3"/>
          <p:cNvPicPr>
            <a:picLocks noChangeArrowheads="1"/>
          </p:cNvPicPr>
          <p:nvPr/>
        </p:nvPicPr>
        <p:blipFill>
          <a:blip r:embed="rId3" cstate="print"/>
          <a:srcRect/>
          <a:stretch>
            <a:fillRect/>
          </a:stretch>
        </p:blipFill>
        <p:spPr bwMode="auto">
          <a:xfrm>
            <a:off x="890588" y="2263775"/>
            <a:ext cx="7632700" cy="3429000"/>
          </a:xfrm>
          <a:prstGeom prst="rect">
            <a:avLst/>
          </a:prstGeom>
          <a:noFill/>
          <a:ln w="25400">
            <a:noFill/>
            <a:miter lim="800000"/>
            <a:headEnd/>
            <a:tailEnd/>
          </a:ln>
        </p:spPr>
      </p:pic>
      <p:sp>
        <p:nvSpPr>
          <p:cNvPr id="13316" name="Text Box 4"/>
          <p:cNvSpPr txBox="1">
            <a:spLocks noChangeArrowheads="1"/>
          </p:cNvSpPr>
          <p:nvPr/>
        </p:nvSpPr>
        <p:spPr bwMode="auto">
          <a:xfrm>
            <a:off x="915988" y="5835650"/>
            <a:ext cx="1204912" cy="198438"/>
          </a:xfrm>
          <a:prstGeom prst="rect">
            <a:avLst/>
          </a:prstGeom>
          <a:noFill/>
          <a:ln w="12700">
            <a:noFill/>
            <a:miter lim="800000"/>
            <a:headEnd type="none" w="sm" len="sm"/>
            <a:tailEnd type="none" w="sm" len="sm"/>
          </a:ln>
        </p:spPr>
        <p:txBody>
          <a:bodyPr wrap="none">
            <a:spAutoFit/>
          </a:bodyPr>
          <a:lstStyle/>
          <a:p>
            <a:r>
              <a:rPr lang="en-US" sz="700">
                <a:solidFill>
                  <a:srgbClr val="000066"/>
                </a:solidFill>
              </a:rPr>
              <a:t>[From Pressman 5</a:t>
            </a:r>
            <a:r>
              <a:rPr lang="en-US" sz="700" baseline="30000">
                <a:solidFill>
                  <a:srgbClr val="000066"/>
                </a:solidFill>
              </a:rPr>
              <a:t>th</a:t>
            </a:r>
            <a:r>
              <a:rPr lang="en-US" sz="700">
                <a:solidFill>
                  <a:srgbClr val="000066"/>
                </a:solidFill>
              </a:rPr>
              <a:t> Edition]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lIns="92075" tIns="46038" rIns="92075" bIns="46038"/>
          <a:lstStyle/>
          <a:p>
            <a:r>
              <a:rPr lang="en-US"/>
              <a:t>Design and Verification</a:t>
            </a:r>
          </a:p>
        </p:txBody>
      </p:sp>
      <p:sp>
        <p:nvSpPr>
          <p:cNvPr id="14339" name="Rectangle 3"/>
          <p:cNvSpPr>
            <a:spLocks noGrp="1" noChangeArrowheads="1"/>
          </p:cNvSpPr>
          <p:nvPr>
            <p:ph type="body" idx="1"/>
          </p:nvPr>
        </p:nvSpPr>
        <p:spPr>
          <a:noFill/>
        </p:spPr>
        <p:txBody>
          <a:bodyPr lIns="92075" tIns="46038" rIns="92075" bIns="46038"/>
          <a:lstStyle/>
          <a:p>
            <a:r>
              <a:rPr lang="en-US" sz="2800" dirty="0"/>
              <a:t>The </a:t>
            </a:r>
            <a:r>
              <a:rPr lang="en-US" sz="2800" dirty="0">
                <a:highlight>
                  <a:srgbClr val="FFFF00"/>
                </a:highlight>
              </a:rPr>
              <a:t>development team carries out a design and correctness verification cycle </a:t>
            </a:r>
            <a:r>
              <a:rPr lang="en-US" sz="2800" dirty="0"/>
              <a:t>for each increment.</a:t>
            </a:r>
          </a:p>
          <a:p>
            <a:r>
              <a:rPr lang="en-US" sz="2800" dirty="0"/>
              <a:t>The certification team works in parallel, using the usage specification to generate test cases that reflect the expected use of the accumulating increments.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lIns="92075" tIns="46038" rIns="92075" bIns="46038"/>
          <a:lstStyle/>
          <a:p>
            <a:r>
              <a:rPr lang="en-US"/>
              <a:t>Box Structured Design</a:t>
            </a:r>
          </a:p>
        </p:txBody>
      </p:sp>
      <p:sp>
        <p:nvSpPr>
          <p:cNvPr id="15363" name="Rectangle 3"/>
          <p:cNvSpPr>
            <a:spLocks noGrp="1" noChangeArrowheads="1"/>
          </p:cNvSpPr>
          <p:nvPr>
            <p:ph type="body" idx="1"/>
          </p:nvPr>
        </p:nvSpPr>
        <p:spPr>
          <a:xfrm>
            <a:off x="696913" y="1768475"/>
            <a:ext cx="7772400" cy="4114800"/>
          </a:xfrm>
          <a:noFill/>
        </p:spPr>
        <p:txBody>
          <a:bodyPr lIns="92075" tIns="46038" rIns="92075" bIns="46038"/>
          <a:lstStyle/>
          <a:p>
            <a:pPr>
              <a:lnSpc>
                <a:spcPct val="90000"/>
              </a:lnSpc>
            </a:pPr>
            <a:r>
              <a:rPr lang="en-US" sz="2000"/>
              <a:t>Box structures are used to systematically move from an abstract specification to a detailed design providing implementation detail.</a:t>
            </a:r>
          </a:p>
          <a:p>
            <a:pPr>
              <a:lnSpc>
                <a:spcPct val="90000"/>
              </a:lnSpc>
            </a:pPr>
            <a:r>
              <a:rPr lang="en-US" sz="2000"/>
              <a:t>Box structures model system components as abstractions in three increasingly detailed forms:</a:t>
            </a:r>
          </a:p>
          <a:p>
            <a:pPr lvl="1">
              <a:lnSpc>
                <a:spcPct val="90000"/>
              </a:lnSpc>
            </a:pPr>
            <a:r>
              <a:rPr lang="en-US" sz="1800"/>
              <a:t>Black Box</a:t>
            </a:r>
          </a:p>
          <a:p>
            <a:pPr lvl="2">
              <a:lnSpc>
                <a:spcPct val="90000"/>
              </a:lnSpc>
            </a:pPr>
            <a:r>
              <a:rPr lang="en-US" sz="1200"/>
              <a:t>Gives an external view of the component.</a:t>
            </a:r>
          </a:p>
          <a:p>
            <a:pPr lvl="2">
              <a:lnSpc>
                <a:spcPct val="90000"/>
              </a:lnSpc>
            </a:pPr>
            <a:r>
              <a:rPr lang="en-US" sz="1200"/>
              <a:t>Provides description of functional requirements without details on the internal structure and operations.</a:t>
            </a:r>
          </a:p>
          <a:p>
            <a:pPr lvl="2">
              <a:lnSpc>
                <a:spcPct val="90000"/>
              </a:lnSpc>
            </a:pPr>
            <a:r>
              <a:rPr lang="en-US" sz="1200"/>
              <a:t>Describes the user-visible system inputs and responses.</a:t>
            </a:r>
          </a:p>
          <a:p>
            <a:pPr lvl="1">
              <a:lnSpc>
                <a:spcPct val="90000"/>
              </a:lnSpc>
            </a:pPr>
            <a:r>
              <a:rPr lang="en-US" sz="1800"/>
              <a:t>State Box</a:t>
            </a:r>
          </a:p>
          <a:p>
            <a:pPr lvl="2">
              <a:lnSpc>
                <a:spcPct val="90000"/>
              </a:lnSpc>
            </a:pPr>
            <a:r>
              <a:rPr lang="en-US" sz="1200"/>
              <a:t>Gives an intermediate view of the component.</a:t>
            </a:r>
          </a:p>
          <a:p>
            <a:pPr lvl="2">
              <a:lnSpc>
                <a:spcPct val="90000"/>
              </a:lnSpc>
            </a:pPr>
            <a:r>
              <a:rPr lang="en-US" sz="1200"/>
              <a:t>Decomposes the black box into an internal state representation and an internal black box.</a:t>
            </a:r>
          </a:p>
          <a:p>
            <a:pPr lvl="1">
              <a:lnSpc>
                <a:spcPct val="90000"/>
              </a:lnSpc>
            </a:pPr>
            <a:r>
              <a:rPr lang="en-US" sz="1800"/>
              <a:t>Clear Box</a:t>
            </a:r>
          </a:p>
          <a:p>
            <a:pPr lvl="2">
              <a:lnSpc>
                <a:spcPct val="90000"/>
              </a:lnSpc>
            </a:pPr>
            <a:r>
              <a:rPr lang="en-US" sz="1200"/>
              <a:t>Gives a detailed view of the component.</a:t>
            </a:r>
          </a:p>
          <a:p>
            <a:pPr lvl="2">
              <a:lnSpc>
                <a:spcPct val="90000"/>
              </a:lnSpc>
            </a:pPr>
            <a:r>
              <a:rPr lang="en-US" sz="1200"/>
              <a:t>Replaces the internal black box with a detailed design using structured programming constructs.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Box Structured Development</a:t>
            </a:r>
          </a:p>
        </p:txBody>
      </p:sp>
      <p:pic>
        <p:nvPicPr>
          <p:cNvPr id="16387" name="Picture 3"/>
          <p:cNvPicPr>
            <a:picLocks noChangeArrowheads="1"/>
          </p:cNvPicPr>
          <p:nvPr/>
        </p:nvPicPr>
        <p:blipFill>
          <a:blip r:embed="rId3" cstate="print"/>
          <a:srcRect/>
          <a:stretch>
            <a:fillRect/>
          </a:stretch>
        </p:blipFill>
        <p:spPr bwMode="auto">
          <a:xfrm>
            <a:off x="2151063" y="2327275"/>
            <a:ext cx="4622800" cy="3949700"/>
          </a:xfrm>
          <a:prstGeom prst="rect">
            <a:avLst/>
          </a:prstGeom>
          <a:noFill/>
          <a:ln w="25400">
            <a:noFill/>
            <a:miter lim="800000"/>
            <a:headEnd/>
            <a:tailEnd/>
          </a:ln>
        </p:spPr>
      </p:pic>
      <p:sp>
        <p:nvSpPr>
          <p:cNvPr id="16388" name="Rectangle 4"/>
          <p:cNvSpPr>
            <a:spLocks noChangeArrowheads="1"/>
          </p:cNvSpPr>
          <p:nvPr/>
        </p:nvSpPr>
        <p:spPr bwMode="auto">
          <a:xfrm>
            <a:off x="762000" y="1874838"/>
            <a:ext cx="7867650" cy="339725"/>
          </a:xfrm>
          <a:prstGeom prst="rect">
            <a:avLst/>
          </a:prstGeom>
          <a:noFill/>
          <a:ln w="12700">
            <a:noFill/>
            <a:miter lim="800000"/>
            <a:headEnd type="none" w="sm" len="sm"/>
            <a:tailEnd type="none" w="sm" len="sm"/>
          </a:ln>
        </p:spPr>
        <p:txBody>
          <a:bodyPr wrap="none">
            <a:spAutoFit/>
          </a:bodyPr>
          <a:lstStyle/>
          <a:p>
            <a:pPr>
              <a:lnSpc>
                <a:spcPct val="90000"/>
              </a:lnSpc>
              <a:spcBef>
                <a:spcPct val="20000"/>
              </a:spcBef>
              <a:buFontTx/>
              <a:buChar char="•"/>
            </a:pPr>
            <a:r>
              <a:rPr lang="en-US" sz="1800">
                <a:latin typeface="Verdana" pitchFamily="34" charset="0"/>
              </a:rPr>
              <a:t>System development is a process of stepwise box decomposition.</a:t>
            </a:r>
          </a:p>
        </p:txBody>
      </p:sp>
      <p:sp>
        <p:nvSpPr>
          <p:cNvPr id="16389" name="Text Box 5"/>
          <p:cNvSpPr txBox="1">
            <a:spLocks noChangeArrowheads="1"/>
          </p:cNvSpPr>
          <p:nvPr/>
        </p:nvSpPr>
        <p:spPr bwMode="auto">
          <a:xfrm>
            <a:off x="3614738" y="6065838"/>
            <a:ext cx="1204912" cy="198437"/>
          </a:xfrm>
          <a:prstGeom prst="rect">
            <a:avLst/>
          </a:prstGeom>
          <a:noFill/>
          <a:ln w="12700">
            <a:noFill/>
            <a:miter lim="800000"/>
            <a:headEnd type="none" w="sm" len="sm"/>
            <a:tailEnd type="none" w="sm" len="sm"/>
          </a:ln>
        </p:spPr>
        <p:txBody>
          <a:bodyPr wrap="none">
            <a:spAutoFit/>
          </a:bodyPr>
          <a:lstStyle/>
          <a:p>
            <a:r>
              <a:rPr lang="en-US" sz="700">
                <a:solidFill>
                  <a:srgbClr val="000066"/>
                </a:solidFill>
              </a:rPr>
              <a:t>[From Pressman 5</a:t>
            </a:r>
            <a:r>
              <a:rPr lang="en-US" sz="700" baseline="30000">
                <a:solidFill>
                  <a:srgbClr val="000066"/>
                </a:solidFill>
              </a:rPr>
              <a:t>th</a:t>
            </a:r>
            <a:r>
              <a:rPr lang="en-US" sz="700">
                <a:solidFill>
                  <a:srgbClr val="000066"/>
                </a:solidFill>
              </a:rPr>
              <a:t> Edition]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15963" y="668338"/>
            <a:ext cx="7772400" cy="1143000"/>
          </a:xfrm>
          <a:noFill/>
        </p:spPr>
        <p:txBody>
          <a:bodyPr lIns="92075" tIns="46038" rIns="92075" bIns="46038"/>
          <a:lstStyle/>
          <a:p>
            <a:r>
              <a:rPr lang="en-US"/>
              <a:t>Box Structures</a:t>
            </a:r>
          </a:p>
        </p:txBody>
      </p:sp>
      <p:sp>
        <p:nvSpPr>
          <p:cNvPr id="17411" name="Rectangle 3"/>
          <p:cNvSpPr>
            <a:spLocks noChangeArrowheads="1"/>
          </p:cNvSpPr>
          <p:nvPr/>
        </p:nvSpPr>
        <p:spPr bwMode="auto">
          <a:xfrm>
            <a:off x="3927475" y="2309813"/>
            <a:ext cx="1054100" cy="673100"/>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7412" name="Line 4"/>
          <p:cNvSpPr>
            <a:spLocks noChangeShapeType="1"/>
          </p:cNvSpPr>
          <p:nvPr/>
        </p:nvSpPr>
        <p:spPr bwMode="auto">
          <a:xfrm>
            <a:off x="3921125" y="2532063"/>
            <a:ext cx="10668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7413" name="Rectangle 5"/>
          <p:cNvSpPr>
            <a:spLocks noChangeArrowheads="1"/>
          </p:cNvSpPr>
          <p:nvPr/>
        </p:nvSpPr>
        <p:spPr bwMode="auto">
          <a:xfrm>
            <a:off x="4057650" y="2295525"/>
            <a:ext cx="798513" cy="244475"/>
          </a:xfrm>
          <a:prstGeom prst="rect">
            <a:avLst/>
          </a:prstGeom>
          <a:noFill/>
          <a:ln w="9525">
            <a:noFill/>
            <a:miter lim="800000"/>
            <a:headEnd/>
            <a:tailEnd/>
          </a:ln>
        </p:spPr>
        <p:txBody>
          <a:bodyPr wrap="none" lIns="92075" tIns="46038" rIns="92075" bIns="46038">
            <a:spAutoFit/>
          </a:bodyPr>
          <a:lstStyle/>
          <a:p>
            <a:r>
              <a:rPr lang="en-US" sz="1000" b="1">
                <a:latin typeface="Arial" charset="0"/>
              </a:rPr>
              <a:t>Black Box</a:t>
            </a:r>
          </a:p>
        </p:txBody>
      </p:sp>
      <p:sp>
        <p:nvSpPr>
          <p:cNvPr id="17414" name="Rectangle 6"/>
          <p:cNvSpPr>
            <a:spLocks noChangeArrowheads="1"/>
          </p:cNvSpPr>
          <p:nvPr/>
        </p:nvSpPr>
        <p:spPr bwMode="auto">
          <a:xfrm>
            <a:off x="2609850" y="2554288"/>
            <a:ext cx="865188" cy="304800"/>
          </a:xfrm>
          <a:prstGeom prst="rect">
            <a:avLst/>
          </a:prstGeom>
          <a:noFill/>
          <a:ln w="9525">
            <a:noFill/>
            <a:miter lim="800000"/>
            <a:headEnd/>
            <a:tailEnd/>
          </a:ln>
        </p:spPr>
        <p:txBody>
          <a:bodyPr wrap="none" lIns="92075" tIns="46038" rIns="92075" bIns="46038">
            <a:spAutoFit/>
          </a:bodyPr>
          <a:lstStyle/>
          <a:p>
            <a:r>
              <a:rPr lang="en-US" sz="1400">
                <a:latin typeface="Arial" charset="0"/>
              </a:rPr>
              <a:t>Stimulus</a:t>
            </a:r>
          </a:p>
        </p:txBody>
      </p:sp>
      <p:sp>
        <p:nvSpPr>
          <p:cNvPr id="17415" name="Rectangle 7"/>
          <p:cNvSpPr>
            <a:spLocks noChangeArrowheads="1"/>
          </p:cNvSpPr>
          <p:nvPr/>
        </p:nvSpPr>
        <p:spPr bwMode="auto">
          <a:xfrm>
            <a:off x="5429250" y="2554288"/>
            <a:ext cx="984250" cy="304800"/>
          </a:xfrm>
          <a:prstGeom prst="rect">
            <a:avLst/>
          </a:prstGeom>
          <a:noFill/>
          <a:ln w="9525">
            <a:noFill/>
            <a:miter lim="800000"/>
            <a:headEnd/>
            <a:tailEnd/>
          </a:ln>
        </p:spPr>
        <p:txBody>
          <a:bodyPr wrap="none" lIns="92075" tIns="46038" rIns="92075" bIns="46038">
            <a:spAutoFit/>
          </a:bodyPr>
          <a:lstStyle/>
          <a:p>
            <a:r>
              <a:rPr lang="en-US" sz="1400">
                <a:latin typeface="Arial" charset="0"/>
              </a:rPr>
              <a:t>Response</a:t>
            </a:r>
          </a:p>
        </p:txBody>
      </p:sp>
      <p:sp>
        <p:nvSpPr>
          <p:cNvPr id="17416" name="Line 8"/>
          <p:cNvSpPr>
            <a:spLocks noChangeShapeType="1"/>
          </p:cNvSpPr>
          <p:nvPr/>
        </p:nvSpPr>
        <p:spPr bwMode="auto">
          <a:xfrm>
            <a:off x="3387725" y="2684463"/>
            <a:ext cx="5334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7417" name="Line 9"/>
          <p:cNvSpPr>
            <a:spLocks noChangeShapeType="1"/>
          </p:cNvSpPr>
          <p:nvPr/>
        </p:nvSpPr>
        <p:spPr bwMode="auto">
          <a:xfrm>
            <a:off x="4987925" y="2684463"/>
            <a:ext cx="457200" cy="0"/>
          </a:xfrm>
          <a:prstGeom prst="line">
            <a:avLst/>
          </a:prstGeom>
          <a:noFill/>
          <a:ln w="12700">
            <a:solidFill>
              <a:schemeClr val="tx1"/>
            </a:solidFill>
            <a:round/>
            <a:headEnd type="none" w="sm" len="sm"/>
            <a:tailEnd type="stealth" w="med" len="lg"/>
          </a:ln>
        </p:spPr>
        <p:txBody>
          <a:bodyPr wrap="none" anchor="ctr"/>
          <a:lstStyle/>
          <a:p>
            <a:endParaRPr lang="en-US"/>
          </a:p>
        </p:txBody>
      </p:sp>
      <p:grpSp>
        <p:nvGrpSpPr>
          <p:cNvPr id="17418" name="Group 13"/>
          <p:cNvGrpSpPr>
            <a:grpSpLocks/>
          </p:cNvGrpSpPr>
          <p:nvPr/>
        </p:nvGrpSpPr>
        <p:grpSpPr bwMode="auto">
          <a:xfrm>
            <a:off x="3997325" y="4505325"/>
            <a:ext cx="1066800" cy="687388"/>
            <a:chOff x="2518" y="2838"/>
            <a:chExt cx="672" cy="433"/>
          </a:xfrm>
        </p:grpSpPr>
        <p:sp>
          <p:nvSpPr>
            <p:cNvPr id="17430" name="Rectangle 10"/>
            <p:cNvSpPr>
              <a:spLocks noChangeArrowheads="1"/>
            </p:cNvSpPr>
            <p:nvPr/>
          </p:nvSpPr>
          <p:spPr bwMode="auto">
            <a:xfrm>
              <a:off x="2522" y="2847"/>
              <a:ext cx="664" cy="424"/>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7431" name="Line 11"/>
            <p:cNvSpPr>
              <a:spLocks noChangeShapeType="1"/>
            </p:cNvSpPr>
            <p:nvPr/>
          </p:nvSpPr>
          <p:spPr bwMode="auto">
            <a:xfrm>
              <a:off x="2518" y="2987"/>
              <a:ext cx="67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7432" name="Rectangle 12"/>
            <p:cNvSpPr>
              <a:spLocks noChangeArrowheads="1"/>
            </p:cNvSpPr>
            <p:nvPr/>
          </p:nvSpPr>
          <p:spPr bwMode="auto">
            <a:xfrm>
              <a:off x="2604" y="2838"/>
              <a:ext cx="503" cy="154"/>
            </a:xfrm>
            <a:prstGeom prst="rect">
              <a:avLst/>
            </a:prstGeom>
            <a:noFill/>
            <a:ln w="9525">
              <a:noFill/>
              <a:miter lim="800000"/>
              <a:headEnd/>
              <a:tailEnd/>
            </a:ln>
          </p:spPr>
          <p:txBody>
            <a:bodyPr wrap="none" lIns="92075" tIns="46038" rIns="92075" bIns="46038">
              <a:spAutoFit/>
            </a:bodyPr>
            <a:lstStyle/>
            <a:p>
              <a:r>
                <a:rPr lang="en-US" sz="1000" b="1">
                  <a:latin typeface="Arial" charset="0"/>
                </a:rPr>
                <a:t>Black Box</a:t>
              </a:r>
            </a:p>
          </p:txBody>
        </p:sp>
      </p:grpSp>
      <p:sp>
        <p:nvSpPr>
          <p:cNvPr id="17419" name="Rectangle 14"/>
          <p:cNvSpPr>
            <a:spLocks noChangeArrowheads="1"/>
          </p:cNvSpPr>
          <p:nvPr/>
        </p:nvSpPr>
        <p:spPr bwMode="auto">
          <a:xfrm>
            <a:off x="3317875" y="3529013"/>
            <a:ext cx="2425700" cy="1816100"/>
          </a:xfrm>
          <a:prstGeom prst="rect">
            <a:avLst/>
          </a:prstGeom>
          <a:noFill/>
          <a:ln w="12700">
            <a:solidFill>
              <a:schemeClr val="tx1"/>
            </a:solidFill>
            <a:miter lim="800000"/>
            <a:headEnd/>
            <a:tailEnd/>
          </a:ln>
        </p:spPr>
        <p:txBody>
          <a:bodyPr wrap="none" anchor="ctr"/>
          <a:lstStyle/>
          <a:p>
            <a:endParaRPr lang="en-US"/>
          </a:p>
        </p:txBody>
      </p:sp>
      <p:sp>
        <p:nvSpPr>
          <p:cNvPr id="17420" name="Rectangle 15"/>
          <p:cNvSpPr>
            <a:spLocks noChangeArrowheads="1"/>
          </p:cNvSpPr>
          <p:nvPr/>
        </p:nvSpPr>
        <p:spPr bwMode="auto">
          <a:xfrm>
            <a:off x="4133850" y="3590925"/>
            <a:ext cx="769938" cy="244475"/>
          </a:xfrm>
          <a:prstGeom prst="rect">
            <a:avLst/>
          </a:prstGeom>
          <a:noFill/>
          <a:ln w="9525">
            <a:noFill/>
            <a:miter lim="800000"/>
            <a:headEnd/>
            <a:tailEnd/>
          </a:ln>
        </p:spPr>
        <p:txBody>
          <a:bodyPr wrap="none" lIns="92075" tIns="46038" rIns="92075" bIns="46038">
            <a:spAutoFit/>
          </a:bodyPr>
          <a:lstStyle/>
          <a:p>
            <a:r>
              <a:rPr lang="en-US" sz="1000" b="1">
                <a:latin typeface="Arial" charset="0"/>
              </a:rPr>
              <a:t>State Box</a:t>
            </a:r>
          </a:p>
        </p:txBody>
      </p:sp>
      <p:sp>
        <p:nvSpPr>
          <p:cNvPr id="17421" name="Line 16"/>
          <p:cNvSpPr>
            <a:spLocks noChangeShapeType="1"/>
          </p:cNvSpPr>
          <p:nvPr/>
        </p:nvSpPr>
        <p:spPr bwMode="auto">
          <a:xfrm>
            <a:off x="3311525" y="3827463"/>
            <a:ext cx="2438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7422" name="Rectangle 17"/>
          <p:cNvSpPr>
            <a:spLocks noChangeArrowheads="1"/>
          </p:cNvSpPr>
          <p:nvPr/>
        </p:nvSpPr>
        <p:spPr bwMode="auto">
          <a:xfrm>
            <a:off x="4003675" y="3986213"/>
            <a:ext cx="1054100" cy="292100"/>
          </a:xfrm>
          <a:prstGeom prst="rect">
            <a:avLst/>
          </a:prstGeom>
          <a:noFill/>
          <a:ln w="12700">
            <a:solidFill>
              <a:schemeClr val="tx1"/>
            </a:solidFill>
            <a:miter lim="800000"/>
            <a:headEnd/>
            <a:tailEnd/>
          </a:ln>
        </p:spPr>
        <p:txBody>
          <a:bodyPr wrap="none" anchor="ctr"/>
          <a:lstStyle/>
          <a:p>
            <a:endParaRPr lang="en-US"/>
          </a:p>
        </p:txBody>
      </p:sp>
      <p:sp>
        <p:nvSpPr>
          <p:cNvPr id="17423" name="Rectangle 18"/>
          <p:cNvSpPr>
            <a:spLocks noChangeArrowheads="1"/>
          </p:cNvSpPr>
          <p:nvPr/>
        </p:nvSpPr>
        <p:spPr bwMode="auto">
          <a:xfrm>
            <a:off x="4286250" y="4013200"/>
            <a:ext cx="495300" cy="244475"/>
          </a:xfrm>
          <a:prstGeom prst="rect">
            <a:avLst/>
          </a:prstGeom>
          <a:noFill/>
          <a:ln w="9525">
            <a:noFill/>
            <a:miter lim="800000"/>
            <a:headEnd/>
            <a:tailEnd/>
          </a:ln>
        </p:spPr>
        <p:txBody>
          <a:bodyPr wrap="none" lIns="92075" tIns="46038" rIns="92075" bIns="46038">
            <a:spAutoFit/>
          </a:bodyPr>
          <a:lstStyle/>
          <a:p>
            <a:r>
              <a:rPr lang="en-US" sz="1000" b="1">
                <a:latin typeface="Arial" charset="0"/>
              </a:rPr>
              <a:t>State</a:t>
            </a:r>
          </a:p>
        </p:txBody>
      </p:sp>
      <p:sp>
        <p:nvSpPr>
          <p:cNvPr id="17424" name="Rectangle 19"/>
          <p:cNvSpPr>
            <a:spLocks noChangeArrowheads="1"/>
          </p:cNvSpPr>
          <p:nvPr/>
        </p:nvSpPr>
        <p:spPr bwMode="auto">
          <a:xfrm>
            <a:off x="1809750" y="4791075"/>
            <a:ext cx="865188" cy="304800"/>
          </a:xfrm>
          <a:prstGeom prst="rect">
            <a:avLst/>
          </a:prstGeom>
          <a:noFill/>
          <a:ln w="9525">
            <a:noFill/>
            <a:miter lim="800000"/>
            <a:headEnd/>
            <a:tailEnd/>
          </a:ln>
        </p:spPr>
        <p:txBody>
          <a:bodyPr wrap="none" lIns="92075" tIns="46038" rIns="92075" bIns="46038">
            <a:spAutoFit/>
          </a:bodyPr>
          <a:lstStyle/>
          <a:p>
            <a:r>
              <a:rPr lang="en-US" sz="1400">
                <a:latin typeface="Arial" charset="0"/>
              </a:rPr>
              <a:t>Stimulus</a:t>
            </a:r>
          </a:p>
        </p:txBody>
      </p:sp>
      <p:sp>
        <p:nvSpPr>
          <p:cNvPr id="17425" name="Rectangle 20"/>
          <p:cNvSpPr>
            <a:spLocks noChangeArrowheads="1"/>
          </p:cNvSpPr>
          <p:nvPr/>
        </p:nvSpPr>
        <p:spPr bwMode="auto">
          <a:xfrm>
            <a:off x="6467475" y="4767263"/>
            <a:ext cx="984250" cy="304800"/>
          </a:xfrm>
          <a:prstGeom prst="rect">
            <a:avLst/>
          </a:prstGeom>
          <a:noFill/>
          <a:ln w="9525">
            <a:noFill/>
            <a:miter lim="800000"/>
            <a:headEnd/>
            <a:tailEnd/>
          </a:ln>
        </p:spPr>
        <p:txBody>
          <a:bodyPr wrap="none" lIns="92075" tIns="46038" rIns="92075" bIns="46038">
            <a:spAutoFit/>
          </a:bodyPr>
          <a:lstStyle/>
          <a:p>
            <a:r>
              <a:rPr lang="en-US" sz="1400">
                <a:latin typeface="Arial" charset="0"/>
              </a:rPr>
              <a:t>Response</a:t>
            </a:r>
          </a:p>
        </p:txBody>
      </p:sp>
      <p:sp>
        <p:nvSpPr>
          <p:cNvPr id="17426" name="Line 21"/>
          <p:cNvSpPr>
            <a:spLocks noChangeShapeType="1"/>
          </p:cNvSpPr>
          <p:nvPr/>
        </p:nvSpPr>
        <p:spPr bwMode="auto">
          <a:xfrm>
            <a:off x="2643188" y="4930775"/>
            <a:ext cx="1344612"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7427" name="Line 22"/>
          <p:cNvSpPr>
            <a:spLocks noChangeShapeType="1"/>
          </p:cNvSpPr>
          <p:nvPr/>
        </p:nvSpPr>
        <p:spPr bwMode="auto">
          <a:xfrm>
            <a:off x="5064125" y="4941888"/>
            <a:ext cx="1457325"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7428" name="Freeform 23"/>
          <p:cNvSpPr>
            <a:spLocks/>
          </p:cNvSpPr>
          <p:nvPr/>
        </p:nvSpPr>
        <p:spPr bwMode="auto">
          <a:xfrm>
            <a:off x="5053013" y="4089400"/>
            <a:ext cx="338137" cy="831850"/>
          </a:xfrm>
          <a:custGeom>
            <a:avLst/>
            <a:gdLst>
              <a:gd name="T0" fmla="*/ 2147483647 w 213"/>
              <a:gd name="T1" fmla="*/ 2147483647 h 524"/>
              <a:gd name="T2" fmla="*/ 2147483647 w 213"/>
              <a:gd name="T3" fmla="*/ 0 h 524"/>
              <a:gd name="T4" fmla="*/ 0 w 213"/>
              <a:gd name="T5" fmla="*/ 0 h 524"/>
              <a:gd name="T6" fmla="*/ 0 60000 65536"/>
              <a:gd name="T7" fmla="*/ 0 60000 65536"/>
              <a:gd name="T8" fmla="*/ 0 60000 65536"/>
              <a:gd name="T9" fmla="*/ 0 w 213"/>
              <a:gd name="T10" fmla="*/ 0 h 524"/>
              <a:gd name="T11" fmla="*/ 213 w 213"/>
              <a:gd name="T12" fmla="*/ 524 h 524"/>
            </a:gdLst>
            <a:ahLst/>
            <a:cxnLst>
              <a:cxn ang="T6">
                <a:pos x="T0" y="T1"/>
              </a:cxn>
              <a:cxn ang="T7">
                <a:pos x="T2" y="T3"/>
              </a:cxn>
              <a:cxn ang="T8">
                <a:pos x="T4" y="T5"/>
              </a:cxn>
            </a:cxnLst>
            <a:rect l="T9" t="T10" r="T11" b="T12"/>
            <a:pathLst>
              <a:path w="213" h="524">
                <a:moveTo>
                  <a:pt x="212" y="523"/>
                </a:moveTo>
                <a:lnTo>
                  <a:pt x="212" y="0"/>
                </a:lnTo>
                <a:lnTo>
                  <a:pt x="0" y="0"/>
                </a:lnTo>
              </a:path>
            </a:pathLst>
          </a:custGeom>
          <a:noFill/>
          <a:ln w="12700" cap="rnd" cmpd="sng">
            <a:solidFill>
              <a:schemeClr val="tx1"/>
            </a:solidFill>
            <a:prstDash val="dash"/>
            <a:round/>
            <a:headEnd type="none" w="sm" len="sm"/>
            <a:tailEnd type="stealth" w="med" len="lg"/>
          </a:ln>
        </p:spPr>
        <p:txBody>
          <a:bodyPr/>
          <a:lstStyle/>
          <a:p>
            <a:endParaRPr lang="en-US"/>
          </a:p>
        </p:txBody>
      </p:sp>
      <p:sp>
        <p:nvSpPr>
          <p:cNvPr id="17429" name="Freeform 24"/>
          <p:cNvSpPr>
            <a:spLocks/>
          </p:cNvSpPr>
          <p:nvPr/>
        </p:nvSpPr>
        <p:spPr bwMode="auto">
          <a:xfrm>
            <a:off x="3629025" y="4089400"/>
            <a:ext cx="360363" cy="831850"/>
          </a:xfrm>
          <a:custGeom>
            <a:avLst/>
            <a:gdLst>
              <a:gd name="T0" fmla="*/ 2147483647 w 227"/>
              <a:gd name="T1" fmla="*/ 0 h 524"/>
              <a:gd name="T2" fmla="*/ 0 w 227"/>
              <a:gd name="T3" fmla="*/ 0 h 524"/>
              <a:gd name="T4" fmla="*/ 0 w 227"/>
              <a:gd name="T5" fmla="*/ 2147483647 h 524"/>
              <a:gd name="T6" fmla="*/ 0 60000 65536"/>
              <a:gd name="T7" fmla="*/ 0 60000 65536"/>
              <a:gd name="T8" fmla="*/ 0 60000 65536"/>
              <a:gd name="T9" fmla="*/ 0 w 227"/>
              <a:gd name="T10" fmla="*/ 0 h 524"/>
              <a:gd name="T11" fmla="*/ 227 w 227"/>
              <a:gd name="T12" fmla="*/ 524 h 524"/>
            </a:gdLst>
            <a:ahLst/>
            <a:cxnLst>
              <a:cxn ang="T6">
                <a:pos x="T0" y="T1"/>
              </a:cxn>
              <a:cxn ang="T7">
                <a:pos x="T2" y="T3"/>
              </a:cxn>
              <a:cxn ang="T8">
                <a:pos x="T4" y="T5"/>
              </a:cxn>
            </a:cxnLst>
            <a:rect l="T9" t="T10" r="T11" b="T12"/>
            <a:pathLst>
              <a:path w="227" h="524">
                <a:moveTo>
                  <a:pt x="226" y="0"/>
                </a:moveTo>
                <a:lnTo>
                  <a:pt x="0" y="0"/>
                </a:lnTo>
                <a:lnTo>
                  <a:pt x="0" y="523"/>
                </a:lnTo>
              </a:path>
            </a:pathLst>
          </a:custGeom>
          <a:noFill/>
          <a:ln w="12700" cap="rnd" cmpd="sng">
            <a:solidFill>
              <a:schemeClr val="tx1"/>
            </a:solidFill>
            <a:prstDash val="dash"/>
            <a:round/>
            <a:headEnd type="none" w="sm" len="sm"/>
            <a:tailEnd type="stealth" w="med" len="lg"/>
          </a:ln>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lIns="92075" tIns="46038" rIns="92075" bIns="46038"/>
          <a:lstStyle/>
          <a:p>
            <a:r>
              <a:rPr lang="en-US"/>
              <a:t>Box Structures</a:t>
            </a:r>
          </a:p>
        </p:txBody>
      </p:sp>
      <p:sp>
        <p:nvSpPr>
          <p:cNvPr id="18435" name="Rectangle 3"/>
          <p:cNvSpPr>
            <a:spLocks noChangeArrowheads="1"/>
          </p:cNvSpPr>
          <p:nvPr/>
        </p:nvSpPr>
        <p:spPr bwMode="auto">
          <a:xfrm>
            <a:off x="2225675" y="2247900"/>
            <a:ext cx="4537075" cy="3349625"/>
          </a:xfrm>
          <a:prstGeom prst="rect">
            <a:avLst/>
          </a:prstGeom>
          <a:noFill/>
          <a:ln w="12700">
            <a:solidFill>
              <a:schemeClr val="tx1"/>
            </a:solidFill>
            <a:miter lim="800000"/>
            <a:headEnd/>
            <a:tailEnd/>
          </a:ln>
        </p:spPr>
        <p:txBody>
          <a:bodyPr wrap="none" anchor="ctr"/>
          <a:lstStyle/>
          <a:p>
            <a:endParaRPr lang="en-US"/>
          </a:p>
        </p:txBody>
      </p:sp>
      <p:sp>
        <p:nvSpPr>
          <p:cNvPr id="18436" name="Line 4"/>
          <p:cNvSpPr>
            <a:spLocks noChangeShapeType="1"/>
          </p:cNvSpPr>
          <p:nvPr/>
        </p:nvSpPr>
        <p:spPr bwMode="auto">
          <a:xfrm>
            <a:off x="2230438" y="2633663"/>
            <a:ext cx="452596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37" name="Rectangle 5"/>
          <p:cNvSpPr>
            <a:spLocks noChangeArrowheads="1"/>
          </p:cNvSpPr>
          <p:nvPr/>
        </p:nvSpPr>
        <p:spPr bwMode="auto">
          <a:xfrm>
            <a:off x="3952875" y="2325688"/>
            <a:ext cx="1014413" cy="304800"/>
          </a:xfrm>
          <a:prstGeom prst="rect">
            <a:avLst/>
          </a:prstGeom>
          <a:noFill/>
          <a:ln w="9525">
            <a:noFill/>
            <a:miter lim="800000"/>
            <a:headEnd/>
            <a:tailEnd/>
          </a:ln>
        </p:spPr>
        <p:txBody>
          <a:bodyPr wrap="none" lIns="92075" tIns="46038" rIns="92075" bIns="46038">
            <a:spAutoFit/>
          </a:bodyPr>
          <a:lstStyle/>
          <a:p>
            <a:r>
              <a:rPr lang="en-US" sz="1400" b="1">
                <a:latin typeface="Arial" charset="0"/>
              </a:rPr>
              <a:t>Clear Box</a:t>
            </a:r>
          </a:p>
        </p:txBody>
      </p:sp>
      <p:sp>
        <p:nvSpPr>
          <p:cNvPr id="18438" name="Rectangle 6"/>
          <p:cNvSpPr>
            <a:spLocks noChangeArrowheads="1"/>
          </p:cNvSpPr>
          <p:nvPr/>
        </p:nvSpPr>
        <p:spPr bwMode="auto">
          <a:xfrm>
            <a:off x="3703638" y="2863850"/>
            <a:ext cx="1500187" cy="423863"/>
          </a:xfrm>
          <a:prstGeom prst="rect">
            <a:avLst/>
          </a:prstGeom>
          <a:noFill/>
          <a:ln w="12700">
            <a:solidFill>
              <a:schemeClr val="tx1"/>
            </a:solidFill>
            <a:miter lim="800000"/>
            <a:headEnd/>
            <a:tailEnd/>
          </a:ln>
        </p:spPr>
        <p:txBody>
          <a:bodyPr wrap="none" anchor="ctr"/>
          <a:lstStyle/>
          <a:p>
            <a:endParaRPr lang="en-US"/>
          </a:p>
        </p:txBody>
      </p:sp>
      <p:sp>
        <p:nvSpPr>
          <p:cNvPr id="18439" name="Rectangle 7"/>
          <p:cNvSpPr>
            <a:spLocks noChangeArrowheads="1"/>
          </p:cNvSpPr>
          <p:nvPr/>
        </p:nvSpPr>
        <p:spPr bwMode="auto">
          <a:xfrm>
            <a:off x="4108450" y="2919413"/>
            <a:ext cx="619125" cy="304800"/>
          </a:xfrm>
          <a:prstGeom prst="rect">
            <a:avLst/>
          </a:prstGeom>
          <a:noFill/>
          <a:ln w="9525">
            <a:noFill/>
            <a:miter lim="800000"/>
            <a:headEnd/>
            <a:tailEnd/>
          </a:ln>
        </p:spPr>
        <p:txBody>
          <a:bodyPr wrap="none" lIns="92075" tIns="46038" rIns="92075" bIns="46038">
            <a:spAutoFit/>
          </a:bodyPr>
          <a:lstStyle/>
          <a:p>
            <a:r>
              <a:rPr lang="en-US" sz="1400" b="1">
                <a:latin typeface="Arial" charset="0"/>
              </a:rPr>
              <a:t>State</a:t>
            </a:r>
          </a:p>
        </p:txBody>
      </p:sp>
      <p:grpSp>
        <p:nvGrpSpPr>
          <p:cNvPr id="18440" name="Group 11"/>
          <p:cNvGrpSpPr>
            <a:grpSpLocks/>
          </p:cNvGrpSpPr>
          <p:nvPr/>
        </p:nvGrpSpPr>
        <p:grpSpPr bwMode="auto">
          <a:xfrm>
            <a:off x="2809875" y="4191000"/>
            <a:ext cx="1066800" cy="687388"/>
            <a:chOff x="1770" y="2640"/>
            <a:chExt cx="672" cy="433"/>
          </a:xfrm>
        </p:grpSpPr>
        <p:sp>
          <p:nvSpPr>
            <p:cNvPr id="18455" name="Rectangle 8"/>
            <p:cNvSpPr>
              <a:spLocks noChangeArrowheads="1"/>
            </p:cNvSpPr>
            <p:nvPr/>
          </p:nvSpPr>
          <p:spPr bwMode="auto">
            <a:xfrm>
              <a:off x="1774" y="2649"/>
              <a:ext cx="664" cy="424"/>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8456" name="Line 9"/>
            <p:cNvSpPr>
              <a:spLocks noChangeShapeType="1"/>
            </p:cNvSpPr>
            <p:nvPr/>
          </p:nvSpPr>
          <p:spPr bwMode="auto">
            <a:xfrm>
              <a:off x="1770" y="2789"/>
              <a:ext cx="67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57" name="Rectangle 10"/>
            <p:cNvSpPr>
              <a:spLocks noChangeArrowheads="1"/>
            </p:cNvSpPr>
            <p:nvPr/>
          </p:nvSpPr>
          <p:spPr bwMode="auto">
            <a:xfrm>
              <a:off x="1856" y="2640"/>
              <a:ext cx="503" cy="154"/>
            </a:xfrm>
            <a:prstGeom prst="rect">
              <a:avLst/>
            </a:prstGeom>
            <a:noFill/>
            <a:ln w="9525">
              <a:noFill/>
              <a:miter lim="800000"/>
              <a:headEnd/>
              <a:tailEnd/>
            </a:ln>
          </p:spPr>
          <p:txBody>
            <a:bodyPr wrap="none" lIns="92075" tIns="46038" rIns="92075" bIns="46038">
              <a:spAutoFit/>
            </a:bodyPr>
            <a:lstStyle/>
            <a:p>
              <a:r>
                <a:rPr lang="en-US" sz="1000" b="1">
                  <a:latin typeface="Arial" charset="0"/>
                </a:rPr>
                <a:t>Black Box</a:t>
              </a:r>
            </a:p>
          </p:txBody>
        </p:sp>
      </p:grpSp>
      <p:grpSp>
        <p:nvGrpSpPr>
          <p:cNvPr id="18441" name="Group 15"/>
          <p:cNvGrpSpPr>
            <a:grpSpLocks/>
          </p:cNvGrpSpPr>
          <p:nvPr/>
        </p:nvGrpSpPr>
        <p:grpSpPr bwMode="auto">
          <a:xfrm>
            <a:off x="4949825" y="4168775"/>
            <a:ext cx="1066800" cy="687388"/>
            <a:chOff x="3118" y="2626"/>
            <a:chExt cx="672" cy="433"/>
          </a:xfrm>
        </p:grpSpPr>
        <p:sp>
          <p:nvSpPr>
            <p:cNvPr id="18452" name="Rectangle 12"/>
            <p:cNvSpPr>
              <a:spLocks noChangeArrowheads="1"/>
            </p:cNvSpPr>
            <p:nvPr/>
          </p:nvSpPr>
          <p:spPr bwMode="auto">
            <a:xfrm>
              <a:off x="3122" y="2635"/>
              <a:ext cx="664" cy="424"/>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8453" name="Line 13"/>
            <p:cNvSpPr>
              <a:spLocks noChangeShapeType="1"/>
            </p:cNvSpPr>
            <p:nvPr/>
          </p:nvSpPr>
          <p:spPr bwMode="auto">
            <a:xfrm>
              <a:off x="3118" y="2775"/>
              <a:ext cx="67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54" name="Rectangle 14"/>
            <p:cNvSpPr>
              <a:spLocks noChangeArrowheads="1"/>
            </p:cNvSpPr>
            <p:nvPr/>
          </p:nvSpPr>
          <p:spPr bwMode="auto">
            <a:xfrm>
              <a:off x="3204" y="2626"/>
              <a:ext cx="503" cy="154"/>
            </a:xfrm>
            <a:prstGeom prst="rect">
              <a:avLst/>
            </a:prstGeom>
            <a:noFill/>
            <a:ln w="9525">
              <a:noFill/>
              <a:miter lim="800000"/>
              <a:headEnd/>
              <a:tailEnd/>
            </a:ln>
          </p:spPr>
          <p:txBody>
            <a:bodyPr wrap="none" lIns="92075" tIns="46038" rIns="92075" bIns="46038">
              <a:spAutoFit/>
            </a:bodyPr>
            <a:lstStyle/>
            <a:p>
              <a:r>
                <a:rPr lang="en-US" sz="1000" b="1">
                  <a:latin typeface="Arial" charset="0"/>
                </a:rPr>
                <a:t>Black Box</a:t>
              </a:r>
            </a:p>
          </p:txBody>
        </p:sp>
      </p:grpSp>
      <p:sp>
        <p:nvSpPr>
          <p:cNvPr id="18442" name="Rectangle 16"/>
          <p:cNvSpPr>
            <a:spLocks noChangeArrowheads="1"/>
          </p:cNvSpPr>
          <p:nvPr/>
        </p:nvSpPr>
        <p:spPr bwMode="auto">
          <a:xfrm>
            <a:off x="300038" y="4365625"/>
            <a:ext cx="865187" cy="304800"/>
          </a:xfrm>
          <a:prstGeom prst="rect">
            <a:avLst/>
          </a:prstGeom>
          <a:noFill/>
          <a:ln w="9525">
            <a:noFill/>
            <a:miter lim="800000"/>
            <a:headEnd/>
            <a:tailEnd/>
          </a:ln>
        </p:spPr>
        <p:txBody>
          <a:bodyPr wrap="none" lIns="92075" tIns="46038" rIns="92075" bIns="46038">
            <a:spAutoFit/>
          </a:bodyPr>
          <a:lstStyle/>
          <a:p>
            <a:r>
              <a:rPr lang="en-US" sz="1400">
                <a:latin typeface="Arial" charset="0"/>
              </a:rPr>
              <a:t>Stimulus</a:t>
            </a:r>
          </a:p>
        </p:txBody>
      </p:sp>
      <p:sp>
        <p:nvSpPr>
          <p:cNvPr id="18443" name="Rectangle 17"/>
          <p:cNvSpPr>
            <a:spLocks noChangeArrowheads="1"/>
          </p:cNvSpPr>
          <p:nvPr/>
        </p:nvSpPr>
        <p:spPr bwMode="auto">
          <a:xfrm>
            <a:off x="7773988" y="4387850"/>
            <a:ext cx="984250" cy="304800"/>
          </a:xfrm>
          <a:prstGeom prst="rect">
            <a:avLst/>
          </a:prstGeom>
          <a:noFill/>
          <a:ln w="9525">
            <a:noFill/>
            <a:miter lim="800000"/>
            <a:headEnd/>
            <a:tailEnd/>
          </a:ln>
        </p:spPr>
        <p:txBody>
          <a:bodyPr wrap="none" lIns="92075" tIns="46038" rIns="92075" bIns="46038">
            <a:spAutoFit/>
          </a:bodyPr>
          <a:lstStyle/>
          <a:p>
            <a:r>
              <a:rPr lang="en-US" sz="1400">
                <a:latin typeface="Arial" charset="0"/>
              </a:rPr>
              <a:t>Response</a:t>
            </a:r>
          </a:p>
        </p:txBody>
      </p:sp>
      <p:sp>
        <p:nvSpPr>
          <p:cNvPr id="18444" name="Line 18"/>
          <p:cNvSpPr>
            <a:spLocks noChangeShapeType="1"/>
          </p:cNvSpPr>
          <p:nvPr/>
        </p:nvSpPr>
        <p:spPr bwMode="auto">
          <a:xfrm>
            <a:off x="1109663" y="4505325"/>
            <a:ext cx="1692275"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8445" name="Line 19"/>
          <p:cNvSpPr>
            <a:spLocks noChangeShapeType="1"/>
          </p:cNvSpPr>
          <p:nvPr/>
        </p:nvSpPr>
        <p:spPr bwMode="auto">
          <a:xfrm>
            <a:off x="3876675" y="4527550"/>
            <a:ext cx="10541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8446" name="Line 20"/>
          <p:cNvSpPr>
            <a:spLocks noChangeShapeType="1"/>
          </p:cNvSpPr>
          <p:nvPr/>
        </p:nvSpPr>
        <p:spPr bwMode="auto">
          <a:xfrm>
            <a:off x="6018213" y="4516438"/>
            <a:ext cx="1792287"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8447" name="Line 21"/>
          <p:cNvSpPr>
            <a:spLocks noChangeShapeType="1"/>
          </p:cNvSpPr>
          <p:nvPr/>
        </p:nvSpPr>
        <p:spPr bwMode="auto">
          <a:xfrm flipV="1">
            <a:off x="4135438" y="3282950"/>
            <a:ext cx="0" cy="1233488"/>
          </a:xfrm>
          <a:prstGeom prst="line">
            <a:avLst/>
          </a:prstGeom>
          <a:noFill/>
          <a:ln w="12700">
            <a:solidFill>
              <a:schemeClr val="tx1"/>
            </a:solidFill>
            <a:prstDash val="dash"/>
            <a:round/>
            <a:headEnd type="none" w="sm" len="sm"/>
            <a:tailEnd type="stealth" w="med" len="lg"/>
          </a:ln>
        </p:spPr>
        <p:txBody>
          <a:bodyPr wrap="none" anchor="ctr"/>
          <a:lstStyle/>
          <a:p>
            <a:endParaRPr lang="en-US"/>
          </a:p>
        </p:txBody>
      </p:sp>
      <p:sp>
        <p:nvSpPr>
          <p:cNvPr id="18448" name="Line 22"/>
          <p:cNvSpPr>
            <a:spLocks noChangeShapeType="1"/>
          </p:cNvSpPr>
          <p:nvPr/>
        </p:nvSpPr>
        <p:spPr bwMode="auto">
          <a:xfrm>
            <a:off x="4572000" y="3282950"/>
            <a:ext cx="0" cy="1233488"/>
          </a:xfrm>
          <a:prstGeom prst="line">
            <a:avLst/>
          </a:prstGeom>
          <a:noFill/>
          <a:ln w="12700">
            <a:solidFill>
              <a:schemeClr val="tx1"/>
            </a:solidFill>
            <a:prstDash val="dash"/>
            <a:round/>
            <a:headEnd type="none" w="sm" len="sm"/>
            <a:tailEnd type="stealth" w="med" len="lg"/>
          </a:ln>
        </p:spPr>
        <p:txBody>
          <a:bodyPr wrap="none" anchor="ctr"/>
          <a:lstStyle/>
          <a:p>
            <a:endParaRPr lang="en-US"/>
          </a:p>
        </p:txBody>
      </p:sp>
      <p:sp>
        <p:nvSpPr>
          <p:cNvPr id="18449" name="Freeform 23"/>
          <p:cNvSpPr>
            <a:spLocks/>
          </p:cNvSpPr>
          <p:nvPr/>
        </p:nvSpPr>
        <p:spPr bwMode="auto">
          <a:xfrm>
            <a:off x="5199063" y="3059113"/>
            <a:ext cx="1122362" cy="1447800"/>
          </a:xfrm>
          <a:custGeom>
            <a:avLst/>
            <a:gdLst>
              <a:gd name="T0" fmla="*/ 2147483647 w 707"/>
              <a:gd name="T1" fmla="*/ 2147483647 h 912"/>
              <a:gd name="T2" fmla="*/ 2147483647 w 707"/>
              <a:gd name="T3" fmla="*/ 0 h 912"/>
              <a:gd name="T4" fmla="*/ 0 w 707"/>
              <a:gd name="T5" fmla="*/ 0 h 912"/>
              <a:gd name="T6" fmla="*/ 0 60000 65536"/>
              <a:gd name="T7" fmla="*/ 0 60000 65536"/>
              <a:gd name="T8" fmla="*/ 0 60000 65536"/>
              <a:gd name="T9" fmla="*/ 0 w 707"/>
              <a:gd name="T10" fmla="*/ 0 h 912"/>
              <a:gd name="T11" fmla="*/ 707 w 707"/>
              <a:gd name="T12" fmla="*/ 912 h 912"/>
            </a:gdLst>
            <a:ahLst/>
            <a:cxnLst>
              <a:cxn ang="T6">
                <a:pos x="T0" y="T1"/>
              </a:cxn>
              <a:cxn ang="T7">
                <a:pos x="T2" y="T3"/>
              </a:cxn>
              <a:cxn ang="T8">
                <a:pos x="T4" y="T5"/>
              </a:cxn>
            </a:cxnLst>
            <a:rect l="T9" t="T10" r="T11" b="T12"/>
            <a:pathLst>
              <a:path w="707" h="912">
                <a:moveTo>
                  <a:pt x="706" y="911"/>
                </a:moveTo>
                <a:lnTo>
                  <a:pt x="706" y="0"/>
                </a:lnTo>
                <a:lnTo>
                  <a:pt x="0" y="0"/>
                </a:lnTo>
              </a:path>
            </a:pathLst>
          </a:custGeom>
          <a:noFill/>
          <a:ln w="12700" cap="rnd" cmpd="sng">
            <a:solidFill>
              <a:schemeClr val="tx1"/>
            </a:solidFill>
            <a:prstDash val="dash"/>
            <a:round/>
            <a:headEnd type="none" w="sm" len="sm"/>
            <a:tailEnd type="stealth" w="med" len="lg"/>
          </a:ln>
        </p:spPr>
        <p:txBody>
          <a:bodyPr/>
          <a:lstStyle/>
          <a:p>
            <a:endParaRPr lang="en-US"/>
          </a:p>
        </p:txBody>
      </p:sp>
      <p:sp>
        <p:nvSpPr>
          <p:cNvPr id="18450" name="Freeform 24"/>
          <p:cNvSpPr>
            <a:spLocks/>
          </p:cNvSpPr>
          <p:nvPr/>
        </p:nvSpPr>
        <p:spPr bwMode="auto">
          <a:xfrm>
            <a:off x="2543175" y="3025775"/>
            <a:ext cx="1155700" cy="1470025"/>
          </a:xfrm>
          <a:custGeom>
            <a:avLst/>
            <a:gdLst>
              <a:gd name="T0" fmla="*/ 2147483647 w 728"/>
              <a:gd name="T1" fmla="*/ 0 h 926"/>
              <a:gd name="T2" fmla="*/ 0 w 728"/>
              <a:gd name="T3" fmla="*/ 0 h 926"/>
              <a:gd name="T4" fmla="*/ 0 w 728"/>
              <a:gd name="T5" fmla="*/ 2147483647 h 926"/>
              <a:gd name="T6" fmla="*/ 0 60000 65536"/>
              <a:gd name="T7" fmla="*/ 0 60000 65536"/>
              <a:gd name="T8" fmla="*/ 0 60000 65536"/>
              <a:gd name="T9" fmla="*/ 0 w 728"/>
              <a:gd name="T10" fmla="*/ 0 h 926"/>
              <a:gd name="T11" fmla="*/ 728 w 728"/>
              <a:gd name="T12" fmla="*/ 926 h 926"/>
            </a:gdLst>
            <a:ahLst/>
            <a:cxnLst>
              <a:cxn ang="T6">
                <a:pos x="T0" y="T1"/>
              </a:cxn>
              <a:cxn ang="T7">
                <a:pos x="T2" y="T3"/>
              </a:cxn>
              <a:cxn ang="T8">
                <a:pos x="T4" y="T5"/>
              </a:cxn>
            </a:cxnLst>
            <a:rect l="T9" t="T10" r="T11" b="T12"/>
            <a:pathLst>
              <a:path w="728" h="926">
                <a:moveTo>
                  <a:pt x="727" y="0"/>
                </a:moveTo>
                <a:lnTo>
                  <a:pt x="0" y="0"/>
                </a:lnTo>
                <a:lnTo>
                  <a:pt x="0" y="925"/>
                </a:lnTo>
              </a:path>
            </a:pathLst>
          </a:custGeom>
          <a:noFill/>
          <a:ln w="12700" cap="rnd" cmpd="sng">
            <a:solidFill>
              <a:schemeClr val="tx1"/>
            </a:solidFill>
            <a:prstDash val="dash"/>
            <a:round/>
            <a:headEnd type="none" w="sm" len="sm"/>
            <a:tailEnd type="stealth" w="med" len="lg"/>
          </a:ln>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lIns="92075" tIns="46038" rIns="92075" bIns="46038"/>
          <a:lstStyle/>
          <a:p>
            <a:r>
              <a:rPr lang="en-US"/>
              <a:t>Box Structure Principles</a:t>
            </a:r>
          </a:p>
        </p:txBody>
      </p:sp>
      <p:sp>
        <p:nvSpPr>
          <p:cNvPr id="19459" name="Rectangle 3"/>
          <p:cNvSpPr>
            <a:spLocks noGrp="1" noChangeArrowheads="1"/>
          </p:cNvSpPr>
          <p:nvPr>
            <p:ph type="body" idx="1"/>
          </p:nvPr>
        </p:nvSpPr>
        <p:spPr>
          <a:xfrm>
            <a:off x="696913" y="1835150"/>
            <a:ext cx="7772400" cy="4114800"/>
          </a:xfrm>
          <a:noFill/>
        </p:spPr>
        <p:txBody>
          <a:bodyPr lIns="92075" tIns="46038" rIns="92075" bIns="46038"/>
          <a:lstStyle/>
          <a:p>
            <a:pPr>
              <a:lnSpc>
                <a:spcPct val="90000"/>
              </a:lnSpc>
            </a:pPr>
            <a:r>
              <a:rPr lang="en-US" sz="1800"/>
              <a:t>Referential Transparency</a:t>
            </a:r>
          </a:p>
          <a:p>
            <a:pPr lvl="1">
              <a:lnSpc>
                <a:spcPct val="90000"/>
              </a:lnSpc>
            </a:pPr>
            <a:r>
              <a:rPr lang="en-US" sz="1400"/>
              <a:t>The behavior of a black box is the same regardless of where in the system it is referenced.</a:t>
            </a:r>
          </a:p>
          <a:p>
            <a:pPr lvl="1">
              <a:lnSpc>
                <a:spcPct val="90000"/>
              </a:lnSpc>
            </a:pPr>
            <a:r>
              <a:rPr lang="en-US" sz="1400"/>
              <a:t>The implementation of a black box is independent of the implementation of other parts of the system.</a:t>
            </a:r>
          </a:p>
          <a:p>
            <a:pPr lvl="1">
              <a:lnSpc>
                <a:spcPct val="90000"/>
              </a:lnSpc>
            </a:pPr>
            <a:r>
              <a:rPr lang="en-US" sz="1400"/>
              <a:t>Referencing a black box is equivalent to referencing its corresponding clear box representation throughout the system.</a:t>
            </a:r>
          </a:p>
          <a:p>
            <a:pPr lvl="1">
              <a:lnSpc>
                <a:spcPct val="90000"/>
              </a:lnSpc>
            </a:pPr>
            <a:r>
              <a:rPr lang="en-US" sz="1400"/>
              <a:t>E.g., ‘7’ could be substituted for ‘5+2’.</a:t>
            </a:r>
          </a:p>
          <a:p>
            <a:pPr>
              <a:lnSpc>
                <a:spcPct val="90000"/>
              </a:lnSpc>
            </a:pPr>
            <a:r>
              <a:rPr lang="en-US" sz="1800"/>
              <a:t>Transaction Closure</a:t>
            </a:r>
          </a:p>
          <a:p>
            <a:pPr lvl="1">
              <a:lnSpc>
                <a:spcPct val="90000"/>
              </a:lnSpc>
            </a:pPr>
            <a:r>
              <a:rPr lang="en-US" sz="1400"/>
              <a:t>Ensures that a sound and complete set of transactions is identified to achieve the required system behavior.</a:t>
            </a:r>
          </a:p>
          <a:p>
            <a:pPr lvl="1">
              <a:lnSpc>
                <a:spcPct val="90000"/>
              </a:lnSpc>
            </a:pPr>
            <a:r>
              <a:rPr lang="en-US" sz="1400"/>
              <a:t>Black box level - system stimuli are necessary and sufficient to generate the required responses.</a:t>
            </a:r>
          </a:p>
          <a:p>
            <a:pPr lvl="1">
              <a:lnSpc>
                <a:spcPct val="90000"/>
              </a:lnSpc>
            </a:pPr>
            <a:r>
              <a:rPr lang="en-US" sz="1400"/>
              <a:t>State box level -  defined transactions must be necessary and sufficient for the acquisition and preservation of all state data and the state data must be necessary and sufficient for the completion of all transactions.</a:t>
            </a:r>
          </a:p>
          <a:p>
            <a:pPr lvl="1">
              <a:lnSpc>
                <a:spcPct val="90000"/>
              </a:lnSpc>
            </a:pPr>
            <a:r>
              <a:rPr lang="en-US" sz="1400"/>
              <a:t>Clear box level - procedural design and the internal black boxes must include all transactions.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lIns="92075" tIns="46038" rIns="92075" bIns="46038"/>
          <a:lstStyle/>
          <a:p>
            <a:r>
              <a:rPr lang="en-US"/>
              <a:t>Box Structure Principles</a:t>
            </a:r>
          </a:p>
        </p:txBody>
      </p:sp>
      <p:sp>
        <p:nvSpPr>
          <p:cNvPr id="20483" name="Rectangle 3"/>
          <p:cNvSpPr>
            <a:spLocks noGrp="1" noChangeArrowheads="1"/>
          </p:cNvSpPr>
          <p:nvPr>
            <p:ph type="body" idx="1"/>
          </p:nvPr>
        </p:nvSpPr>
        <p:spPr>
          <a:noFill/>
        </p:spPr>
        <p:txBody>
          <a:bodyPr lIns="92075" tIns="46038" rIns="92075" bIns="46038"/>
          <a:lstStyle/>
          <a:p>
            <a:pPr>
              <a:lnSpc>
                <a:spcPct val="90000"/>
              </a:lnSpc>
            </a:pPr>
            <a:r>
              <a:rPr lang="en-US" sz="2000"/>
              <a:t>State Migration</a:t>
            </a:r>
          </a:p>
          <a:p>
            <a:pPr lvl="1">
              <a:lnSpc>
                <a:spcPct val="90000"/>
              </a:lnSpc>
            </a:pPr>
            <a:r>
              <a:rPr lang="en-US" sz="1600"/>
              <a:t>State data should be stored at as low a level as possible, but as high as necessary or expedient.</a:t>
            </a:r>
          </a:p>
          <a:p>
            <a:pPr lvl="1">
              <a:lnSpc>
                <a:spcPct val="90000"/>
              </a:lnSpc>
            </a:pPr>
            <a:r>
              <a:rPr lang="en-US" sz="1600"/>
              <a:t>Downward migration</a:t>
            </a:r>
          </a:p>
          <a:p>
            <a:pPr lvl="2">
              <a:lnSpc>
                <a:spcPct val="90000"/>
              </a:lnSpc>
            </a:pPr>
            <a:r>
              <a:rPr lang="en-US" sz="1200"/>
              <a:t>As new black boxes are created in a clear box, any state item referenced solely in a given black box may be migrated downward into that black box.</a:t>
            </a:r>
          </a:p>
          <a:p>
            <a:pPr lvl="1">
              <a:lnSpc>
                <a:spcPct val="90000"/>
              </a:lnSpc>
            </a:pPr>
            <a:r>
              <a:rPr lang="en-US" sz="1600"/>
              <a:t>Upward migration</a:t>
            </a:r>
          </a:p>
          <a:p>
            <a:pPr lvl="2">
              <a:lnSpc>
                <a:spcPct val="90000"/>
              </a:lnSpc>
            </a:pPr>
            <a:r>
              <a:rPr lang="en-US" sz="1200"/>
              <a:t>When state items are duplicated in several places, it can be moved to the nearest common parent.</a:t>
            </a:r>
          </a:p>
          <a:p>
            <a:pPr>
              <a:lnSpc>
                <a:spcPct val="90000"/>
              </a:lnSpc>
            </a:pPr>
            <a:r>
              <a:rPr lang="en-US" sz="2000"/>
              <a:t>Common Services</a:t>
            </a:r>
          </a:p>
          <a:p>
            <a:pPr lvl="1">
              <a:lnSpc>
                <a:spcPct val="90000"/>
              </a:lnSpc>
            </a:pPr>
            <a:r>
              <a:rPr lang="en-US" sz="1600"/>
              <a:t>Reusable boxes</a:t>
            </a:r>
          </a:p>
          <a:p>
            <a:pPr lvl="1">
              <a:lnSpc>
                <a:spcPct val="90000"/>
              </a:lnSpc>
            </a:pPr>
            <a:r>
              <a:rPr lang="en-US" sz="1600"/>
              <a:t>May be created or referenced from a library of reusable components.</a:t>
            </a:r>
          </a:p>
          <a:p>
            <a:pPr lvl="1">
              <a:lnSpc>
                <a:spcPct val="90000"/>
              </a:lnSpc>
            </a:pPr>
            <a:r>
              <a:rPr lang="en-US" sz="1600"/>
              <a:t>If from a library, the common service is a pre-certified component.</a:t>
            </a:r>
          </a:p>
          <a:p>
            <a:pPr lvl="1">
              <a:lnSpc>
                <a:spcPct val="90000"/>
              </a:lnSpc>
            </a:pPr>
            <a:r>
              <a:rPr lang="en-US" sz="1600"/>
              <a:t>Can reduce system size and complexity.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609600"/>
            <a:ext cx="9144000" cy="1143000"/>
          </a:xfrm>
          <a:noFill/>
        </p:spPr>
        <p:txBody>
          <a:bodyPr lIns="92075" tIns="46038" rIns="92075" bIns="46038"/>
          <a:lstStyle/>
          <a:p>
            <a:r>
              <a:rPr lang="en-US"/>
              <a:t>Cleanroom Software Engineering</a:t>
            </a:r>
          </a:p>
        </p:txBody>
      </p:sp>
      <p:sp>
        <p:nvSpPr>
          <p:cNvPr id="3075" name="Rectangle 3"/>
          <p:cNvSpPr>
            <a:spLocks noGrp="1" noChangeArrowheads="1"/>
          </p:cNvSpPr>
          <p:nvPr>
            <p:ph type="body" idx="1"/>
          </p:nvPr>
        </p:nvSpPr>
        <p:spPr>
          <a:xfrm>
            <a:off x="685800" y="1752600"/>
            <a:ext cx="7772400" cy="4114800"/>
          </a:xfrm>
          <a:noFill/>
        </p:spPr>
        <p:txBody>
          <a:bodyPr lIns="92075" tIns="46038" rIns="92075" bIns="46038"/>
          <a:lstStyle/>
          <a:p>
            <a:pPr>
              <a:lnSpc>
                <a:spcPct val="90000"/>
              </a:lnSpc>
            </a:pPr>
            <a:r>
              <a:rPr lang="en-US" sz="2000"/>
              <a:t>Based on the efforts of Harlan Mills, Richard Linger and Michael Dyer from the 1960s through the 1980s; Incubated in the IBM Federal Systems Division.</a:t>
            </a:r>
          </a:p>
          <a:p>
            <a:pPr>
              <a:lnSpc>
                <a:spcPct val="90000"/>
              </a:lnSpc>
            </a:pPr>
            <a:r>
              <a:rPr lang="en-US" sz="2000"/>
              <a:t>Evolved from</a:t>
            </a:r>
          </a:p>
          <a:p>
            <a:pPr lvl="1">
              <a:lnSpc>
                <a:spcPct val="90000"/>
              </a:lnSpc>
            </a:pPr>
            <a:r>
              <a:rPr lang="en-US" sz="1800"/>
              <a:t>structured programming</a:t>
            </a:r>
          </a:p>
          <a:p>
            <a:pPr lvl="1">
              <a:lnSpc>
                <a:spcPct val="90000"/>
              </a:lnSpc>
            </a:pPr>
            <a:r>
              <a:rPr lang="en-US" sz="1800"/>
              <a:t>modular design</a:t>
            </a:r>
          </a:p>
          <a:p>
            <a:pPr lvl="1">
              <a:lnSpc>
                <a:spcPct val="90000"/>
              </a:lnSpc>
            </a:pPr>
            <a:r>
              <a:rPr lang="en-US" sz="1800"/>
              <a:t>formal specifications</a:t>
            </a:r>
          </a:p>
          <a:p>
            <a:pPr lvl="1">
              <a:lnSpc>
                <a:spcPct val="90000"/>
              </a:lnSpc>
            </a:pPr>
            <a:r>
              <a:rPr lang="en-US" sz="1800"/>
              <a:t>functional verification</a:t>
            </a:r>
          </a:p>
          <a:p>
            <a:pPr lvl="1">
              <a:lnSpc>
                <a:spcPct val="90000"/>
              </a:lnSpc>
            </a:pPr>
            <a:r>
              <a:rPr lang="en-US" sz="1800"/>
              <a:t>chief programmer teams</a:t>
            </a:r>
          </a:p>
          <a:p>
            <a:pPr lvl="1">
              <a:lnSpc>
                <a:spcPct val="90000"/>
              </a:lnSpc>
            </a:pPr>
            <a:r>
              <a:rPr lang="en-US" sz="1800"/>
              <a:t>top down software development</a:t>
            </a:r>
          </a:p>
          <a:p>
            <a:pPr lvl="1">
              <a:lnSpc>
                <a:spcPct val="90000"/>
              </a:lnSpc>
            </a:pPr>
            <a:r>
              <a:rPr lang="en-US" sz="1800"/>
              <a:t>statistical quality control</a:t>
            </a:r>
          </a:p>
          <a:p>
            <a:pPr lvl="1">
              <a:lnSpc>
                <a:spcPct val="90000"/>
              </a:lnSpc>
            </a:pPr>
            <a:r>
              <a:rPr lang="en-US" sz="1800"/>
              <a:t>incremental development</a:t>
            </a:r>
          </a:p>
          <a:p>
            <a:pPr>
              <a:lnSpc>
                <a:spcPct val="90000"/>
              </a:lnSpc>
            </a:pPr>
            <a:r>
              <a:rPr lang="en-US" sz="2000"/>
              <a:t>At its heart, Cleanroom represents a shift away from conventional testing and debugging toward certified reliability of software before release.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lIns="92075" tIns="46038" rIns="92075" bIns="46038"/>
          <a:lstStyle/>
          <a:p>
            <a:r>
              <a:rPr lang="en-US" dirty="0">
                <a:highlight>
                  <a:srgbClr val="FFFF00"/>
                </a:highlight>
              </a:rPr>
              <a:t>Correctness Verification</a:t>
            </a:r>
          </a:p>
        </p:txBody>
      </p:sp>
      <p:sp>
        <p:nvSpPr>
          <p:cNvPr id="21507" name="Rectangle 3"/>
          <p:cNvSpPr>
            <a:spLocks noGrp="1" noChangeArrowheads="1"/>
          </p:cNvSpPr>
          <p:nvPr>
            <p:ph type="body" idx="1"/>
          </p:nvPr>
        </p:nvSpPr>
        <p:spPr>
          <a:xfrm>
            <a:off x="685800" y="1993900"/>
            <a:ext cx="7772400" cy="4114800"/>
          </a:xfrm>
          <a:noFill/>
        </p:spPr>
        <p:txBody>
          <a:bodyPr lIns="92075" tIns="46038" rIns="92075" bIns="46038"/>
          <a:lstStyle/>
          <a:p>
            <a:r>
              <a:rPr lang="en-US" sz="1800"/>
              <a:t>The procedural control structures of structured programming are single-entry, single-exit structures, thus producing no side-effects in control flow.</a:t>
            </a:r>
          </a:p>
          <a:p>
            <a:r>
              <a:rPr lang="en-US" sz="1800"/>
              <a:t>When it executes, a given control structure simply transforms data from an input state to an output state. This transformation is called as the structure’s </a:t>
            </a:r>
            <a:r>
              <a:rPr lang="en-US" sz="1800" i="1"/>
              <a:t>program function</a:t>
            </a:r>
            <a:r>
              <a:rPr lang="en-US" sz="1800"/>
              <a:t>.</a:t>
            </a:r>
          </a:p>
          <a:p>
            <a:r>
              <a:rPr lang="en-US" sz="1800"/>
              <a:t>Example: For integer x &gt;= 0, the program function of the iteration control structure below is, in English, “Set odd x to 1, even x to 0.”</a:t>
            </a:r>
          </a:p>
        </p:txBody>
      </p:sp>
      <p:sp>
        <p:nvSpPr>
          <p:cNvPr id="21508" name="Rectangle 4"/>
          <p:cNvSpPr>
            <a:spLocks noChangeArrowheads="1"/>
          </p:cNvSpPr>
          <p:nvPr/>
        </p:nvSpPr>
        <p:spPr bwMode="auto">
          <a:xfrm>
            <a:off x="2341563" y="4827588"/>
            <a:ext cx="4556125" cy="1187450"/>
          </a:xfrm>
          <a:prstGeom prst="rect">
            <a:avLst/>
          </a:prstGeom>
          <a:noFill/>
          <a:ln w="12700">
            <a:noFill/>
            <a:miter lim="800000"/>
            <a:headEnd/>
            <a:tailEnd/>
          </a:ln>
        </p:spPr>
        <p:txBody>
          <a:bodyPr lIns="92075" tIns="46038" rIns="92075" bIns="46038">
            <a:spAutoFit/>
          </a:bodyPr>
          <a:lstStyle/>
          <a:p>
            <a:r>
              <a:rPr lang="en-US" b="1">
                <a:latin typeface="Courier New" pitchFamily="49" charset="0"/>
              </a:rPr>
              <a:t>while (x &gt; 1) {</a:t>
            </a:r>
          </a:p>
          <a:p>
            <a:r>
              <a:rPr lang="en-US" b="1">
                <a:latin typeface="Courier New" pitchFamily="49" charset="0"/>
              </a:rPr>
              <a:t>   x = x - 2;</a:t>
            </a:r>
          </a:p>
          <a:p>
            <a:r>
              <a:rPr lang="en-US" b="1">
                <a:latin typeface="Courier New"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lIns="92075" tIns="46038" rIns="92075" bIns="46038"/>
          <a:lstStyle/>
          <a:p>
            <a:r>
              <a:rPr lang="en-US"/>
              <a:t>Correctness Verification</a:t>
            </a:r>
          </a:p>
        </p:txBody>
      </p:sp>
      <p:sp>
        <p:nvSpPr>
          <p:cNvPr id="22531" name="Rectangle 3"/>
          <p:cNvSpPr>
            <a:spLocks noGrp="1" noChangeArrowheads="1"/>
          </p:cNvSpPr>
          <p:nvPr>
            <p:ph type="body" idx="1"/>
          </p:nvPr>
        </p:nvSpPr>
        <p:spPr>
          <a:noFill/>
        </p:spPr>
        <p:txBody>
          <a:bodyPr lIns="92075" tIns="46038" rIns="92075" bIns="46038"/>
          <a:lstStyle/>
          <a:p>
            <a:pPr>
              <a:lnSpc>
                <a:spcPct val="90000"/>
              </a:lnSpc>
            </a:pPr>
            <a:r>
              <a:rPr lang="en-US" sz="1800"/>
              <a:t>In designing clear box procedures, you define an </a:t>
            </a:r>
            <a:r>
              <a:rPr lang="en-US" sz="1800" i="1"/>
              <a:t>intended function</a:t>
            </a:r>
            <a:r>
              <a:rPr lang="en-US" sz="1800"/>
              <a:t>, then refine it into a control structure and new intended functions.</a:t>
            </a:r>
          </a:p>
          <a:p>
            <a:pPr>
              <a:lnSpc>
                <a:spcPct val="90000"/>
              </a:lnSpc>
            </a:pPr>
            <a:r>
              <a:rPr lang="en-US" sz="1800"/>
              <a:t>Intended functions are recorded in the design and attached to the corresponding control structure refinements.</a:t>
            </a:r>
          </a:p>
          <a:p>
            <a:pPr>
              <a:lnSpc>
                <a:spcPct val="90000"/>
              </a:lnSpc>
            </a:pPr>
            <a:r>
              <a:rPr lang="en-US" sz="1800"/>
              <a:t>So, clear boxes are composed of a finite number of control structures, each of which can be checked for correctness against its intended function.</a:t>
            </a:r>
          </a:p>
          <a:p>
            <a:pPr>
              <a:lnSpc>
                <a:spcPct val="90000"/>
              </a:lnSpc>
            </a:pPr>
            <a:r>
              <a:rPr lang="en-US" sz="1800"/>
              <a:t>To verify the correctness of each control structure, you derive its program function (the function it actually computes) and compare it to its intended function, as recorded in the design.</a:t>
            </a:r>
          </a:p>
          <a:p>
            <a:pPr>
              <a:lnSpc>
                <a:spcPct val="90000"/>
              </a:lnSpc>
            </a:pPr>
            <a:r>
              <a:rPr lang="en-US" sz="1800"/>
              <a:t>A correctness theorem formally defines how to do this for each control structure in terms of language independent correctness conditions.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lIns="92075" tIns="46038" rIns="92075" bIns="46038"/>
          <a:lstStyle/>
          <a:p>
            <a:r>
              <a:rPr lang="en-US"/>
              <a:t>Correctness Verification</a:t>
            </a:r>
          </a:p>
        </p:txBody>
      </p:sp>
      <p:sp>
        <p:nvSpPr>
          <p:cNvPr id="23555" name="Rectangle 3"/>
          <p:cNvSpPr>
            <a:spLocks noChangeArrowheads="1"/>
          </p:cNvSpPr>
          <p:nvPr/>
        </p:nvSpPr>
        <p:spPr bwMode="auto">
          <a:xfrm>
            <a:off x="2338388" y="3182938"/>
            <a:ext cx="4383087" cy="1917700"/>
          </a:xfrm>
          <a:prstGeom prst="rect">
            <a:avLst/>
          </a:prstGeom>
          <a:noFill/>
          <a:ln w="12700">
            <a:noFill/>
            <a:miter lim="800000"/>
            <a:headEnd/>
            <a:tailEnd/>
          </a:ln>
        </p:spPr>
        <p:txBody>
          <a:bodyPr wrap="none" lIns="92075" tIns="46038" rIns="92075" bIns="46038">
            <a:spAutoFit/>
          </a:bodyPr>
          <a:lstStyle/>
          <a:p>
            <a:r>
              <a:rPr lang="en-US" b="1">
                <a:latin typeface="Courier New" pitchFamily="49" charset="0"/>
              </a:rPr>
              <a:t>// Intended Function: F</a:t>
            </a:r>
          </a:p>
          <a:p>
            <a:r>
              <a:rPr lang="en-US" b="1">
                <a:latin typeface="Courier New" pitchFamily="49" charset="0"/>
              </a:rPr>
              <a:t>{</a:t>
            </a:r>
          </a:p>
          <a:p>
            <a:r>
              <a:rPr lang="en-US" b="1">
                <a:latin typeface="Courier New" pitchFamily="49" charset="0"/>
              </a:rPr>
              <a:t>   g();</a:t>
            </a:r>
          </a:p>
          <a:p>
            <a:r>
              <a:rPr lang="en-US" b="1">
                <a:latin typeface="Courier New" pitchFamily="49" charset="0"/>
              </a:rPr>
              <a:t>   h();</a:t>
            </a:r>
          </a:p>
          <a:p>
            <a:r>
              <a:rPr lang="en-US" b="1">
                <a:latin typeface="Courier New" pitchFamily="49" charset="0"/>
              </a:rPr>
              <a:t>}</a:t>
            </a:r>
          </a:p>
        </p:txBody>
      </p:sp>
      <p:sp>
        <p:nvSpPr>
          <p:cNvPr id="22532" name="Rectangle 4"/>
          <p:cNvSpPr>
            <a:spLocks noChangeArrowheads="1"/>
          </p:cNvSpPr>
          <p:nvPr/>
        </p:nvSpPr>
        <p:spPr bwMode="auto">
          <a:xfrm>
            <a:off x="1706563" y="2005013"/>
            <a:ext cx="5516562" cy="4699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defRPr/>
            </a:pPr>
            <a:r>
              <a:rPr lang="en-US" b="1">
                <a:latin typeface="Arial" charset="0"/>
              </a:rPr>
              <a:t>Sequence: </a:t>
            </a:r>
            <a:r>
              <a:rPr lang="en-US" i="1">
                <a:latin typeface="Arial" charset="0"/>
              </a:rPr>
              <a:t>Does g followed by h do F?</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lIns="92075" tIns="46038" rIns="92075" bIns="46038"/>
          <a:lstStyle/>
          <a:p>
            <a:r>
              <a:rPr lang="en-US"/>
              <a:t>Correctness Verification</a:t>
            </a:r>
          </a:p>
        </p:txBody>
      </p:sp>
      <p:sp>
        <p:nvSpPr>
          <p:cNvPr id="23555" name="Rectangle 3"/>
          <p:cNvSpPr>
            <a:spLocks noChangeArrowheads="1"/>
          </p:cNvSpPr>
          <p:nvPr/>
        </p:nvSpPr>
        <p:spPr bwMode="auto">
          <a:xfrm>
            <a:off x="1425575" y="1657350"/>
            <a:ext cx="6481763" cy="12001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lgn="ctr">
              <a:defRPr/>
            </a:pPr>
            <a:r>
              <a:rPr lang="en-US" b="1">
                <a:latin typeface="Arial" charset="0"/>
              </a:rPr>
              <a:t>Selection: </a:t>
            </a:r>
            <a:r>
              <a:rPr lang="en-US" i="1">
                <a:latin typeface="Arial" charset="0"/>
              </a:rPr>
              <a:t>Whenever cond is true does g do F</a:t>
            </a:r>
          </a:p>
          <a:p>
            <a:pPr algn="ctr">
              <a:defRPr/>
            </a:pPr>
            <a:r>
              <a:rPr lang="en-US" i="1">
                <a:latin typeface="Arial" charset="0"/>
              </a:rPr>
              <a:t>AND</a:t>
            </a:r>
          </a:p>
          <a:p>
            <a:pPr algn="ctr">
              <a:defRPr/>
            </a:pPr>
            <a:r>
              <a:rPr lang="en-US" i="1">
                <a:latin typeface="Arial" charset="0"/>
              </a:rPr>
              <a:t>whenever cond is false does h do F?</a:t>
            </a:r>
          </a:p>
        </p:txBody>
      </p:sp>
      <p:sp>
        <p:nvSpPr>
          <p:cNvPr id="24580" name="Rectangle 4"/>
          <p:cNvSpPr>
            <a:spLocks noChangeArrowheads="1"/>
          </p:cNvSpPr>
          <p:nvPr/>
        </p:nvSpPr>
        <p:spPr bwMode="auto">
          <a:xfrm>
            <a:off x="2525713" y="3430588"/>
            <a:ext cx="4383087" cy="2647950"/>
          </a:xfrm>
          <a:prstGeom prst="rect">
            <a:avLst/>
          </a:prstGeom>
          <a:noFill/>
          <a:ln w="12700">
            <a:noFill/>
            <a:miter lim="800000"/>
            <a:headEnd/>
            <a:tailEnd/>
          </a:ln>
        </p:spPr>
        <p:txBody>
          <a:bodyPr wrap="none" lIns="92075" tIns="46038" rIns="92075" bIns="46038">
            <a:spAutoFit/>
          </a:bodyPr>
          <a:lstStyle/>
          <a:p>
            <a:r>
              <a:rPr lang="en-US" b="1">
                <a:latin typeface="Courier New" pitchFamily="49" charset="0"/>
              </a:rPr>
              <a:t>// Intended Function: F</a:t>
            </a:r>
          </a:p>
          <a:p>
            <a:r>
              <a:rPr lang="en-US" b="1">
                <a:latin typeface="Courier New" pitchFamily="49" charset="0"/>
              </a:rPr>
              <a:t>if (cond) {</a:t>
            </a:r>
          </a:p>
          <a:p>
            <a:r>
              <a:rPr lang="en-US" b="1">
                <a:latin typeface="Courier New" pitchFamily="49" charset="0"/>
              </a:rPr>
              <a:t>   g();</a:t>
            </a:r>
          </a:p>
          <a:p>
            <a:r>
              <a:rPr lang="en-US" b="1">
                <a:latin typeface="Courier New" pitchFamily="49" charset="0"/>
              </a:rPr>
              <a:t>}</a:t>
            </a:r>
          </a:p>
          <a:p>
            <a:r>
              <a:rPr lang="en-US" b="1">
                <a:latin typeface="Courier New" pitchFamily="49" charset="0"/>
              </a:rPr>
              <a:t>else {</a:t>
            </a:r>
          </a:p>
          <a:p>
            <a:r>
              <a:rPr lang="en-US" b="1">
                <a:latin typeface="Courier New" pitchFamily="49" charset="0"/>
              </a:rPr>
              <a:t>   h();</a:t>
            </a:r>
          </a:p>
          <a:p>
            <a:r>
              <a:rPr lang="en-US" b="1">
                <a:latin typeface="Courier New"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lIns="92075" tIns="46038" rIns="92075" bIns="46038"/>
          <a:lstStyle/>
          <a:p>
            <a:r>
              <a:rPr lang="en-US"/>
              <a:t>Correctness Verification</a:t>
            </a:r>
          </a:p>
        </p:txBody>
      </p:sp>
      <p:sp>
        <p:nvSpPr>
          <p:cNvPr id="24579" name="Rectangle 3"/>
          <p:cNvSpPr>
            <a:spLocks noChangeArrowheads="1"/>
          </p:cNvSpPr>
          <p:nvPr/>
        </p:nvSpPr>
        <p:spPr bwMode="auto">
          <a:xfrm>
            <a:off x="1276350" y="1657350"/>
            <a:ext cx="6821488" cy="19304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algn="ctr">
              <a:defRPr/>
            </a:pPr>
            <a:r>
              <a:rPr lang="en-US" b="1">
                <a:latin typeface="Arial" charset="0"/>
              </a:rPr>
              <a:t>Iteration: </a:t>
            </a:r>
            <a:r>
              <a:rPr lang="en-US" i="1">
                <a:latin typeface="Arial" charset="0"/>
              </a:rPr>
              <a:t>Is termination guaranteed?</a:t>
            </a:r>
          </a:p>
          <a:p>
            <a:pPr algn="ctr">
              <a:defRPr/>
            </a:pPr>
            <a:r>
              <a:rPr lang="en-US" i="1">
                <a:latin typeface="Arial" charset="0"/>
              </a:rPr>
              <a:t>AND</a:t>
            </a:r>
          </a:p>
          <a:p>
            <a:pPr algn="ctr">
              <a:defRPr/>
            </a:pPr>
            <a:r>
              <a:rPr lang="en-US" i="1">
                <a:latin typeface="Arial" charset="0"/>
              </a:rPr>
              <a:t>Whenever cond is true does g followed by F do F</a:t>
            </a:r>
          </a:p>
          <a:p>
            <a:pPr algn="ctr">
              <a:defRPr/>
            </a:pPr>
            <a:r>
              <a:rPr lang="en-US" i="1">
                <a:latin typeface="Arial" charset="0"/>
              </a:rPr>
              <a:t>AND</a:t>
            </a:r>
          </a:p>
          <a:p>
            <a:pPr algn="ctr">
              <a:defRPr/>
            </a:pPr>
            <a:r>
              <a:rPr lang="en-US" i="1">
                <a:latin typeface="Arial" charset="0"/>
              </a:rPr>
              <a:t>whenever cond is false does doing nothing do F?</a:t>
            </a:r>
          </a:p>
        </p:txBody>
      </p:sp>
      <p:sp>
        <p:nvSpPr>
          <p:cNvPr id="25604" name="Rectangle 4"/>
          <p:cNvSpPr>
            <a:spLocks noChangeArrowheads="1"/>
          </p:cNvSpPr>
          <p:nvPr/>
        </p:nvSpPr>
        <p:spPr bwMode="auto">
          <a:xfrm>
            <a:off x="2406650" y="4167188"/>
            <a:ext cx="4383088" cy="1552575"/>
          </a:xfrm>
          <a:prstGeom prst="rect">
            <a:avLst/>
          </a:prstGeom>
          <a:noFill/>
          <a:ln w="12700">
            <a:noFill/>
            <a:miter lim="800000"/>
            <a:headEnd/>
            <a:tailEnd/>
          </a:ln>
        </p:spPr>
        <p:txBody>
          <a:bodyPr wrap="none" lIns="92075" tIns="46038" rIns="92075" bIns="46038">
            <a:spAutoFit/>
          </a:bodyPr>
          <a:lstStyle/>
          <a:p>
            <a:r>
              <a:rPr lang="en-US" b="1">
                <a:latin typeface="Courier New" pitchFamily="49" charset="0"/>
              </a:rPr>
              <a:t>// Intended Function: F</a:t>
            </a:r>
          </a:p>
          <a:p>
            <a:r>
              <a:rPr lang="en-US" b="1">
                <a:latin typeface="Courier New" pitchFamily="49" charset="0"/>
              </a:rPr>
              <a:t>while (cond) {</a:t>
            </a:r>
          </a:p>
          <a:p>
            <a:r>
              <a:rPr lang="en-US" b="1">
                <a:latin typeface="Courier New" pitchFamily="49" charset="0"/>
              </a:rPr>
              <a:t>   g();</a:t>
            </a:r>
          </a:p>
          <a:p>
            <a:r>
              <a:rPr lang="en-US" b="1">
                <a:latin typeface="Courier New" pitchFamily="49"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lIns="92075" tIns="46038" rIns="92075" bIns="46038"/>
          <a:lstStyle/>
          <a:p>
            <a:r>
              <a:rPr lang="en-US" dirty="0">
                <a:highlight>
                  <a:srgbClr val="FFFF00"/>
                </a:highlight>
              </a:rPr>
              <a:t>Correctness Verification</a:t>
            </a:r>
          </a:p>
        </p:txBody>
      </p:sp>
      <p:sp>
        <p:nvSpPr>
          <p:cNvPr id="26627" name="Rectangle 3"/>
          <p:cNvSpPr>
            <a:spLocks noGrp="1" noChangeArrowheads="1"/>
          </p:cNvSpPr>
          <p:nvPr>
            <p:ph type="body" idx="1"/>
          </p:nvPr>
        </p:nvSpPr>
        <p:spPr>
          <a:xfrm>
            <a:off x="527050" y="1857375"/>
            <a:ext cx="7772400" cy="4114800"/>
          </a:xfrm>
          <a:noFill/>
        </p:spPr>
        <p:txBody>
          <a:bodyPr lIns="92075" tIns="46038" rIns="92075" bIns="46038"/>
          <a:lstStyle/>
          <a:p>
            <a:pPr>
              <a:lnSpc>
                <a:spcPct val="90000"/>
              </a:lnSpc>
            </a:pPr>
            <a:r>
              <a:rPr lang="en-US" sz="2400" dirty="0">
                <a:highlight>
                  <a:srgbClr val="FFFF00"/>
                </a:highlight>
              </a:rPr>
              <a:t>During a team review</a:t>
            </a:r>
            <a:r>
              <a:rPr lang="en-US" sz="2400" dirty="0"/>
              <a:t>, every correctness condition of every control structure is verified in turn.</a:t>
            </a:r>
          </a:p>
          <a:p>
            <a:pPr>
              <a:lnSpc>
                <a:spcPct val="90000"/>
              </a:lnSpc>
            </a:pPr>
            <a:r>
              <a:rPr lang="en-US" sz="2400" dirty="0">
                <a:highlight>
                  <a:srgbClr val="FFFF00"/>
                </a:highlight>
              </a:rPr>
              <a:t>Each team member must agree that each condition is correct	</a:t>
            </a:r>
            <a:r>
              <a:rPr lang="en-US" sz="2400" dirty="0"/>
              <a:t>. Thus, an error is possible only if every team member incorrectly verifies a condition.</a:t>
            </a:r>
          </a:p>
          <a:p>
            <a:pPr>
              <a:lnSpc>
                <a:spcPct val="90000"/>
              </a:lnSpc>
            </a:pPr>
            <a:r>
              <a:rPr lang="en-US" sz="2400" dirty="0"/>
              <a:t>If an informal approach cannot produce a unanimous decision, formal proofs of correctness can be employed.</a:t>
            </a:r>
          </a:p>
          <a:p>
            <a:pPr>
              <a:lnSpc>
                <a:spcPct val="90000"/>
              </a:lnSpc>
            </a:pPr>
            <a:r>
              <a:rPr lang="en-US" sz="2400" dirty="0"/>
              <a:t>This is more efficient and produces better code than unit testing.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lIns="92075" tIns="46038" rIns="92075" bIns="46038"/>
          <a:lstStyle/>
          <a:p>
            <a:r>
              <a:rPr lang="en-US"/>
              <a:t>Visual Aids for Verification</a:t>
            </a:r>
          </a:p>
        </p:txBody>
      </p:sp>
      <p:sp>
        <p:nvSpPr>
          <p:cNvPr id="27651" name="Rectangle 5"/>
          <p:cNvSpPr>
            <a:spLocks noChangeArrowheads="1"/>
          </p:cNvSpPr>
          <p:nvPr/>
        </p:nvSpPr>
        <p:spPr bwMode="auto">
          <a:xfrm>
            <a:off x="249238" y="1565275"/>
            <a:ext cx="4651375" cy="1768475"/>
          </a:xfrm>
          <a:prstGeom prst="rect">
            <a:avLst/>
          </a:prstGeom>
          <a:noFill/>
          <a:ln w="12700">
            <a:solidFill>
              <a:schemeClr val="tx1"/>
            </a:solidFill>
            <a:miter lim="800000"/>
            <a:headEnd type="none" w="sm" len="sm"/>
            <a:tailEnd type="none" w="sm" len="sm"/>
          </a:ln>
        </p:spPr>
        <p:txBody>
          <a:bodyPr>
            <a:spAutoFit/>
          </a:bodyPr>
          <a:lstStyle/>
          <a:p>
            <a:r>
              <a:rPr lang="en-US" sz="1000">
                <a:solidFill>
                  <a:srgbClr val="00CC00"/>
                </a:solidFill>
                <a:latin typeface="Courier New" pitchFamily="49" charset="0"/>
                <a:cs typeface="Courier New" pitchFamily="49" charset="0"/>
              </a:rPr>
              <a:t>-- Intended Function 0:</a:t>
            </a:r>
            <a:br>
              <a:rPr lang="en-US" sz="1000">
                <a:solidFill>
                  <a:srgbClr val="00CC00"/>
                </a:solidFill>
                <a:latin typeface="Courier New" pitchFamily="49" charset="0"/>
                <a:cs typeface="Courier New" pitchFamily="49" charset="0"/>
              </a:rPr>
            </a:br>
            <a:r>
              <a:rPr lang="en-US" sz="1000">
                <a:solidFill>
                  <a:srgbClr val="00CC00"/>
                </a:solidFill>
                <a:latin typeface="Courier New" pitchFamily="49" charset="0"/>
                <a:cs typeface="Courier New" pitchFamily="49" charset="0"/>
              </a:rPr>
              <a:t>-- Determine if three input data values form the sides</a:t>
            </a:r>
            <a:br>
              <a:rPr lang="en-US" sz="1000">
                <a:solidFill>
                  <a:srgbClr val="00CC00"/>
                </a:solidFill>
                <a:latin typeface="Courier New" pitchFamily="49" charset="0"/>
                <a:cs typeface="Courier New" pitchFamily="49" charset="0"/>
              </a:rPr>
            </a:br>
            <a:r>
              <a:rPr lang="en-US" sz="1000">
                <a:solidFill>
                  <a:srgbClr val="00CC00"/>
                </a:solidFill>
                <a:latin typeface="Courier New" pitchFamily="49" charset="0"/>
                <a:cs typeface="Courier New" pitchFamily="49" charset="0"/>
              </a:rPr>
              <a:t>-- of a triangle. If so, print the type.</a:t>
            </a:r>
            <a:br>
              <a:rPr lang="en-US" sz="1000">
                <a:solidFill>
                  <a:srgbClr val="000000"/>
                </a:solidFill>
                <a:latin typeface="Courier New" pitchFamily="49" charset="0"/>
                <a:cs typeface="Courier New" pitchFamily="49" charset="0"/>
              </a:rPr>
            </a:br>
            <a:r>
              <a:rPr lang="en-US" sz="1100">
                <a:solidFill>
                  <a:srgbClr val="000000"/>
                </a:solidFill>
                <a:latin typeface="CSD9" pitchFamily="2" charset="0"/>
                <a:cs typeface="Times New Roman" pitchFamily="18" charset="0"/>
              </a:rPr>
              <a:t>Ï</a:t>
            </a:r>
            <a:r>
              <a:rPr lang="en-US" sz="1100">
                <a:solidFill>
                  <a:schemeClr val="accent2"/>
                </a:solidFill>
                <a:latin typeface="CSD9" pitchFamily="2" charset="0"/>
                <a:cs typeface="Times New Roman" pitchFamily="18" charset="0"/>
              </a:rPr>
              <a:t>¬¹¹¹¹¹¹¹¹¹</a:t>
            </a:r>
            <a:br>
              <a:rPr lang="en-US" sz="1100">
                <a:solidFill>
                  <a:srgbClr val="000000"/>
                </a:solidFill>
                <a:latin typeface="CSD9" pitchFamily="2" charset="0"/>
                <a:cs typeface="Times New Roman" pitchFamily="18" charset="0"/>
              </a:rPr>
            </a:br>
            <a:r>
              <a:rPr lang="en-US" sz="1100">
                <a:solidFill>
                  <a:schemeClr val="accent2"/>
                </a:solidFill>
                <a:latin typeface="CSD9" pitchFamily="2" charset="0"/>
                <a:cs typeface="Times New Roman" pitchFamily="18" charset="0"/>
              </a:rPr>
              <a:t>Þßà</a:t>
            </a:r>
            <a:r>
              <a:rPr lang="en-US" sz="1000" b="1">
                <a:solidFill>
                  <a:srgbClr val="FF0000"/>
                </a:solidFill>
                <a:latin typeface="Courier New" pitchFamily="49" charset="0"/>
                <a:cs typeface="Courier New" pitchFamily="49" charset="0"/>
              </a:rPr>
              <a:t>procedure</a:t>
            </a:r>
            <a:r>
              <a:rPr lang="en-US" sz="1000">
                <a:solidFill>
                  <a:srgbClr val="000000"/>
                </a:solidFill>
                <a:latin typeface="Courier New" pitchFamily="49" charset="0"/>
                <a:cs typeface="Courier New" pitchFamily="49" charset="0"/>
              </a:rPr>
              <a:t> </a:t>
            </a:r>
            <a:r>
              <a:rPr lang="en-US" sz="1000" b="1">
                <a:solidFill>
                  <a:srgbClr val="000000"/>
                </a:solidFill>
                <a:latin typeface="Courier New" pitchFamily="49" charset="0"/>
                <a:cs typeface="Courier New" pitchFamily="49" charset="0"/>
              </a:rPr>
              <a:t>Triangle</a:t>
            </a:r>
            <a:r>
              <a:rPr lang="en-US" sz="1000">
                <a:solidFill>
                  <a:srgbClr val="000000"/>
                </a:solidFill>
                <a:latin typeface="Courier New" pitchFamily="49" charset="0"/>
                <a:cs typeface="Courier New" pitchFamily="49" charset="0"/>
              </a:rPr>
              <a:t> </a:t>
            </a:r>
            <a:r>
              <a:rPr lang="en-US" sz="1000" b="1">
                <a:solidFill>
                  <a:srgbClr val="FF0000"/>
                </a:solidFill>
                <a:latin typeface="Courier New" pitchFamily="49" charset="0"/>
                <a:cs typeface="Courier New" pitchFamily="49" charset="0"/>
              </a:rPr>
              <a:t>is</a:t>
            </a:r>
            <a:br>
              <a:rPr lang="en-US" sz="1000">
                <a:solidFill>
                  <a:srgbClr val="000000"/>
                </a:solidFill>
                <a:latin typeface="Courier New" pitchFamily="49" charset="0"/>
                <a:cs typeface="Courier New" pitchFamily="49" charset="0"/>
              </a:rPr>
            </a:br>
            <a:r>
              <a:rPr lang="en-US" sz="1100">
                <a:solidFill>
                  <a:srgbClr val="000000"/>
                </a:solidFill>
                <a:latin typeface="CSD9" pitchFamily="2" charset="0"/>
                <a:cs typeface="Times New Roman" pitchFamily="18" charset="0"/>
              </a:rPr>
              <a:t>Ï</a:t>
            </a:r>
            <a:r>
              <a:rPr lang="en-US" sz="1100">
                <a:solidFill>
                  <a:schemeClr val="accent2"/>
                </a:solidFill>
                <a:latin typeface="CSD9" pitchFamily="2" charset="0"/>
                <a:cs typeface="Times New Roman" pitchFamily="18" charset="0"/>
              </a:rPr>
              <a:t>ªË¹¹¹¹¹¹¹¹</a:t>
            </a:r>
            <a:br>
              <a:rPr lang="en-US" sz="1100">
                <a:solidFill>
                  <a:schemeClr val="accent2"/>
                </a:solidFill>
                <a:latin typeface="CSD9" pitchFamily="2" charset="0"/>
                <a:cs typeface="Times New Roman" pitchFamily="18" charset="0"/>
              </a:rPr>
            </a:br>
            <a:r>
              <a:rPr lang="en-US" sz="1100">
                <a:solidFill>
                  <a:schemeClr val="accent2"/>
                </a:solidFill>
                <a:latin typeface="CSD9" pitchFamily="2" charset="0"/>
                <a:cs typeface="Times New Roman" pitchFamily="18" charset="0"/>
              </a:rPr>
              <a:t>ÏÏ¾¹êõì</a:t>
            </a:r>
            <a:br>
              <a:rPr lang="en-US" sz="1100">
                <a:solidFill>
                  <a:srgbClr val="000000"/>
                </a:solidFill>
                <a:latin typeface="CSD9" pitchFamily="2" charset="0"/>
                <a:cs typeface="Times New Roman" pitchFamily="18" charset="0"/>
              </a:rPr>
            </a:br>
            <a:br>
              <a:rPr lang="en-US" sz="1100">
                <a:solidFill>
                  <a:srgbClr val="000000"/>
                </a:solidFill>
                <a:latin typeface="CSD9" pitchFamily="2" charset="0"/>
                <a:cs typeface="Times New Roman" pitchFamily="18" charset="0"/>
              </a:rPr>
            </a:br>
            <a:endParaRPr lang="en-US"/>
          </a:p>
        </p:txBody>
      </p:sp>
      <p:sp>
        <p:nvSpPr>
          <p:cNvPr id="27652" name="Rectangle 8"/>
          <p:cNvSpPr>
            <a:spLocks noChangeArrowheads="1"/>
          </p:cNvSpPr>
          <p:nvPr/>
        </p:nvSpPr>
        <p:spPr bwMode="auto">
          <a:xfrm>
            <a:off x="3948113" y="3546475"/>
            <a:ext cx="5092700" cy="2847975"/>
          </a:xfrm>
          <a:prstGeom prst="rect">
            <a:avLst/>
          </a:prstGeom>
          <a:noFill/>
          <a:ln w="12700">
            <a:solidFill>
              <a:schemeClr val="tx1"/>
            </a:solidFill>
            <a:miter lim="800000"/>
            <a:headEnd type="none" w="sm" len="sm"/>
            <a:tailEnd type="none" w="sm" len="sm"/>
          </a:ln>
        </p:spPr>
        <p:txBody>
          <a:bodyPr wrap="none">
            <a:spAutoFit/>
          </a:bodyPr>
          <a:lstStyle/>
          <a:p>
            <a:r>
              <a:rPr lang="en-US" sz="1000">
                <a:solidFill>
                  <a:srgbClr val="00CC00"/>
                </a:solidFill>
                <a:latin typeface="Courier New" pitchFamily="49" charset="0"/>
              </a:rPr>
              <a:t>-- Intended Function 0:</a:t>
            </a:r>
            <a:br>
              <a:rPr lang="en-US" sz="1000">
                <a:solidFill>
                  <a:srgbClr val="00CC00"/>
                </a:solidFill>
                <a:latin typeface="Courier New" pitchFamily="49" charset="0"/>
              </a:rPr>
            </a:br>
            <a:r>
              <a:rPr lang="en-US" sz="1000">
                <a:solidFill>
                  <a:srgbClr val="00CC00"/>
                </a:solidFill>
                <a:latin typeface="Courier New" pitchFamily="49" charset="0"/>
              </a:rPr>
              <a:t>-- Determine if three input data values form the sides</a:t>
            </a:r>
            <a:br>
              <a:rPr lang="en-US" sz="1000">
                <a:solidFill>
                  <a:srgbClr val="00CC00"/>
                </a:solidFill>
                <a:latin typeface="Courier New" pitchFamily="49" charset="0"/>
              </a:rPr>
            </a:br>
            <a:r>
              <a:rPr lang="en-US" sz="1000">
                <a:solidFill>
                  <a:srgbClr val="00CC00"/>
                </a:solidFill>
                <a:latin typeface="Courier New" pitchFamily="49" charset="0"/>
              </a:rPr>
              <a:t>-- of a triangle. If so, print the type.</a:t>
            </a:r>
            <a:br>
              <a:rPr lang="en-US" sz="1000">
                <a:solidFill>
                  <a:srgbClr val="00CC00"/>
                </a:solidFill>
                <a:latin typeface="Courier New" pitchFamily="49" charset="0"/>
              </a:rPr>
            </a:br>
            <a:r>
              <a:rPr lang="en-US" sz="1000">
                <a:solidFill>
                  <a:srgbClr val="000000"/>
                </a:solidFill>
                <a:latin typeface="CSD9" pitchFamily="2" charset="0"/>
              </a:rPr>
              <a:t>Ï</a:t>
            </a:r>
            <a:r>
              <a:rPr lang="en-US" sz="1000">
                <a:solidFill>
                  <a:schemeClr val="accent2"/>
                </a:solidFill>
                <a:latin typeface="CSD9" pitchFamily="2" charset="0"/>
              </a:rPr>
              <a:t>¬¹¹¹¹¹¹¹¹¹</a:t>
            </a:r>
            <a:br>
              <a:rPr lang="en-US" sz="1000">
                <a:solidFill>
                  <a:srgbClr val="000000"/>
                </a:solidFill>
                <a:latin typeface="CSD9" pitchFamily="2" charset="0"/>
              </a:rPr>
            </a:br>
            <a:r>
              <a:rPr lang="en-US" sz="1000">
                <a:solidFill>
                  <a:schemeClr val="accent2"/>
                </a:solidFill>
                <a:latin typeface="CSD9" pitchFamily="2" charset="0"/>
              </a:rPr>
              <a:t>Þßà</a:t>
            </a:r>
            <a:r>
              <a:rPr lang="en-US" sz="1000" b="1">
                <a:solidFill>
                  <a:srgbClr val="FF0000"/>
                </a:solidFill>
                <a:latin typeface="Courier New" pitchFamily="49" charset="0"/>
              </a:rPr>
              <a:t>procedure</a:t>
            </a:r>
            <a:r>
              <a:rPr lang="en-US" sz="1000">
                <a:solidFill>
                  <a:srgbClr val="000000"/>
                </a:solidFill>
                <a:latin typeface="Courier New" pitchFamily="49" charset="0"/>
              </a:rPr>
              <a:t> </a:t>
            </a:r>
            <a:r>
              <a:rPr lang="en-US" sz="1000" b="1">
                <a:solidFill>
                  <a:srgbClr val="000000"/>
                </a:solidFill>
                <a:latin typeface="Courier New" pitchFamily="49" charset="0"/>
              </a:rPr>
              <a:t>Triangle</a:t>
            </a:r>
            <a:r>
              <a:rPr lang="en-US" sz="1000">
                <a:solidFill>
                  <a:srgbClr val="000000"/>
                </a:solidFill>
                <a:latin typeface="Courier New" pitchFamily="49" charset="0"/>
              </a:rPr>
              <a:t> </a:t>
            </a:r>
            <a:r>
              <a:rPr lang="en-US" sz="1000" b="1">
                <a:solidFill>
                  <a:srgbClr val="FF0000"/>
                </a:solidFill>
                <a:latin typeface="Courier New" pitchFamily="49" charset="0"/>
              </a:rPr>
              <a:t>is</a:t>
            </a:r>
            <a:br>
              <a:rPr lang="en-US" sz="1000">
                <a:solidFill>
                  <a:srgbClr val="FF0000"/>
                </a:solidFill>
                <a:latin typeface="Courier New" pitchFamily="49" charset="0"/>
              </a:rPr>
            </a:br>
            <a:r>
              <a:rPr lang="en-US" sz="1000">
                <a:solidFill>
                  <a:srgbClr val="000000"/>
                </a:solidFill>
                <a:latin typeface="CSD9" pitchFamily="2" charset="0"/>
              </a:rPr>
              <a:t>Ï</a:t>
            </a:r>
            <a:r>
              <a:rPr lang="en-US" sz="1000">
                <a:solidFill>
                  <a:schemeClr val="accent2"/>
                </a:solidFill>
                <a:latin typeface="CSD9" pitchFamily="2" charset="0"/>
              </a:rPr>
              <a:t>ªË¹¹¹¹¹¹¹¹</a:t>
            </a:r>
            <a:br>
              <a:rPr lang="en-US" sz="1000">
                <a:solidFill>
                  <a:srgbClr val="000000"/>
                </a:solidFill>
                <a:latin typeface="CSD9" pitchFamily="2" charset="0"/>
              </a:rPr>
            </a:br>
            <a:r>
              <a:rPr lang="en-US" sz="1000">
                <a:solidFill>
                  <a:srgbClr val="000000"/>
                </a:solidFill>
                <a:latin typeface="CSD9" pitchFamily="2" charset="0"/>
              </a:rPr>
              <a:t>ÏÏ</a:t>
            </a:r>
            <a:r>
              <a:rPr lang="en-US" sz="1000">
                <a:solidFill>
                  <a:schemeClr val="accent2"/>
                </a:solidFill>
                <a:latin typeface="CSD9" pitchFamily="2" charset="0"/>
              </a:rPr>
              <a:t>§</a:t>
            </a:r>
            <a:br>
              <a:rPr lang="en-US" sz="1000">
                <a:solidFill>
                  <a:srgbClr val="000000"/>
                </a:solidFill>
                <a:latin typeface="CSD9" pitchFamily="2" charset="0"/>
              </a:rPr>
            </a:br>
            <a:r>
              <a:rPr lang="en-US" sz="1000">
                <a:solidFill>
                  <a:srgbClr val="000000"/>
                </a:solidFill>
                <a:latin typeface="CSD9" pitchFamily="2" charset="0"/>
              </a:rPr>
              <a:t>ÏÏ</a:t>
            </a:r>
            <a:r>
              <a:rPr lang="en-US" sz="1000">
                <a:solidFill>
                  <a:schemeClr val="accent2"/>
                </a:solidFill>
                <a:latin typeface="CSD9" pitchFamily="2" charset="0"/>
              </a:rPr>
              <a:t>§</a:t>
            </a:r>
            <a:r>
              <a:rPr lang="en-US" sz="1000">
                <a:solidFill>
                  <a:srgbClr val="00CC00"/>
                </a:solidFill>
                <a:latin typeface="Courier New" pitchFamily="49" charset="0"/>
              </a:rPr>
              <a:t>--</a:t>
            </a:r>
            <a:r>
              <a:rPr lang="en-US" sz="1000">
                <a:solidFill>
                  <a:srgbClr val="000000"/>
                </a:solidFill>
                <a:latin typeface="Courier New" pitchFamily="49" charset="0"/>
              </a:rPr>
              <a:t> </a:t>
            </a:r>
            <a:r>
              <a:rPr lang="en-US" sz="1000">
                <a:solidFill>
                  <a:srgbClr val="00CC00"/>
                </a:solidFill>
                <a:latin typeface="Courier New" pitchFamily="49" charset="0"/>
              </a:rPr>
              <a:t>Intended Function 1:</a:t>
            </a:r>
            <a:br>
              <a:rPr lang="en-US" sz="1000">
                <a:solidFill>
                  <a:srgbClr val="00CC00"/>
                </a:solidFill>
                <a:latin typeface="Courier New" pitchFamily="49" charset="0"/>
              </a:rPr>
            </a:br>
            <a:r>
              <a:rPr lang="en-US" sz="1000">
                <a:solidFill>
                  <a:srgbClr val="000000"/>
                </a:solidFill>
                <a:latin typeface="CSD9" pitchFamily="2" charset="0"/>
              </a:rPr>
              <a:t>ÏÏ</a:t>
            </a:r>
            <a:r>
              <a:rPr lang="en-US" sz="1000">
                <a:solidFill>
                  <a:schemeClr val="accent2"/>
                </a:solidFill>
                <a:latin typeface="CSD9" pitchFamily="2" charset="0"/>
              </a:rPr>
              <a:t>§</a:t>
            </a:r>
            <a:r>
              <a:rPr lang="en-US" sz="1000">
                <a:solidFill>
                  <a:srgbClr val="00CC00"/>
                </a:solidFill>
                <a:latin typeface="Courier New" pitchFamily="49" charset="0"/>
              </a:rPr>
              <a:t>--</a:t>
            </a:r>
            <a:r>
              <a:rPr lang="en-US" sz="1000">
                <a:solidFill>
                  <a:srgbClr val="000000"/>
                </a:solidFill>
                <a:latin typeface="Courier New" pitchFamily="49" charset="0"/>
              </a:rPr>
              <a:t> </a:t>
            </a:r>
            <a:r>
              <a:rPr lang="en-US" sz="1000">
                <a:solidFill>
                  <a:srgbClr val="00CC00"/>
                </a:solidFill>
                <a:latin typeface="Courier New" pitchFamily="49" charset="0"/>
              </a:rPr>
              <a:t>i, j, and k hold the three data values</a:t>
            </a:r>
            <a:br>
              <a:rPr lang="en-US" sz="1000">
                <a:solidFill>
                  <a:srgbClr val="000000"/>
                </a:solidFill>
                <a:latin typeface="Courier New" pitchFamily="49" charset="0"/>
              </a:rPr>
            </a:br>
            <a:r>
              <a:rPr lang="en-US" sz="1000">
                <a:solidFill>
                  <a:srgbClr val="000000"/>
                </a:solidFill>
                <a:latin typeface="CSD9" pitchFamily="2" charset="0"/>
              </a:rPr>
              <a:t>ÏÏ</a:t>
            </a:r>
            <a:r>
              <a:rPr lang="en-US" sz="1000">
                <a:solidFill>
                  <a:schemeClr val="accent2"/>
                </a:solidFill>
                <a:latin typeface="CSD9" pitchFamily="2" charset="0"/>
              </a:rPr>
              <a:t>§</a:t>
            </a:r>
            <a:r>
              <a:rPr lang="en-US" sz="1000">
                <a:solidFill>
                  <a:srgbClr val="000000"/>
                </a:solidFill>
                <a:latin typeface="CSD9" pitchFamily="2" charset="0"/>
              </a:rPr>
              <a:t>Ï</a:t>
            </a:r>
            <a:r>
              <a:rPr lang="en-US" sz="1000">
                <a:solidFill>
                  <a:schemeClr val="accent2"/>
                </a:solidFill>
                <a:latin typeface="CSD9" pitchFamily="2" charset="0"/>
              </a:rPr>
              <a:t>í</a:t>
            </a:r>
            <a:r>
              <a:rPr lang="en-US" sz="1000">
                <a:solidFill>
                  <a:srgbClr val="000000"/>
                </a:solidFill>
                <a:latin typeface="CSD9" pitchFamily="2" charset="0"/>
              </a:rPr>
              <a:t>Ï</a:t>
            </a:r>
            <a:r>
              <a:rPr lang="en-US" sz="1000" b="1">
                <a:solidFill>
                  <a:srgbClr val="000000"/>
                </a:solidFill>
                <a:latin typeface="Courier New" pitchFamily="49" charset="0"/>
              </a:rPr>
              <a:t>i</a:t>
            </a:r>
            <a:r>
              <a:rPr lang="en-US" sz="1000">
                <a:solidFill>
                  <a:srgbClr val="000000"/>
                </a:solidFill>
                <a:latin typeface="Courier New" pitchFamily="49" charset="0"/>
              </a:rPr>
              <a:t>, </a:t>
            </a:r>
            <a:r>
              <a:rPr lang="en-US" sz="1000" b="1">
                <a:solidFill>
                  <a:srgbClr val="000000"/>
                </a:solidFill>
                <a:latin typeface="Courier New" pitchFamily="49" charset="0"/>
              </a:rPr>
              <a:t>j</a:t>
            </a:r>
            <a:r>
              <a:rPr lang="en-US" sz="1000">
                <a:solidFill>
                  <a:srgbClr val="000000"/>
                </a:solidFill>
                <a:latin typeface="Courier New" pitchFamily="49" charset="0"/>
              </a:rPr>
              <a:t>, </a:t>
            </a:r>
            <a:r>
              <a:rPr lang="en-US" sz="1000" b="1">
                <a:solidFill>
                  <a:srgbClr val="000000"/>
                </a:solidFill>
                <a:latin typeface="Courier New" pitchFamily="49" charset="0"/>
              </a:rPr>
              <a:t>k</a:t>
            </a:r>
            <a:r>
              <a:rPr lang="en-US" sz="1000">
                <a:solidFill>
                  <a:srgbClr val="000000"/>
                </a:solidFill>
                <a:latin typeface="Courier New" pitchFamily="49" charset="0"/>
              </a:rPr>
              <a:t> : </a:t>
            </a:r>
            <a:r>
              <a:rPr lang="en-US" sz="1000" b="1">
                <a:solidFill>
                  <a:srgbClr val="FF0000"/>
                </a:solidFill>
                <a:latin typeface="Courier New" pitchFamily="49" charset="0"/>
              </a:rPr>
              <a:t>float</a:t>
            </a:r>
            <a:r>
              <a:rPr lang="en-US" sz="1000">
                <a:solidFill>
                  <a:srgbClr val="000000"/>
                </a:solidFill>
                <a:latin typeface="Courier New" pitchFamily="49" charset="0"/>
              </a:rPr>
              <a:t>;</a:t>
            </a:r>
            <a:br>
              <a:rPr lang="en-US" sz="1000">
                <a:solidFill>
                  <a:srgbClr val="000000"/>
                </a:solidFill>
                <a:latin typeface="Courier New" pitchFamily="49" charset="0"/>
              </a:rPr>
            </a:br>
            <a:r>
              <a:rPr lang="en-US" sz="1000">
                <a:solidFill>
                  <a:srgbClr val="000000"/>
                </a:solidFill>
                <a:latin typeface="CSD9" pitchFamily="2" charset="0"/>
              </a:rPr>
              <a:t>ÏÏ</a:t>
            </a:r>
            <a:r>
              <a:rPr lang="en-US" sz="1000">
                <a:solidFill>
                  <a:schemeClr val="accent2"/>
                </a:solidFill>
                <a:latin typeface="CSD9" pitchFamily="2" charset="0"/>
              </a:rPr>
              <a:t>§</a:t>
            </a:r>
            <a:br>
              <a:rPr lang="en-US" sz="1000">
                <a:solidFill>
                  <a:srgbClr val="000000"/>
                </a:solidFill>
                <a:latin typeface="CSD9" pitchFamily="2" charset="0"/>
              </a:rPr>
            </a:br>
            <a:r>
              <a:rPr lang="en-US" sz="1000">
                <a:solidFill>
                  <a:srgbClr val="000000"/>
                </a:solidFill>
                <a:latin typeface="CSD9" pitchFamily="2" charset="0"/>
              </a:rPr>
              <a:t>ÏÏ</a:t>
            </a:r>
            <a:r>
              <a:rPr lang="en-US" sz="1000">
                <a:solidFill>
                  <a:schemeClr val="accent2"/>
                </a:solidFill>
                <a:latin typeface="CSD9" pitchFamily="2" charset="0"/>
              </a:rPr>
              <a:t>§</a:t>
            </a:r>
            <a:r>
              <a:rPr lang="en-US" sz="1000">
                <a:solidFill>
                  <a:srgbClr val="00CC00"/>
                </a:solidFill>
                <a:latin typeface="Courier New" pitchFamily="49" charset="0"/>
              </a:rPr>
              <a:t>--</a:t>
            </a:r>
            <a:r>
              <a:rPr lang="en-US" sz="1000">
                <a:solidFill>
                  <a:srgbClr val="000000"/>
                </a:solidFill>
                <a:latin typeface="Courier New" pitchFamily="49" charset="0"/>
              </a:rPr>
              <a:t> </a:t>
            </a:r>
            <a:r>
              <a:rPr lang="en-US" sz="1000">
                <a:solidFill>
                  <a:srgbClr val="00CC00"/>
                </a:solidFill>
                <a:latin typeface="Courier New" pitchFamily="49" charset="0"/>
              </a:rPr>
              <a:t>Intended Function 2:</a:t>
            </a:r>
            <a:br>
              <a:rPr lang="en-US" sz="1000">
                <a:solidFill>
                  <a:srgbClr val="000000"/>
                </a:solidFill>
                <a:latin typeface="Courier New" pitchFamily="49" charset="0"/>
              </a:rPr>
            </a:br>
            <a:r>
              <a:rPr lang="en-US" sz="1000">
                <a:solidFill>
                  <a:srgbClr val="000000"/>
                </a:solidFill>
                <a:latin typeface="CSD9" pitchFamily="2" charset="0"/>
              </a:rPr>
              <a:t>ÏÏ</a:t>
            </a:r>
            <a:r>
              <a:rPr lang="en-US" sz="1000">
                <a:solidFill>
                  <a:schemeClr val="accent2"/>
                </a:solidFill>
                <a:latin typeface="CSD9" pitchFamily="2" charset="0"/>
              </a:rPr>
              <a:t>§</a:t>
            </a:r>
            <a:r>
              <a:rPr lang="en-US" sz="1000">
                <a:solidFill>
                  <a:srgbClr val="00CC00"/>
                </a:solidFill>
                <a:latin typeface="Courier New" pitchFamily="49" charset="0"/>
              </a:rPr>
              <a:t>--</a:t>
            </a:r>
            <a:r>
              <a:rPr lang="en-US" sz="1000">
                <a:solidFill>
                  <a:srgbClr val="000000"/>
                </a:solidFill>
                <a:latin typeface="Courier New" pitchFamily="49" charset="0"/>
              </a:rPr>
              <a:t> </a:t>
            </a:r>
            <a:r>
              <a:rPr lang="en-US" sz="1000">
                <a:solidFill>
                  <a:srgbClr val="00CC00"/>
                </a:solidFill>
                <a:latin typeface="Courier New" pitchFamily="49" charset="0"/>
              </a:rPr>
              <a:t>Input data triple. Determine if a triangle is represented.</a:t>
            </a:r>
            <a:br>
              <a:rPr lang="en-US" sz="1000">
                <a:solidFill>
                  <a:srgbClr val="000000"/>
                </a:solidFill>
                <a:latin typeface="Courier New" pitchFamily="49" charset="0"/>
              </a:rPr>
            </a:br>
            <a:r>
              <a:rPr lang="en-US" sz="1000">
                <a:solidFill>
                  <a:srgbClr val="000000"/>
                </a:solidFill>
                <a:latin typeface="CSD9" pitchFamily="2" charset="0"/>
              </a:rPr>
              <a:t>ÏÏ</a:t>
            </a:r>
            <a:r>
              <a:rPr lang="en-US" sz="1000">
                <a:solidFill>
                  <a:schemeClr val="accent2"/>
                </a:solidFill>
                <a:latin typeface="CSD9" pitchFamily="2" charset="0"/>
              </a:rPr>
              <a:t>§</a:t>
            </a:r>
            <a:r>
              <a:rPr lang="en-US" sz="1000">
                <a:solidFill>
                  <a:srgbClr val="00CC00"/>
                </a:solidFill>
                <a:latin typeface="Courier New" pitchFamily="49" charset="0"/>
              </a:rPr>
              <a:t>--</a:t>
            </a:r>
            <a:r>
              <a:rPr lang="en-US" sz="1000">
                <a:solidFill>
                  <a:srgbClr val="000000"/>
                </a:solidFill>
                <a:latin typeface="Courier New" pitchFamily="49" charset="0"/>
              </a:rPr>
              <a:t> </a:t>
            </a:r>
            <a:r>
              <a:rPr lang="en-US" sz="1000">
                <a:solidFill>
                  <a:srgbClr val="00CC00"/>
                </a:solidFill>
                <a:latin typeface="Courier New" pitchFamily="49" charset="0"/>
              </a:rPr>
              <a:t>If so, print the type (equilateral, isosceles, scalene).</a:t>
            </a:r>
            <a:br>
              <a:rPr lang="en-US" sz="1000">
                <a:solidFill>
                  <a:srgbClr val="000000"/>
                </a:solidFill>
                <a:latin typeface="Courier New" pitchFamily="49" charset="0"/>
              </a:rPr>
            </a:br>
            <a:r>
              <a:rPr lang="en-US" sz="1000">
                <a:solidFill>
                  <a:srgbClr val="000000"/>
                </a:solidFill>
                <a:latin typeface="CSD9" pitchFamily="2" charset="0"/>
              </a:rPr>
              <a:t>ÏÏ</a:t>
            </a:r>
            <a:r>
              <a:rPr lang="en-US" sz="1000">
                <a:solidFill>
                  <a:schemeClr val="accent2"/>
                </a:solidFill>
                <a:latin typeface="CSD9" pitchFamily="2" charset="0"/>
              </a:rPr>
              <a:t>§</a:t>
            </a:r>
            <a:br>
              <a:rPr lang="en-US" sz="1000">
                <a:solidFill>
                  <a:srgbClr val="000000"/>
                </a:solidFill>
                <a:latin typeface="CSD9" pitchFamily="2" charset="0"/>
              </a:rPr>
            </a:br>
            <a:r>
              <a:rPr lang="en-US" sz="1000">
                <a:solidFill>
                  <a:srgbClr val="000000"/>
                </a:solidFill>
                <a:latin typeface="CSD9" pitchFamily="2" charset="0"/>
              </a:rPr>
              <a:t>ÏÏ</a:t>
            </a:r>
            <a:r>
              <a:rPr lang="en-US" sz="1000">
                <a:solidFill>
                  <a:schemeClr val="accent2"/>
                </a:solidFill>
                <a:latin typeface="CSD9" pitchFamily="2" charset="0"/>
              </a:rPr>
              <a:t>¨¹êõì</a:t>
            </a:r>
            <a:br>
              <a:rPr lang="en-US" sz="1000">
                <a:solidFill>
                  <a:srgbClr val="000000"/>
                </a:solidFill>
                <a:latin typeface="CSD9" pitchFamily="2" charset="0"/>
              </a:rPr>
            </a:br>
            <a:r>
              <a:rPr lang="en-US" sz="1000">
                <a:solidFill>
                  <a:srgbClr val="000000"/>
                </a:solidFill>
                <a:latin typeface="CSD9" pitchFamily="2" charset="0"/>
              </a:rPr>
              <a:t>ÏÏ</a:t>
            </a:r>
            <a:r>
              <a:rPr lang="en-US" sz="1000">
                <a:solidFill>
                  <a:schemeClr val="accent2"/>
                </a:solidFill>
                <a:latin typeface="CSD9" pitchFamily="2" charset="0"/>
              </a:rPr>
              <a:t>©</a:t>
            </a:r>
            <a:r>
              <a:rPr lang="en-US" sz="1000" b="1">
                <a:solidFill>
                  <a:srgbClr val="FF0000"/>
                </a:solidFill>
                <a:latin typeface="Courier New" pitchFamily="49" charset="0"/>
              </a:rPr>
              <a:t>end</a:t>
            </a:r>
            <a:r>
              <a:rPr lang="en-US" sz="1000">
                <a:solidFill>
                  <a:srgbClr val="000000"/>
                </a:solidFill>
                <a:latin typeface="Courier New" pitchFamily="49" charset="0"/>
              </a:rPr>
              <a:t> </a:t>
            </a:r>
            <a:r>
              <a:rPr lang="en-US" sz="1000" b="1">
                <a:solidFill>
                  <a:srgbClr val="000000"/>
                </a:solidFill>
                <a:latin typeface="Courier New" pitchFamily="49" charset="0"/>
              </a:rPr>
              <a:t>Triangle</a:t>
            </a:r>
            <a:r>
              <a:rPr lang="en-US" sz="1000">
                <a:solidFill>
                  <a:srgbClr val="000000"/>
                </a:solidFill>
                <a:latin typeface="Courier New" pitchFamily="49" charset="0"/>
              </a:rPr>
              <a:t>;</a:t>
            </a:r>
            <a:br>
              <a:rPr lang="en-US" sz="1000">
                <a:solidFill>
                  <a:srgbClr val="000000"/>
                </a:solidFill>
                <a:latin typeface="Courier New" pitchFamily="49" charset="0"/>
              </a:rPr>
            </a:br>
            <a:endParaRPr lang="en-US" sz="1000">
              <a:solidFill>
                <a:srgbClr val="000000"/>
              </a:solidFill>
              <a:latin typeface="Courier New" pitchFamily="49" charset="0"/>
            </a:endParaRPr>
          </a:p>
        </p:txBody>
      </p:sp>
      <p:sp>
        <p:nvSpPr>
          <p:cNvPr id="27653" name="AutoShape 11"/>
          <p:cNvSpPr>
            <a:spLocks noChangeArrowheads="1"/>
          </p:cNvSpPr>
          <p:nvPr/>
        </p:nvSpPr>
        <p:spPr bwMode="auto">
          <a:xfrm flipV="1">
            <a:off x="1847850" y="3613150"/>
            <a:ext cx="1589088" cy="1651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0066"/>
          </a:solidFill>
          <a:ln w="12700">
            <a:solidFill>
              <a:schemeClr val="tx1"/>
            </a:solidFill>
            <a:miter lim="800000"/>
            <a:headEnd type="none" w="sm" len="sm"/>
            <a:tailEnd type="none" w="sm" len="sm"/>
          </a:ln>
        </p:spPr>
        <p:txBody>
          <a:bodyPr wrap="none"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lIns="92075" tIns="46038" rIns="92075" bIns="46038"/>
          <a:lstStyle/>
          <a:p>
            <a:r>
              <a:rPr lang="en-US"/>
              <a:t>Statistical Testing</a:t>
            </a:r>
          </a:p>
        </p:txBody>
      </p:sp>
      <p:sp>
        <p:nvSpPr>
          <p:cNvPr id="28675" name="Rectangle 3"/>
          <p:cNvSpPr>
            <a:spLocks noGrp="1" noChangeArrowheads="1"/>
          </p:cNvSpPr>
          <p:nvPr>
            <p:ph type="body" idx="1"/>
          </p:nvPr>
        </p:nvSpPr>
        <p:spPr>
          <a:noFill/>
        </p:spPr>
        <p:txBody>
          <a:bodyPr lIns="92075" tIns="46038" rIns="92075" bIns="46038"/>
          <a:lstStyle/>
          <a:p>
            <a:pPr>
              <a:lnSpc>
                <a:spcPct val="90000"/>
              </a:lnSpc>
            </a:pPr>
            <a:r>
              <a:rPr lang="en-US" sz="2000"/>
              <a:t>Testing software according to the way users intend to use it.</a:t>
            </a:r>
          </a:p>
          <a:p>
            <a:pPr>
              <a:lnSpc>
                <a:spcPct val="90000"/>
              </a:lnSpc>
            </a:pPr>
            <a:r>
              <a:rPr lang="en-US" sz="2000"/>
              <a:t>The entire focus is on external system behavior, not the internals of the design or implementation.</a:t>
            </a:r>
          </a:p>
          <a:p>
            <a:pPr>
              <a:lnSpc>
                <a:spcPct val="90000"/>
              </a:lnSpc>
            </a:pPr>
            <a:r>
              <a:rPr lang="en-US" sz="2000"/>
              <a:t>The certification team’s goal is not to debug, but to certify the software’s quality. This requires deep knowledge of expected usage but no knowledge of design or implementation information.</a:t>
            </a:r>
          </a:p>
          <a:p>
            <a:pPr>
              <a:lnSpc>
                <a:spcPct val="90000"/>
              </a:lnSpc>
            </a:pPr>
            <a:r>
              <a:rPr lang="en-US" sz="2000"/>
              <a:t>Three steps</a:t>
            </a:r>
          </a:p>
          <a:p>
            <a:pPr lvl="1">
              <a:lnSpc>
                <a:spcPct val="90000"/>
              </a:lnSpc>
            </a:pPr>
            <a:r>
              <a:rPr lang="en-US" sz="1800"/>
              <a:t>Specify usage probability distributions</a:t>
            </a:r>
          </a:p>
          <a:p>
            <a:pPr lvl="1">
              <a:lnSpc>
                <a:spcPct val="90000"/>
              </a:lnSpc>
            </a:pPr>
            <a:r>
              <a:rPr lang="en-US" sz="1800"/>
              <a:t>Derive test cases that are randomly generated from usage probability distributions.</a:t>
            </a:r>
          </a:p>
          <a:p>
            <a:pPr lvl="1">
              <a:lnSpc>
                <a:spcPct val="90000"/>
              </a:lnSpc>
            </a:pPr>
            <a:r>
              <a:rPr lang="en-US" sz="1800"/>
              <a:t>Execute test cases, assess results, and compute quality measures.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lIns="92075" tIns="46038" rIns="92075" bIns="46038"/>
          <a:lstStyle/>
          <a:p>
            <a:r>
              <a:rPr lang="en-US"/>
              <a:t>Certification</a:t>
            </a:r>
          </a:p>
        </p:txBody>
      </p:sp>
      <p:sp>
        <p:nvSpPr>
          <p:cNvPr id="29699" name="Rectangle 3"/>
          <p:cNvSpPr>
            <a:spLocks noGrp="1" noChangeArrowheads="1"/>
          </p:cNvSpPr>
          <p:nvPr>
            <p:ph type="body" idx="1"/>
          </p:nvPr>
        </p:nvSpPr>
        <p:spPr>
          <a:noFill/>
        </p:spPr>
        <p:txBody>
          <a:bodyPr lIns="92075" tIns="46038" rIns="92075" bIns="46038"/>
          <a:lstStyle/>
          <a:p>
            <a:r>
              <a:rPr lang="en-US" sz="2800"/>
              <a:t>Based on the data gathered during statistical testing, the software can be given a certified reliability.</a:t>
            </a:r>
          </a:p>
          <a:p>
            <a:r>
              <a:rPr lang="en-US" sz="2800"/>
              <a:t>Reliability is expressed as MTTF and is computed according to specific mathematical reliability models</a:t>
            </a:r>
          </a:p>
          <a:p>
            <a:pPr lvl="1"/>
            <a:r>
              <a:rPr lang="en-US" sz="2400"/>
              <a:t>Sampling model</a:t>
            </a:r>
          </a:p>
          <a:p>
            <a:pPr lvl="1"/>
            <a:r>
              <a:rPr lang="en-US" sz="2400"/>
              <a:t>Component model</a:t>
            </a:r>
          </a:p>
          <a:p>
            <a:pPr lvl="1"/>
            <a:r>
              <a:rPr lang="en-US" sz="2400"/>
              <a:t>Certification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609600"/>
            <a:ext cx="9144000" cy="1143000"/>
          </a:xfrm>
          <a:noFill/>
        </p:spPr>
        <p:txBody>
          <a:bodyPr lIns="92075" tIns="46038" rIns="92075" bIns="46038"/>
          <a:lstStyle/>
          <a:p>
            <a:r>
              <a:rPr lang="en-US"/>
              <a:t>Cleanroom Software Engineering</a:t>
            </a:r>
          </a:p>
        </p:txBody>
      </p:sp>
      <p:sp>
        <p:nvSpPr>
          <p:cNvPr id="4099" name="Rectangle 3"/>
          <p:cNvSpPr>
            <a:spLocks noGrp="1" noChangeArrowheads="1"/>
          </p:cNvSpPr>
          <p:nvPr>
            <p:ph type="body" idx="1"/>
          </p:nvPr>
        </p:nvSpPr>
        <p:spPr>
          <a:xfrm>
            <a:off x="685800" y="1905000"/>
            <a:ext cx="7772400" cy="4114800"/>
          </a:xfrm>
          <a:noFill/>
        </p:spPr>
        <p:txBody>
          <a:bodyPr lIns="92075" tIns="46038" rIns="92075" bIns="46038"/>
          <a:lstStyle/>
          <a:p>
            <a:pPr>
              <a:lnSpc>
                <a:spcPct val="90000"/>
              </a:lnSpc>
            </a:pPr>
            <a:r>
              <a:rPr lang="en-US" sz="2000" dirty="0">
                <a:highlight>
                  <a:srgbClr val="FFFF00"/>
                </a:highlight>
              </a:rPr>
              <a:t>A primary goal is to avoid dependence on costly defect-removal processes by writing code increments right the first time and verifying their correctness before testing</a:t>
            </a:r>
            <a:r>
              <a:rPr lang="en-US" sz="2000" dirty="0"/>
              <a:t>.</a:t>
            </a:r>
          </a:p>
          <a:p>
            <a:pPr>
              <a:lnSpc>
                <a:spcPct val="90000"/>
              </a:lnSpc>
            </a:pPr>
            <a:r>
              <a:rPr lang="en-US" sz="2000" dirty="0"/>
              <a:t>The focus is on defect prevention rather than defect correction: Zero-defect software is the goal.</a:t>
            </a:r>
          </a:p>
          <a:p>
            <a:pPr lvl="1">
              <a:lnSpc>
                <a:spcPct val="90000"/>
              </a:lnSpc>
            </a:pPr>
            <a:r>
              <a:rPr lang="en-US" sz="1600" dirty="0"/>
              <a:t>U.S. 1980 Census software: 25Kloc program, controlling 25 distributed machines, no failures observed during the 10 months in which it operated.</a:t>
            </a:r>
          </a:p>
          <a:p>
            <a:pPr lvl="1">
              <a:lnSpc>
                <a:spcPct val="90000"/>
              </a:lnSpc>
            </a:pPr>
            <a:r>
              <a:rPr lang="en-US" sz="1600" dirty="0"/>
              <a:t>IBM </a:t>
            </a:r>
            <a:r>
              <a:rPr lang="en-US" sz="1600" dirty="0" err="1"/>
              <a:t>Wheelwriter</a:t>
            </a:r>
            <a:r>
              <a:rPr lang="en-US" sz="1600" dirty="0"/>
              <a:t> software: 65Kloc program, millions of users since it was introduced in 1984, no failures ever observed.</a:t>
            </a:r>
          </a:p>
          <a:p>
            <a:pPr lvl="1">
              <a:lnSpc>
                <a:spcPct val="90000"/>
              </a:lnSpc>
            </a:pPr>
            <a:r>
              <a:rPr lang="en-US" sz="1600" dirty="0"/>
              <a:t>Shuttle flight software: 500Kloc, no failures in flight (but failures have occurred at other times)</a:t>
            </a:r>
          </a:p>
          <a:p>
            <a:pPr>
              <a:lnSpc>
                <a:spcPct val="90000"/>
              </a:lnSpc>
            </a:pPr>
            <a:r>
              <a:rPr lang="en-US" sz="2000" dirty="0">
                <a:highlight>
                  <a:srgbClr val="FFFF00"/>
                </a:highlight>
              </a:rPr>
              <a:t>Represents a paradigm shift from the traditional practices to rigorous, engineering based practices</a:t>
            </a:r>
          </a:p>
          <a:p>
            <a:pPr lvl="1">
              <a:lnSpc>
                <a:spcPct val="90000"/>
              </a:lnSpc>
            </a:pPr>
            <a:r>
              <a:rPr lang="en-US" sz="1600" dirty="0"/>
              <a:t>Mathematical function theory is the basis for development</a:t>
            </a:r>
          </a:p>
          <a:p>
            <a:pPr lvl="1">
              <a:lnSpc>
                <a:spcPct val="90000"/>
              </a:lnSpc>
            </a:pPr>
            <a:r>
              <a:rPr lang="en-US" sz="1600" dirty="0"/>
              <a:t>Applied statistics is the basis for testing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lIns="92075" tIns="46038" rIns="92075" bIns="46038"/>
          <a:lstStyle/>
          <a:p>
            <a:r>
              <a:rPr lang="en-US"/>
              <a:t>Cleanroom Software Engineering</a:t>
            </a:r>
          </a:p>
        </p:txBody>
      </p:sp>
      <p:sp>
        <p:nvSpPr>
          <p:cNvPr id="5123" name="Rectangle 3"/>
          <p:cNvSpPr>
            <a:spLocks noGrp="1" noChangeArrowheads="1"/>
          </p:cNvSpPr>
          <p:nvPr>
            <p:ph type="body" idx="1"/>
          </p:nvPr>
        </p:nvSpPr>
        <p:spPr>
          <a:noFill/>
        </p:spPr>
        <p:txBody>
          <a:bodyPr lIns="92075" tIns="46038" rIns="92075" bIns="46038"/>
          <a:lstStyle/>
          <a:p>
            <a:pPr>
              <a:lnSpc>
                <a:spcPct val="90000"/>
              </a:lnSpc>
            </a:pPr>
            <a:r>
              <a:rPr lang="en-US" sz="2000"/>
              <a:t>Represents the first practical attempt to put software development under statistical quality control with a well-defined strategy for continuous process improvement.</a:t>
            </a:r>
          </a:p>
          <a:p>
            <a:pPr>
              <a:lnSpc>
                <a:spcPct val="90000"/>
              </a:lnSpc>
            </a:pPr>
            <a:r>
              <a:rPr lang="en-US" sz="2000"/>
              <a:t>A unique Cleanroom process model is needed; the techniques alone are not sufficient.</a:t>
            </a:r>
          </a:p>
          <a:p>
            <a:pPr lvl="1">
              <a:lnSpc>
                <a:spcPct val="90000"/>
              </a:lnSpc>
            </a:pPr>
            <a:r>
              <a:rPr lang="en-US" sz="1800"/>
              <a:t>Formal correctness verification is not suitable in an environment where software errors are accepted as inevitable and the focus is on debugging.</a:t>
            </a:r>
          </a:p>
          <a:p>
            <a:pPr lvl="1">
              <a:lnSpc>
                <a:spcPct val="90000"/>
              </a:lnSpc>
            </a:pPr>
            <a:r>
              <a:rPr lang="en-US" sz="1800"/>
              <a:t>Statistical quality control cannot be meaningfully applied on executions of programs with high error content.</a:t>
            </a:r>
          </a:p>
          <a:p>
            <a:pPr>
              <a:lnSpc>
                <a:spcPct val="90000"/>
              </a:lnSpc>
            </a:pPr>
            <a:r>
              <a:rPr lang="en-US" sz="2000"/>
              <a:t>However, other process models such as the waterfall and spiral can be “transformed” into a Cleanroom process through the integration of the cleanroom methods, techniques, and mindset.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lIns="92075" tIns="46038" rIns="92075" bIns="46038"/>
          <a:lstStyle/>
          <a:p>
            <a:r>
              <a:rPr lang="en-US"/>
              <a:t>The Cleanroom Process</a:t>
            </a:r>
          </a:p>
        </p:txBody>
      </p:sp>
      <p:sp>
        <p:nvSpPr>
          <p:cNvPr id="6147" name="Rectangle 3"/>
          <p:cNvSpPr>
            <a:spLocks noGrp="1" noChangeArrowheads="1"/>
          </p:cNvSpPr>
          <p:nvPr>
            <p:ph type="body" idx="1"/>
          </p:nvPr>
        </p:nvSpPr>
        <p:spPr>
          <a:noFill/>
        </p:spPr>
        <p:txBody>
          <a:bodyPr lIns="92075" tIns="46038" rIns="92075" bIns="46038"/>
          <a:lstStyle/>
          <a:p>
            <a:r>
              <a:rPr lang="en-US" sz="2000"/>
              <a:t>Organized into components [Dyer, 1992] which can be applied in isolation, in combination, or within the defined Cleanroom process itself (preferred).</a:t>
            </a:r>
          </a:p>
          <a:p>
            <a:pPr lvl="1"/>
            <a:r>
              <a:rPr lang="en-US" sz="1800"/>
              <a:t>Software Specification</a:t>
            </a:r>
          </a:p>
          <a:p>
            <a:pPr lvl="1"/>
            <a:r>
              <a:rPr lang="en-US" sz="1800"/>
              <a:t>Software Development</a:t>
            </a:r>
          </a:p>
          <a:p>
            <a:pPr lvl="1"/>
            <a:r>
              <a:rPr lang="en-US" sz="1800"/>
              <a:t>Software Correctness Verification</a:t>
            </a:r>
          </a:p>
          <a:p>
            <a:pPr lvl="1"/>
            <a:r>
              <a:rPr lang="en-US" sz="1800"/>
              <a:t>Independent Software Product Testing</a:t>
            </a:r>
          </a:p>
          <a:p>
            <a:pPr lvl="1"/>
            <a:r>
              <a:rPr lang="en-US" sz="1800"/>
              <a:t>Software Reliability Measurement</a:t>
            </a:r>
          </a:p>
          <a:p>
            <a:pPr lvl="1"/>
            <a:r>
              <a:rPr lang="en-US" sz="1800"/>
              <a:t>Statistical Process Control</a:t>
            </a:r>
          </a:p>
          <a:p>
            <a:r>
              <a:rPr lang="en-US" sz="2000"/>
              <a:t>The process is based on developing and certifying a pipeline of software increments that accumulate into the final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lIns="92075" tIns="46038" rIns="92075" bIns="46038"/>
          <a:lstStyle/>
          <a:p>
            <a:r>
              <a:rPr lang="en-US"/>
              <a:t>Cleanroom Activities</a:t>
            </a:r>
          </a:p>
        </p:txBody>
      </p:sp>
      <p:sp>
        <p:nvSpPr>
          <p:cNvPr id="7171" name="Rectangle 3"/>
          <p:cNvSpPr>
            <a:spLocks noGrp="1" noChangeArrowheads="1"/>
          </p:cNvSpPr>
          <p:nvPr>
            <p:ph type="body" idx="1"/>
          </p:nvPr>
        </p:nvSpPr>
        <p:spPr>
          <a:noFill/>
        </p:spPr>
        <p:txBody>
          <a:bodyPr lIns="92075" tIns="46038" rIns="92075" bIns="46038"/>
          <a:lstStyle/>
          <a:p>
            <a:pPr>
              <a:lnSpc>
                <a:spcPct val="90000"/>
              </a:lnSpc>
            </a:pPr>
            <a:r>
              <a:rPr lang="en-US" sz="2400"/>
              <a:t>There are five major activities involved in a Cleanroom process</a:t>
            </a:r>
          </a:p>
          <a:p>
            <a:pPr lvl="1">
              <a:lnSpc>
                <a:spcPct val="90000"/>
              </a:lnSpc>
            </a:pPr>
            <a:r>
              <a:rPr lang="en-US" sz="2000"/>
              <a:t>Specification</a:t>
            </a:r>
          </a:p>
          <a:p>
            <a:pPr lvl="1">
              <a:lnSpc>
                <a:spcPct val="90000"/>
              </a:lnSpc>
            </a:pPr>
            <a:r>
              <a:rPr lang="en-US" sz="2000"/>
              <a:t>Increment Planning</a:t>
            </a:r>
          </a:p>
          <a:p>
            <a:pPr lvl="1">
              <a:lnSpc>
                <a:spcPct val="90000"/>
              </a:lnSpc>
            </a:pPr>
            <a:r>
              <a:rPr lang="en-US" sz="2000"/>
              <a:t>Design and Verification</a:t>
            </a:r>
          </a:p>
          <a:p>
            <a:pPr lvl="1">
              <a:lnSpc>
                <a:spcPct val="90000"/>
              </a:lnSpc>
            </a:pPr>
            <a:r>
              <a:rPr lang="en-US" sz="2000"/>
              <a:t>Statistical Testing</a:t>
            </a:r>
          </a:p>
          <a:p>
            <a:pPr lvl="1">
              <a:lnSpc>
                <a:spcPct val="90000"/>
              </a:lnSpc>
            </a:pPr>
            <a:r>
              <a:rPr lang="en-US" sz="2000"/>
              <a:t>Certification</a:t>
            </a:r>
          </a:p>
          <a:p>
            <a:pPr>
              <a:lnSpc>
                <a:spcPct val="90000"/>
              </a:lnSpc>
            </a:pPr>
            <a:r>
              <a:rPr lang="en-US" sz="2400"/>
              <a:t>Two to three independent teams may exist and work concurrently</a:t>
            </a:r>
          </a:p>
          <a:p>
            <a:pPr lvl="1">
              <a:lnSpc>
                <a:spcPct val="90000"/>
              </a:lnSpc>
            </a:pPr>
            <a:r>
              <a:rPr lang="en-US" sz="2000"/>
              <a:t>Development Team</a:t>
            </a:r>
          </a:p>
          <a:p>
            <a:pPr lvl="1">
              <a:lnSpc>
                <a:spcPct val="90000"/>
              </a:lnSpc>
            </a:pPr>
            <a:r>
              <a:rPr lang="en-US" sz="2000"/>
              <a:t>Testing (or Certification) Team</a:t>
            </a:r>
          </a:p>
          <a:p>
            <a:pPr lvl="1">
              <a:lnSpc>
                <a:spcPct val="90000"/>
              </a:lnSpc>
            </a:pPr>
            <a:r>
              <a:rPr lang="en-US" sz="2000"/>
              <a:t>Documentation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lIns="92075" tIns="46038" rIns="92075" bIns="46038"/>
          <a:lstStyle/>
          <a:p>
            <a:r>
              <a:rPr lang="en-US"/>
              <a:t>The Cleanroom Process</a:t>
            </a:r>
          </a:p>
        </p:txBody>
      </p:sp>
      <p:sp>
        <p:nvSpPr>
          <p:cNvPr id="8195" name="Rectangle 3"/>
          <p:cNvSpPr>
            <a:spLocks noChangeArrowheads="1"/>
          </p:cNvSpPr>
          <p:nvPr/>
        </p:nvSpPr>
        <p:spPr bwMode="auto">
          <a:xfrm>
            <a:off x="4273550" y="1606550"/>
            <a:ext cx="1587500" cy="561975"/>
          </a:xfrm>
          <a:prstGeom prst="rect">
            <a:avLst/>
          </a:prstGeom>
          <a:noFill/>
          <a:ln w="12700">
            <a:solidFill>
              <a:schemeClr val="tx1"/>
            </a:solidFill>
            <a:miter lim="800000"/>
            <a:headEnd/>
            <a:tailEnd/>
          </a:ln>
        </p:spPr>
        <p:txBody>
          <a:bodyPr lIns="92075" tIns="46038" rIns="92075" bIns="46038">
            <a:spAutoFit/>
          </a:bodyPr>
          <a:lstStyle/>
          <a:p>
            <a:pPr algn="ctr">
              <a:spcBef>
                <a:spcPct val="50000"/>
              </a:spcBef>
            </a:pPr>
            <a:r>
              <a:rPr lang="en-US" sz="1200">
                <a:latin typeface="Arial" charset="0"/>
              </a:rPr>
              <a:t>Specification</a:t>
            </a:r>
          </a:p>
          <a:p>
            <a:pPr algn="ctr">
              <a:spcBef>
                <a:spcPct val="50000"/>
              </a:spcBef>
            </a:pPr>
            <a:r>
              <a:rPr lang="en-US" sz="1200">
                <a:latin typeface="Arial" charset="0"/>
              </a:rPr>
              <a:t>Function	Usage</a:t>
            </a:r>
          </a:p>
        </p:txBody>
      </p:sp>
      <p:sp>
        <p:nvSpPr>
          <p:cNvPr id="8196" name="Rectangle 4"/>
          <p:cNvSpPr>
            <a:spLocks noChangeArrowheads="1"/>
          </p:cNvSpPr>
          <p:nvPr/>
        </p:nvSpPr>
        <p:spPr bwMode="auto">
          <a:xfrm>
            <a:off x="4197350" y="2673350"/>
            <a:ext cx="1739900" cy="469900"/>
          </a:xfrm>
          <a:prstGeom prst="rect">
            <a:avLst/>
          </a:prstGeom>
          <a:noFill/>
          <a:ln w="12700">
            <a:solidFill>
              <a:schemeClr val="tx1"/>
            </a:solidFill>
            <a:miter lim="800000"/>
            <a:headEnd/>
            <a:tailEnd/>
          </a:ln>
        </p:spPr>
        <p:txBody>
          <a:bodyPr lIns="92075" tIns="46038" rIns="92075" bIns="46038">
            <a:spAutoFit/>
          </a:bodyPr>
          <a:lstStyle/>
          <a:p>
            <a:pPr algn="ctr">
              <a:spcBef>
                <a:spcPct val="50000"/>
              </a:spcBef>
            </a:pPr>
            <a:r>
              <a:rPr lang="en-US" sz="1200">
                <a:latin typeface="Arial" charset="0"/>
              </a:rPr>
              <a:t>Incremental Development Planning</a:t>
            </a:r>
          </a:p>
        </p:txBody>
      </p:sp>
      <p:sp>
        <p:nvSpPr>
          <p:cNvPr id="8197" name="Rectangle 5"/>
          <p:cNvSpPr>
            <a:spLocks noChangeArrowheads="1"/>
          </p:cNvSpPr>
          <p:nvPr/>
        </p:nvSpPr>
        <p:spPr bwMode="auto">
          <a:xfrm>
            <a:off x="1606550" y="3663950"/>
            <a:ext cx="2425700" cy="561975"/>
          </a:xfrm>
          <a:prstGeom prst="rect">
            <a:avLst/>
          </a:prstGeom>
          <a:noFill/>
          <a:ln w="12700">
            <a:solidFill>
              <a:schemeClr val="tx1"/>
            </a:solidFill>
            <a:miter lim="800000"/>
            <a:headEnd/>
            <a:tailEnd/>
          </a:ln>
        </p:spPr>
        <p:txBody>
          <a:bodyPr lIns="92075" tIns="46038" rIns="92075" bIns="46038">
            <a:spAutoFit/>
          </a:bodyPr>
          <a:lstStyle/>
          <a:p>
            <a:pPr algn="ctr">
              <a:spcBef>
                <a:spcPct val="50000"/>
              </a:spcBef>
            </a:pPr>
            <a:r>
              <a:rPr lang="en-US" sz="1200">
                <a:latin typeface="Arial" charset="0"/>
              </a:rPr>
              <a:t>Box Structure Spec. and Design</a:t>
            </a:r>
          </a:p>
          <a:p>
            <a:pPr algn="ctr">
              <a:spcBef>
                <a:spcPct val="50000"/>
              </a:spcBef>
            </a:pPr>
            <a:r>
              <a:rPr lang="en-US" sz="1200">
                <a:latin typeface="Arial" charset="0"/>
              </a:rPr>
              <a:t>Correctness Verification</a:t>
            </a:r>
          </a:p>
        </p:txBody>
      </p:sp>
      <p:sp>
        <p:nvSpPr>
          <p:cNvPr id="8198" name="Rectangle 6"/>
          <p:cNvSpPr>
            <a:spLocks noChangeArrowheads="1"/>
          </p:cNvSpPr>
          <p:nvPr/>
        </p:nvSpPr>
        <p:spPr bwMode="auto">
          <a:xfrm>
            <a:off x="6788150" y="3663950"/>
            <a:ext cx="1739900" cy="561975"/>
          </a:xfrm>
          <a:prstGeom prst="rect">
            <a:avLst/>
          </a:prstGeom>
          <a:noFill/>
          <a:ln w="12700">
            <a:solidFill>
              <a:schemeClr val="tx1"/>
            </a:solidFill>
            <a:miter lim="800000"/>
            <a:headEnd/>
            <a:tailEnd/>
          </a:ln>
        </p:spPr>
        <p:txBody>
          <a:bodyPr lIns="92075" tIns="46038" rIns="92075" bIns="46038">
            <a:spAutoFit/>
          </a:bodyPr>
          <a:lstStyle/>
          <a:p>
            <a:pPr algn="ctr">
              <a:spcBef>
                <a:spcPct val="50000"/>
              </a:spcBef>
            </a:pPr>
            <a:r>
              <a:rPr lang="en-US" sz="1200">
                <a:latin typeface="Arial" charset="0"/>
              </a:rPr>
              <a:t>Usage Modeling</a:t>
            </a:r>
          </a:p>
          <a:p>
            <a:pPr algn="ctr">
              <a:spcBef>
                <a:spcPct val="50000"/>
              </a:spcBef>
            </a:pPr>
            <a:r>
              <a:rPr lang="en-US" sz="1200">
                <a:latin typeface="Arial" charset="0"/>
              </a:rPr>
              <a:t>Test Case Generation</a:t>
            </a:r>
          </a:p>
        </p:txBody>
      </p:sp>
      <p:sp>
        <p:nvSpPr>
          <p:cNvPr id="8199" name="Rectangle 7"/>
          <p:cNvSpPr>
            <a:spLocks noChangeArrowheads="1"/>
          </p:cNvSpPr>
          <p:nvPr/>
        </p:nvSpPr>
        <p:spPr bwMode="auto">
          <a:xfrm>
            <a:off x="4273550" y="4883150"/>
            <a:ext cx="1587500" cy="287338"/>
          </a:xfrm>
          <a:prstGeom prst="rect">
            <a:avLst/>
          </a:prstGeom>
          <a:noFill/>
          <a:ln w="12700">
            <a:solidFill>
              <a:schemeClr val="tx1"/>
            </a:solidFill>
            <a:miter lim="800000"/>
            <a:headEnd/>
            <a:tailEnd/>
          </a:ln>
        </p:spPr>
        <p:txBody>
          <a:bodyPr lIns="92075" tIns="46038" rIns="92075" bIns="46038">
            <a:spAutoFit/>
          </a:bodyPr>
          <a:lstStyle/>
          <a:p>
            <a:pPr algn="ctr">
              <a:spcBef>
                <a:spcPct val="50000"/>
              </a:spcBef>
            </a:pPr>
            <a:r>
              <a:rPr lang="en-US" sz="1200">
                <a:latin typeface="Arial" charset="0"/>
              </a:rPr>
              <a:t>Statistical Testing</a:t>
            </a:r>
          </a:p>
        </p:txBody>
      </p:sp>
      <p:sp>
        <p:nvSpPr>
          <p:cNvPr id="8200" name="Rectangle 8"/>
          <p:cNvSpPr>
            <a:spLocks noChangeArrowheads="1"/>
          </p:cNvSpPr>
          <p:nvPr/>
        </p:nvSpPr>
        <p:spPr bwMode="auto">
          <a:xfrm>
            <a:off x="4044950" y="6026150"/>
            <a:ext cx="2044700" cy="287338"/>
          </a:xfrm>
          <a:prstGeom prst="rect">
            <a:avLst/>
          </a:prstGeom>
          <a:noFill/>
          <a:ln w="12700">
            <a:solidFill>
              <a:schemeClr val="tx1"/>
            </a:solidFill>
            <a:miter lim="800000"/>
            <a:headEnd/>
            <a:tailEnd/>
          </a:ln>
        </p:spPr>
        <p:txBody>
          <a:bodyPr lIns="92075" tIns="46038" rIns="92075" bIns="46038">
            <a:spAutoFit/>
          </a:bodyPr>
          <a:lstStyle/>
          <a:p>
            <a:pPr algn="ctr">
              <a:spcBef>
                <a:spcPct val="50000"/>
              </a:spcBef>
            </a:pPr>
            <a:r>
              <a:rPr lang="en-US" sz="1200">
                <a:latin typeface="Arial" charset="0"/>
              </a:rPr>
              <a:t>Quality Certification Model</a:t>
            </a:r>
          </a:p>
        </p:txBody>
      </p:sp>
      <p:sp>
        <p:nvSpPr>
          <p:cNvPr id="8201" name="Line 9"/>
          <p:cNvSpPr>
            <a:spLocks noChangeShapeType="1"/>
          </p:cNvSpPr>
          <p:nvPr/>
        </p:nvSpPr>
        <p:spPr bwMode="auto">
          <a:xfrm flipH="1">
            <a:off x="1447800" y="4038600"/>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02" name="Line 10"/>
          <p:cNvSpPr>
            <a:spLocks noChangeShapeType="1"/>
          </p:cNvSpPr>
          <p:nvPr/>
        </p:nvSpPr>
        <p:spPr bwMode="auto">
          <a:xfrm flipV="1">
            <a:off x="1447800" y="3505200"/>
            <a:ext cx="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03" name="Line 11"/>
          <p:cNvSpPr>
            <a:spLocks noChangeShapeType="1"/>
          </p:cNvSpPr>
          <p:nvPr/>
        </p:nvSpPr>
        <p:spPr bwMode="auto">
          <a:xfrm>
            <a:off x="1447800" y="3505200"/>
            <a:ext cx="22860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04" name="Line 12"/>
          <p:cNvSpPr>
            <a:spLocks noChangeShapeType="1"/>
          </p:cNvSpPr>
          <p:nvPr/>
        </p:nvSpPr>
        <p:spPr bwMode="auto">
          <a:xfrm>
            <a:off x="3733800" y="35052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05" name="Line 13"/>
          <p:cNvSpPr>
            <a:spLocks noChangeShapeType="1"/>
          </p:cNvSpPr>
          <p:nvPr/>
        </p:nvSpPr>
        <p:spPr bwMode="auto">
          <a:xfrm flipH="1">
            <a:off x="1295400" y="3886200"/>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06" name="Line 14"/>
          <p:cNvSpPr>
            <a:spLocks noChangeShapeType="1"/>
          </p:cNvSpPr>
          <p:nvPr/>
        </p:nvSpPr>
        <p:spPr bwMode="auto">
          <a:xfrm flipV="1">
            <a:off x="1295400" y="3352800"/>
            <a:ext cx="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07" name="Line 15"/>
          <p:cNvSpPr>
            <a:spLocks noChangeShapeType="1"/>
          </p:cNvSpPr>
          <p:nvPr/>
        </p:nvSpPr>
        <p:spPr bwMode="auto">
          <a:xfrm>
            <a:off x="1295400" y="3352800"/>
            <a:ext cx="22860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08" name="Line 16"/>
          <p:cNvSpPr>
            <a:spLocks noChangeShapeType="1"/>
          </p:cNvSpPr>
          <p:nvPr/>
        </p:nvSpPr>
        <p:spPr bwMode="auto">
          <a:xfrm>
            <a:off x="3581400" y="3352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09" name="Line 17"/>
          <p:cNvSpPr>
            <a:spLocks noChangeShapeType="1"/>
          </p:cNvSpPr>
          <p:nvPr/>
        </p:nvSpPr>
        <p:spPr bwMode="auto">
          <a:xfrm flipH="1">
            <a:off x="6629400" y="4114800"/>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10" name="Line 18"/>
          <p:cNvSpPr>
            <a:spLocks noChangeShapeType="1"/>
          </p:cNvSpPr>
          <p:nvPr/>
        </p:nvSpPr>
        <p:spPr bwMode="auto">
          <a:xfrm flipV="1">
            <a:off x="6629400" y="3505200"/>
            <a:ext cx="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11" name="Line 19"/>
          <p:cNvSpPr>
            <a:spLocks noChangeShapeType="1"/>
          </p:cNvSpPr>
          <p:nvPr/>
        </p:nvSpPr>
        <p:spPr bwMode="auto">
          <a:xfrm>
            <a:off x="6629400" y="3505200"/>
            <a:ext cx="1676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12" name="Line 20"/>
          <p:cNvSpPr>
            <a:spLocks noChangeShapeType="1"/>
          </p:cNvSpPr>
          <p:nvPr/>
        </p:nvSpPr>
        <p:spPr bwMode="auto">
          <a:xfrm>
            <a:off x="8305800" y="35052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13" name="Line 21"/>
          <p:cNvSpPr>
            <a:spLocks noChangeShapeType="1"/>
          </p:cNvSpPr>
          <p:nvPr/>
        </p:nvSpPr>
        <p:spPr bwMode="auto">
          <a:xfrm flipH="1">
            <a:off x="6477000" y="3962400"/>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14" name="Line 22"/>
          <p:cNvSpPr>
            <a:spLocks noChangeShapeType="1"/>
          </p:cNvSpPr>
          <p:nvPr/>
        </p:nvSpPr>
        <p:spPr bwMode="auto">
          <a:xfrm flipV="1">
            <a:off x="6477000" y="3352800"/>
            <a:ext cx="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15" name="Line 23"/>
          <p:cNvSpPr>
            <a:spLocks noChangeShapeType="1"/>
          </p:cNvSpPr>
          <p:nvPr/>
        </p:nvSpPr>
        <p:spPr bwMode="auto">
          <a:xfrm>
            <a:off x="6477000" y="3352800"/>
            <a:ext cx="1676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16" name="Line 24"/>
          <p:cNvSpPr>
            <a:spLocks noChangeShapeType="1"/>
          </p:cNvSpPr>
          <p:nvPr/>
        </p:nvSpPr>
        <p:spPr bwMode="auto">
          <a:xfrm>
            <a:off x="8153400" y="3352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17" name="Line 25"/>
          <p:cNvSpPr>
            <a:spLocks noChangeShapeType="1"/>
          </p:cNvSpPr>
          <p:nvPr/>
        </p:nvSpPr>
        <p:spPr bwMode="auto">
          <a:xfrm>
            <a:off x="5029200" y="2209800"/>
            <a:ext cx="0" cy="45720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8218" name="Line 26"/>
          <p:cNvSpPr>
            <a:spLocks noChangeShapeType="1"/>
          </p:cNvSpPr>
          <p:nvPr/>
        </p:nvSpPr>
        <p:spPr bwMode="auto">
          <a:xfrm flipH="1">
            <a:off x="3962400" y="3200400"/>
            <a:ext cx="457200" cy="45720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8219" name="Line 27"/>
          <p:cNvSpPr>
            <a:spLocks noChangeShapeType="1"/>
          </p:cNvSpPr>
          <p:nvPr/>
        </p:nvSpPr>
        <p:spPr bwMode="auto">
          <a:xfrm>
            <a:off x="5715000" y="3200400"/>
            <a:ext cx="1066800" cy="53340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8220" name="Line 28"/>
          <p:cNvSpPr>
            <a:spLocks noChangeShapeType="1"/>
          </p:cNvSpPr>
          <p:nvPr/>
        </p:nvSpPr>
        <p:spPr bwMode="auto">
          <a:xfrm flipH="1">
            <a:off x="4114800" y="5105400"/>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21" name="Line 29"/>
          <p:cNvSpPr>
            <a:spLocks noChangeShapeType="1"/>
          </p:cNvSpPr>
          <p:nvPr/>
        </p:nvSpPr>
        <p:spPr bwMode="auto">
          <a:xfrm flipV="1">
            <a:off x="4114800" y="4724400"/>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22" name="Line 30"/>
          <p:cNvSpPr>
            <a:spLocks noChangeShapeType="1"/>
          </p:cNvSpPr>
          <p:nvPr/>
        </p:nvSpPr>
        <p:spPr bwMode="auto">
          <a:xfrm>
            <a:off x="4114800" y="4724400"/>
            <a:ext cx="15240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23" name="Line 31"/>
          <p:cNvSpPr>
            <a:spLocks noChangeShapeType="1"/>
          </p:cNvSpPr>
          <p:nvPr/>
        </p:nvSpPr>
        <p:spPr bwMode="auto">
          <a:xfrm>
            <a:off x="5638800" y="47244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24" name="Line 32"/>
          <p:cNvSpPr>
            <a:spLocks noChangeShapeType="1"/>
          </p:cNvSpPr>
          <p:nvPr/>
        </p:nvSpPr>
        <p:spPr bwMode="auto">
          <a:xfrm flipH="1">
            <a:off x="3962400" y="4953000"/>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25" name="Line 33"/>
          <p:cNvSpPr>
            <a:spLocks noChangeShapeType="1"/>
          </p:cNvSpPr>
          <p:nvPr/>
        </p:nvSpPr>
        <p:spPr bwMode="auto">
          <a:xfrm flipV="1">
            <a:off x="3962400" y="4572000"/>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26" name="Line 34"/>
          <p:cNvSpPr>
            <a:spLocks noChangeShapeType="1"/>
          </p:cNvSpPr>
          <p:nvPr/>
        </p:nvSpPr>
        <p:spPr bwMode="auto">
          <a:xfrm>
            <a:off x="3962400" y="4572000"/>
            <a:ext cx="15240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27" name="Line 35"/>
          <p:cNvSpPr>
            <a:spLocks noChangeShapeType="1"/>
          </p:cNvSpPr>
          <p:nvPr/>
        </p:nvSpPr>
        <p:spPr bwMode="auto">
          <a:xfrm>
            <a:off x="5486400" y="45720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28" name="Line 36"/>
          <p:cNvSpPr>
            <a:spLocks noChangeShapeType="1"/>
          </p:cNvSpPr>
          <p:nvPr/>
        </p:nvSpPr>
        <p:spPr bwMode="auto">
          <a:xfrm>
            <a:off x="2667000" y="4267200"/>
            <a:ext cx="1219200" cy="53340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8229" name="Line 37"/>
          <p:cNvSpPr>
            <a:spLocks noChangeShapeType="1"/>
          </p:cNvSpPr>
          <p:nvPr/>
        </p:nvSpPr>
        <p:spPr bwMode="auto">
          <a:xfrm flipH="1">
            <a:off x="5943600" y="4267200"/>
            <a:ext cx="1676400" cy="76200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8230" name="Line 38"/>
          <p:cNvSpPr>
            <a:spLocks noChangeShapeType="1"/>
          </p:cNvSpPr>
          <p:nvPr/>
        </p:nvSpPr>
        <p:spPr bwMode="auto">
          <a:xfrm flipH="1">
            <a:off x="3886200" y="6248400"/>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31" name="Line 39"/>
          <p:cNvSpPr>
            <a:spLocks noChangeShapeType="1"/>
          </p:cNvSpPr>
          <p:nvPr/>
        </p:nvSpPr>
        <p:spPr bwMode="auto">
          <a:xfrm flipV="1">
            <a:off x="3886200" y="5867400"/>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32" name="Line 40"/>
          <p:cNvSpPr>
            <a:spLocks noChangeShapeType="1"/>
          </p:cNvSpPr>
          <p:nvPr/>
        </p:nvSpPr>
        <p:spPr bwMode="auto">
          <a:xfrm>
            <a:off x="3886200" y="5867400"/>
            <a:ext cx="1981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33" name="Line 41"/>
          <p:cNvSpPr>
            <a:spLocks noChangeShapeType="1"/>
          </p:cNvSpPr>
          <p:nvPr/>
        </p:nvSpPr>
        <p:spPr bwMode="auto">
          <a:xfrm>
            <a:off x="5867400" y="58674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34" name="Line 42"/>
          <p:cNvSpPr>
            <a:spLocks noChangeShapeType="1"/>
          </p:cNvSpPr>
          <p:nvPr/>
        </p:nvSpPr>
        <p:spPr bwMode="auto">
          <a:xfrm flipH="1">
            <a:off x="3733800" y="6096000"/>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35" name="Line 43"/>
          <p:cNvSpPr>
            <a:spLocks noChangeShapeType="1"/>
          </p:cNvSpPr>
          <p:nvPr/>
        </p:nvSpPr>
        <p:spPr bwMode="auto">
          <a:xfrm flipV="1">
            <a:off x="3733800" y="5715000"/>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36" name="Line 44"/>
          <p:cNvSpPr>
            <a:spLocks noChangeShapeType="1"/>
          </p:cNvSpPr>
          <p:nvPr/>
        </p:nvSpPr>
        <p:spPr bwMode="auto">
          <a:xfrm>
            <a:off x="3733800" y="5715000"/>
            <a:ext cx="1981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37" name="Line 45"/>
          <p:cNvSpPr>
            <a:spLocks noChangeShapeType="1"/>
          </p:cNvSpPr>
          <p:nvPr/>
        </p:nvSpPr>
        <p:spPr bwMode="auto">
          <a:xfrm>
            <a:off x="5715000" y="57150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38" name="Line 46"/>
          <p:cNvSpPr>
            <a:spLocks noChangeShapeType="1"/>
          </p:cNvSpPr>
          <p:nvPr/>
        </p:nvSpPr>
        <p:spPr bwMode="auto">
          <a:xfrm>
            <a:off x="4876800" y="5181600"/>
            <a:ext cx="0" cy="76200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8239" name="Line 47"/>
          <p:cNvSpPr>
            <a:spLocks noChangeShapeType="1"/>
          </p:cNvSpPr>
          <p:nvPr/>
        </p:nvSpPr>
        <p:spPr bwMode="auto">
          <a:xfrm>
            <a:off x="381000" y="1828800"/>
            <a:ext cx="0" cy="419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40" name="Line 48"/>
          <p:cNvSpPr>
            <a:spLocks noChangeShapeType="1"/>
          </p:cNvSpPr>
          <p:nvPr/>
        </p:nvSpPr>
        <p:spPr bwMode="auto">
          <a:xfrm>
            <a:off x="381000" y="6019800"/>
            <a:ext cx="29718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41" name="Line 49"/>
          <p:cNvSpPr>
            <a:spLocks noChangeShapeType="1"/>
          </p:cNvSpPr>
          <p:nvPr/>
        </p:nvSpPr>
        <p:spPr bwMode="auto">
          <a:xfrm>
            <a:off x="381000" y="3810000"/>
            <a:ext cx="762000" cy="0"/>
          </a:xfrm>
          <a:prstGeom prst="line">
            <a:avLst/>
          </a:prstGeom>
          <a:noFill/>
          <a:ln w="12700">
            <a:solidFill>
              <a:schemeClr val="tx1"/>
            </a:solidFill>
            <a:round/>
            <a:headEnd type="stealth" w="med" len="med"/>
            <a:tailEnd type="stealth" w="med" len="med"/>
          </a:ln>
        </p:spPr>
        <p:txBody>
          <a:bodyPr wrap="none" anchor="ctr"/>
          <a:lstStyle/>
          <a:p>
            <a:endParaRPr lang="en-US"/>
          </a:p>
        </p:txBody>
      </p:sp>
      <p:sp>
        <p:nvSpPr>
          <p:cNvPr id="8242" name="Line 50"/>
          <p:cNvSpPr>
            <a:spLocks noChangeShapeType="1"/>
          </p:cNvSpPr>
          <p:nvPr/>
        </p:nvSpPr>
        <p:spPr bwMode="auto">
          <a:xfrm>
            <a:off x="381000" y="2971800"/>
            <a:ext cx="762000" cy="0"/>
          </a:xfrm>
          <a:prstGeom prst="line">
            <a:avLst/>
          </a:prstGeom>
          <a:noFill/>
          <a:ln w="12700">
            <a:solidFill>
              <a:schemeClr val="tx1"/>
            </a:solidFill>
            <a:round/>
            <a:headEnd type="stealth" w="med" len="med"/>
            <a:tailEnd type="stealth" w="med" len="med"/>
          </a:ln>
        </p:spPr>
        <p:txBody>
          <a:bodyPr wrap="none" anchor="ctr"/>
          <a:lstStyle/>
          <a:p>
            <a:endParaRPr lang="en-US"/>
          </a:p>
        </p:txBody>
      </p:sp>
      <p:sp>
        <p:nvSpPr>
          <p:cNvPr id="8243" name="Line 51"/>
          <p:cNvSpPr>
            <a:spLocks noChangeShapeType="1"/>
          </p:cNvSpPr>
          <p:nvPr/>
        </p:nvSpPr>
        <p:spPr bwMode="auto">
          <a:xfrm>
            <a:off x="381000" y="1828800"/>
            <a:ext cx="762000"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8244" name="Line 52"/>
          <p:cNvSpPr>
            <a:spLocks noChangeShapeType="1"/>
          </p:cNvSpPr>
          <p:nvPr/>
        </p:nvSpPr>
        <p:spPr bwMode="auto">
          <a:xfrm>
            <a:off x="381000" y="4953000"/>
            <a:ext cx="762000" cy="0"/>
          </a:xfrm>
          <a:prstGeom prst="line">
            <a:avLst/>
          </a:prstGeom>
          <a:noFill/>
          <a:ln w="12700">
            <a:solidFill>
              <a:schemeClr val="tx1"/>
            </a:solidFill>
            <a:round/>
            <a:headEnd type="stealth" w="med" len="med"/>
            <a:tailEnd type="stealth" w="med" len="med"/>
          </a:ln>
        </p:spPr>
        <p:txBody>
          <a:bodyPr wrap="none" anchor="ctr"/>
          <a:lstStyle/>
          <a:p>
            <a:endParaRPr lang="en-US"/>
          </a:p>
        </p:txBody>
      </p:sp>
      <p:sp>
        <p:nvSpPr>
          <p:cNvPr id="8245" name="Rectangle 53"/>
          <p:cNvSpPr>
            <a:spLocks noChangeArrowheads="1"/>
          </p:cNvSpPr>
          <p:nvPr/>
        </p:nvSpPr>
        <p:spPr bwMode="auto">
          <a:xfrm>
            <a:off x="533400" y="5715000"/>
            <a:ext cx="1981200" cy="274638"/>
          </a:xfrm>
          <a:prstGeom prst="rect">
            <a:avLst/>
          </a:prstGeom>
          <a:noFill/>
          <a:ln w="9525">
            <a:noFill/>
            <a:miter lim="800000"/>
            <a:headEnd/>
            <a:tailEnd/>
          </a:ln>
        </p:spPr>
        <p:txBody>
          <a:bodyPr lIns="92075" tIns="46038" rIns="92075" bIns="46038">
            <a:spAutoFit/>
          </a:bodyPr>
          <a:lstStyle/>
          <a:p>
            <a:pPr>
              <a:spcBef>
                <a:spcPct val="50000"/>
              </a:spcBef>
            </a:pPr>
            <a:r>
              <a:rPr lang="en-US" sz="1200" i="1">
                <a:latin typeface="Arial" charset="0"/>
              </a:rPr>
              <a:t>Improvement Feedback</a:t>
            </a:r>
          </a:p>
        </p:txBody>
      </p:sp>
      <p:sp>
        <p:nvSpPr>
          <p:cNvPr id="8246" name="Rectangle 54"/>
          <p:cNvSpPr>
            <a:spLocks noChangeArrowheads="1"/>
          </p:cNvSpPr>
          <p:nvPr/>
        </p:nvSpPr>
        <p:spPr bwMode="auto">
          <a:xfrm>
            <a:off x="7162800" y="1676400"/>
            <a:ext cx="1219200" cy="457200"/>
          </a:xfrm>
          <a:prstGeom prst="rect">
            <a:avLst/>
          </a:prstGeom>
          <a:noFill/>
          <a:ln w="9525">
            <a:noFill/>
            <a:miter lim="800000"/>
            <a:headEnd/>
            <a:tailEnd/>
          </a:ln>
        </p:spPr>
        <p:txBody>
          <a:bodyPr lIns="92075" tIns="46038" rIns="92075" bIns="46038">
            <a:spAutoFit/>
          </a:bodyPr>
          <a:lstStyle/>
          <a:p>
            <a:pPr algn="ctr">
              <a:spcBef>
                <a:spcPct val="50000"/>
              </a:spcBef>
            </a:pPr>
            <a:r>
              <a:rPr lang="en-US" sz="1200">
                <a:latin typeface="Arial" charset="0"/>
              </a:rPr>
              <a:t>Customer Requirements</a:t>
            </a:r>
          </a:p>
        </p:txBody>
      </p:sp>
      <p:sp>
        <p:nvSpPr>
          <p:cNvPr id="8247" name="Line 55"/>
          <p:cNvSpPr>
            <a:spLocks noChangeShapeType="1"/>
          </p:cNvSpPr>
          <p:nvPr/>
        </p:nvSpPr>
        <p:spPr bwMode="auto">
          <a:xfrm flipH="1">
            <a:off x="5943600" y="1905000"/>
            <a:ext cx="1143000"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8248" name="Rectangle 56"/>
          <p:cNvSpPr>
            <a:spLocks noChangeArrowheads="1"/>
          </p:cNvSpPr>
          <p:nvPr/>
        </p:nvSpPr>
        <p:spPr bwMode="auto">
          <a:xfrm>
            <a:off x="5181600" y="2286000"/>
            <a:ext cx="1600200" cy="274638"/>
          </a:xfrm>
          <a:prstGeom prst="rect">
            <a:avLst/>
          </a:prstGeom>
          <a:noFill/>
          <a:ln w="9525">
            <a:noFill/>
            <a:miter lim="800000"/>
            <a:headEnd/>
            <a:tailEnd/>
          </a:ln>
        </p:spPr>
        <p:txBody>
          <a:bodyPr lIns="92075" tIns="46038" rIns="92075" bIns="46038">
            <a:spAutoFit/>
          </a:bodyPr>
          <a:lstStyle/>
          <a:p>
            <a:pPr>
              <a:spcBef>
                <a:spcPct val="50000"/>
              </a:spcBef>
            </a:pPr>
            <a:r>
              <a:rPr lang="en-US" sz="1200" i="1">
                <a:latin typeface="Arial" charset="0"/>
              </a:rPr>
              <a:t>Usage Specification</a:t>
            </a:r>
          </a:p>
        </p:txBody>
      </p:sp>
      <p:sp>
        <p:nvSpPr>
          <p:cNvPr id="8249" name="Rectangle 57"/>
          <p:cNvSpPr>
            <a:spLocks noChangeArrowheads="1"/>
          </p:cNvSpPr>
          <p:nvPr/>
        </p:nvSpPr>
        <p:spPr bwMode="auto">
          <a:xfrm>
            <a:off x="2971800" y="2286000"/>
            <a:ext cx="1828800" cy="274638"/>
          </a:xfrm>
          <a:prstGeom prst="rect">
            <a:avLst/>
          </a:prstGeom>
          <a:noFill/>
          <a:ln w="9525">
            <a:noFill/>
            <a:miter lim="800000"/>
            <a:headEnd/>
            <a:tailEnd/>
          </a:ln>
        </p:spPr>
        <p:txBody>
          <a:bodyPr lIns="92075" tIns="46038" rIns="92075" bIns="46038">
            <a:spAutoFit/>
          </a:bodyPr>
          <a:lstStyle/>
          <a:p>
            <a:pPr>
              <a:spcBef>
                <a:spcPct val="50000"/>
              </a:spcBef>
            </a:pPr>
            <a:r>
              <a:rPr lang="en-US" sz="1200" i="1">
                <a:latin typeface="Arial" charset="0"/>
              </a:rPr>
              <a:t>Functional Specification</a:t>
            </a:r>
          </a:p>
        </p:txBody>
      </p:sp>
      <p:sp>
        <p:nvSpPr>
          <p:cNvPr id="8250" name="Rectangle 58"/>
          <p:cNvSpPr>
            <a:spLocks noChangeArrowheads="1"/>
          </p:cNvSpPr>
          <p:nvPr/>
        </p:nvSpPr>
        <p:spPr bwMode="auto">
          <a:xfrm>
            <a:off x="4419600" y="3352800"/>
            <a:ext cx="1371600" cy="639763"/>
          </a:xfrm>
          <a:prstGeom prst="rect">
            <a:avLst/>
          </a:prstGeom>
          <a:noFill/>
          <a:ln w="9525">
            <a:noFill/>
            <a:miter lim="800000"/>
            <a:headEnd/>
            <a:tailEnd/>
          </a:ln>
        </p:spPr>
        <p:txBody>
          <a:bodyPr lIns="92075" tIns="46038" rIns="92075" bIns="46038">
            <a:spAutoFit/>
          </a:bodyPr>
          <a:lstStyle/>
          <a:p>
            <a:pPr algn="ctr">
              <a:spcBef>
                <a:spcPct val="50000"/>
              </a:spcBef>
            </a:pPr>
            <a:r>
              <a:rPr lang="en-US" sz="1200" i="1">
                <a:latin typeface="Arial" charset="0"/>
              </a:rPr>
              <a:t>Incremental Development Plan</a:t>
            </a:r>
          </a:p>
        </p:txBody>
      </p:sp>
      <p:sp>
        <p:nvSpPr>
          <p:cNvPr id="8251" name="Rectangle 59"/>
          <p:cNvSpPr>
            <a:spLocks noChangeArrowheads="1"/>
          </p:cNvSpPr>
          <p:nvPr/>
        </p:nvSpPr>
        <p:spPr bwMode="auto">
          <a:xfrm>
            <a:off x="2057400" y="4572000"/>
            <a:ext cx="1143000" cy="274638"/>
          </a:xfrm>
          <a:prstGeom prst="rect">
            <a:avLst/>
          </a:prstGeom>
          <a:noFill/>
          <a:ln w="9525">
            <a:noFill/>
            <a:miter lim="800000"/>
            <a:headEnd/>
            <a:tailEnd/>
          </a:ln>
        </p:spPr>
        <p:txBody>
          <a:bodyPr lIns="92075" tIns="46038" rIns="92075" bIns="46038">
            <a:spAutoFit/>
          </a:bodyPr>
          <a:lstStyle/>
          <a:p>
            <a:pPr>
              <a:spcBef>
                <a:spcPct val="50000"/>
              </a:spcBef>
            </a:pPr>
            <a:r>
              <a:rPr lang="en-US" sz="1200" i="1">
                <a:latin typeface="Arial" charset="0"/>
              </a:rPr>
              <a:t>Source Code</a:t>
            </a:r>
          </a:p>
        </p:txBody>
      </p:sp>
      <p:sp>
        <p:nvSpPr>
          <p:cNvPr id="8252" name="Rectangle 60"/>
          <p:cNvSpPr>
            <a:spLocks noChangeArrowheads="1"/>
          </p:cNvSpPr>
          <p:nvPr/>
        </p:nvSpPr>
        <p:spPr bwMode="auto">
          <a:xfrm>
            <a:off x="6934200" y="4724400"/>
            <a:ext cx="1066800" cy="274638"/>
          </a:xfrm>
          <a:prstGeom prst="rect">
            <a:avLst/>
          </a:prstGeom>
          <a:noFill/>
          <a:ln w="9525">
            <a:noFill/>
            <a:miter lim="800000"/>
            <a:headEnd/>
            <a:tailEnd/>
          </a:ln>
        </p:spPr>
        <p:txBody>
          <a:bodyPr lIns="92075" tIns="46038" rIns="92075" bIns="46038">
            <a:spAutoFit/>
          </a:bodyPr>
          <a:lstStyle/>
          <a:p>
            <a:pPr>
              <a:spcBef>
                <a:spcPct val="50000"/>
              </a:spcBef>
            </a:pPr>
            <a:r>
              <a:rPr lang="en-US" sz="1200" i="1">
                <a:latin typeface="Arial" charset="0"/>
              </a:rPr>
              <a:t>Test Cases</a:t>
            </a:r>
          </a:p>
        </p:txBody>
      </p:sp>
      <p:sp>
        <p:nvSpPr>
          <p:cNvPr id="8253" name="Rectangle 61"/>
          <p:cNvSpPr>
            <a:spLocks noChangeArrowheads="1"/>
          </p:cNvSpPr>
          <p:nvPr/>
        </p:nvSpPr>
        <p:spPr bwMode="auto">
          <a:xfrm>
            <a:off x="4953000" y="5334000"/>
            <a:ext cx="1066800" cy="274638"/>
          </a:xfrm>
          <a:prstGeom prst="rect">
            <a:avLst/>
          </a:prstGeom>
          <a:noFill/>
          <a:ln w="9525">
            <a:noFill/>
            <a:miter lim="800000"/>
            <a:headEnd/>
            <a:tailEnd/>
          </a:ln>
        </p:spPr>
        <p:txBody>
          <a:bodyPr lIns="92075" tIns="46038" rIns="92075" bIns="46038">
            <a:spAutoFit/>
          </a:bodyPr>
          <a:lstStyle/>
          <a:p>
            <a:pPr>
              <a:spcBef>
                <a:spcPct val="50000"/>
              </a:spcBef>
            </a:pPr>
            <a:r>
              <a:rPr lang="en-US" sz="1200" i="1">
                <a:latin typeface="Arial" charset="0"/>
              </a:rPr>
              <a:t>Failure Data</a:t>
            </a:r>
          </a:p>
        </p:txBody>
      </p:sp>
      <p:sp>
        <p:nvSpPr>
          <p:cNvPr id="8254" name="Rectangle 62"/>
          <p:cNvSpPr>
            <a:spLocks noChangeArrowheads="1"/>
          </p:cNvSpPr>
          <p:nvPr/>
        </p:nvSpPr>
        <p:spPr bwMode="auto">
          <a:xfrm>
            <a:off x="7010400" y="5791200"/>
            <a:ext cx="1905000" cy="549275"/>
          </a:xfrm>
          <a:prstGeom prst="rect">
            <a:avLst/>
          </a:prstGeom>
          <a:noFill/>
          <a:ln w="9525">
            <a:noFill/>
            <a:miter lim="800000"/>
            <a:headEnd/>
            <a:tailEnd/>
          </a:ln>
        </p:spPr>
        <p:txBody>
          <a:bodyPr lIns="92075" tIns="46038" rIns="92075" bIns="46038">
            <a:spAutoFit/>
          </a:bodyPr>
          <a:lstStyle/>
          <a:p>
            <a:pPr>
              <a:spcBef>
                <a:spcPct val="50000"/>
              </a:spcBef>
            </a:pPr>
            <a:r>
              <a:rPr lang="en-US" sz="1200" i="1">
                <a:latin typeface="Arial" charset="0"/>
              </a:rPr>
              <a:t>Measures of </a:t>
            </a:r>
          </a:p>
          <a:p>
            <a:pPr>
              <a:spcBef>
                <a:spcPct val="50000"/>
              </a:spcBef>
            </a:pPr>
            <a:r>
              <a:rPr lang="en-US" sz="1200" i="1">
                <a:latin typeface="Arial" charset="0"/>
              </a:rPr>
              <a:t>Operational Performance</a:t>
            </a:r>
          </a:p>
        </p:txBody>
      </p:sp>
      <p:sp>
        <p:nvSpPr>
          <p:cNvPr id="8255" name="Line 63"/>
          <p:cNvSpPr>
            <a:spLocks noChangeShapeType="1"/>
          </p:cNvSpPr>
          <p:nvPr/>
        </p:nvSpPr>
        <p:spPr bwMode="auto">
          <a:xfrm>
            <a:off x="6248400" y="6096000"/>
            <a:ext cx="762000"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8256" name="Line 64"/>
          <p:cNvSpPr>
            <a:spLocks noChangeShapeType="1"/>
          </p:cNvSpPr>
          <p:nvPr/>
        </p:nvSpPr>
        <p:spPr bwMode="auto">
          <a:xfrm>
            <a:off x="4267200" y="1860550"/>
            <a:ext cx="15938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57" name="Line 65"/>
          <p:cNvSpPr>
            <a:spLocks noChangeShapeType="1"/>
          </p:cNvSpPr>
          <p:nvPr/>
        </p:nvSpPr>
        <p:spPr bwMode="auto">
          <a:xfrm>
            <a:off x="5143500" y="1860550"/>
            <a:ext cx="0" cy="3111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58" name="Rectangle 66"/>
          <p:cNvSpPr>
            <a:spLocks noChangeArrowheads="1"/>
          </p:cNvSpPr>
          <p:nvPr/>
        </p:nvSpPr>
        <p:spPr bwMode="auto">
          <a:xfrm>
            <a:off x="349250" y="527050"/>
            <a:ext cx="1117600" cy="714375"/>
          </a:xfrm>
          <a:prstGeom prst="rect">
            <a:avLst/>
          </a:prstGeom>
          <a:noFill/>
          <a:ln w="12700">
            <a:solidFill>
              <a:schemeClr val="tx1"/>
            </a:solidFill>
            <a:miter lim="800000"/>
            <a:headEnd/>
            <a:tailEnd/>
          </a:ln>
        </p:spPr>
        <p:txBody>
          <a:bodyPr lIns="92075" tIns="46038" rIns="92075" bIns="46038">
            <a:spAutoFit/>
          </a:bodyPr>
          <a:lstStyle/>
          <a:p>
            <a:pPr>
              <a:spcBef>
                <a:spcPct val="50000"/>
              </a:spcBef>
            </a:pPr>
            <a:r>
              <a:rPr lang="en-US" sz="1000">
                <a:latin typeface="Arial" charset="0"/>
              </a:rPr>
              <a:t>Key:</a:t>
            </a:r>
          </a:p>
          <a:p>
            <a:pPr>
              <a:spcBef>
                <a:spcPct val="50000"/>
              </a:spcBef>
            </a:pPr>
            <a:r>
              <a:rPr lang="en-US" sz="1000">
                <a:latin typeface="Arial" charset="0"/>
              </a:rPr>
              <a:t>Processes</a:t>
            </a:r>
          </a:p>
          <a:p>
            <a:pPr>
              <a:spcBef>
                <a:spcPct val="50000"/>
              </a:spcBef>
            </a:pPr>
            <a:r>
              <a:rPr lang="en-US" sz="1000" i="1">
                <a:latin typeface="Arial" charset="0"/>
              </a:rPr>
              <a:t>Work Products</a:t>
            </a:r>
          </a:p>
        </p:txBody>
      </p:sp>
      <p:sp>
        <p:nvSpPr>
          <p:cNvPr id="8259" name="Rectangle 67"/>
          <p:cNvSpPr>
            <a:spLocks noChangeArrowheads="1"/>
          </p:cNvSpPr>
          <p:nvPr/>
        </p:nvSpPr>
        <p:spPr bwMode="auto">
          <a:xfrm>
            <a:off x="0" y="6221413"/>
            <a:ext cx="3848100" cy="214312"/>
          </a:xfrm>
          <a:prstGeom prst="rect">
            <a:avLst/>
          </a:prstGeom>
          <a:noFill/>
          <a:ln w="9525">
            <a:noFill/>
            <a:miter lim="800000"/>
            <a:headEnd/>
            <a:tailEnd/>
          </a:ln>
        </p:spPr>
        <p:txBody>
          <a:bodyPr wrap="none" lIns="92075" tIns="46038" rIns="92075" bIns="46038">
            <a:spAutoFit/>
          </a:bodyPr>
          <a:lstStyle/>
          <a:p>
            <a:r>
              <a:rPr lang="en-US" sz="800">
                <a:solidFill>
                  <a:srgbClr val="000066"/>
                </a:solidFill>
              </a:rPr>
              <a:t>[Adapted from”Cleanroom Process Model,” Richard Linger, </a:t>
            </a:r>
            <a:r>
              <a:rPr lang="en-US" sz="800" i="1">
                <a:solidFill>
                  <a:srgbClr val="000066"/>
                </a:solidFill>
              </a:rPr>
              <a:t>IEEE Software</a:t>
            </a:r>
            <a:r>
              <a:rPr lang="en-US" sz="800">
                <a:solidFill>
                  <a:srgbClr val="000066"/>
                </a:solidFill>
              </a:rPr>
              <a:t>, March 1994]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0"/>
            <a:ext cx="7772400" cy="1143000"/>
          </a:xfrm>
          <a:noFill/>
        </p:spPr>
        <p:txBody>
          <a:bodyPr lIns="92075" tIns="46038" rIns="92075" bIns="46038"/>
          <a:lstStyle/>
          <a:p>
            <a:r>
              <a:rPr lang="en-US"/>
              <a:t>The Cleanroom Process</a:t>
            </a:r>
          </a:p>
        </p:txBody>
      </p:sp>
      <p:sp>
        <p:nvSpPr>
          <p:cNvPr id="10243" name="Oval 3"/>
          <p:cNvSpPr>
            <a:spLocks noChangeArrowheads="1"/>
          </p:cNvSpPr>
          <p:nvPr/>
        </p:nvSpPr>
        <p:spPr bwMode="auto">
          <a:xfrm>
            <a:off x="3892550" y="844550"/>
            <a:ext cx="1282700" cy="596900"/>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Customer</a:t>
            </a:r>
          </a:p>
          <a:p>
            <a:pPr algn="ctr">
              <a:defRPr/>
            </a:pPr>
            <a:r>
              <a:rPr lang="en-US" sz="1200">
                <a:latin typeface="Arial" charset="0"/>
              </a:rPr>
              <a:t>Requirements</a:t>
            </a:r>
          </a:p>
        </p:txBody>
      </p:sp>
      <p:sp>
        <p:nvSpPr>
          <p:cNvPr id="10244" name="Oval 4"/>
          <p:cNvSpPr>
            <a:spLocks noChangeArrowheads="1"/>
          </p:cNvSpPr>
          <p:nvPr/>
        </p:nvSpPr>
        <p:spPr bwMode="auto">
          <a:xfrm>
            <a:off x="7397750" y="5797550"/>
            <a:ext cx="1282700" cy="596900"/>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Incremental</a:t>
            </a:r>
          </a:p>
          <a:p>
            <a:pPr algn="ctr">
              <a:defRPr/>
            </a:pPr>
            <a:r>
              <a:rPr lang="en-US" sz="1200">
                <a:latin typeface="Arial" charset="0"/>
              </a:rPr>
              <a:t>Certified System</a:t>
            </a:r>
          </a:p>
        </p:txBody>
      </p:sp>
      <p:sp>
        <p:nvSpPr>
          <p:cNvPr id="10245" name="Rectangle 5"/>
          <p:cNvSpPr>
            <a:spLocks noChangeArrowheads="1"/>
          </p:cNvSpPr>
          <p:nvPr/>
        </p:nvSpPr>
        <p:spPr bwMode="auto">
          <a:xfrm>
            <a:off x="2139950" y="15303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Requirements Spec</a:t>
            </a:r>
          </a:p>
        </p:txBody>
      </p:sp>
      <p:sp>
        <p:nvSpPr>
          <p:cNvPr id="10246" name="Rectangle 6"/>
          <p:cNvSpPr>
            <a:spLocks noChangeArrowheads="1"/>
          </p:cNvSpPr>
          <p:nvPr/>
        </p:nvSpPr>
        <p:spPr bwMode="auto">
          <a:xfrm>
            <a:off x="5187950" y="15303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Usage Spec</a:t>
            </a:r>
          </a:p>
        </p:txBody>
      </p:sp>
      <p:sp>
        <p:nvSpPr>
          <p:cNvPr id="10247" name="Rectangle 7"/>
          <p:cNvSpPr>
            <a:spLocks noChangeArrowheads="1"/>
          </p:cNvSpPr>
          <p:nvPr/>
        </p:nvSpPr>
        <p:spPr bwMode="auto">
          <a:xfrm>
            <a:off x="3663950" y="22161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Incremental</a:t>
            </a:r>
          </a:p>
          <a:p>
            <a:pPr algn="ctr">
              <a:defRPr/>
            </a:pPr>
            <a:r>
              <a:rPr lang="en-US" sz="1200">
                <a:latin typeface="Arial" charset="0"/>
              </a:rPr>
              <a:t>Development Plan</a:t>
            </a:r>
          </a:p>
        </p:txBody>
      </p:sp>
      <p:sp>
        <p:nvSpPr>
          <p:cNvPr id="9224" name="Oval 8"/>
          <p:cNvSpPr>
            <a:spLocks noChangeArrowheads="1"/>
          </p:cNvSpPr>
          <p:nvPr/>
        </p:nvSpPr>
        <p:spPr bwMode="auto">
          <a:xfrm>
            <a:off x="4502150" y="2825750"/>
            <a:ext cx="139700"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0249" name="Rectangle 9"/>
          <p:cNvSpPr>
            <a:spLocks noChangeArrowheads="1"/>
          </p:cNvSpPr>
          <p:nvPr/>
        </p:nvSpPr>
        <p:spPr bwMode="auto">
          <a:xfrm>
            <a:off x="920750" y="27495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Incremental Design</a:t>
            </a:r>
          </a:p>
        </p:txBody>
      </p:sp>
      <p:sp>
        <p:nvSpPr>
          <p:cNvPr id="10250" name="Rectangle 10"/>
          <p:cNvSpPr>
            <a:spLocks noChangeArrowheads="1"/>
          </p:cNvSpPr>
          <p:nvPr/>
        </p:nvSpPr>
        <p:spPr bwMode="auto">
          <a:xfrm>
            <a:off x="920750" y="34353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Correctness Verification</a:t>
            </a:r>
          </a:p>
        </p:txBody>
      </p:sp>
      <p:sp>
        <p:nvSpPr>
          <p:cNvPr id="10251" name="Rectangle 11"/>
          <p:cNvSpPr>
            <a:spLocks noChangeArrowheads="1"/>
          </p:cNvSpPr>
          <p:nvPr/>
        </p:nvSpPr>
        <p:spPr bwMode="auto">
          <a:xfrm>
            <a:off x="3663950" y="32829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Test Case Generation</a:t>
            </a:r>
          </a:p>
        </p:txBody>
      </p:sp>
      <p:sp>
        <p:nvSpPr>
          <p:cNvPr id="10252" name="Rectangle 12"/>
          <p:cNvSpPr>
            <a:spLocks noChangeArrowheads="1"/>
          </p:cNvSpPr>
          <p:nvPr/>
        </p:nvSpPr>
        <p:spPr bwMode="auto">
          <a:xfrm>
            <a:off x="3663950" y="44259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Statistical Testing</a:t>
            </a:r>
          </a:p>
        </p:txBody>
      </p:sp>
      <p:sp>
        <p:nvSpPr>
          <p:cNvPr id="10253" name="Rectangle 13"/>
          <p:cNvSpPr>
            <a:spLocks noChangeArrowheads="1"/>
          </p:cNvSpPr>
          <p:nvPr/>
        </p:nvSpPr>
        <p:spPr bwMode="auto">
          <a:xfrm>
            <a:off x="6178550" y="28257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Documentation</a:t>
            </a:r>
          </a:p>
        </p:txBody>
      </p:sp>
      <p:sp>
        <p:nvSpPr>
          <p:cNvPr id="10254" name="Rectangle 14"/>
          <p:cNvSpPr>
            <a:spLocks noChangeArrowheads="1"/>
          </p:cNvSpPr>
          <p:nvPr/>
        </p:nvSpPr>
        <p:spPr bwMode="auto">
          <a:xfrm>
            <a:off x="3663950" y="5187950"/>
            <a:ext cx="17399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200">
                <a:latin typeface="Arial" charset="0"/>
              </a:rPr>
              <a:t>Certification Model</a:t>
            </a:r>
          </a:p>
        </p:txBody>
      </p:sp>
      <p:sp>
        <p:nvSpPr>
          <p:cNvPr id="10255" name="AutoShape 15"/>
          <p:cNvSpPr>
            <a:spLocks noChangeArrowheads="1"/>
          </p:cNvSpPr>
          <p:nvPr/>
        </p:nvSpPr>
        <p:spPr bwMode="auto">
          <a:xfrm>
            <a:off x="1377950" y="4273550"/>
            <a:ext cx="749300" cy="596900"/>
          </a:xfrm>
          <a:prstGeom prst="diamond">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000">
                <a:latin typeface="Arial" charset="0"/>
              </a:rPr>
              <a:t>Correct?</a:t>
            </a:r>
          </a:p>
        </p:txBody>
      </p:sp>
      <p:sp>
        <p:nvSpPr>
          <p:cNvPr id="10256" name="AutoShape 16"/>
          <p:cNvSpPr>
            <a:spLocks noChangeArrowheads="1"/>
          </p:cNvSpPr>
          <p:nvPr/>
        </p:nvSpPr>
        <p:spPr bwMode="auto">
          <a:xfrm>
            <a:off x="4197350" y="5873750"/>
            <a:ext cx="749300" cy="596900"/>
          </a:xfrm>
          <a:prstGeom prst="diamond">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sz="1000">
                <a:latin typeface="Arial" charset="0"/>
              </a:rPr>
              <a:t>Certified?</a:t>
            </a:r>
          </a:p>
        </p:txBody>
      </p:sp>
      <p:sp>
        <p:nvSpPr>
          <p:cNvPr id="9233" name="Line 17"/>
          <p:cNvSpPr>
            <a:spLocks noChangeShapeType="1"/>
          </p:cNvSpPr>
          <p:nvPr/>
        </p:nvSpPr>
        <p:spPr bwMode="auto">
          <a:xfrm flipH="1">
            <a:off x="2971800" y="1143000"/>
            <a:ext cx="914400" cy="3810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234" name="Line 18"/>
          <p:cNvSpPr>
            <a:spLocks noChangeShapeType="1"/>
          </p:cNvSpPr>
          <p:nvPr/>
        </p:nvSpPr>
        <p:spPr bwMode="auto">
          <a:xfrm>
            <a:off x="5181600" y="1066800"/>
            <a:ext cx="1066800" cy="4572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235" name="Line 19"/>
          <p:cNvSpPr>
            <a:spLocks noChangeShapeType="1"/>
          </p:cNvSpPr>
          <p:nvPr/>
        </p:nvSpPr>
        <p:spPr bwMode="auto">
          <a:xfrm>
            <a:off x="3733800" y="1905000"/>
            <a:ext cx="0" cy="3048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236" name="Line 20"/>
          <p:cNvSpPr>
            <a:spLocks noChangeShapeType="1"/>
          </p:cNvSpPr>
          <p:nvPr/>
        </p:nvSpPr>
        <p:spPr bwMode="auto">
          <a:xfrm>
            <a:off x="5334000" y="1905000"/>
            <a:ext cx="0" cy="3048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237" name="Line 21"/>
          <p:cNvSpPr>
            <a:spLocks noChangeShapeType="1"/>
          </p:cNvSpPr>
          <p:nvPr/>
        </p:nvSpPr>
        <p:spPr bwMode="auto">
          <a:xfrm>
            <a:off x="4572000" y="2590800"/>
            <a:ext cx="0" cy="2286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238" name="Line 22"/>
          <p:cNvSpPr>
            <a:spLocks noChangeShapeType="1"/>
          </p:cNvSpPr>
          <p:nvPr/>
        </p:nvSpPr>
        <p:spPr bwMode="auto">
          <a:xfrm flipH="1">
            <a:off x="2667000" y="2895600"/>
            <a:ext cx="18288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239" name="Line 23"/>
          <p:cNvSpPr>
            <a:spLocks noChangeShapeType="1"/>
          </p:cNvSpPr>
          <p:nvPr/>
        </p:nvSpPr>
        <p:spPr bwMode="auto">
          <a:xfrm>
            <a:off x="4648200" y="2895600"/>
            <a:ext cx="15240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240" name="Line 24"/>
          <p:cNvSpPr>
            <a:spLocks noChangeShapeType="1"/>
          </p:cNvSpPr>
          <p:nvPr/>
        </p:nvSpPr>
        <p:spPr bwMode="auto">
          <a:xfrm>
            <a:off x="1828800" y="3124200"/>
            <a:ext cx="0" cy="3048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241" name="Line 25"/>
          <p:cNvSpPr>
            <a:spLocks noChangeShapeType="1"/>
          </p:cNvSpPr>
          <p:nvPr/>
        </p:nvSpPr>
        <p:spPr bwMode="auto">
          <a:xfrm>
            <a:off x="1752600" y="3810000"/>
            <a:ext cx="0" cy="45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242" name="Line 26"/>
          <p:cNvSpPr>
            <a:spLocks noChangeShapeType="1"/>
          </p:cNvSpPr>
          <p:nvPr/>
        </p:nvSpPr>
        <p:spPr bwMode="auto">
          <a:xfrm>
            <a:off x="4572000" y="2971800"/>
            <a:ext cx="0" cy="3048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243" name="Line 27"/>
          <p:cNvSpPr>
            <a:spLocks noChangeShapeType="1"/>
          </p:cNvSpPr>
          <p:nvPr/>
        </p:nvSpPr>
        <p:spPr bwMode="auto">
          <a:xfrm>
            <a:off x="4572000" y="3657600"/>
            <a:ext cx="0" cy="7620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244" name="Line 28"/>
          <p:cNvSpPr>
            <a:spLocks noChangeShapeType="1"/>
          </p:cNvSpPr>
          <p:nvPr/>
        </p:nvSpPr>
        <p:spPr bwMode="auto">
          <a:xfrm>
            <a:off x="4572000" y="4800600"/>
            <a:ext cx="0" cy="3810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245" name="Freeform 29"/>
          <p:cNvSpPr>
            <a:spLocks/>
          </p:cNvSpPr>
          <p:nvPr/>
        </p:nvSpPr>
        <p:spPr bwMode="auto">
          <a:xfrm>
            <a:off x="5410200" y="3200400"/>
            <a:ext cx="1754188" cy="1449388"/>
          </a:xfrm>
          <a:custGeom>
            <a:avLst/>
            <a:gdLst>
              <a:gd name="T0" fmla="*/ 2147483647 w 1105"/>
              <a:gd name="T1" fmla="*/ 0 h 913"/>
              <a:gd name="T2" fmla="*/ 2147483647 w 1105"/>
              <a:gd name="T3" fmla="*/ 2147483647 h 913"/>
              <a:gd name="T4" fmla="*/ 0 w 1105"/>
              <a:gd name="T5" fmla="*/ 2147483647 h 913"/>
              <a:gd name="T6" fmla="*/ 0 60000 65536"/>
              <a:gd name="T7" fmla="*/ 0 60000 65536"/>
              <a:gd name="T8" fmla="*/ 0 60000 65536"/>
              <a:gd name="T9" fmla="*/ 0 w 1105"/>
              <a:gd name="T10" fmla="*/ 0 h 913"/>
              <a:gd name="T11" fmla="*/ 1105 w 1105"/>
              <a:gd name="T12" fmla="*/ 913 h 913"/>
            </a:gdLst>
            <a:ahLst/>
            <a:cxnLst>
              <a:cxn ang="T6">
                <a:pos x="T0" y="T1"/>
              </a:cxn>
              <a:cxn ang="T7">
                <a:pos x="T2" y="T3"/>
              </a:cxn>
              <a:cxn ang="T8">
                <a:pos x="T4" y="T5"/>
              </a:cxn>
            </a:cxnLst>
            <a:rect l="T9" t="T10" r="T11" b="T12"/>
            <a:pathLst>
              <a:path w="1105" h="913">
                <a:moveTo>
                  <a:pt x="1104" y="0"/>
                </a:moveTo>
                <a:lnTo>
                  <a:pt x="1104" y="912"/>
                </a:lnTo>
                <a:lnTo>
                  <a:pt x="0" y="912"/>
                </a:lnTo>
              </a:path>
            </a:pathLst>
          </a:custGeom>
          <a:noFill/>
          <a:ln w="12700" cap="rnd" cmpd="sng">
            <a:solidFill>
              <a:schemeClr val="tx1"/>
            </a:solidFill>
            <a:prstDash val="solid"/>
            <a:round/>
            <a:headEnd type="none" w="sm" len="sm"/>
            <a:tailEnd type="stealth" w="med" len="lg"/>
          </a:ln>
        </p:spPr>
        <p:txBody>
          <a:bodyPr/>
          <a:lstStyle/>
          <a:p>
            <a:endParaRPr lang="en-US"/>
          </a:p>
        </p:txBody>
      </p:sp>
      <p:sp>
        <p:nvSpPr>
          <p:cNvPr id="9246" name="Line 30"/>
          <p:cNvSpPr>
            <a:spLocks noChangeShapeType="1"/>
          </p:cNvSpPr>
          <p:nvPr/>
        </p:nvSpPr>
        <p:spPr bwMode="auto">
          <a:xfrm>
            <a:off x="4572000" y="5562600"/>
            <a:ext cx="0" cy="3048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247" name="Line 31"/>
          <p:cNvSpPr>
            <a:spLocks noChangeShapeType="1"/>
          </p:cNvSpPr>
          <p:nvPr/>
        </p:nvSpPr>
        <p:spPr bwMode="auto">
          <a:xfrm>
            <a:off x="4953000" y="6172200"/>
            <a:ext cx="24384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248" name="Line 32"/>
          <p:cNvSpPr>
            <a:spLocks noChangeShapeType="1"/>
          </p:cNvSpPr>
          <p:nvPr/>
        </p:nvSpPr>
        <p:spPr bwMode="auto">
          <a:xfrm>
            <a:off x="2133600" y="4572000"/>
            <a:ext cx="15240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249" name="Freeform 33"/>
          <p:cNvSpPr>
            <a:spLocks/>
          </p:cNvSpPr>
          <p:nvPr/>
        </p:nvSpPr>
        <p:spPr bwMode="auto">
          <a:xfrm>
            <a:off x="457200" y="2895600"/>
            <a:ext cx="915988" cy="1677988"/>
          </a:xfrm>
          <a:custGeom>
            <a:avLst/>
            <a:gdLst>
              <a:gd name="T0" fmla="*/ 2147483647 w 577"/>
              <a:gd name="T1" fmla="*/ 2147483647 h 1057"/>
              <a:gd name="T2" fmla="*/ 0 w 577"/>
              <a:gd name="T3" fmla="*/ 2147483647 h 1057"/>
              <a:gd name="T4" fmla="*/ 0 w 577"/>
              <a:gd name="T5" fmla="*/ 0 h 1057"/>
              <a:gd name="T6" fmla="*/ 2147483647 w 577"/>
              <a:gd name="T7" fmla="*/ 0 h 1057"/>
              <a:gd name="T8" fmla="*/ 0 60000 65536"/>
              <a:gd name="T9" fmla="*/ 0 60000 65536"/>
              <a:gd name="T10" fmla="*/ 0 60000 65536"/>
              <a:gd name="T11" fmla="*/ 0 60000 65536"/>
              <a:gd name="T12" fmla="*/ 0 w 577"/>
              <a:gd name="T13" fmla="*/ 0 h 1057"/>
              <a:gd name="T14" fmla="*/ 577 w 577"/>
              <a:gd name="T15" fmla="*/ 1057 h 1057"/>
            </a:gdLst>
            <a:ahLst/>
            <a:cxnLst>
              <a:cxn ang="T8">
                <a:pos x="T0" y="T1"/>
              </a:cxn>
              <a:cxn ang="T9">
                <a:pos x="T2" y="T3"/>
              </a:cxn>
              <a:cxn ang="T10">
                <a:pos x="T4" y="T5"/>
              </a:cxn>
              <a:cxn ang="T11">
                <a:pos x="T6" y="T7"/>
              </a:cxn>
            </a:cxnLst>
            <a:rect l="T12" t="T13" r="T14" b="T15"/>
            <a:pathLst>
              <a:path w="577" h="1057">
                <a:moveTo>
                  <a:pt x="576" y="1056"/>
                </a:moveTo>
                <a:lnTo>
                  <a:pt x="0" y="1056"/>
                </a:lnTo>
                <a:lnTo>
                  <a:pt x="0" y="0"/>
                </a:lnTo>
                <a:lnTo>
                  <a:pt x="288" y="0"/>
                </a:lnTo>
              </a:path>
            </a:pathLst>
          </a:custGeom>
          <a:noFill/>
          <a:ln w="12700" cap="rnd" cmpd="sng">
            <a:solidFill>
              <a:schemeClr val="tx1"/>
            </a:solidFill>
            <a:prstDash val="solid"/>
            <a:round/>
            <a:headEnd type="none" w="sm" len="sm"/>
            <a:tailEnd type="stealth" w="med" len="lg"/>
          </a:ln>
        </p:spPr>
        <p:txBody>
          <a:bodyPr/>
          <a:lstStyle/>
          <a:p>
            <a:endParaRPr lang="en-US"/>
          </a:p>
        </p:txBody>
      </p:sp>
      <p:sp>
        <p:nvSpPr>
          <p:cNvPr id="9250" name="Freeform 34"/>
          <p:cNvSpPr>
            <a:spLocks/>
          </p:cNvSpPr>
          <p:nvPr/>
        </p:nvSpPr>
        <p:spPr bwMode="auto">
          <a:xfrm>
            <a:off x="457200" y="4572000"/>
            <a:ext cx="3735388" cy="1601788"/>
          </a:xfrm>
          <a:custGeom>
            <a:avLst/>
            <a:gdLst>
              <a:gd name="T0" fmla="*/ 2147483647 w 2353"/>
              <a:gd name="T1" fmla="*/ 2147483647 h 1009"/>
              <a:gd name="T2" fmla="*/ 0 w 2353"/>
              <a:gd name="T3" fmla="*/ 2147483647 h 1009"/>
              <a:gd name="T4" fmla="*/ 0 w 2353"/>
              <a:gd name="T5" fmla="*/ 0 h 1009"/>
              <a:gd name="T6" fmla="*/ 0 60000 65536"/>
              <a:gd name="T7" fmla="*/ 0 60000 65536"/>
              <a:gd name="T8" fmla="*/ 0 60000 65536"/>
              <a:gd name="T9" fmla="*/ 0 w 2353"/>
              <a:gd name="T10" fmla="*/ 0 h 1009"/>
              <a:gd name="T11" fmla="*/ 2353 w 2353"/>
              <a:gd name="T12" fmla="*/ 1009 h 1009"/>
            </a:gdLst>
            <a:ahLst/>
            <a:cxnLst>
              <a:cxn ang="T6">
                <a:pos x="T0" y="T1"/>
              </a:cxn>
              <a:cxn ang="T7">
                <a:pos x="T2" y="T3"/>
              </a:cxn>
              <a:cxn ang="T8">
                <a:pos x="T4" y="T5"/>
              </a:cxn>
            </a:cxnLst>
            <a:rect l="T9" t="T10" r="T11" b="T12"/>
            <a:pathLst>
              <a:path w="2353" h="1009">
                <a:moveTo>
                  <a:pt x="2352" y="1008"/>
                </a:moveTo>
                <a:lnTo>
                  <a:pt x="0" y="1008"/>
                </a:lnTo>
                <a:lnTo>
                  <a:pt x="0" y="0"/>
                </a:lnTo>
              </a:path>
            </a:pathLst>
          </a:custGeom>
          <a:noFill/>
          <a:ln w="12700" cap="rnd" cmpd="sng">
            <a:solidFill>
              <a:schemeClr val="tx1"/>
            </a:solidFill>
            <a:prstDash val="solid"/>
            <a:round/>
            <a:headEnd type="none" w="sm" len="sm"/>
            <a:tailEnd type="stealth" w="med" len="lg"/>
          </a:ln>
        </p:spPr>
        <p:txBody>
          <a:bodyPr/>
          <a:lstStyle/>
          <a:p>
            <a:endParaRPr lang="en-US"/>
          </a:p>
        </p:txBody>
      </p:sp>
      <p:sp>
        <p:nvSpPr>
          <p:cNvPr id="9251" name="Rectangle 35"/>
          <p:cNvSpPr>
            <a:spLocks noChangeArrowheads="1"/>
          </p:cNvSpPr>
          <p:nvPr/>
        </p:nvSpPr>
        <p:spPr bwMode="auto">
          <a:xfrm>
            <a:off x="2346325" y="4313238"/>
            <a:ext cx="446088" cy="274637"/>
          </a:xfrm>
          <a:prstGeom prst="rect">
            <a:avLst/>
          </a:prstGeom>
          <a:noFill/>
          <a:ln w="9525">
            <a:noFill/>
            <a:miter lim="800000"/>
            <a:headEnd/>
            <a:tailEnd/>
          </a:ln>
        </p:spPr>
        <p:txBody>
          <a:bodyPr wrap="none" lIns="92075" tIns="46038" rIns="92075" bIns="46038">
            <a:spAutoFit/>
          </a:bodyPr>
          <a:lstStyle/>
          <a:p>
            <a:r>
              <a:rPr lang="en-US" sz="1200">
                <a:latin typeface="Arial" charset="0"/>
              </a:rPr>
              <a:t>Yes</a:t>
            </a:r>
          </a:p>
        </p:txBody>
      </p:sp>
      <p:sp>
        <p:nvSpPr>
          <p:cNvPr id="9252" name="Rectangle 36"/>
          <p:cNvSpPr>
            <a:spLocks noChangeArrowheads="1"/>
          </p:cNvSpPr>
          <p:nvPr/>
        </p:nvSpPr>
        <p:spPr bwMode="auto">
          <a:xfrm>
            <a:off x="822325" y="4313238"/>
            <a:ext cx="379413" cy="274637"/>
          </a:xfrm>
          <a:prstGeom prst="rect">
            <a:avLst/>
          </a:prstGeom>
          <a:noFill/>
          <a:ln w="9525">
            <a:noFill/>
            <a:miter lim="800000"/>
            <a:headEnd/>
            <a:tailEnd/>
          </a:ln>
        </p:spPr>
        <p:txBody>
          <a:bodyPr wrap="none" lIns="92075" tIns="46038" rIns="92075" bIns="46038">
            <a:spAutoFit/>
          </a:bodyPr>
          <a:lstStyle/>
          <a:p>
            <a:r>
              <a:rPr lang="en-US" sz="1200">
                <a:latin typeface="Arial" charset="0"/>
              </a:rPr>
              <a:t>No</a:t>
            </a:r>
          </a:p>
        </p:txBody>
      </p:sp>
      <p:sp>
        <p:nvSpPr>
          <p:cNvPr id="9253" name="Rectangle 37"/>
          <p:cNvSpPr>
            <a:spLocks noChangeArrowheads="1"/>
          </p:cNvSpPr>
          <p:nvPr/>
        </p:nvSpPr>
        <p:spPr bwMode="auto">
          <a:xfrm>
            <a:off x="3336925" y="5837238"/>
            <a:ext cx="379413" cy="274637"/>
          </a:xfrm>
          <a:prstGeom prst="rect">
            <a:avLst/>
          </a:prstGeom>
          <a:noFill/>
          <a:ln w="9525">
            <a:noFill/>
            <a:miter lim="800000"/>
            <a:headEnd/>
            <a:tailEnd/>
          </a:ln>
        </p:spPr>
        <p:txBody>
          <a:bodyPr wrap="none" lIns="92075" tIns="46038" rIns="92075" bIns="46038">
            <a:spAutoFit/>
          </a:bodyPr>
          <a:lstStyle/>
          <a:p>
            <a:r>
              <a:rPr lang="en-US" sz="1200">
                <a:latin typeface="Arial" charset="0"/>
              </a:rPr>
              <a:t>No</a:t>
            </a:r>
          </a:p>
        </p:txBody>
      </p:sp>
      <p:sp>
        <p:nvSpPr>
          <p:cNvPr id="9254" name="Rectangle 38"/>
          <p:cNvSpPr>
            <a:spLocks noChangeArrowheads="1"/>
          </p:cNvSpPr>
          <p:nvPr/>
        </p:nvSpPr>
        <p:spPr bwMode="auto">
          <a:xfrm>
            <a:off x="5241925" y="5837238"/>
            <a:ext cx="446088" cy="274637"/>
          </a:xfrm>
          <a:prstGeom prst="rect">
            <a:avLst/>
          </a:prstGeom>
          <a:noFill/>
          <a:ln w="9525">
            <a:noFill/>
            <a:miter lim="800000"/>
            <a:headEnd/>
            <a:tailEnd/>
          </a:ln>
        </p:spPr>
        <p:txBody>
          <a:bodyPr wrap="none" lIns="92075" tIns="46038" rIns="92075" bIns="46038">
            <a:spAutoFit/>
          </a:bodyPr>
          <a:lstStyle/>
          <a:p>
            <a:r>
              <a:rPr lang="en-US" sz="1200">
                <a:latin typeface="Arial" charset="0"/>
              </a:rPr>
              <a:t>Yes</a:t>
            </a:r>
          </a:p>
        </p:txBody>
      </p:sp>
      <p:sp>
        <p:nvSpPr>
          <p:cNvPr id="9255" name="Rectangle 39"/>
          <p:cNvSpPr>
            <a:spLocks noChangeArrowheads="1"/>
          </p:cNvSpPr>
          <p:nvPr/>
        </p:nvSpPr>
        <p:spPr bwMode="auto">
          <a:xfrm>
            <a:off x="0" y="6234113"/>
            <a:ext cx="4637088" cy="214312"/>
          </a:xfrm>
          <a:prstGeom prst="rect">
            <a:avLst/>
          </a:prstGeom>
          <a:noFill/>
          <a:ln w="9525">
            <a:noFill/>
            <a:miter lim="800000"/>
            <a:headEnd/>
            <a:tailEnd/>
          </a:ln>
        </p:spPr>
        <p:txBody>
          <a:bodyPr wrap="none" lIns="92075" tIns="46038" rIns="92075" bIns="46038">
            <a:spAutoFit/>
          </a:bodyPr>
          <a:lstStyle/>
          <a:p>
            <a:r>
              <a:rPr lang="en-US" sz="800">
                <a:solidFill>
                  <a:srgbClr val="000066"/>
                </a:solidFill>
              </a:rPr>
              <a:t>[Adapted from “Integrated CASE  for Cleanroom Development,” Hevner, et al., </a:t>
            </a:r>
            <a:r>
              <a:rPr lang="en-US" sz="800" i="1">
                <a:solidFill>
                  <a:srgbClr val="000066"/>
                </a:solidFill>
              </a:rPr>
              <a:t>IEEE Software</a:t>
            </a:r>
            <a:r>
              <a:rPr lang="en-US" sz="800">
                <a:solidFill>
                  <a:srgbClr val="000066"/>
                </a:solidFill>
              </a:rPr>
              <a:t>, March 1992]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lIns="92075" tIns="46038" rIns="92075" bIns="46038"/>
          <a:lstStyle/>
          <a:p>
            <a:r>
              <a:rPr lang="en-US"/>
              <a:t>Specification</a:t>
            </a:r>
          </a:p>
        </p:txBody>
      </p:sp>
      <p:sp>
        <p:nvSpPr>
          <p:cNvPr id="10243" name="Rectangle 3"/>
          <p:cNvSpPr>
            <a:spLocks noGrp="1" noChangeArrowheads="1"/>
          </p:cNvSpPr>
          <p:nvPr>
            <p:ph type="body" idx="1"/>
          </p:nvPr>
        </p:nvSpPr>
        <p:spPr>
          <a:noFill/>
        </p:spPr>
        <p:txBody>
          <a:bodyPr lIns="92075" tIns="46038" rIns="92075" bIns="46038"/>
          <a:lstStyle/>
          <a:p>
            <a:pPr>
              <a:lnSpc>
                <a:spcPct val="90000"/>
              </a:lnSpc>
            </a:pPr>
            <a:r>
              <a:rPr lang="en-US" sz="2000"/>
              <a:t>Two specifications are produced: functional and usage.</a:t>
            </a:r>
          </a:p>
          <a:p>
            <a:pPr>
              <a:lnSpc>
                <a:spcPct val="90000"/>
              </a:lnSpc>
            </a:pPr>
            <a:r>
              <a:rPr lang="en-US" sz="2000"/>
              <a:t>Functional Specification</a:t>
            </a:r>
          </a:p>
          <a:p>
            <a:pPr lvl="1">
              <a:lnSpc>
                <a:spcPct val="90000"/>
              </a:lnSpc>
            </a:pPr>
            <a:r>
              <a:rPr lang="en-US" sz="1800"/>
              <a:t>Defines the required external system behavior in all circumstances of use.</a:t>
            </a:r>
          </a:p>
          <a:p>
            <a:pPr lvl="1">
              <a:lnSpc>
                <a:spcPct val="90000"/>
              </a:lnSpc>
            </a:pPr>
            <a:r>
              <a:rPr lang="en-US" sz="1800"/>
              <a:t>Forms the basis for incremental software development.</a:t>
            </a:r>
          </a:p>
          <a:p>
            <a:pPr>
              <a:lnSpc>
                <a:spcPct val="90000"/>
              </a:lnSpc>
            </a:pPr>
            <a:r>
              <a:rPr lang="en-US" sz="2000"/>
              <a:t>Usage Specification</a:t>
            </a:r>
          </a:p>
          <a:p>
            <a:pPr lvl="1">
              <a:lnSpc>
                <a:spcPct val="90000"/>
              </a:lnSpc>
            </a:pPr>
            <a:r>
              <a:rPr lang="en-US" sz="1800"/>
              <a:t>Defines usage scenarios considering:</a:t>
            </a:r>
          </a:p>
          <a:p>
            <a:pPr lvl="2">
              <a:lnSpc>
                <a:spcPct val="90000"/>
              </a:lnSpc>
            </a:pPr>
            <a:r>
              <a:rPr lang="en-US" sz="1600" i="1"/>
              <a:t>User</a:t>
            </a:r>
            <a:r>
              <a:rPr lang="en-US" sz="1600"/>
              <a:t> - person, hardware device or other software; subclasses may exist</a:t>
            </a:r>
          </a:p>
          <a:p>
            <a:pPr lvl="2">
              <a:lnSpc>
                <a:spcPct val="90000"/>
              </a:lnSpc>
            </a:pPr>
            <a:r>
              <a:rPr lang="en-US" sz="1600" i="1"/>
              <a:t>Use</a:t>
            </a:r>
            <a:r>
              <a:rPr lang="en-US" sz="1600"/>
              <a:t> - a particular work session or transaction; bounded by specific start and end events</a:t>
            </a:r>
          </a:p>
          <a:p>
            <a:pPr lvl="2">
              <a:lnSpc>
                <a:spcPct val="90000"/>
              </a:lnSpc>
            </a:pPr>
            <a:r>
              <a:rPr lang="en-US" sz="1600" i="1"/>
              <a:t>Environment</a:t>
            </a:r>
            <a:r>
              <a:rPr lang="en-US" sz="1600"/>
              <a:t> - platform, OS environment, system load, etc.</a:t>
            </a:r>
          </a:p>
          <a:p>
            <a:pPr lvl="1">
              <a:lnSpc>
                <a:spcPct val="90000"/>
              </a:lnSpc>
            </a:pPr>
            <a:r>
              <a:rPr lang="en-US" sz="1800"/>
              <a:t>Forms the basis of statistical testing and quality certification.</a:t>
            </a:r>
          </a:p>
        </p:txBody>
      </p:sp>
    </p:spTree>
  </p:cSld>
  <p:clrMapOvr>
    <a:masterClrMapping/>
  </p:clrMapOvr>
</p:sld>
</file>

<file path=ppt/theme/theme1.xml><?xml version="1.0" encoding="utf-8"?>
<a:theme xmlns:a="http://schemas.openxmlformats.org/drawingml/2006/main" name="01_Introduction_To_Software_Engineering">
  <a:themeElements>
    <a:clrScheme name="01_Introduction_To_Software_Engineer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01_Introduction_To_Software_Engineering">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01_Introduction_To_Software_Engineer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1_Introduction_To_Software_Engineer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1_Introduction_To_Software_Engineer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1_Introduction_To_Software_Engineer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1_Introduction_To_Software_Engineer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1_Introduction_To_Software_Engineer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1_Introduction_To_Software_Engineer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C:\hendrix\comp6710\notes\01_Introduction_To_Software_Engineering.ppt</Template>
  <TotalTime>7785</TotalTime>
  <Words>1856</Words>
  <Application>Microsoft Office PowerPoint</Application>
  <PresentationFormat>On-screen Show (4:3)</PresentationFormat>
  <Paragraphs>289</Paragraphs>
  <Slides>28</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Courier New</vt:lpstr>
      <vt:lpstr>CSD9</vt:lpstr>
      <vt:lpstr>Times New Roman</vt:lpstr>
      <vt:lpstr>Verdana</vt:lpstr>
      <vt:lpstr>01_Introduction_To_Software_Engineering</vt:lpstr>
      <vt:lpstr>Course Notes Set 4: Cleanroom Software Engineering</vt:lpstr>
      <vt:lpstr>Cleanroom Software Engineering</vt:lpstr>
      <vt:lpstr>Cleanroom Software Engineering</vt:lpstr>
      <vt:lpstr>Cleanroom Software Engineering</vt:lpstr>
      <vt:lpstr>The Cleanroom Process</vt:lpstr>
      <vt:lpstr>Cleanroom Activities</vt:lpstr>
      <vt:lpstr>The Cleanroom Process</vt:lpstr>
      <vt:lpstr>The Cleanroom Process</vt:lpstr>
      <vt:lpstr>Specification</vt:lpstr>
      <vt:lpstr>Increment Planning</vt:lpstr>
      <vt:lpstr>Incremental Development</vt:lpstr>
      <vt:lpstr>Incremental Development</vt:lpstr>
      <vt:lpstr>Design and Verification</vt:lpstr>
      <vt:lpstr>Box Structured Design</vt:lpstr>
      <vt:lpstr>Box Structured Development</vt:lpstr>
      <vt:lpstr>Box Structures</vt:lpstr>
      <vt:lpstr>Box Structures</vt:lpstr>
      <vt:lpstr>Box Structure Principles</vt:lpstr>
      <vt:lpstr>Box Structure Principles</vt:lpstr>
      <vt:lpstr>Correctness Verification</vt:lpstr>
      <vt:lpstr>Correctness Verification</vt:lpstr>
      <vt:lpstr>Correctness Verification</vt:lpstr>
      <vt:lpstr>Correctness Verification</vt:lpstr>
      <vt:lpstr>Correctness Verification</vt:lpstr>
      <vt:lpstr>Correctness Verification</vt:lpstr>
      <vt:lpstr>Visual Aids for Verification</vt:lpstr>
      <vt:lpstr>Statistical Testing</vt:lpstr>
      <vt:lpstr>Certification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Cleanroom Software Engineering</dc:title>
  <dc:creator>Engineering Network Services</dc:creator>
  <cp:lastModifiedBy>Kareith D</cp:lastModifiedBy>
  <cp:revision>93</cp:revision>
  <cp:lastPrinted>1998-01-27T21:12:42Z</cp:lastPrinted>
  <dcterms:created xsi:type="dcterms:W3CDTF">1995-06-17T23:31:02Z</dcterms:created>
  <dcterms:modified xsi:type="dcterms:W3CDTF">2019-09-05T05:36:00Z</dcterms:modified>
</cp:coreProperties>
</file>