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"/>
  </p:notesMasterIdLst>
  <p:handoutMasterIdLst>
    <p:handoutMasterId r:id="rId9"/>
  </p:handoutMasterIdLst>
  <p:sldIdLst>
    <p:sldId id="756" r:id="rId2"/>
    <p:sldId id="757" r:id="rId3"/>
    <p:sldId id="760" r:id="rId4"/>
    <p:sldId id="767" r:id="rId5"/>
    <p:sldId id="759" r:id="rId6"/>
    <p:sldId id="766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FF0000"/>
    <a:srgbClr val="F8FD8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4"/>
    <p:restoredTop sz="69088" autoAdjust="0"/>
  </p:normalViewPr>
  <p:slideViewPr>
    <p:cSldViewPr>
      <p:cViewPr varScale="1">
        <p:scale>
          <a:sx n="144" d="100"/>
          <a:sy n="144" d="100"/>
        </p:scale>
        <p:origin x="120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Fall’18:</a:t>
            </a:r>
          </a:p>
          <a:p>
            <a:r>
              <a:rPr lang="en-US" dirty="0"/>
              <a:t>50 minutes: system diagram and data flow diagram</a:t>
            </a:r>
          </a:p>
          <a:p>
            <a:endParaRPr lang="en-US" dirty="0"/>
          </a:p>
          <a:p>
            <a:r>
              <a:rPr lang="en-US" dirty="0"/>
              <a:t>Fall’17:</a:t>
            </a:r>
          </a:p>
          <a:p>
            <a:r>
              <a:rPr lang="en-US" dirty="0"/>
              <a:t>18 Minutes: 15a Project 6-1 Overview Slides 16-30</a:t>
            </a:r>
          </a:p>
          <a:p>
            <a:r>
              <a:rPr lang="en-US" dirty="0"/>
              <a:t>32 minutes</a:t>
            </a:r>
            <a:r>
              <a:rPr lang="en-US" baseline="0" dirty="0"/>
              <a:t> DFD</a:t>
            </a:r>
            <a:endParaRPr lang="en-US" dirty="0"/>
          </a:p>
          <a:p>
            <a:endParaRPr lang="en-US" dirty="0"/>
          </a:p>
          <a:p>
            <a:r>
              <a:rPr lang="en-US" dirty="0"/>
              <a:t>Spring’17: </a:t>
            </a:r>
          </a:p>
          <a:p>
            <a:r>
              <a:rPr lang="en-US" dirty="0"/>
              <a:t>15 Minutes: 15a Project 6-1 Overview Slides 16-30</a:t>
            </a:r>
          </a:p>
          <a:p>
            <a:r>
              <a:rPr lang="en-US" dirty="0"/>
              <a:t>35 minutes</a:t>
            </a:r>
            <a:r>
              <a:rPr lang="en-US" baseline="0" dirty="0"/>
              <a:t> DFD</a:t>
            </a:r>
            <a:endParaRPr lang="en-US" dirty="0"/>
          </a:p>
          <a:p>
            <a:endParaRPr lang="en-US" dirty="0"/>
          </a:p>
          <a:p>
            <a:r>
              <a:rPr lang="en-US" dirty="0"/>
              <a:t>Fall’16</a:t>
            </a:r>
          </a:p>
          <a:p>
            <a:r>
              <a:rPr lang="en-US" dirty="0"/>
              <a:t>10</a:t>
            </a:r>
            <a:r>
              <a:rPr lang="en-US" baseline="0" dirty="0"/>
              <a:t> minutes: slides 1-4 introduction</a:t>
            </a:r>
          </a:p>
          <a:p>
            <a:r>
              <a:rPr lang="en-US" baseline="0" dirty="0"/>
              <a:t>10 minutes: system analysis (EX1)</a:t>
            </a:r>
          </a:p>
          <a:p>
            <a:r>
              <a:rPr lang="en-US" baseline="0" dirty="0"/>
              <a:t>10 minutes: exercise DFD</a:t>
            </a:r>
          </a:p>
          <a:p>
            <a:r>
              <a:rPr lang="en-US" baseline="0" dirty="0"/>
              <a:t>10 minutes: my sample DFD. </a:t>
            </a:r>
            <a:r>
              <a:rPr lang="en-US" altLang="en-US" sz="1200" dirty="0"/>
              <a:t>See Also Project 5 Data Flow </a:t>
            </a:r>
            <a:r>
              <a:rPr lang="en-US" altLang="en-US" sz="1200" dirty="0" err="1"/>
              <a:t>Diagram.pdf</a:t>
            </a:r>
            <a:endParaRPr lang="en-US" altLang="en-US" sz="1200" dirty="0"/>
          </a:p>
          <a:p>
            <a:r>
              <a:rPr lang="en-US" sz="1200" dirty="0"/>
              <a:t>10</a:t>
            </a:r>
            <a:r>
              <a:rPr lang="en-US" sz="1200" baseline="0" dirty="0"/>
              <a:t> minutes: data structures of </a:t>
            </a:r>
            <a:r>
              <a:rPr lang="en-US" sz="1200" baseline="0" dirty="0" err="1"/>
              <a:t>tlb_entry</a:t>
            </a:r>
            <a:r>
              <a:rPr lang="en-US" sz="1200" baseline="0" dirty="0"/>
              <a:t> and </a:t>
            </a:r>
            <a:r>
              <a:rPr lang="en-US" sz="1200" baseline="0" dirty="0" err="1"/>
              <a:t>tlb</a:t>
            </a:r>
            <a:r>
              <a:rPr lang="en-US" sz="1200" baseline="0" dirty="0"/>
              <a:t> see also 14c Project 5-3 Functions and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8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3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8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4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14224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8F4A3D6-8C1B-B547-85DF-557C25BCE1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4329" y="6492876"/>
            <a:ext cx="455407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1" y="5715000"/>
            <a:ext cx="1528233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27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1" y="5715000"/>
            <a:ext cx="1528233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76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83" r:id="rId2"/>
    <p:sldLayoutId id="2147484284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draw.com/data-flow-diagram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1752600" y="533400"/>
            <a:ext cx="8686800" cy="34004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dirty="0"/>
              <a:t> </a:t>
            </a:r>
            <a:r>
              <a:rPr lang="en-US"/>
              <a:t>Project 6 </a:t>
            </a:r>
            <a:r>
              <a:rPr lang="en-US" dirty="0"/>
              <a:t>– Virtual Memory Manager </a:t>
            </a:r>
            <a:br>
              <a:rPr lang="en-US" dirty="0"/>
            </a:br>
            <a:r>
              <a:rPr lang="en-US" dirty="0"/>
              <a:t>Part 2: Data Flow Diagram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81400" y="4314826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Calibri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srgbClr val="0000FF"/>
                </a:solidFill>
                <a:latin typeface="Calibri"/>
              </a:rPr>
              <a:t>Auburn University</a:t>
            </a:r>
            <a:br>
              <a:rPr lang="en-US" i="1" dirty="0">
                <a:solidFill>
                  <a:srgbClr val="0000FF"/>
                </a:solidFill>
                <a:latin typeface="Calibri"/>
              </a:rPr>
            </a:br>
            <a:r>
              <a:rPr lang="en-US" i="1" dirty="0">
                <a:solidFill>
                  <a:srgbClr val="0000FF"/>
                </a:solidFill>
                <a:latin typeface="Calibri"/>
              </a:rPr>
              <a:t>http://</a:t>
            </a:r>
            <a:r>
              <a:rPr lang="en-US" i="1" dirty="0" err="1">
                <a:solidFill>
                  <a:srgbClr val="0000FF"/>
                </a:solidFill>
                <a:latin typeface="Calibri"/>
              </a:rPr>
              <a:t>www.eng.auburn.edu</a:t>
            </a:r>
            <a:r>
              <a:rPr lang="en-US" i="1" dirty="0">
                <a:solidFill>
                  <a:srgbClr val="0000FF"/>
                </a:solidFill>
                <a:latin typeface="Calibri"/>
              </a:rPr>
              <a:t>/~</a:t>
            </a:r>
            <a:r>
              <a:rPr lang="en-US" i="1" dirty="0" err="1">
                <a:solidFill>
                  <a:srgbClr val="0000FF"/>
                </a:solidFill>
                <a:latin typeface="Calibri"/>
              </a:rPr>
              <a:t>xqin</a:t>
            </a:r>
            <a:endParaRPr lang="en-US" i="1" dirty="0">
              <a:solidFill>
                <a:srgbClr val="0000FF"/>
              </a:solidFill>
              <a:latin typeface="Calibri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i="1" dirty="0" err="1">
                <a:solidFill>
                  <a:srgbClr val="0000FF"/>
                </a:solidFill>
                <a:latin typeface="Calibri"/>
              </a:rPr>
              <a:t>xqin@auburn.edu</a:t>
            </a:r>
            <a:endParaRPr lang="en-US" altLang="zh-CN" i="1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7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Mission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752600" y="2514600"/>
            <a:ext cx="2667000" cy="1371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</a:rPr>
              <a:t>1. Concepts  </a:t>
            </a:r>
          </a:p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</a:rPr>
              <a:t>2. Requirements</a:t>
            </a:r>
            <a:endParaRPr lang="en-US" altLang="en-US" sz="2000" b="1" baseline="-25000" dirty="0">
              <a:solidFill>
                <a:schemeClr val="bg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48200" y="1600201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dirty="0"/>
              <a:t>Design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52600" y="1600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Analysis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620000" y="16002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8000"/>
                </a:solidFill>
              </a:rPr>
              <a:t> Implementation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600200" y="2209800"/>
            <a:ext cx="899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648200" y="2514600"/>
            <a:ext cx="2895600" cy="1371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b="1" dirty="0">
                <a:solidFill>
                  <a:schemeClr val="bg1"/>
                </a:solidFill>
              </a:rPr>
              <a:t>Data Flow Diagram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b="1" dirty="0">
                <a:solidFill>
                  <a:schemeClr val="bg1"/>
                </a:solidFill>
              </a:rPr>
              <a:t>Functions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b="1" dirty="0">
                <a:solidFill>
                  <a:schemeClr val="bg1"/>
                </a:solidFill>
              </a:rPr>
              <a:t>Data Structures </a:t>
            </a:r>
            <a:endParaRPr lang="en-US" altLang="en-US" sz="2000" b="1" baseline="-25000" dirty="0">
              <a:solidFill>
                <a:schemeClr val="bg1"/>
              </a:solidFill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772400" y="2514600"/>
            <a:ext cx="2667000" cy="13716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ea typeface="ＭＳ Ｐゴシック" charset="0"/>
                <a:cs typeface="Arial" charset="0"/>
              </a:rPr>
              <a:t>Algorithms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ea typeface="ＭＳ Ｐゴシック" charset="0"/>
                <a:cs typeface="Arial" charset="0"/>
              </a:rPr>
              <a:t>Coding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ea typeface="ＭＳ Ｐゴシック" charset="0"/>
                <a:cs typeface="Arial" charset="0"/>
              </a:rPr>
              <a:t>Debugging </a:t>
            </a:r>
            <a:endParaRPr lang="en-US" sz="2000" b="1" baseline="-25000" dirty="0">
              <a:solidFill>
                <a:schemeClr val="bg1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4572000" y="2438400"/>
            <a:ext cx="228600" cy="228600"/>
          </a:xfrm>
          <a:prstGeom prst="sun">
            <a:avLst>
              <a:gd name="adj" fmla="val 25000"/>
            </a:avLst>
          </a:prstGeom>
          <a:solidFill>
            <a:srgbClr val="CC0000"/>
          </a:solidFill>
          <a:ln w="22225">
            <a:solidFill>
              <a:srgbClr val="CC0000"/>
            </a:solidFill>
            <a:miter lim="800000"/>
            <a:headEnd/>
            <a:tailEnd type="none" w="sm" len="med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3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715962"/>
          </a:xfrm>
        </p:spPr>
        <p:txBody>
          <a:bodyPr/>
          <a:lstStyle/>
          <a:p>
            <a:r>
              <a:rPr lang="en-US" altLang="en-US" dirty="0"/>
              <a:t>Data Flow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1" y="838200"/>
            <a:ext cx="4950215" cy="54380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6607" y="6276210"/>
            <a:ext cx="510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Reference: </a:t>
            </a:r>
            <a:r>
              <a:rPr lang="en-US" sz="1600" dirty="0">
                <a:latin typeface="+mn-lt"/>
                <a:hlinkClick r:id="rId3"/>
              </a:rPr>
              <a:t>http://www.smartdraw.com/data-flow-diagram</a:t>
            </a:r>
            <a:endParaRPr lang="en-US" sz="1600" dirty="0">
              <a:latin typeface="+mn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382000" y="1219200"/>
            <a:ext cx="1828800" cy="1600200"/>
            <a:chOff x="6858000" y="1219200"/>
            <a:chExt cx="1828800" cy="1600200"/>
          </a:xfrm>
        </p:grpSpPr>
        <p:sp>
          <p:nvSpPr>
            <p:cNvPr id="7" name="Can 6"/>
            <p:cNvSpPr/>
            <p:nvPr/>
          </p:nvSpPr>
          <p:spPr>
            <a:xfrm>
              <a:off x="7160015" y="1752600"/>
              <a:ext cx="1066800" cy="10668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58000" y="1219200"/>
              <a:ext cx="1828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Input and Output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534400" y="2939535"/>
            <a:ext cx="1600200" cy="1632467"/>
            <a:chOff x="7010400" y="2939534"/>
            <a:chExt cx="1600200" cy="1632467"/>
          </a:xfrm>
        </p:grpSpPr>
        <p:sp>
          <p:nvSpPr>
            <p:cNvPr id="8" name="Document 7"/>
            <p:cNvSpPr/>
            <p:nvPr/>
          </p:nvSpPr>
          <p:spPr>
            <a:xfrm>
              <a:off x="7010400" y="3429001"/>
              <a:ext cx="1600200" cy="11430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04303" y="2939534"/>
              <a:ext cx="57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73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5078"/>
            <a:ext cx="10972800" cy="820574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Exercise 1: </a:t>
            </a:r>
            <a:r>
              <a:rPr lang="en-US" sz="3600" dirty="0"/>
              <a:t>System Analysis - Concepts and Requirements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08000" y="6188075"/>
            <a:ext cx="1320800" cy="365125"/>
          </a:xfrm>
        </p:spPr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9144000" y="4828142"/>
            <a:ext cx="1295400" cy="1219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0" y="61997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/>
                <a:cs typeface="Calibri"/>
              </a:rPr>
              <a:t>backing_store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Frame 5"/>
          <p:cNvSpPr/>
          <p:nvPr/>
        </p:nvSpPr>
        <p:spPr>
          <a:xfrm>
            <a:off x="9056641" y="1676024"/>
            <a:ext cx="1447800" cy="457200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9056641" y="2099937"/>
            <a:ext cx="1447800" cy="457200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9056641" y="2516851"/>
            <a:ext cx="1447800" cy="457200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9056641" y="3741304"/>
            <a:ext cx="1447800" cy="457200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9777493" y="3046940"/>
            <a:ext cx="3048" cy="621475"/>
          </a:xfrm>
          <a:prstGeom prst="line">
            <a:avLst/>
          </a:prstGeom>
          <a:ln w="254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71041" y="1904624"/>
            <a:ext cx="914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nip Single Corner Rectangle 15"/>
          <p:cNvSpPr/>
          <p:nvPr/>
        </p:nvSpPr>
        <p:spPr>
          <a:xfrm>
            <a:off x="10923541" y="1523624"/>
            <a:ext cx="990600" cy="483996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27108" y="1235074"/>
            <a:ext cx="190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/>
                <a:cs typeface="Calibri"/>
              </a:rPr>
              <a:t>physical_memory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009141" y="2312420"/>
            <a:ext cx="914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nip Single Corner Rectangle 18"/>
          <p:cNvSpPr/>
          <p:nvPr/>
        </p:nvSpPr>
        <p:spPr>
          <a:xfrm>
            <a:off x="10928113" y="2133224"/>
            <a:ext cx="990600" cy="483996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142241" y="2772883"/>
            <a:ext cx="914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43800" y="2855495"/>
            <a:ext cx="169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/>
                <a:cs typeface="Calibri"/>
              </a:rPr>
              <a:t>free_frame_ptr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2" name="Frame 21"/>
          <p:cNvSpPr/>
          <p:nvPr/>
        </p:nvSpPr>
        <p:spPr>
          <a:xfrm>
            <a:off x="5562599" y="1744964"/>
            <a:ext cx="1447800" cy="457200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46504" y="1751330"/>
            <a:ext cx="106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Frame #0</a:t>
            </a:r>
          </a:p>
        </p:txBody>
      </p:sp>
      <p:sp>
        <p:nvSpPr>
          <p:cNvPr id="24" name="Frame 23"/>
          <p:cNvSpPr/>
          <p:nvPr/>
        </p:nvSpPr>
        <p:spPr>
          <a:xfrm>
            <a:off x="5562599" y="2125964"/>
            <a:ext cx="1447800" cy="457200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55648" y="2153873"/>
            <a:ext cx="106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Frame #1</a:t>
            </a:r>
          </a:p>
        </p:txBody>
      </p:sp>
      <p:sp>
        <p:nvSpPr>
          <p:cNvPr id="26" name="Frame 25"/>
          <p:cNvSpPr/>
          <p:nvPr/>
        </p:nvSpPr>
        <p:spPr>
          <a:xfrm>
            <a:off x="5562599" y="2583164"/>
            <a:ext cx="1447800" cy="457200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55648" y="2611073"/>
            <a:ext cx="9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INVALID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301738" y="3151326"/>
            <a:ext cx="3048" cy="621475"/>
          </a:xfrm>
          <a:prstGeom prst="line">
            <a:avLst/>
          </a:prstGeom>
          <a:ln w="254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ame 28"/>
          <p:cNvSpPr/>
          <p:nvPr/>
        </p:nvSpPr>
        <p:spPr>
          <a:xfrm>
            <a:off x="5562599" y="3878564"/>
            <a:ext cx="1447800" cy="457200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55648" y="3906473"/>
            <a:ext cx="9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INVALID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40835" y="1311274"/>
            <a:ext cx="132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/>
                <a:cs typeface="Calibri"/>
              </a:rPr>
              <a:t>page_table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5348" y="1754171"/>
            <a:ext cx="4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/>
                <a:cs typeface="Calibri"/>
              </a:rPr>
              <a:t>0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1599" y="2137632"/>
            <a:ext cx="4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98370" y="2627098"/>
            <a:ext cx="4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3000" y="3922498"/>
            <a:ext cx="60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/>
                <a:cs typeface="Calibri"/>
              </a:rPr>
              <a:t>255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6" name="Frame 35"/>
          <p:cNvSpPr/>
          <p:nvPr/>
        </p:nvSpPr>
        <p:spPr>
          <a:xfrm>
            <a:off x="1028067" y="2275442"/>
            <a:ext cx="1447800" cy="457200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11972" y="2281808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Page #</a:t>
            </a:r>
          </a:p>
        </p:txBody>
      </p:sp>
      <p:sp>
        <p:nvSpPr>
          <p:cNvPr id="38" name="Frame 37"/>
          <p:cNvSpPr/>
          <p:nvPr/>
        </p:nvSpPr>
        <p:spPr>
          <a:xfrm>
            <a:off x="2411852" y="2275442"/>
            <a:ext cx="1447800" cy="457200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95757" y="2281808"/>
            <a:ext cx="94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Frame #</a:t>
            </a:r>
          </a:p>
        </p:txBody>
      </p:sp>
      <p:sp>
        <p:nvSpPr>
          <p:cNvPr id="40" name="Frame 39"/>
          <p:cNvSpPr/>
          <p:nvPr/>
        </p:nvSpPr>
        <p:spPr>
          <a:xfrm>
            <a:off x="3833246" y="2275442"/>
            <a:ext cx="636006" cy="457200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17151" y="228180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V</a:t>
            </a:r>
          </a:p>
        </p:txBody>
      </p:sp>
      <p:sp>
        <p:nvSpPr>
          <p:cNvPr id="42" name="Frame 41"/>
          <p:cNvSpPr/>
          <p:nvPr/>
        </p:nvSpPr>
        <p:spPr>
          <a:xfrm>
            <a:off x="1028067" y="2656442"/>
            <a:ext cx="1447800" cy="457200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11972" y="2662808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Page #</a:t>
            </a:r>
          </a:p>
        </p:txBody>
      </p:sp>
      <p:sp>
        <p:nvSpPr>
          <p:cNvPr id="44" name="Frame 43"/>
          <p:cNvSpPr/>
          <p:nvPr/>
        </p:nvSpPr>
        <p:spPr>
          <a:xfrm>
            <a:off x="2411852" y="2656442"/>
            <a:ext cx="1447800" cy="457200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95757" y="2662808"/>
            <a:ext cx="94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Frame #</a:t>
            </a:r>
          </a:p>
        </p:txBody>
      </p:sp>
      <p:sp>
        <p:nvSpPr>
          <p:cNvPr id="46" name="Frame 45"/>
          <p:cNvSpPr/>
          <p:nvPr/>
        </p:nvSpPr>
        <p:spPr>
          <a:xfrm>
            <a:off x="3833246" y="2656442"/>
            <a:ext cx="636006" cy="457200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17151" y="266280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V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759647" y="3189842"/>
            <a:ext cx="0" cy="326581"/>
          </a:xfrm>
          <a:prstGeom prst="line">
            <a:avLst/>
          </a:prstGeom>
          <a:ln w="254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ame 50"/>
          <p:cNvSpPr/>
          <p:nvPr/>
        </p:nvSpPr>
        <p:spPr>
          <a:xfrm>
            <a:off x="1028067" y="3570842"/>
            <a:ext cx="1447800" cy="457200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11972" y="3577208"/>
            <a:ext cx="91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Page #0</a:t>
            </a:r>
          </a:p>
        </p:txBody>
      </p:sp>
      <p:sp>
        <p:nvSpPr>
          <p:cNvPr id="53" name="Frame 52"/>
          <p:cNvSpPr/>
          <p:nvPr/>
        </p:nvSpPr>
        <p:spPr>
          <a:xfrm>
            <a:off x="2411852" y="3570842"/>
            <a:ext cx="1447800" cy="457200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5757" y="3577208"/>
            <a:ext cx="94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Frame #</a:t>
            </a:r>
          </a:p>
        </p:txBody>
      </p:sp>
      <p:sp>
        <p:nvSpPr>
          <p:cNvPr id="55" name="Frame 54"/>
          <p:cNvSpPr/>
          <p:nvPr/>
        </p:nvSpPr>
        <p:spPr>
          <a:xfrm>
            <a:off x="3833246" y="3570842"/>
            <a:ext cx="636006" cy="457200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17151" y="357720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V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2288" y="2255755"/>
            <a:ext cx="4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/>
                <a:cs typeface="Calibri"/>
              </a:rPr>
              <a:t>0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6844" y="2732642"/>
            <a:ext cx="4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9600" y="3627356"/>
            <a:ext cx="4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15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09600" y="3353132"/>
            <a:ext cx="4749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47067" y="4332841"/>
            <a:ext cx="474975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29803" y="3364354"/>
            <a:ext cx="20105" cy="96649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4376" y="4370942"/>
            <a:ext cx="137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/>
                <a:cs typeface="Calibri"/>
              </a:rPr>
              <a:t>next_tbl_ptr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11972" y="1845337"/>
            <a:ext cx="169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TLB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76368" y="1577440"/>
            <a:ext cx="119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/>
                <a:cs typeface="Calibri"/>
              </a:rPr>
              <a:t>valid-</a:t>
            </a:r>
            <a:r>
              <a:rPr lang="en-US" dirty="0" err="1">
                <a:latin typeface="Calibri"/>
                <a:cs typeface="Calibri"/>
              </a:rPr>
              <a:t>invalid_bit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11852" y="4431359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Please connect the components in the system diagram. You may mark the following events in the system diagram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/>
                <a:cs typeface="Calibri"/>
              </a:rPr>
              <a:t>Update an entry in </a:t>
            </a:r>
            <a:r>
              <a:rPr lang="en-US" dirty="0" err="1">
                <a:latin typeface="Calibri"/>
                <a:cs typeface="Calibri"/>
              </a:rPr>
              <a:t>page_table</a:t>
            </a:r>
            <a:endParaRPr lang="en-US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alibri"/>
                <a:cs typeface="Calibri"/>
              </a:rPr>
              <a:t>Create a frame block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/>
                <a:cs typeface="Calibri"/>
              </a:rPr>
              <a:t>Update </a:t>
            </a:r>
            <a:r>
              <a:rPr lang="en-US" dirty="0" err="1">
                <a:latin typeface="Calibri"/>
                <a:cs typeface="Calibri"/>
              </a:rPr>
              <a:t>free_frame_ptr</a:t>
            </a:r>
            <a:endParaRPr lang="en-US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alibri"/>
                <a:cs typeface="Calibri"/>
              </a:rPr>
              <a:t>Copy data from </a:t>
            </a:r>
            <a:r>
              <a:rPr lang="en-US" dirty="0" err="1">
                <a:latin typeface="Calibri"/>
                <a:cs typeface="Calibri"/>
              </a:rPr>
              <a:t>backing_store</a:t>
            </a:r>
            <a:r>
              <a:rPr lang="en-US" dirty="0">
                <a:latin typeface="Calibri"/>
                <a:cs typeface="Calibri"/>
              </a:rPr>
              <a:t> into frame block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/>
                <a:cs typeface="Calibri"/>
              </a:rPr>
              <a:t>Access the </a:t>
            </a:r>
            <a:r>
              <a:rPr lang="en-US" dirty="0" err="1">
                <a:latin typeface="Calibri"/>
                <a:cs typeface="Calibri"/>
              </a:rPr>
              <a:t>backing_store</a:t>
            </a:r>
            <a:r>
              <a:rPr lang="en-US" dirty="0">
                <a:latin typeface="Calibri"/>
                <a:cs typeface="Calibri"/>
              </a:rPr>
              <a:t> file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/>
                <a:cs typeface="Calibri"/>
              </a:rPr>
              <a:t>Update an entry in TLB</a:t>
            </a:r>
          </a:p>
        </p:txBody>
      </p:sp>
    </p:spTree>
    <p:extLst>
      <p:ext uri="{BB962C8B-B14F-4D97-AF65-F5344CB8AC3E}">
        <p14:creationId xmlns:p14="http://schemas.microsoft.com/office/powerpoint/2010/main" val="144525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534400" cy="8382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Exercise 2: </a:t>
            </a:r>
            <a:r>
              <a:rPr lang="en-US" altLang="en-US" dirty="0"/>
              <a:t>20-Minute Exercise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914400" y="838200"/>
            <a:ext cx="10896600" cy="6019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 with your group member to design a data flow diagram for the virtual memory manager</a:t>
            </a:r>
            <a:endParaRPr lang="en-US" baseline="30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Mark data on each arrow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Pay attention to:</a:t>
            </a:r>
          </a:p>
          <a:p>
            <a:pPr lvl="1">
              <a:buFont typeface="Courier New" charset="0"/>
              <a:buChar char="o"/>
            </a:pPr>
            <a:r>
              <a:rPr lang="en-US" sz="2400" dirty="0"/>
              <a:t>Input and output</a:t>
            </a:r>
          </a:p>
          <a:p>
            <a:pPr lvl="1">
              <a:buFont typeface="Courier New" charset="0"/>
              <a:buChar char="o"/>
            </a:pPr>
            <a:r>
              <a:rPr lang="en-US" sz="2400" dirty="0"/>
              <a:t>Data 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Do NOT consider the details of data structures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Do NOT consider controls (i.e., algorithms)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Exercise 2.1: </a:t>
            </a:r>
            <a:r>
              <a:rPr lang="en-US" sz="2800" dirty="0"/>
              <a:t>Please provide a list of modules in your data flow diagram.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Exercise 2.2: </a:t>
            </a:r>
            <a:r>
              <a:rPr lang="en-US" sz="2800" dirty="0"/>
              <a:t>Please provide a list of internal data storage in your data flow diagram.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Exercise 2.3: </a:t>
            </a:r>
            <a:r>
              <a:rPr lang="en-US" sz="2800" dirty="0"/>
              <a:t>Please connect the modules and internal data storage.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57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909762" y="533400"/>
            <a:ext cx="8534400" cy="2133600"/>
          </a:xfrm>
        </p:spPr>
        <p:txBody>
          <a:bodyPr/>
          <a:lstStyle/>
          <a:p>
            <a:r>
              <a:rPr lang="en-US" altLang="en-US" dirty="0"/>
              <a:t>My Sample Data Flow Diagram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sz="2800" dirty="0"/>
              <a:t>See Also Project 5 Data Flow </a:t>
            </a:r>
            <a:r>
              <a:rPr lang="en-US" altLang="en-US" sz="2800" dirty="0" err="1"/>
              <a:t>Diagram.pdf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8802911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6585</TotalTime>
  <Words>372</Words>
  <Application>Microsoft Macintosh PowerPoint</Application>
  <PresentationFormat>Widescreen</PresentationFormat>
  <Paragraphs>93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Trebuchet MS</vt:lpstr>
      <vt:lpstr>5_Office Theme</vt:lpstr>
      <vt:lpstr>PowerPoint Presentation</vt:lpstr>
      <vt:lpstr>Your Mission</vt:lpstr>
      <vt:lpstr>Data Flow Diagram</vt:lpstr>
      <vt:lpstr>Exercise 1: System Analysis - Concepts and Requirements</vt:lpstr>
      <vt:lpstr>Exercise 2: 20-Minute Exercise</vt:lpstr>
      <vt:lpstr>My Sample Data Flow Diagram  See Also Project 5 Data Flow Diagram.pdf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568</cp:revision>
  <dcterms:created xsi:type="dcterms:W3CDTF">2006-08-16T00:00:00Z</dcterms:created>
  <dcterms:modified xsi:type="dcterms:W3CDTF">2018-11-26T18:54:11Z</dcterms:modified>
</cp:coreProperties>
</file>