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1" r:id="rId4"/>
    <p:sldId id="257" r:id="rId5"/>
    <p:sldId id="259" r:id="rId6"/>
    <p:sldId id="262" r:id="rId7"/>
    <p:sldId id="260" r:id="rId8"/>
    <p:sldId id="258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DEA5"/>
    <a:srgbClr val="E971E9"/>
    <a:srgbClr val="DF8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B4B9-363D-4AC0-9642-48905D3287A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AB8D-30C2-40F5-AB2A-93FCEF4C0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9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B4B9-363D-4AC0-9642-48905D3287A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AB8D-30C2-40F5-AB2A-93FCEF4C0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0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B4B9-363D-4AC0-9642-48905D3287A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AB8D-30C2-40F5-AB2A-93FCEF4C0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5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B4B9-363D-4AC0-9642-48905D3287A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AB8D-30C2-40F5-AB2A-93FCEF4C0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9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B4B9-363D-4AC0-9642-48905D3287A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AB8D-30C2-40F5-AB2A-93FCEF4C0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1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B4B9-363D-4AC0-9642-48905D3287A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AB8D-30C2-40F5-AB2A-93FCEF4C0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5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B4B9-363D-4AC0-9642-48905D3287A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AB8D-30C2-40F5-AB2A-93FCEF4C0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9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B4B9-363D-4AC0-9642-48905D3287A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AB8D-30C2-40F5-AB2A-93FCEF4C0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2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B4B9-363D-4AC0-9642-48905D3287A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AB8D-30C2-40F5-AB2A-93FCEF4C0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6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B4B9-363D-4AC0-9642-48905D3287A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AB8D-30C2-40F5-AB2A-93FCEF4C0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3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B4B9-363D-4AC0-9642-48905D3287A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AB8D-30C2-40F5-AB2A-93FCEF4C0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4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AB4B9-363D-4AC0-9642-48905D3287A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4AB8D-30C2-40F5-AB2A-93FCEF4C0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3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 1 Study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0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726" y="217843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 Analysis </a:t>
            </a:r>
            <a:br>
              <a:rPr lang="en-US" dirty="0" smtClean="0"/>
            </a:br>
            <a:r>
              <a:rPr lang="en-US" dirty="0" smtClean="0"/>
              <a:t>Efficiency</a:t>
            </a:r>
            <a:br>
              <a:rPr lang="en-US" dirty="0" smtClean="0"/>
            </a:br>
            <a:r>
              <a:rPr lang="en-US" dirty="0" smtClean="0"/>
              <a:t>(Time Complexity)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4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– Empirical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Ratio between T(2N) / T(N) will approach a constant (c) equal to </a:t>
            </a:r>
          </a:p>
          <a:p>
            <a:pPr lvl="1"/>
            <a:r>
              <a:rPr lang="en-US" dirty="0" smtClean="0"/>
              <a:t>  c = 2</a:t>
            </a:r>
            <a:r>
              <a:rPr lang="en-US" baseline="30000" dirty="0" smtClean="0"/>
              <a:t>k </a:t>
            </a:r>
            <a:r>
              <a:rPr lang="en-US" dirty="0" smtClean="0"/>
              <a:t>= </a:t>
            </a:r>
            <a:r>
              <a:rPr lang="en-US" dirty="0" err="1" smtClean="0"/>
              <a:t>N</a:t>
            </a:r>
            <a:r>
              <a:rPr lang="en-US" baseline="30000" dirty="0" err="1" smtClean="0"/>
              <a:t>k</a:t>
            </a:r>
            <a:r>
              <a:rPr lang="en-US" baseline="30000" dirty="0" smtClean="0"/>
              <a:t>  </a:t>
            </a:r>
          </a:p>
          <a:p>
            <a:endParaRPr lang="en-US" baseline="30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4721" t="59287" r="24495" b="22931"/>
          <a:stretch/>
        </p:blipFill>
        <p:spPr>
          <a:xfrm>
            <a:off x="5202642" y="3044493"/>
            <a:ext cx="6989358" cy="22698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5122" t="39393" r="54388" b="19647"/>
          <a:stretch/>
        </p:blipFill>
        <p:spPr>
          <a:xfrm>
            <a:off x="838200" y="2667582"/>
            <a:ext cx="3607018" cy="405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22703" t="34103" r="62233" b="47242"/>
          <a:stretch/>
        </p:blipFill>
        <p:spPr>
          <a:xfrm>
            <a:off x="521802" y="2180511"/>
            <a:ext cx="2498035" cy="17392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-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1946" y="4409544"/>
            <a:ext cx="3442252" cy="1902356"/>
          </a:xfrm>
        </p:spPr>
        <p:txBody>
          <a:bodyPr/>
          <a:lstStyle/>
          <a:p>
            <a:r>
              <a:rPr lang="en-US" dirty="0" smtClean="0"/>
              <a:t>One loop using N so </a:t>
            </a:r>
            <a:r>
              <a:rPr lang="en-US" dirty="0"/>
              <a:t>t</a:t>
            </a:r>
            <a:r>
              <a:rPr lang="en-US" dirty="0" smtClean="0"/>
              <a:t>ime complexity is O(N)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8207" t="34103" r="24232" b="39629"/>
          <a:stretch/>
        </p:blipFill>
        <p:spPr>
          <a:xfrm>
            <a:off x="4267201" y="1825625"/>
            <a:ext cx="6228521" cy="244898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9694" y="4409544"/>
            <a:ext cx="3442252" cy="1902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 loop so there is O(C) time complexity .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934198" y="4409544"/>
            <a:ext cx="5257801" cy="1902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Two loops dependent on N so </a:t>
            </a:r>
            <a:r>
              <a:rPr lang="en-US" dirty="0"/>
              <a:t>t</a:t>
            </a:r>
            <a:r>
              <a:rPr lang="en-US" dirty="0" smtClean="0"/>
              <a:t>ime complexity is O(N</a:t>
            </a:r>
            <a:r>
              <a:rPr lang="en-US" baseline="30000" dirty="0" smtClean="0"/>
              <a:t>2</a:t>
            </a:r>
            <a:r>
              <a:rPr lang="en-US" dirty="0" smtClean="0"/>
              <a:t>). The more loops dependent on N the higher time complexity.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267201" y="4036068"/>
            <a:ext cx="980661" cy="2385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492465" y="180458"/>
            <a:ext cx="45935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For x loops using N there is time complexity of O(</a:t>
            </a:r>
            <a:r>
              <a:rPr lang="en-US" sz="3200" dirty="0" err="1" smtClean="0"/>
              <a:t>N</a:t>
            </a:r>
            <a:r>
              <a:rPr lang="en-US" sz="3200" baseline="30000" dirty="0" err="1" smtClean="0"/>
              <a:t>x</a:t>
            </a:r>
            <a:r>
              <a:rPr lang="en-US" sz="3200" dirty="0" smtClean="0"/>
              <a:t>).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770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– 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59887" cy="4351338"/>
          </a:xfrm>
        </p:spPr>
        <p:txBody>
          <a:bodyPr/>
          <a:lstStyle/>
          <a:p>
            <a:r>
              <a:rPr lang="en-US" dirty="0" smtClean="0"/>
              <a:t>Since your cutting down on the number of  element you search each iteration you do less work. </a:t>
            </a:r>
          </a:p>
          <a:p>
            <a:r>
              <a:rPr lang="en-US" dirty="0" smtClean="0"/>
              <a:t>What you are dividing your counter by will the x in </a:t>
            </a:r>
            <a:r>
              <a:rPr lang="en-US" dirty="0" err="1" smtClean="0"/>
              <a:t>log</a:t>
            </a:r>
            <a:r>
              <a:rPr lang="en-US" baseline="-25000" dirty="0" err="1" smtClean="0"/>
              <a:t>x</a:t>
            </a:r>
            <a:r>
              <a:rPr lang="en-US" dirty="0" err="1" smtClean="0"/>
              <a:t>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2806" t="34828" r="23315" b="19157"/>
          <a:stretch/>
        </p:blipFill>
        <p:spPr>
          <a:xfrm>
            <a:off x="2093844" y="3491947"/>
            <a:ext cx="7010400" cy="336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9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Growth  Rates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416" t="58560" r="30138" b="20788"/>
          <a:stretch/>
        </p:blipFill>
        <p:spPr>
          <a:xfrm>
            <a:off x="2769704" y="1314167"/>
            <a:ext cx="6652591" cy="16631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3519" t="58379" r="29628" b="19338"/>
          <a:stretch/>
        </p:blipFill>
        <p:spPr>
          <a:xfrm>
            <a:off x="2769704" y="3014576"/>
            <a:ext cx="6652591" cy="18235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3620" t="59103" r="29731" b="20879"/>
          <a:stretch/>
        </p:blipFill>
        <p:spPr>
          <a:xfrm>
            <a:off x="2769704" y="5043617"/>
            <a:ext cx="6652591" cy="160504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00333" y="1314167"/>
            <a:ext cx="2521962" cy="116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00333" y="2990526"/>
            <a:ext cx="2521962" cy="116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00333" y="5031904"/>
            <a:ext cx="2521962" cy="116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5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Exits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situations where you are only looking for a specific element adding a early exit greatly increases the time efficiency.</a:t>
            </a:r>
          </a:p>
          <a:p>
            <a:r>
              <a:rPr lang="en-US" dirty="0" smtClean="0"/>
              <a:t>This can make a difference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9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726" y="217843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Generality, Correctness, and Searching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6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Safety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703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 Java program is considered </a:t>
            </a:r>
            <a:r>
              <a:rPr lang="en-US" b="1" dirty="0" smtClean="0"/>
              <a:t>type safe </a:t>
            </a:r>
            <a:r>
              <a:rPr lang="en-US" dirty="0" smtClean="0"/>
              <a:t>if there are no definite or potential type errors identified by the compiler.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006" t="36048" r="42510" b="21522"/>
          <a:stretch/>
        </p:blipFill>
        <p:spPr>
          <a:xfrm>
            <a:off x="789903" y="2497196"/>
            <a:ext cx="5267460" cy="31038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6888" t="35827" r="42065" b="20966"/>
          <a:stretch/>
        </p:blipFill>
        <p:spPr>
          <a:xfrm>
            <a:off x="6105660" y="2574470"/>
            <a:ext cx="5340626" cy="316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7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Safety Cont.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906" t="35344" r="42412" b="22227"/>
          <a:stretch/>
        </p:blipFill>
        <p:spPr>
          <a:xfrm>
            <a:off x="386366" y="2356835"/>
            <a:ext cx="5293217" cy="31038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6822" t="35959" r="42539" b="19747"/>
          <a:stretch/>
        </p:blipFill>
        <p:spPr>
          <a:xfrm>
            <a:off x="6813041" y="0"/>
            <a:ext cx="5287619" cy="32401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6808" t="35344" r="41916" b="22227"/>
          <a:stretch/>
        </p:blipFill>
        <p:spPr>
          <a:xfrm>
            <a:off x="6821510" y="3754192"/>
            <a:ext cx="5370490" cy="310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0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Sorting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Linear Scans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9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Sorts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Comparison sort</a:t>
            </a:r>
            <a:r>
              <a:rPr lang="en-US" sz="2000" dirty="0" smtClean="0"/>
              <a:t>: The only assumption about the data being sorted is that the data elements can be compared to each other on the basis of “less than”-­ that is, a total order exists.</a:t>
            </a:r>
          </a:p>
          <a:p>
            <a:r>
              <a:rPr lang="en-US" sz="2000" b="1" dirty="0" smtClean="0"/>
              <a:t>In-place</a:t>
            </a:r>
            <a:r>
              <a:rPr lang="en-US" sz="2000" dirty="0" smtClean="0"/>
              <a:t>: The list itself is rearranged and only a constant amount of extra space is required.</a:t>
            </a:r>
          </a:p>
          <a:p>
            <a:r>
              <a:rPr lang="en-US" sz="2000" b="1" dirty="0" smtClean="0"/>
              <a:t>Adaptive: </a:t>
            </a:r>
            <a:r>
              <a:rPr lang="en-US" sz="2000" dirty="0" smtClean="0"/>
              <a:t>Running time is affected by initial state of input.</a:t>
            </a:r>
          </a:p>
          <a:p>
            <a:r>
              <a:rPr lang="en-US" sz="2000" b="1" dirty="0"/>
              <a:t>Stable</a:t>
            </a:r>
            <a:r>
              <a:rPr lang="en-US" sz="2000" b="1" dirty="0" smtClean="0"/>
              <a:t>: </a:t>
            </a:r>
            <a:r>
              <a:rPr lang="en-US" sz="2000" dirty="0" smtClean="0"/>
              <a:t>Equal elements maintain the same relative order.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                                     All four sorts are comparison sorts</a:t>
            </a:r>
            <a:endParaRPr lang="en-US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363940"/>
              </p:ext>
            </p:extLst>
          </p:nvPr>
        </p:nvGraphicFramePr>
        <p:xfrm>
          <a:off x="1457839" y="3976579"/>
          <a:ext cx="8128000" cy="15399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4274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Insertion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Mergesort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Quicksort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In-place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Adaptive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32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                      Example        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1670" y="1690688"/>
            <a:ext cx="5382296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[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, 6, 3, 5, 8, 9, 4, 2, 7]         Start</a:t>
            </a:r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 smtClean="0">
                <a:solidFill>
                  <a:srgbClr val="00B050"/>
                </a:solidFill>
              </a:rPr>
              <a:t>1,</a:t>
            </a:r>
            <a:r>
              <a:rPr lang="en-US" dirty="0" smtClean="0"/>
              <a:t> </a:t>
            </a:r>
            <a:r>
              <a:rPr lang="en-US" b="1" dirty="0" smtClean="0"/>
              <a:t>6</a:t>
            </a:r>
            <a:r>
              <a:rPr lang="en-US" dirty="0" smtClean="0"/>
              <a:t>, 3, 5, 8, 9, 4,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, 7]            1</a:t>
            </a:r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 smtClean="0">
                <a:solidFill>
                  <a:srgbClr val="00B050"/>
                </a:solidFill>
              </a:rPr>
              <a:t>1, 2,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, 5, 8, 9, 4, 6, 7]            2</a:t>
            </a:r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 smtClean="0">
                <a:solidFill>
                  <a:srgbClr val="00B050"/>
                </a:solidFill>
              </a:rPr>
              <a:t>1, 2, 3,</a:t>
            </a:r>
            <a:r>
              <a:rPr lang="en-US" dirty="0" smtClean="0"/>
              <a:t> </a:t>
            </a:r>
            <a:r>
              <a:rPr lang="en-US" b="1" dirty="0" smtClean="0"/>
              <a:t>5</a:t>
            </a:r>
            <a:r>
              <a:rPr lang="en-US" dirty="0" smtClean="0"/>
              <a:t>, 8, 9, 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, 6, 7]            3</a:t>
            </a:r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 smtClean="0">
                <a:solidFill>
                  <a:srgbClr val="00B050"/>
                </a:solidFill>
              </a:rPr>
              <a:t>1, 2, 3, 4,</a:t>
            </a:r>
            <a:r>
              <a:rPr lang="en-US" dirty="0" smtClean="0"/>
              <a:t> </a:t>
            </a:r>
            <a:r>
              <a:rPr lang="en-US" b="1" dirty="0" smtClean="0"/>
              <a:t>8</a:t>
            </a:r>
            <a:r>
              <a:rPr lang="en-US" dirty="0" smtClean="0"/>
              <a:t>, 9,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, 6, 7]            4</a:t>
            </a:r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 smtClean="0">
                <a:solidFill>
                  <a:srgbClr val="00B050"/>
                </a:solidFill>
              </a:rPr>
              <a:t>1, 2, 3, 4, 5,</a:t>
            </a:r>
            <a:r>
              <a:rPr lang="en-US" dirty="0" smtClean="0"/>
              <a:t> </a:t>
            </a:r>
            <a:r>
              <a:rPr lang="en-US" b="1" dirty="0" smtClean="0"/>
              <a:t>9</a:t>
            </a:r>
            <a:r>
              <a:rPr lang="en-US" dirty="0" smtClean="0"/>
              <a:t>, 8, </a:t>
            </a:r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dirty="0" smtClean="0"/>
              <a:t>, 7]            5</a:t>
            </a:r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 smtClean="0">
                <a:solidFill>
                  <a:srgbClr val="00B050"/>
                </a:solidFill>
              </a:rPr>
              <a:t>1, 2, 3, 4, 5, 6,</a:t>
            </a:r>
            <a:r>
              <a:rPr lang="en-US" dirty="0" smtClean="0"/>
              <a:t> </a:t>
            </a:r>
            <a:r>
              <a:rPr lang="en-US" b="1" dirty="0" smtClean="0"/>
              <a:t>8</a:t>
            </a:r>
            <a:r>
              <a:rPr lang="en-US" dirty="0" smtClean="0"/>
              <a:t>, 9, </a:t>
            </a:r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dirty="0" smtClean="0"/>
              <a:t>]            6</a:t>
            </a:r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 smtClean="0">
                <a:solidFill>
                  <a:srgbClr val="00B050"/>
                </a:solidFill>
              </a:rPr>
              <a:t>1, 2, 3, 4, 5, 6, 7,</a:t>
            </a:r>
            <a:r>
              <a:rPr lang="en-US" dirty="0" smtClean="0"/>
              <a:t> </a:t>
            </a:r>
            <a:r>
              <a:rPr lang="en-US" b="1" dirty="0" smtClean="0"/>
              <a:t>9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dirty="0" smtClean="0"/>
              <a:t>]            7</a:t>
            </a:r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 smtClean="0">
                <a:solidFill>
                  <a:srgbClr val="00B050"/>
                </a:solidFill>
              </a:rPr>
              <a:t>1, 2, 3, 4, 5, 6, 7, 8,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9</a:t>
            </a:r>
            <a:r>
              <a:rPr lang="en-US" dirty="0" smtClean="0"/>
              <a:t>]            8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[1, 2, 3, 4, 5, 6, 7, 8, 9]</a:t>
            </a:r>
            <a:r>
              <a:rPr lang="en-US" dirty="0" smtClean="0"/>
              <a:t>            9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825625"/>
            <a:ext cx="54434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Best Case: O(N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</a:t>
            </a:r>
            <a:r>
              <a:rPr lang="en-US" sz="2000" baseline="30000" dirty="0" smtClean="0"/>
              <a:t> </a:t>
            </a:r>
            <a:endParaRPr lang="en-US" sz="2000" dirty="0" smtClean="0"/>
          </a:p>
          <a:p>
            <a:r>
              <a:rPr lang="en-US" sz="2000" dirty="0" smtClean="0"/>
              <a:t>Worst Case: O(N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Average: O(N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Searches the given data each iteration for the next (smallest) value.</a:t>
            </a:r>
          </a:p>
          <a:p>
            <a:r>
              <a:rPr lang="en-US" sz="2000" dirty="0" smtClean="0"/>
              <a:t>Once a value is placed it is sorted.</a:t>
            </a:r>
          </a:p>
          <a:p>
            <a:r>
              <a:rPr lang="en-US" sz="2000" dirty="0" smtClean="0"/>
              <a:t>As it moves values temporarily it is </a:t>
            </a:r>
            <a:r>
              <a:rPr lang="en-US" sz="2000" b="1" u="sng" dirty="0" smtClean="0"/>
              <a:t>NOT STABLE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Will always have O(N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 time complexity so it is </a:t>
            </a:r>
            <a:r>
              <a:rPr lang="en-US" sz="2000" b="1" u="sng" dirty="0" smtClean="0"/>
              <a:t>NOT ADAPTIVE.</a:t>
            </a:r>
          </a:p>
          <a:p>
            <a:r>
              <a:rPr lang="en-US" sz="2000" dirty="0" smtClean="0"/>
              <a:t>Keeps all values in the loop so it is In-place.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                      Example          Loop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39025" y="1701321"/>
            <a:ext cx="318977" cy="3826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80546" y="1690688"/>
            <a:ext cx="377456" cy="3826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96493" y="2165754"/>
            <a:ext cx="754912" cy="3826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96492" y="2630187"/>
            <a:ext cx="1116419" cy="3826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96493" y="4034119"/>
            <a:ext cx="2115880" cy="3826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96492" y="3601585"/>
            <a:ext cx="1796902" cy="3826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80546" y="3094620"/>
            <a:ext cx="1451342" cy="3826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80546" y="3569686"/>
            <a:ext cx="1796902" cy="382661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496492" y="4962985"/>
            <a:ext cx="2833575" cy="382661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496492" y="4498552"/>
            <a:ext cx="2456122" cy="382661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507125" y="5435520"/>
            <a:ext cx="3232297" cy="382661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7921" y="1690688"/>
            <a:ext cx="496587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effectLst/>
              </a:rPr>
              <a:t>[5, 9, 1, 6, 2, 3, 4, 7, 8]       Start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[</a:t>
            </a:r>
            <a:r>
              <a:rPr lang="en-US" dirty="0" smtClean="0">
                <a:ln w="22225">
                  <a:noFill/>
                  <a:prstDash val="solid"/>
                </a:ln>
                <a:effectLst/>
              </a:rPr>
              <a:t>5, 9,</a:t>
            </a:r>
            <a:r>
              <a:rPr lang="en-US" dirty="0" smtClean="0">
                <a:ln>
                  <a:solidFill>
                    <a:schemeClr val="tx1"/>
                  </a:solidFill>
                </a:ln>
                <a:effectLst/>
              </a:rPr>
              <a:t> </a:t>
            </a:r>
            <a:r>
              <a:rPr lang="en-US" dirty="0" smtClean="0"/>
              <a:t>1, 6, 2, 3, 4, 7, 8]          1</a:t>
            </a:r>
          </a:p>
          <a:p>
            <a:pPr marL="0" indent="0">
              <a:buNone/>
            </a:pPr>
            <a:r>
              <a:rPr lang="en-US" dirty="0" smtClean="0"/>
              <a:t>[1, 5, 9, 6, 2, 3, 4, 7, 8]          2</a:t>
            </a:r>
          </a:p>
          <a:p>
            <a:pPr marL="0" indent="0">
              <a:buNone/>
            </a:pPr>
            <a:r>
              <a:rPr lang="en-US" dirty="0" smtClean="0"/>
              <a:t>[1, 5, 6, 9, 2, 3, 4, 7, 8]          3</a:t>
            </a:r>
          </a:p>
          <a:p>
            <a:pPr marL="0" indent="0">
              <a:buNone/>
            </a:pPr>
            <a:r>
              <a:rPr lang="en-US" dirty="0" smtClean="0"/>
              <a:t>[1, 2, 5, 6, 9, 3, 4, 7, 8]          4</a:t>
            </a:r>
          </a:p>
          <a:p>
            <a:pPr marL="0" indent="0">
              <a:buNone/>
            </a:pPr>
            <a:r>
              <a:rPr lang="en-US" dirty="0" smtClean="0"/>
              <a:t>[1, 2, 3, 5, 6, 9, 4, 7, 8]          5</a:t>
            </a:r>
          </a:p>
          <a:p>
            <a:pPr marL="0" indent="0">
              <a:buNone/>
            </a:pPr>
            <a:r>
              <a:rPr lang="en-US" dirty="0" smtClean="0"/>
              <a:t>[1, 2, 3, 4, 5, 6, 9, 7, 8]          6</a:t>
            </a:r>
          </a:p>
          <a:p>
            <a:pPr marL="0" indent="0">
              <a:buNone/>
            </a:pPr>
            <a:r>
              <a:rPr lang="en-US" dirty="0" smtClean="0"/>
              <a:t>[1, 2, 3, 4, 5, 6, 7, 9, 8]          7</a:t>
            </a:r>
          </a:p>
          <a:p>
            <a:pPr marL="0" indent="0">
              <a:buNone/>
            </a:pPr>
            <a:r>
              <a:rPr lang="en-US" dirty="0" smtClean="0"/>
              <a:t>[1, 2, 3, 4, 5, 6, 7, 8, 9]          8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825625"/>
            <a:ext cx="554972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Best Case: O(N)</a:t>
            </a:r>
          </a:p>
          <a:p>
            <a:r>
              <a:rPr lang="en-US" dirty="0" smtClean="0"/>
              <a:t>Worst Case: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Average: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Sorts the data by making a subarray where the elements are sorted as they are added.</a:t>
            </a:r>
          </a:p>
          <a:p>
            <a:r>
              <a:rPr lang="en-US" dirty="0" smtClean="0"/>
              <a:t>Because there is no addition array Insertion sort is in-place.</a:t>
            </a:r>
          </a:p>
          <a:p>
            <a:r>
              <a:rPr lang="en-US" dirty="0" smtClean="0"/>
              <a:t>It is stable because duplicate values would be added to the list in the same order they were in naturally.</a:t>
            </a:r>
          </a:p>
          <a:p>
            <a:r>
              <a:rPr lang="en-US" dirty="0" smtClean="0"/>
              <a:t>As the list is more sorted it takes less time so it is Adaptive.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00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Sorting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Divide and conquer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9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632372" y="2239610"/>
            <a:ext cx="1435395" cy="382661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56127" y="2229410"/>
            <a:ext cx="1777810" cy="40000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                              Example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926481" cy="4351338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Best case: O(N log N)</a:t>
            </a:r>
          </a:p>
          <a:p>
            <a:r>
              <a:rPr lang="pt-BR" dirty="0" smtClean="0"/>
              <a:t>Average case: O(N log N)</a:t>
            </a:r>
          </a:p>
          <a:p>
            <a:r>
              <a:rPr lang="pt-BR" dirty="0" smtClean="0"/>
              <a:t>Worst case: O(N log N)</a:t>
            </a:r>
          </a:p>
          <a:p>
            <a:r>
              <a:rPr lang="pt-BR" dirty="0" smtClean="0"/>
              <a:t>Breaks down the data into single pieces and then starts the comparasions.</a:t>
            </a:r>
          </a:p>
          <a:p>
            <a:r>
              <a:rPr lang="pt-BR" dirty="0" smtClean="0"/>
              <a:t>When combining the pieces they are ordered.</a:t>
            </a:r>
          </a:p>
          <a:p>
            <a:r>
              <a:rPr lang="pt-BR" dirty="0" smtClean="0"/>
              <a:t>Uses a temporay array which means it is </a:t>
            </a:r>
            <a:r>
              <a:rPr lang="pt-BR" b="1" u="sng" dirty="0" smtClean="0"/>
              <a:t>NOT IN-PLACE.</a:t>
            </a:r>
          </a:p>
          <a:p>
            <a:r>
              <a:rPr lang="en-US" dirty="0" smtClean="0"/>
              <a:t>It is stable because duplicate values would not move positions and would in their natural position.</a:t>
            </a:r>
          </a:p>
          <a:p>
            <a:r>
              <a:rPr lang="en-US" dirty="0" smtClean="0"/>
              <a:t>It has the same time complexity meaning it is not adaptive to any data set.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b="1" u="sng" dirty="0" smtClean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633937" y="1714600"/>
            <a:ext cx="1435395" cy="382661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6127" y="1705928"/>
            <a:ext cx="1777810" cy="40000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56127" y="1705928"/>
            <a:ext cx="384114" cy="4000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240241" y="1705928"/>
            <a:ext cx="384114" cy="4000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624355" y="1705928"/>
            <a:ext cx="384114" cy="4000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935116" y="1705928"/>
            <a:ext cx="384114" cy="400004"/>
          </a:xfrm>
          <a:prstGeom prst="rect">
            <a:avLst/>
          </a:prstGeom>
          <a:solidFill>
            <a:srgbClr val="DF8C11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632372" y="1705928"/>
            <a:ext cx="384114" cy="400004"/>
          </a:xfrm>
          <a:prstGeom prst="rect">
            <a:avLst/>
          </a:prstGeom>
          <a:solidFill>
            <a:srgbClr val="E971E9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014105" y="1705928"/>
            <a:ext cx="338305" cy="4000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351633" y="1705928"/>
            <a:ext cx="384114" cy="400004"/>
          </a:xfrm>
          <a:prstGeom prst="rect">
            <a:avLst/>
          </a:prstGeom>
          <a:solidFill>
            <a:srgbClr val="26DEA5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856125" y="2229410"/>
            <a:ext cx="768229" cy="4000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624354" y="2229410"/>
            <a:ext cx="725549" cy="4000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633935" y="2231791"/>
            <a:ext cx="768229" cy="4000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856125" y="2747758"/>
            <a:ext cx="1463105" cy="4000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719514" y="2749317"/>
            <a:ext cx="1348253" cy="4000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856125" y="2746936"/>
            <a:ext cx="1863390" cy="4000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64680" y="1691301"/>
            <a:ext cx="3577053" cy="2160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[1, 6, 3, 5, 8, 9, 4, 2, 7]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[1, 6, 3, 5, 8, </a:t>
            </a:r>
            <a:r>
              <a:rPr lang="en-US" dirty="0" smtClean="0">
                <a:solidFill>
                  <a:srgbClr val="FF0000"/>
                </a:solidFill>
              </a:rPr>
              <a:t>4, 9</a:t>
            </a:r>
            <a:r>
              <a:rPr lang="en-US" dirty="0" smtClean="0"/>
              <a:t>, 2, 7]             </a:t>
            </a:r>
          </a:p>
          <a:p>
            <a:pPr marL="0" indent="0">
              <a:buNone/>
            </a:pPr>
            <a:r>
              <a:rPr lang="en-US" dirty="0" smtClean="0"/>
              <a:t>[1, </a:t>
            </a:r>
            <a:r>
              <a:rPr lang="en-US" dirty="0" smtClean="0">
                <a:solidFill>
                  <a:srgbClr val="FF0000"/>
                </a:solidFill>
              </a:rPr>
              <a:t>3, 5, 6, </a:t>
            </a:r>
            <a:r>
              <a:rPr lang="en-US" dirty="0" smtClean="0"/>
              <a:t>8, </a:t>
            </a:r>
            <a:r>
              <a:rPr lang="en-US" dirty="0" smtClean="0">
                <a:solidFill>
                  <a:srgbClr val="FF0000"/>
                </a:solidFill>
              </a:rPr>
              <a:t>2, 4, 7, 9</a:t>
            </a:r>
            <a:r>
              <a:rPr lang="en-US" dirty="0" smtClean="0"/>
              <a:t>]             </a:t>
            </a:r>
          </a:p>
          <a:p>
            <a:pPr marL="0" indent="0">
              <a:buNone/>
            </a:pPr>
            <a:r>
              <a:rPr lang="en-US" dirty="0" smtClean="0"/>
              <a:t>[1, </a:t>
            </a:r>
            <a:r>
              <a:rPr lang="en-US" dirty="0" smtClean="0">
                <a:solidFill>
                  <a:srgbClr val="FF0000"/>
                </a:solidFill>
              </a:rPr>
              <a:t>2, 3, 4, 5, 6, 7, 8, </a:t>
            </a:r>
            <a:r>
              <a:rPr lang="en-US" dirty="0" smtClean="0"/>
              <a:t>9]          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982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22755" cy="4351338"/>
          </a:xfrm>
        </p:spPr>
        <p:txBody>
          <a:bodyPr>
            <a:normAutofit fontScale="70000" lnSpcReduction="20000"/>
          </a:bodyPr>
          <a:lstStyle/>
          <a:p>
            <a:r>
              <a:rPr lang="pt-BR" dirty="0" smtClean="0"/>
              <a:t>Best case: O(N log N)</a:t>
            </a:r>
          </a:p>
          <a:p>
            <a:r>
              <a:rPr lang="pt-BR" dirty="0" smtClean="0"/>
              <a:t>Average case: O(N log N)</a:t>
            </a:r>
          </a:p>
          <a:p>
            <a:r>
              <a:rPr lang="pt-BR" dirty="0" smtClean="0"/>
              <a:t>Worst case: O(N</a:t>
            </a:r>
            <a:r>
              <a:rPr lang="pt-BR" sz="3200" baseline="30000" dirty="0" smtClean="0"/>
              <a:t>2</a:t>
            </a:r>
            <a:r>
              <a:rPr lang="pt-BR" dirty="0" smtClean="0"/>
              <a:t>).</a:t>
            </a:r>
          </a:p>
          <a:p>
            <a:r>
              <a:rPr lang="en-US" dirty="0" smtClean="0"/>
              <a:t>Doesn’t sort the elements in order, only compares them to the pivot in each iteration.	</a:t>
            </a:r>
          </a:p>
          <a:p>
            <a:r>
              <a:rPr lang="en-US" dirty="0" smtClean="0"/>
              <a:t>Less than the pivot puts an element randomly on the left side while being greater than puts you on the right side.</a:t>
            </a:r>
          </a:p>
          <a:p>
            <a:r>
              <a:rPr lang="en-US" dirty="0" smtClean="0"/>
              <a:t>Worst case is when the pivot leaves only one partition each time</a:t>
            </a:r>
          </a:p>
          <a:p>
            <a:r>
              <a:rPr lang="en-US" dirty="0" smtClean="0"/>
              <a:t>Since no order is persevered it is </a:t>
            </a:r>
            <a:r>
              <a:rPr lang="en-US" b="1" u="sng" dirty="0" smtClean="0"/>
              <a:t>NOT STABLE.</a:t>
            </a:r>
          </a:p>
          <a:p>
            <a:r>
              <a:rPr lang="en-US" dirty="0" smtClean="0"/>
              <a:t>Worst case is not based on sorted size but pivot placement so it is </a:t>
            </a:r>
            <a:r>
              <a:rPr lang="en-US" b="1" u="sng" dirty="0" smtClean="0"/>
              <a:t>NOT ADAPTIVE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Since there are no additional temporary storages it is in-place</a:t>
            </a:r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38169" y="1825625"/>
            <a:ext cx="4336907" cy="4821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[1, 6, 3, 5, 8, 9, 4, 2, 7]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 </a:t>
            </a:r>
            <a:r>
              <a:rPr lang="en-US" dirty="0" smtClean="0"/>
              <a:t>^  </a:t>
            </a:r>
          </a:p>
          <a:p>
            <a:pPr marL="0" indent="0">
              <a:buNone/>
            </a:pPr>
            <a:r>
              <a:rPr lang="en-US" dirty="0" smtClean="0"/>
              <a:t>              |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/>
              <a:t>pivot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b="1" dirty="0" smtClean="0">
                <a:solidFill>
                  <a:srgbClr val="00B050"/>
                </a:solidFill>
              </a:rPr>
              <a:t>1, </a:t>
            </a:r>
            <a:r>
              <a:rPr lang="en-US" dirty="0" smtClean="0">
                <a:solidFill>
                  <a:srgbClr val="FF0000"/>
                </a:solidFill>
              </a:rPr>
              <a:t>4, </a:t>
            </a:r>
            <a:r>
              <a:rPr lang="en-US" b="1" dirty="0" smtClean="0">
                <a:solidFill>
                  <a:srgbClr val="00B05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, 2,</a:t>
            </a:r>
            <a:r>
              <a:rPr lang="en-US" dirty="0" smtClean="0"/>
              <a:t> </a:t>
            </a:r>
            <a:r>
              <a:rPr lang="en-US" b="1" dirty="0" smtClean="0"/>
              <a:t>5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6, </a:t>
            </a:r>
            <a:r>
              <a:rPr lang="en-US" b="1" dirty="0" smtClean="0">
                <a:solidFill>
                  <a:srgbClr val="00B050"/>
                </a:solidFill>
              </a:rPr>
              <a:t>9, 7, </a:t>
            </a:r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dirty="0" smtClean="0"/>
              <a:t>]          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800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Sorting at a Glance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45" t="9287" r="8459" b="20643"/>
          <a:stretch/>
        </p:blipFill>
        <p:spPr>
          <a:xfrm>
            <a:off x="364901" y="1690688"/>
            <a:ext cx="11462197" cy="512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6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1072</Words>
  <Application>Microsoft Office PowerPoint</Application>
  <PresentationFormat>Widescreen</PresentationFormat>
  <Paragraphs>121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Java 2</vt:lpstr>
      <vt:lpstr>Sorting </vt:lpstr>
      <vt:lpstr>Properties of Sorts</vt:lpstr>
      <vt:lpstr>Selection Sort                      Example         Loop</vt:lpstr>
      <vt:lpstr>Insertion Sort                       Example          Loop</vt:lpstr>
      <vt:lpstr>Sorting </vt:lpstr>
      <vt:lpstr>Merge Sort                               Example</vt:lpstr>
      <vt:lpstr>Quick Sort</vt:lpstr>
      <vt:lpstr>Sorting at a Glance</vt:lpstr>
      <vt:lpstr>Algorithm Analysis  Efficiency (Time Complexity) </vt:lpstr>
      <vt:lpstr>Time Complexity – Empirical analysis</vt:lpstr>
      <vt:lpstr>Time Complexity - Code</vt:lpstr>
      <vt:lpstr>Time Complexity – Binary Search</vt:lpstr>
      <vt:lpstr>Growth  Rates</vt:lpstr>
      <vt:lpstr>Early Exits</vt:lpstr>
      <vt:lpstr>Generality, Correctness, and Searching</vt:lpstr>
      <vt:lpstr>Type Safety </vt:lpstr>
      <vt:lpstr>Type Safety Cont.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</dc:title>
  <dc:creator>Red Devil Flames</dc:creator>
  <cp:lastModifiedBy>Red Devil Flames</cp:lastModifiedBy>
  <cp:revision>48</cp:revision>
  <dcterms:created xsi:type="dcterms:W3CDTF">2017-02-15T04:52:05Z</dcterms:created>
  <dcterms:modified xsi:type="dcterms:W3CDTF">2017-02-15T21:49:55Z</dcterms:modified>
</cp:coreProperties>
</file>