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3"/>
  </p:notesMasterIdLst>
  <p:handoutMasterIdLst>
    <p:handoutMasterId r:id="rId24"/>
  </p:handoutMasterIdLst>
  <p:sldIdLst>
    <p:sldId id="557" r:id="rId2"/>
    <p:sldId id="778" r:id="rId3"/>
    <p:sldId id="726" r:id="rId4"/>
    <p:sldId id="752" r:id="rId5"/>
    <p:sldId id="766" r:id="rId6"/>
    <p:sldId id="754" r:id="rId7"/>
    <p:sldId id="753" r:id="rId8"/>
    <p:sldId id="718" r:id="rId9"/>
    <p:sldId id="767" r:id="rId10"/>
    <p:sldId id="717" r:id="rId11"/>
    <p:sldId id="716" r:id="rId12"/>
    <p:sldId id="768" r:id="rId13"/>
    <p:sldId id="770" r:id="rId14"/>
    <p:sldId id="771" r:id="rId15"/>
    <p:sldId id="772" r:id="rId16"/>
    <p:sldId id="773" r:id="rId17"/>
    <p:sldId id="774" r:id="rId18"/>
    <p:sldId id="775" r:id="rId19"/>
    <p:sldId id="776" r:id="rId20"/>
    <p:sldId id="777" r:id="rId21"/>
    <p:sldId id="765" r:id="rId2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8FD88"/>
    <a:srgbClr val="4F81BD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25"/>
    <p:restoredTop sz="69088" autoAdjust="0"/>
  </p:normalViewPr>
  <p:slideViewPr>
    <p:cSldViewPr>
      <p:cViewPr varScale="1">
        <p:scale>
          <a:sx n="144" d="100"/>
          <a:sy n="144" d="100"/>
        </p:scale>
        <p:origin x="768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12EC83D-DF42-934D-9B4C-9DA45B0AF85E}" type="datetimeFigureOut">
              <a:rPr lang="en-US"/>
              <a:pPr>
                <a:defRPr/>
              </a:pPr>
              <a:t>12/3/18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D712F13-7286-E547-A1B9-BD5D58A0F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17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DAB72A0E-0C65-6244-A8C3-15FE060AFF12}" type="datetimeFigureOut">
              <a:rPr lang="en-US"/>
              <a:pPr>
                <a:defRPr/>
              </a:pPr>
              <a:t>12/3/18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C4C04107-0928-CB46-B9AF-281984CA4C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31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38" tIns="44425" rIns="90438" bIns="44425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>
                <a:latin typeface="Calibri" charset="0"/>
                <a:ea typeface="SimSun" charset="0"/>
                <a:cs typeface="SimSun" charset="0"/>
              </a:rPr>
              <a:t>Fall’17: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err="1">
                <a:latin typeface="Calibri" charset="0"/>
                <a:ea typeface="SimSun" charset="0"/>
                <a:cs typeface="SimSun" charset="0"/>
              </a:rPr>
              <a:t>backingstore_reader.c</a:t>
            </a:r>
            <a:r>
              <a:rPr lang="en-US" altLang="zh-CN" baseline="0">
                <a:latin typeface="Calibri" charset="0"/>
                <a:ea typeface="SimSun" charset="0"/>
                <a:cs typeface="SimSun" charset="0"/>
              </a:rPr>
              <a:t>   3 minutes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>
                <a:latin typeface="Calibri" charset="0"/>
                <a:ea typeface="SimSun" charset="0"/>
                <a:cs typeface="SimSun" charset="0"/>
              </a:rPr>
              <a:t>Main function of project 5: 10 minutes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>
                <a:latin typeface="Calibri" charset="0"/>
                <a:ea typeface="SimSun" charset="0"/>
                <a:cs typeface="SimSun" charset="0"/>
              </a:rPr>
              <a:t>Slides: 10-20. 40 minutes.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>
              <a:latin typeface="Calibri" charset="0"/>
              <a:ea typeface="SimSun" charset="0"/>
              <a:cs typeface="SimSun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>
              <a:latin typeface="Calibri" charset="0"/>
              <a:ea typeface="SimSun" charset="0"/>
              <a:cs typeface="SimSun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>
                <a:latin typeface="Calibri" charset="0"/>
                <a:ea typeface="SimSun" charset="0"/>
                <a:cs typeface="SimSun" charset="0"/>
              </a:rPr>
              <a:t>Fall’16: 35 Minutes: slides 1-10</a:t>
            </a:r>
          </a:p>
          <a:p>
            <a:pPr eaLnBrk="1" hangingPunct="1"/>
            <a:endParaRPr lang="en-US" altLang="zh-CN" baseline="0" dirty="0">
              <a:latin typeface="Calibri" charset="0"/>
              <a:ea typeface="SimSun" charset="0"/>
              <a:cs typeface="SimSun" charset="0"/>
            </a:endParaRPr>
          </a:p>
          <a:p>
            <a:pPr eaLnBrk="1" hangingPunct="1"/>
            <a:r>
              <a:rPr lang="en-US" altLang="zh-CN" baseline="0" dirty="0">
                <a:latin typeface="Calibri" charset="0"/>
                <a:ea typeface="SimSun" charset="0"/>
                <a:cs typeface="SimSun" charset="0"/>
              </a:rPr>
              <a:t>Fall’16: 13c Cont. to be covered in 14b. Slides 11-21</a:t>
            </a:r>
          </a:p>
          <a:p>
            <a:pPr eaLnBrk="1" hangingPunct="1"/>
            <a:endParaRPr lang="en-US" altLang="zh-CN" baseline="0" dirty="0">
              <a:latin typeface="Calibri" charset="0"/>
              <a:ea typeface="SimSun" charset="0"/>
              <a:cs typeface="SimSun" charset="0"/>
            </a:endParaRPr>
          </a:p>
          <a:p>
            <a:pPr eaLnBrk="1" hangingPunct="1"/>
            <a:r>
              <a:rPr lang="en-US" altLang="zh-CN" baseline="0" dirty="0">
                <a:latin typeface="Calibri" charset="0"/>
                <a:ea typeface="SimSun" charset="0"/>
                <a:cs typeface="SimSun" charset="0"/>
              </a:rPr>
              <a:t>Fall’15: 35 Minutes: slides 1-11</a:t>
            </a:r>
          </a:p>
          <a:p>
            <a:pPr eaLnBrk="1" hangingPunct="1"/>
            <a:r>
              <a:rPr lang="en-US" altLang="zh-CN" baseline="0" dirty="0">
                <a:latin typeface="Calibri" charset="0"/>
                <a:ea typeface="SimSun" charset="0"/>
                <a:cs typeface="SimSun" charset="0"/>
              </a:rPr>
              <a:t>Lec14a-14c: Project 5 from design to implementation.</a:t>
            </a:r>
          </a:p>
          <a:p>
            <a:pPr eaLnBrk="1" hangingPunct="1"/>
            <a:r>
              <a:rPr lang="en-US" altLang="zh-CN" baseline="0" dirty="0" err="1">
                <a:latin typeface="Calibri" charset="0"/>
                <a:ea typeface="SimSun" charset="0"/>
                <a:cs typeface="SimSun" charset="0"/>
              </a:rPr>
              <a:t>Cont</a:t>
            </a:r>
            <a:r>
              <a:rPr lang="en-US" altLang="zh-CN" baseline="0" dirty="0">
                <a:latin typeface="Calibri" charset="0"/>
                <a:ea typeface="SimSun" charset="0"/>
                <a:cs typeface="SimSun" charset="0"/>
              </a:rPr>
              <a:t> to Lec16a</a:t>
            </a:r>
          </a:p>
        </p:txBody>
      </p:sp>
      <p:sp>
        <p:nvSpPr>
          <p:cNvPr id="8194" name="Rectangle 3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622367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55E3815-9DF2-438D-B124-EECCFF182713}" type="slidenum">
              <a:rPr lang="en-US" altLang="en-US">
                <a:latin typeface="Helvetica" panose="020B0604020202020204" pitchFamily="34" charset="0"/>
              </a:rPr>
              <a:pPr/>
              <a:t>11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299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A7EAA23-9438-40EB-A4F3-CDBA20728548}" type="slidenum">
              <a:rPr lang="en-US" altLang="en-US">
                <a:latin typeface="Helvetica" panose="020B0604020202020204" pitchFamily="34" charset="0"/>
              </a:rPr>
              <a:pPr/>
              <a:t>12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Review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Hierarchical Page Tables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Translation Look-aside Buffers (TLBs)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New Topic: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Effective Memory Access Time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>
                <a:latin typeface="Times New Roman" panose="02020603050405020304" pitchFamily="18" charset="0"/>
              </a:rPr>
              <a:t>What value? (page#,</a:t>
            </a:r>
            <a:r>
              <a:rPr lang="en-US" altLang="en-US" baseline="0" dirty="0">
                <a:latin typeface="Times New Roman" panose="02020603050405020304" pitchFamily="18" charset="0"/>
              </a:rPr>
              <a:t> frame#) in the page table.</a:t>
            </a:r>
          </a:p>
          <a:p>
            <a:endParaRPr lang="en-US" altLang="en-US" baseline="0" dirty="0">
              <a:latin typeface="Times New Roman" panose="02020603050405020304" pitchFamily="18" charset="0"/>
            </a:endParaRPr>
          </a:p>
          <a:p>
            <a:pPr lvl="1"/>
            <a:r>
              <a:rPr lang="en-US" altLang="en-US" dirty="0"/>
              <a:t>Replacement policies must be considered</a:t>
            </a:r>
          </a:p>
          <a:p>
            <a:pPr lvl="1"/>
            <a:r>
              <a:rPr lang="en-US" altLang="en-US" dirty="0"/>
              <a:t>Some entries can be</a:t>
            </a:r>
            <a:r>
              <a:rPr lang="en-US" altLang="en-US" b="1" dirty="0">
                <a:solidFill>
                  <a:srgbClr val="3366FF"/>
                </a:solidFill>
              </a:rPr>
              <a:t> wired down </a:t>
            </a:r>
            <a:r>
              <a:rPr lang="en-US" altLang="en-US" dirty="0"/>
              <a:t>for permanent fast access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125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E34816A-4ECD-42A6-9A3F-9A19C765B824}" type="slidenum">
              <a:rPr lang="en-US" altLang="en-US">
                <a:latin typeface="Helvetica" panose="020B0604020202020204" pitchFamily="34" charset="0"/>
              </a:rPr>
              <a:pPr/>
              <a:t>13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200" dirty="0"/>
              <a:t>TLB update and accessing data in memory are performed in parallel</a:t>
            </a:r>
          </a:p>
          <a:p>
            <a:r>
              <a:rPr lang="en-US" altLang="en-US" sz="1200" dirty="0" err="1">
                <a:latin typeface="Times New Roman" panose="02020603050405020304" pitchFamily="18" charset="0"/>
              </a:rPr>
              <a:t>T_tlb_update</a:t>
            </a:r>
            <a:r>
              <a:rPr lang="en-US" altLang="en-US" sz="1200" dirty="0">
                <a:latin typeface="Times New Roman" panose="02020603050405020304" pitchFamily="18" charset="0"/>
              </a:rPr>
              <a:t> &lt;&lt; </a:t>
            </a:r>
            <a:r>
              <a:rPr lang="en-US" altLang="en-US" sz="1200" dirty="0" err="1">
                <a:latin typeface="Times New Roman" panose="02020603050405020304" pitchFamily="18" charset="0"/>
              </a:rPr>
              <a:t>T_mem</a:t>
            </a:r>
            <a:endParaRPr lang="en-US" altLang="en-US" sz="1200" dirty="0">
              <a:latin typeface="Times New Roman" panose="02020603050405020304" pitchFamily="18" charset="0"/>
            </a:endParaRPr>
          </a:p>
          <a:p>
            <a:endParaRPr lang="en-US" altLang="en-US" sz="12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dirty="0"/>
              <a:t>Associative Lookup = </a:t>
            </a:r>
            <a:r>
              <a:rPr lang="en-US" altLang="en-US" dirty="0">
                <a:sym typeface="Symbol" panose="05050102010706020507" pitchFamily="18" charset="2"/>
              </a:rPr>
              <a:t>T</a:t>
            </a:r>
            <a:r>
              <a:rPr lang="en-US" altLang="en-US" sz="2800" dirty="0">
                <a:sym typeface="Symbol" panose="05050102010706020507" pitchFamily="18" charset="2"/>
              </a:rPr>
              <a:t>tlb</a:t>
            </a:r>
            <a:r>
              <a:rPr lang="en-US" altLang="en-US" dirty="0">
                <a:sym typeface="Symbol" panose="05050102010706020507" pitchFamily="18" charset="2"/>
              </a:rPr>
              <a:t> time unit</a:t>
            </a:r>
          </a:p>
          <a:p>
            <a:pPr lvl="1"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Can be &lt; 10% of memory access time</a:t>
            </a:r>
          </a:p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Hit ratio = h</a:t>
            </a:r>
          </a:p>
          <a:p>
            <a:pPr lvl="1"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Hit ratio – percentage of times that a page number is found in the associative registers; ratio related to number of associative registers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82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E34816A-4ECD-42A6-9A3F-9A19C765B824}" type="slidenum">
              <a:rPr lang="en-US" altLang="en-US">
                <a:latin typeface="Helvetica" panose="020B0604020202020204" pitchFamily="34" charset="0"/>
              </a:rPr>
              <a:pPr/>
              <a:t>14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920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9828D02-527C-47B7-AD60-B469A0B4D7D3}" type="slidenum">
              <a:rPr lang="en-US" altLang="en-US">
                <a:latin typeface="Helvetica" panose="020B0604020202020204" pitchFamily="34" charset="0"/>
              </a:rPr>
              <a:pPr/>
              <a:t>15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0000" lnSpcReduction="20000"/>
          </a:bodyPr>
          <a:lstStyle/>
          <a:p>
            <a:r>
              <a:rPr lang="en-US" altLang="en-US" sz="2800" dirty="0">
                <a:latin typeface="+mn-lt"/>
              </a:rPr>
              <a:t>Memory protection implemented by associating protection bit with each frame to indicate if read-only or read-write access is allowed</a:t>
            </a:r>
          </a:p>
          <a:p>
            <a:pPr lvl="1"/>
            <a:r>
              <a:rPr lang="en-US" altLang="en-US" sz="2400" dirty="0">
                <a:latin typeface="+mn-lt"/>
              </a:rPr>
              <a:t>Answer:  more bits to indicate page execute-only, and so on</a:t>
            </a:r>
          </a:p>
          <a:p>
            <a:pPr lvl="1"/>
            <a:endParaRPr lang="en-US" altLang="en-US" sz="2400" dirty="0">
              <a:latin typeface="+mn-lt"/>
            </a:endParaRPr>
          </a:p>
          <a:p>
            <a:pPr lvl="1"/>
            <a:endParaRPr lang="en-US" altLang="en-US" sz="2400" dirty="0">
              <a:latin typeface="+mn-lt"/>
            </a:endParaRPr>
          </a:p>
          <a:p>
            <a:r>
              <a:rPr lang="en-US" altLang="en-US" sz="2800" b="1" dirty="0">
                <a:solidFill>
                  <a:srgbClr val="3366FF"/>
                </a:solidFill>
                <a:latin typeface="+mn-lt"/>
              </a:rPr>
              <a:t>Valid-invalid</a:t>
            </a:r>
            <a:r>
              <a:rPr lang="en-US" altLang="en-US" sz="2800" dirty="0">
                <a:solidFill>
                  <a:srgbClr val="3366FF"/>
                </a:solidFill>
                <a:latin typeface="+mn-lt"/>
              </a:rPr>
              <a:t> </a:t>
            </a:r>
            <a:r>
              <a:rPr lang="en-US" altLang="en-US" sz="2800" dirty="0">
                <a:latin typeface="+mn-lt"/>
              </a:rPr>
              <a:t>bit attached to each entry in the page table:</a:t>
            </a:r>
          </a:p>
          <a:p>
            <a:pPr lvl="1"/>
            <a:r>
              <a:rPr lang="ja-JP" altLang="en-US" sz="2400" dirty="0">
                <a:latin typeface="+mn-lt"/>
              </a:rPr>
              <a:t>“</a:t>
            </a:r>
            <a:r>
              <a:rPr lang="en-US" altLang="ja-JP" sz="2400" dirty="0">
                <a:latin typeface="+mn-lt"/>
              </a:rPr>
              <a:t>valid</a:t>
            </a:r>
            <a:r>
              <a:rPr lang="ja-JP" altLang="en-US" sz="2400" dirty="0">
                <a:latin typeface="+mn-lt"/>
              </a:rPr>
              <a:t>”</a:t>
            </a:r>
            <a:r>
              <a:rPr lang="en-US" altLang="ja-JP" sz="2400" dirty="0">
                <a:latin typeface="+mn-lt"/>
              </a:rPr>
              <a:t> indicates that the associated page is in the process</a:t>
            </a:r>
            <a:r>
              <a:rPr lang="ja-JP" altLang="en-US" sz="2400" dirty="0">
                <a:latin typeface="+mn-lt"/>
              </a:rPr>
              <a:t>’</a:t>
            </a:r>
            <a:r>
              <a:rPr lang="en-US" altLang="ja-JP" sz="2400" dirty="0">
                <a:latin typeface="+mn-lt"/>
              </a:rPr>
              <a:t> logical address space, and is thus a legal page</a:t>
            </a:r>
          </a:p>
          <a:p>
            <a:pPr lvl="1"/>
            <a:r>
              <a:rPr lang="ja-JP" altLang="en-US" sz="2400" dirty="0">
                <a:latin typeface="+mn-lt"/>
              </a:rPr>
              <a:t>“</a:t>
            </a:r>
            <a:r>
              <a:rPr lang="en-US" altLang="ja-JP" sz="2400" dirty="0">
                <a:latin typeface="+mn-lt"/>
              </a:rPr>
              <a:t>invalid</a:t>
            </a:r>
            <a:r>
              <a:rPr lang="ja-JP" altLang="en-US" sz="2400" dirty="0">
                <a:latin typeface="+mn-lt"/>
              </a:rPr>
              <a:t>”</a:t>
            </a:r>
            <a:r>
              <a:rPr lang="en-US" altLang="ja-JP" sz="2400" dirty="0">
                <a:latin typeface="+mn-lt"/>
              </a:rPr>
              <a:t> indicates that the page is not in the process</a:t>
            </a:r>
            <a:r>
              <a:rPr lang="ja-JP" altLang="en-US" sz="2400" dirty="0">
                <a:latin typeface="+mn-lt"/>
              </a:rPr>
              <a:t>’</a:t>
            </a:r>
            <a:r>
              <a:rPr lang="en-US" altLang="ja-JP" sz="2400" dirty="0">
                <a:latin typeface="+mn-lt"/>
              </a:rPr>
              <a:t> logical address space</a:t>
            </a:r>
          </a:p>
          <a:p>
            <a:pPr lvl="1"/>
            <a:r>
              <a:rPr lang="en-US" altLang="en-US" sz="2400" dirty="0">
                <a:latin typeface="+mn-lt"/>
              </a:rPr>
              <a:t>Or use </a:t>
            </a:r>
            <a:r>
              <a:rPr lang="en-US" altLang="en-US" sz="2400" b="1" dirty="0">
                <a:solidFill>
                  <a:srgbClr val="3366FF"/>
                </a:solidFill>
                <a:latin typeface="+mn-lt"/>
              </a:rPr>
              <a:t>page-table length register </a:t>
            </a:r>
            <a:r>
              <a:rPr lang="en-US" altLang="en-US" sz="2400" dirty="0">
                <a:latin typeface="+mn-lt"/>
              </a:rPr>
              <a:t>(</a:t>
            </a:r>
            <a:r>
              <a:rPr lang="en-US" altLang="en-US" sz="2400" b="1" dirty="0">
                <a:solidFill>
                  <a:srgbClr val="3366FF"/>
                </a:solidFill>
                <a:latin typeface="+mn-lt"/>
              </a:rPr>
              <a:t>PTLR</a:t>
            </a:r>
            <a:r>
              <a:rPr lang="en-US" altLang="en-US" sz="2400" dirty="0">
                <a:latin typeface="+mn-lt"/>
              </a:rPr>
              <a:t>)</a:t>
            </a:r>
          </a:p>
          <a:p>
            <a:r>
              <a:rPr lang="en-US" altLang="en-US" sz="2800" dirty="0">
                <a:latin typeface="+mn-lt"/>
              </a:rPr>
              <a:t>Any violations result in a trap to the kernel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518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9828D02-527C-47B7-AD60-B469A0B4D7D3}" type="slidenum">
              <a:rPr lang="en-US" altLang="en-US">
                <a:latin typeface="Helvetica" panose="020B0604020202020204" pitchFamily="34" charset="0"/>
              </a:rPr>
              <a:pPr/>
              <a:t>16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0000" lnSpcReduction="20000"/>
          </a:bodyPr>
          <a:lstStyle/>
          <a:p>
            <a:r>
              <a:rPr lang="en-US" altLang="en-US" sz="2800" dirty="0">
                <a:latin typeface="+mn-lt"/>
              </a:rPr>
              <a:t>Memory protection implemented by associating protection bit with each frame to indicate if read-only or read-write access is allowed</a:t>
            </a:r>
          </a:p>
          <a:p>
            <a:pPr lvl="1"/>
            <a:r>
              <a:rPr lang="en-US" altLang="en-US" sz="2400" dirty="0">
                <a:latin typeface="+mn-lt"/>
              </a:rPr>
              <a:t>Answer:  more bits to indicate page execute-only, and so on</a:t>
            </a:r>
          </a:p>
          <a:p>
            <a:pPr lvl="1"/>
            <a:endParaRPr lang="en-US" altLang="en-US" sz="2400">
              <a:latin typeface="+mn-lt"/>
            </a:endParaRPr>
          </a:p>
          <a:p>
            <a:pPr lvl="1"/>
            <a:endParaRPr lang="en-US" altLang="en-US" sz="2400" dirty="0">
              <a:latin typeface="+mn-lt"/>
            </a:endParaRPr>
          </a:p>
          <a:p>
            <a:r>
              <a:rPr lang="en-US" altLang="en-US" sz="2800" b="1" dirty="0">
                <a:solidFill>
                  <a:srgbClr val="3366FF"/>
                </a:solidFill>
                <a:latin typeface="+mn-lt"/>
              </a:rPr>
              <a:t>Valid-invalid</a:t>
            </a:r>
            <a:r>
              <a:rPr lang="en-US" altLang="en-US" sz="2800" dirty="0">
                <a:solidFill>
                  <a:srgbClr val="3366FF"/>
                </a:solidFill>
                <a:latin typeface="+mn-lt"/>
              </a:rPr>
              <a:t> </a:t>
            </a:r>
            <a:r>
              <a:rPr lang="en-US" altLang="en-US" sz="2800" dirty="0">
                <a:latin typeface="+mn-lt"/>
              </a:rPr>
              <a:t>bit attached to each entry in the page table:</a:t>
            </a:r>
          </a:p>
          <a:p>
            <a:pPr lvl="1"/>
            <a:r>
              <a:rPr lang="ja-JP" altLang="en-US" sz="2400" dirty="0">
                <a:latin typeface="+mn-lt"/>
              </a:rPr>
              <a:t>“</a:t>
            </a:r>
            <a:r>
              <a:rPr lang="en-US" altLang="ja-JP" sz="2400" dirty="0">
                <a:latin typeface="+mn-lt"/>
              </a:rPr>
              <a:t>valid</a:t>
            </a:r>
            <a:r>
              <a:rPr lang="ja-JP" altLang="en-US" sz="2400" dirty="0">
                <a:latin typeface="+mn-lt"/>
              </a:rPr>
              <a:t>”</a:t>
            </a:r>
            <a:r>
              <a:rPr lang="en-US" altLang="ja-JP" sz="2400" dirty="0">
                <a:latin typeface="+mn-lt"/>
              </a:rPr>
              <a:t> indicates that the associated page is in the process</a:t>
            </a:r>
            <a:r>
              <a:rPr lang="ja-JP" altLang="en-US" sz="2400" dirty="0">
                <a:latin typeface="+mn-lt"/>
              </a:rPr>
              <a:t>’</a:t>
            </a:r>
            <a:r>
              <a:rPr lang="en-US" altLang="ja-JP" sz="2400" dirty="0">
                <a:latin typeface="+mn-lt"/>
              </a:rPr>
              <a:t> logical address space, and is thus a legal page</a:t>
            </a:r>
          </a:p>
          <a:p>
            <a:pPr lvl="1"/>
            <a:r>
              <a:rPr lang="ja-JP" altLang="en-US" sz="2400" dirty="0">
                <a:latin typeface="+mn-lt"/>
              </a:rPr>
              <a:t>“</a:t>
            </a:r>
            <a:r>
              <a:rPr lang="en-US" altLang="ja-JP" sz="2400" dirty="0">
                <a:latin typeface="+mn-lt"/>
              </a:rPr>
              <a:t>invalid</a:t>
            </a:r>
            <a:r>
              <a:rPr lang="ja-JP" altLang="en-US" sz="2400" dirty="0">
                <a:latin typeface="+mn-lt"/>
              </a:rPr>
              <a:t>”</a:t>
            </a:r>
            <a:r>
              <a:rPr lang="en-US" altLang="ja-JP" sz="2400" dirty="0">
                <a:latin typeface="+mn-lt"/>
              </a:rPr>
              <a:t> indicates that the page is not in the process</a:t>
            </a:r>
            <a:r>
              <a:rPr lang="ja-JP" altLang="en-US" sz="2400" dirty="0">
                <a:latin typeface="+mn-lt"/>
              </a:rPr>
              <a:t>’</a:t>
            </a:r>
            <a:r>
              <a:rPr lang="en-US" altLang="ja-JP" sz="2400" dirty="0">
                <a:latin typeface="+mn-lt"/>
              </a:rPr>
              <a:t> logical address space</a:t>
            </a:r>
          </a:p>
          <a:p>
            <a:pPr lvl="1"/>
            <a:r>
              <a:rPr lang="en-US" altLang="en-US" sz="2400" dirty="0">
                <a:latin typeface="+mn-lt"/>
              </a:rPr>
              <a:t>Or use </a:t>
            </a:r>
            <a:r>
              <a:rPr lang="en-US" altLang="en-US" sz="2400" b="1" dirty="0">
                <a:solidFill>
                  <a:srgbClr val="3366FF"/>
                </a:solidFill>
                <a:latin typeface="+mn-lt"/>
              </a:rPr>
              <a:t>page-table length register </a:t>
            </a:r>
            <a:r>
              <a:rPr lang="en-US" altLang="en-US" sz="2400" dirty="0">
                <a:latin typeface="+mn-lt"/>
              </a:rPr>
              <a:t>(</a:t>
            </a:r>
            <a:r>
              <a:rPr lang="en-US" altLang="en-US" sz="2400" b="1" dirty="0">
                <a:solidFill>
                  <a:srgbClr val="3366FF"/>
                </a:solidFill>
                <a:latin typeface="+mn-lt"/>
              </a:rPr>
              <a:t>PTLR</a:t>
            </a:r>
            <a:r>
              <a:rPr lang="en-US" altLang="en-US" sz="2400" dirty="0">
                <a:latin typeface="+mn-lt"/>
              </a:rPr>
              <a:t>)</a:t>
            </a:r>
          </a:p>
          <a:p>
            <a:r>
              <a:rPr lang="en-US" altLang="en-US" sz="2800" dirty="0">
                <a:latin typeface="+mn-lt"/>
              </a:rPr>
              <a:t>Any violations result in a trap to the kernel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144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2CE5CB4-6C5E-406E-8DA0-F46FE9973390}" type="slidenum">
              <a:rPr lang="en-US" altLang="en-US">
                <a:latin typeface="Helvetica" panose="020B0604020202020204" pitchFamily="34" charset="0"/>
              </a:rPr>
              <a:pPr/>
              <a:t>17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7500" lnSpcReduction="20000"/>
          </a:bodyPr>
          <a:lstStyle/>
          <a:p>
            <a:r>
              <a:rPr lang="en-US" altLang="en-US" sz="2800" b="1" dirty="0">
                <a:solidFill>
                  <a:srgbClr val="3366FF"/>
                </a:solidFill>
              </a:rPr>
              <a:t>Shared code</a:t>
            </a:r>
          </a:p>
          <a:p>
            <a:pPr lvl="1"/>
            <a:r>
              <a:rPr lang="en-US" altLang="en-US" sz="2400" dirty="0"/>
              <a:t>One copy of read-only (</a:t>
            </a:r>
            <a:r>
              <a:rPr lang="en-US" altLang="en-US" sz="2400" b="1" dirty="0">
                <a:solidFill>
                  <a:srgbClr val="3366FF"/>
                </a:solidFill>
              </a:rPr>
              <a:t>reentrant</a:t>
            </a:r>
            <a:r>
              <a:rPr lang="en-US" altLang="en-US" sz="2400" dirty="0"/>
              <a:t>) code shared among processes (i.e., text editors, compilers, window systems)</a:t>
            </a:r>
          </a:p>
          <a:p>
            <a:pPr lvl="1"/>
            <a:r>
              <a:rPr lang="en-US" altLang="en-US" sz="2400" dirty="0"/>
              <a:t>Similar to multiple threads sharing the same process space</a:t>
            </a:r>
          </a:p>
          <a:p>
            <a:pPr lvl="1"/>
            <a:r>
              <a:rPr lang="en-US" altLang="en-US" sz="2400" dirty="0"/>
              <a:t>Also useful for </a:t>
            </a:r>
            <a:r>
              <a:rPr lang="en-US" altLang="en-US" sz="2400" dirty="0" err="1"/>
              <a:t>interprocess</a:t>
            </a:r>
            <a:r>
              <a:rPr lang="en-US" altLang="en-US" sz="2400" dirty="0"/>
              <a:t> communication if sharing of read-write pages is allowed</a:t>
            </a:r>
          </a:p>
          <a:p>
            <a:pPr lvl="1"/>
            <a:endParaRPr lang="en-US" altLang="en-US" sz="2400" dirty="0"/>
          </a:p>
          <a:p>
            <a:r>
              <a:rPr lang="en-US" altLang="en-US" sz="2800" b="1" dirty="0">
                <a:solidFill>
                  <a:srgbClr val="3366FF"/>
                </a:solidFill>
              </a:rPr>
              <a:t>Private code and data</a:t>
            </a:r>
            <a:r>
              <a:rPr lang="en-US" altLang="en-US" sz="2800" dirty="0">
                <a:solidFill>
                  <a:srgbClr val="3366FF"/>
                </a:solidFill>
              </a:rPr>
              <a:t> </a:t>
            </a:r>
          </a:p>
          <a:p>
            <a:pPr lvl="1"/>
            <a:r>
              <a:rPr lang="en-US" altLang="en-US" sz="2400" dirty="0"/>
              <a:t>Each process keeps a separate copy of the code and data</a:t>
            </a:r>
          </a:p>
          <a:p>
            <a:pPr lvl="1"/>
            <a:r>
              <a:rPr lang="en-US" altLang="en-US" sz="2400" dirty="0"/>
              <a:t>The pages for the private code and data can appear anywhere in the logical address space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1626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DA392FB-06AD-4446-96B9-D585E8D905C3}" type="slidenum">
              <a:rPr lang="en-US" altLang="en-US">
                <a:latin typeface="Helvetica" panose="020B0604020202020204" pitchFamily="34" charset="0"/>
              </a:rPr>
              <a:pPr/>
              <a:t>18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62500" lnSpcReduction="20000"/>
          </a:bodyPr>
          <a:lstStyle/>
          <a:p>
            <a:r>
              <a:rPr lang="en-US" altLang="en-US" sz="2400" dirty="0"/>
              <a:t>Common in address spaces &gt; 32 bits</a:t>
            </a:r>
          </a:p>
          <a:p>
            <a:r>
              <a:rPr lang="en-US" altLang="en-US" sz="2400" dirty="0"/>
              <a:t>The virtual page number is hashed into a page table</a:t>
            </a:r>
          </a:p>
          <a:p>
            <a:pPr lvl="1"/>
            <a:r>
              <a:rPr lang="en-US" altLang="en-US" sz="2400" b="1" dirty="0"/>
              <a:t>Answer</a:t>
            </a:r>
            <a:r>
              <a:rPr lang="en-US" altLang="en-US" sz="2400" b="1" baseline="0" dirty="0"/>
              <a:t> Q7:</a:t>
            </a:r>
            <a:r>
              <a:rPr lang="en-US" altLang="en-US" sz="2400" baseline="0" dirty="0"/>
              <a:t> </a:t>
            </a:r>
            <a:r>
              <a:rPr lang="en-US" altLang="en-US" sz="2400" dirty="0"/>
              <a:t>This page table contains a chain of elements hashing to the same location</a:t>
            </a:r>
          </a:p>
          <a:p>
            <a:r>
              <a:rPr lang="en-US" altLang="en-US" sz="2400" dirty="0"/>
              <a:t>Each element contains (1) the virtual page number (2) the value of the mapped page frame (3) a pointer to the next element</a:t>
            </a:r>
          </a:p>
          <a:p>
            <a:endParaRPr lang="en-US" altLang="en-US" sz="2400" dirty="0"/>
          </a:p>
          <a:p>
            <a:r>
              <a:rPr lang="en-US" altLang="en-US" sz="2400" dirty="0"/>
              <a:t>Virtual page numbers are compared in this chain searching for a match</a:t>
            </a:r>
          </a:p>
          <a:p>
            <a:pPr lvl="1"/>
            <a:r>
              <a:rPr lang="en-US" altLang="en-US" sz="2400" dirty="0"/>
              <a:t>If a match is found, the corresponding physical frame is extracted</a:t>
            </a:r>
          </a:p>
          <a:p>
            <a:r>
              <a:rPr lang="en-US" altLang="en-US" sz="2400" dirty="0"/>
              <a:t>Variation for 64-bit addresses is </a:t>
            </a:r>
            <a:r>
              <a:rPr lang="en-US" altLang="en-US" sz="2400" b="1" dirty="0">
                <a:solidFill>
                  <a:srgbClr val="3366FF"/>
                </a:solidFill>
              </a:rPr>
              <a:t>clustered page tables</a:t>
            </a:r>
          </a:p>
          <a:p>
            <a:pPr lvl="1"/>
            <a:r>
              <a:rPr lang="en-US" altLang="en-US" sz="2400" dirty="0"/>
              <a:t>Similar to hashed but each entry refers to several pages (such as 16) rather than 1</a:t>
            </a:r>
          </a:p>
          <a:p>
            <a:pPr lvl="1"/>
            <a:r>
              <a:rPr lang="en-US" altLang="en-US" sz="2400" dirty="0"/>
              <a:t>Especially useful for </a:t>
            </a:r>
            <a:r>
              <a:rPr lang="en-US" altLang="en-US" sz="2400" b="1" dirty="0">
                <a:solidFill>
                  <a:srgbClr val="3366FF"/>
                </a:solidFill>
              </a:rPr>
              <a:t>sparse</a:t>
            </a:r>
            <a:r>
              <a:rPr lang="en-US" altLang="en-US" sz="2400" dirty="0"/>
              <a:t> address spaces (where memory references are non-contiguous and scattered) 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4433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DFBB77B-2603-4B8C-B1CB-F70BB68D5786}" type="slidenum">
              <a:rPr lang="en-US" altLang="en-US">
                <a:latin typeface="Helvetica" panose="020B0604020202020204" pitchFamily="34" charset="0"/>
              </a:rPr>
              <a:pPr/>
              <a:t>19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8098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5B8BBD0-0B9F-4E52-B477-92315E2194DF}" type="slidenum">
              <a:rPr lang="en-US" altLang="en-US">
                <a:latin typeface="Helvetica" panose="020B0604020202020204" pitchFamily="34" charset="0"/>
              </a:rPr>
              <a:pPr/>
              <a:t>20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Rather than each process having a page table and keeping track of all possible logical pages, track all physical pages</a:t>
            </a:r>
          </a:p>
          <a:p>
            <a:r>
              <a:rPr lang="en-US" altLang="en-US" dirty="0"/>
              <a:t>One entry for each real page of memory</a:t>
            </a:r>
          </a:p>
          <a:p>
            <a:r>
              <a:rPr lang="en-US" altLang="en-US" dirty="0"/>
              <a:t>Entry consists of the virtual address of the page stored in that real memory location, with information about the process that owns that page</a:t>
            </a:r>
          </a:p>
          <a:p>
            <a:r>
              <a:rPr lang="en-US" altLang="en-US" dirty="0"/>
              <a:t>Decreases memory needed to store each page table, but increases time needed to search the table when a page reference occurs</a:t>
            </a:r>
          </a:p>
          <a:p>
            <a:r>
              <a:rPr lang="en-US" altLang="en-US" dirty="0"/>
              <a:t>Use hash table to limit the search to one — or at most a few — page-table entries</a:t>
            </a:r>
          </a:p>
          <a:p>
            <a:pPr lvl="1"/>
            <a:r>
              <a:rPr lang="en-US" altLang="en-US" dirty="0"/>
              <a:t>TLB can accelerate access</a:t>
            </a:r>
          </a:p>
          <a:p>
            <a:r>
              <a:rPr lang="en-US" altLang="en-US" dirty="0"/>
              <a:t>But how to implement shared memory?</a:t>
            </a:r>
          </a:p>
          <a:p>
            <a:pPr lvl="1"/>
            <a:r>
              <a:rPr lang="en-US" altLang="en-US" dirty="0"/>
              <a:t>One mapping of a virtual address to the shared physical address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332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18CAA53-1ADE-491D-9486-AFE3450EABC8}" type="slidenum">
              <a:rPr lang="en-US" altLang="en-US">
                <a:latin typeface="Helvetica" panose="020B0604020202020204" pitchFamily="34" charset="0"/>
              </a:rPr>
              <a:pPr/>
              <a:t>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8807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51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040AC2A-BE4A-47F1-9EF1-6A493A9BD9D8}" type="slidenum">
              <a:rPr lang="en-US" altLang="en-US">
                <a:latin typeface="Helvetica" panose="020B0604020202020204" pitchFamily="34" charset="0"/>
              </a:rPr>
              <a:pPr/>
              <a:t>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7500" lnSpcReduction="20000"/>
          </a:bodyPr>
          <a:lstStyle/>
          <a:p>
            <a:r>
              <a:rPr lang="en-US" altLang="en-US" sz="2800" dirty="0">
                <a:latin typeface="+mn-lt"/>
              </a:rPr>
              <a:t>Memory structures for paging can get huge using straight-forward methods</a:t>
            </a:r>
          </a:p>
          <a:p>
            <a:pPr lvl="1"/>
            <a:r>
              <a:rPr lang="en-US" altLang="en-US" sz="2400" dirty="0">
                <a:latin typeface="+mn-lt"/>
              </a:rPr>
              <a:t>Consider a 32-bit logical address space as on modern computers</a:t>
            </a:r>
          </a:p>
          <a:p>
            <a:pPr lvl="1"/>
            <a:r>
              <a:rPr lang="en-US" altLang="en-US" sz="2400" dirty="0">
                <a:latin typeface="+mn-lt"/>
              </a:rPr>
              <a:t>Page size of 4 KB (2</a:t>
            </a:r>
            <a:r>
              <a:rPr lang="en-US" altLang="en-US" sz="2400" baseline="30000" dirty="0">
                <a:latin typeface="+mn-lt"/>
              </a:rPr>
              <a:t>12</a:t>
            </a:r>
            <a:r>
              <a:rPr lang="en-US" altLang="en-US" sz="2400" dirty="0">
                <a:latin typeface="+mn-lt"/>
              </a:rPr>
              <a:t>)</a:t>
            </a:r>
          </a:p>
          <a:p>
            <a:pPr lvl="1"/>
            <a:r>
              <a:rPr lang="en-US" altLang="en-US" sz="2400" dirty="0">
                <a:latin typeface="+mn-lt"/>
              </a:rPr>
              <a:t>Page table would have 1 million entries (2</a:t>
            </a:r>
            <a:r>
              <a:rPr lang="en-US" altLang="en-US" sz="2400" baseline="30000" dirty="0">
                <a:latin typeface="+mn-lt"/>
              </a:rPr>
              <a:t>32</a:t>
            </a:r>
            <a:r>
              <a:rPr lang="en-US" altLang="en-US" sz="2400" dirty="0">
                <a:latin typeface="+mn-lt"/>
              </a:rPr>
              <a:t> / 2</a:t>
            </a:r>
            <a:r>
              <a:rPr lang="en-US" altLang="en-US" sz="2400" baseline="30000" dirty="0">
                <a:latin typeface="+mn-lt"/>
              </a:rPr>
              <a:t>12</a:t>
            </a:r>
            <a:r>
              <a:rPr lang="en-US" altLang="en-US" sz="2400" dirty="0">
                <a:latin typeface="+mn-lt"/>
              </a:rPr>
              <a:t>)</a:t>
            </a:r>
          </a:p>
          <a:p>
            <a:pPr lvl="1"/>
            <a:r>
              <a:rPr lang="en-US" altLang="en-US" sz="2400" dirty="0">
                <a:latin typeface="+mn-lt"/>
              </a:rPr>
              <a:t>If each entry is 4 bytes -&gt; 4 MB of physical address space / memory for page table alone</a:t>
            </a:r>
          </a:p>
          <a:p>
            <a:pPr lvl="2"/>
            <a:r>
              <a:rPr lang="en-US" altLang="en-US" dirty="0">
                <a:latin typeface="+mn-lt"/>
              </a:rPr>
              <a:t>That amount of memory used to cost a lot</a:t>
            </a:r>
          </a:p>
          <a:p>
            <a:pPr lvl="2"/>
            <a:r>
              <a:rPr lang="en-US" altLang="en-US" dirty="0">
                <a:latin typeface="+mn-lt"/>
              </a:rPr>
              <a:t>Don</a:t>
            </a:r>
            <a:r>
              <a:rPr lang="ja-JP" altLang="en-US" dirty="0">
                <a:latin typeface="+mn-lt"/>
              </a:rPr>
              <a:t>’</a:t>
            </a:r>
            <a:r>
              <a:rPr lang="en-US" altLang="ja-JP" dirty="0">
                <a:latin typeface="+mn-lt"/>
              </a:rPr>
              <a:t>t want to allocate that contiguously in main memory</a:t>
            </a:r>
            <a:endParaRPr lang="en-US" altLang="en-US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Hierarchical Paging</a:t>
            </a:r>
          </a:p>
          <a:p>
            <a:r>
              <a:rPr lang="en-US" altLang="en-US" sz="2800" dirty="0">
                <a:latin typeface="+mn-lt"/>
              </a:rPr>
              <a:t>Hashed Page Tables</a:t>
            </a:r>
          </a:p>
          <a:p>
            <a:r>
              <a:rPr lang="en-US" altLang="en-US" sz="2800" dirty="0">
                <a:latin typeface="+mn-lt"/>
              </a:rPr>
              <a:t>Inverted Page Tables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223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040AC2A-BE4A-47F1-9EF1-6A493A9BD9D8}" type="slidenum">
              <a:rPr lang="en-US" altLang="en-US">
                <a:latin typeface="Helvetica" panose="020B0604020202020204" pitchFamily="34" charset="0"/>
              </a:rPr>
              <a:pPr/>
              <a:t>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7500" lnSpcReduction="20000"/>
          </a:bodyPr>
          <a:lstStyle/>
          <a:p>
            <a:r>
              <a:rPr lang="en-US" altLang="en-US" sz="2800" dirty="0">
                <a:latin typeface="+mn-lt"/>
              </a:rPr>
              <a:t>Memory structures for paging can get huge using straight-forward methods</a:t>
            </a:r>
          </a:p>
          <a:p>
            <a:pPr lvl="1"/>
            <a:r>
              <a:rPr lang="en-US" altLang="en-US" sz="2400" dirty="0">
                <a:latin typeface="+mn-lt"/>
              </a:rPr>
              <a:t>Consider a 32-bit logical address space as on modern computers</a:t>
            </a:r>
          </a:p>
          <a:p>
            <a:pPr lvl="1"/>
            <a:r>
              <a:rPr lang="en-US" altLang="en-US" sz="2400" dirty="0">
                <a:latin typeface="+mn-lt"/>
              </a:rPr>
              <a:t>Page size of 4 KB (2</a:t>
            </a:r>
            <a:r>
              <a:rPr lang="en-US" altLang="en-US" sz="2400" baseline="30000" dirty="0">
                <a:latin typeface="+mn-lt"/>
              </a:rPr>
              <a:t>12</a:t>
            </a:r>
            <a:r>
              <a:rPr lang="en-US" altLang="en-US" sz="2400" dirty="0">
                <a:latin typeface="+mn-lt"/>
              </a:rPr>
              <a:t>)</a:t>
            </a:r>
          </a:p>
          <a:p>
            <a:pPr lvl="1"/>
            <a:r>
              <a:rPr lang="en-US" altLang="en-US" sz="2400" dirty="0">
                <a:latin typeface="+mn-lt"/>
              </a:rPr>
              <a:t>Page table would have 1 million entries (2</a:t>
            </a:r>
            <a:r>
              <a:rPr lang="en-US" altLang="en-US" sz="2400" baseline="30000" dirty="0">
                <a:latin typeface="+mn-lt"/>
              </a:rPr>
              <a:t>32</a:t>
            </a:r>
            <a:r>
              <a:rPr lang="en-US" altLang="en-US" sz="2400" dirty="0">
                <a:latin typeface="+mn-lt"/>
              </a:rPr>
              <a:t> / 2</a:t>
            </a:r>
            <a:r>
              <a:rPr lang="en-US" altLang="en-US" sz="2400" baseline="30000" dirty="0">
                <a:latin typeface="+mn-lt"/>
              </a:rPr>
              <a:t>12</a:t>
            </a:r>
            <a:r>
              <a:rPr lang="en-US" altLang="en-US" sz="2400" dirty="0">
                <a:latin typeface="+mn-lt"/>
              </a:rPr>
              <a:t>)</a:t>
            </a:r>
          </a:p>
          <a:p>
            <a:pPr lvl="1"/>
            <a:r>
              <a:rPr lang="en-US" altLang="en-US" sz="2400" dirty="0">
                <a:latin typeface="+mn-lt"/>
              </a:rPr>
              <a:t>If each entry is 4 bytes -&gt; 4 MB of physical address space / memory for page table alone</a:t>
            </a:r>
          </a:p>
          <a:p>
            <a:pPr lvl="2"/>
            <a:r>
              <a:rPr lang="en-US" altLang="en-US" dirty="0">
                <a:latin typeface="+mn-lt"/>
              </a:rPr>
              <a:t>That amount of memory used to cost a lot</a:t>
            </a:r>
          </a:p>
          <a:p>
            <a:pPr lvl="2"/>
            <a:r>
              <a:rPr lang="en-US" altLang="en-US" dirty="0">
                <a:latin typeface="+mn-lt"/>
              </a:rPr>
              <a:t>Don</a:t>
            </a:r>
            <a:r>
              <a:rPr lang="ja-JP" altLang="en-US" dirty="0">
                <a:latin typeface="+mn-lt"/>
              </a:rPr>
              <a:t>’</a:t>
            </a:r>
            <a:r>
              <a:rPr lang="en-US" altLang="ja-JP" dirty="0">
                <a:latin typeface="+mn-lt"/>
              </a:rPr>
              <a:t>t want to allocate that contiguously in main memory</a:t>
            </a:r>
            <a:endParaRPr lang="en-US" altLang="en-US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Hierarchical Paging</a:t>
            </a:r>
          </a:p>
          <a:p>
            <a:r>
              <a:rPr lang="en-US" altLang="en-US" sz="2800" dirty="0">
                <a:latin typeface="+mn-lt"/>
              </a:rPr>
              <a:t>Hashed Page Tables</a:t>
            </a:r>
          </a:p>
          <a:p>
            <a:r>
              <a:rPr lang="en-US" altLang="en-US" sz="2800" dirty="0">
                <a:latin typeface="+mn-lt"/>
              </a:rPr>
              <a:t>Inverted Page Tables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37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3D49450-D078-4E0E-907C-74A479E279E2}" type="slidenum">
              <a:rPr lang="en-US" altLang="en-US">
                <a:latin typeface="Helvetica" panose="020B0604020202020204" pitchFamily="34" charset="0"/>
              </a:rPr>
              <a:pPr/>
              <a:t>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335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36E5D23-D0E5-4720-9115-D340495D32BE}" type="slidenum">
              <a:rPr lang="en-US" altLang="en-US">
                <a:latin typeface="Helvetica" panose="020B0604020202020204" pitchFamily="34" charset="0"/>
              </a:rPr>
              <a:pPr/>
              <a:t>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498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A7EAA23-9438-40EB-A4F3-CDBA20728548}" type="slidenum">
              <a:rPr lang="en-US" altLang="en-US">
                <a:latin typeface="Helvetica" panose="020B0604020202020204" pitchFamily="34" charset="0"/>
              </a:rPr>
              <a:pPr/>
              <a:t>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247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20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FF7F674-EC51-4D5F-B8CD-4087CC0A309F}" type="slidenum">
              <a:rPr lang="en-US" altLang="en-US">
                <a:latin typeface="Helvetica" panose="020B0604020202020204" pitchFamily="34" charset="0"/>
              </a:rPr>
              <a:pPr/>
              <a:t>10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182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2648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SGCOE V 158 289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5791201"/>
            <a:ext cx="152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37600" y="6356351"/>
            <a:ext cx="14224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8F4A3D6-8C1B-B547-85DF-557C25BCE1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2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4329" y="6492876"/>
            <a:ext cx="455407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7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" y="6324601"/>
            <a:ext cx="132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6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" y="6324601"/>
            <a:ext cx="132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8" descr="SGCOE V 158 289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5791201"/>
            <a:ext cx="152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83" r:id="rId2"/>
    <p:sldLayoutId id="2147484284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FF"/>
          </a:solidFill>
          <a:latin typeface="Calibri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Calibri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Calibri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Calibri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alibri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alibri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/>
          </p:cNvSpPr>
          <p:nvPr>
            <p:ph type="ctrTitle" idx="4294967295"/>
          </p:nvPr>
        </p:nvSpPr>
        <p:spPr>
          <a:xfrm>
            <a:off x="1828800" y="533400"/>
            <a:ext cx="8686800" cy="3400425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Calibri" charset="0"/>
                <a:ea typeface="SimSun" charset="0"/>
                <a:cs typeface="SimSun" charset="0"/>
              </a:rPr>
              <a:t>COMP 3500 </a:t>
            </a:r>
            <a:br>
              <a:rPr lang="en-US" altLang="zh-CN" dirty="0">
                <a:latin typeface="Calibri" charset="0"/>
                <a:ea typeface="SimSun" charset="0"/>
                <a:cs typeface="SimSun" charset="0"/>
              </a:rPr>
            </a:br>
            <a:r>
              <a:rPr lang="en-US" altLang="zh-CN" dirty="0">
                <a:latin typeface="Calibri" charset="0"/>
                <a:ea typeface="SimSun" charset="0"/>
                <a:cs typeface="SimSun" charset="0"/>
              </a:rPr>
              <a:t>Introduction to Operating Systems</a:t>
            </a:r>
            <a:br>
              <a:rPr lang="en-US" altLang="zh-CN" dirty="0">
                <a:latin typeface="Calibri" charset="0"/>
                <a:ea typeface="SimSun" charset="0"/>
                <a:cs typeface="SimSun" charset="0"/>
              </a:rPr>
            </a:br>
            <a:r>
              <a:rPr lang="en-US" dirty="0">
                <a:latin typeface="Calibri" charset="0"/>
              </a:rPr>
              <a:t> 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TLB and </a:t>
            </a:r>
            <a:r>
              <a:rPr lang="en-US" altLang="en-US" dirty="0"/>
              <a:t>Memory Accesses</a:t>
            </a:r>
            <a:endParaRPr lang="en-US" altLang="zh-CN" sz="4000" dirty="0">
              <a:latin typeface="Calibri" charset="0"/>
              <a:ea typeface="SimSun" charset="0"/>
              <a:cs typeface="SimSun" charset="0"/>
            </a:endParaRPr>
          </a:p>
        </p:txBody>
      </p:sp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3581400" y="4162426"/>
            <a:ext cx="495300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Calibri" charset="0"/>
              </a:rPr>
              <a:t>Dr. Xiao Qin</a:t>
            </a:r>
          </a:p>
          <a:p>
            <a:pPr algn="ctr">
              <a:spcBef>
                <a:spcPct val="50000"/>
              </a:spcBef>
            </a:pPr>
            <a:r>
              <a:rPr lang="en-US" i="1" dirty="0">
                <a:solidFill>
                  <a:srgbClr val="0000FF"/>
                </a:solidFill>
                <a:latin typeface="Calibri" charset="0"/>
              </a:rPr>
              <a:t>Auburn University</a:t>
            </a:r>
            <a:br>
              <a:rPr lang="en-US" i="1" dirty="0">
                <a:solidFill>
                  <a:srgbClr val="0000FF"/>
                </a:solidFill>
                <a:latin typeface="Calibri" charset="0"/>
              </a:rPr>
            </a:br>
            <a:r>
              <a:rPr lang="en-US" i="1" dirty="0">
                <a:solidFill>
                  <a:srgbClr val="0000FF"/>
                </a:solidFill>
                <a:latin typeface="Calibri" charset="0"/>
              </a:rPr>
              <a:t>http://</a:t>
            </a:r>
            <a:r>
              <a:rPr lang="en-US" i="1" dirty="0" err="1">
                <a:solidFill>
                  <a:srgbClr val="0000FF"/>
                </a:solidFill>
                <a:latin typeface="Calibri" charset="0"/>
              </a:rPr>
              <a:t>www.eng.auburn.edu</a:t>
            </a:r>
            <a:r>
              <a:rPr lang="en-US" i="1" dirty="0">
                <a:solidFill>
                  <a:srgbClr val="0000FF"/>
                </a:solidFill>
                <a:latin typeface="Calibri" charset="0"/>
              </a:rPr>
              <a:t>/~</a:t>
            </a:r>
            <a:r>
              <a:rPr lang="en-US" i="1" dirty="0" err="1">
                <a:solidFill>
                  <a:srgbClr val="0000FF"/>
                </a:solidFill>
                <a:latin typeface="Calibri" charset="0"/>
              </a:rPr>
              <a:t>xqin</a:t>
            </a:r>
            <a:endParaRPr lang="en-US" i="1" dirty="0">
              <a:solidFill>
                <a:srgbClr val="0000FF"/>
              </a:solidFill>
              <a:latin typeface="Calibri" charset="0"/>
            </a:endParaRP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i="1" dirty="0" err="1">
                <a:solidFill>
                  <a:srgbClr val="0000FF"/>
                </a:solidFill>
                <a:latin typeface="Calibri" charset="0"/>
              </a:rPr>
              <a:t>xqin@auburn.edu</a:t>
            </a:r>
            <a:endParaRPr lang="en-US" altLang="zh-CN" i="1" dirty="0">
              <a:solidFill>
                <a:srgbClr val="0000FF"/>
              </a:solidFill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4A3D6-8C1B-B547-85DF-557C25BCE14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981200" y="166688"/>
            <a:ext cx="8229600" cy="900112"/>
          </a:xfrm>
        </p:spPr>
        <p:txBody>
          <a:bodyPr/>
          <a:lstStyle/>
          <a:p>
            <a:pPr eaLnBrk="1" hangingPunct="1"/>
            <a:r>
              <a:rPr lang="en-US" altLang="en-US" dirty="0"/>
              <a:t>Parallel Searching the TLB</a:t>
            </a:r>
          </a:p>
        </p:txBody>
      </p:sp>
      <p:sp>
        <p:nvSpPr>
          <p:cNvPr id="4505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242345" y="1144588"/>
            <a:ext cx="8774112" cy="4483100"/>
          </a:xfrm>
        </p:spPr>
        <p:txBody>
          <a:bodyPr/>
          <a:lstStyle/>
          <a:p>
            <a:r>
              <a:rPr lang="en-US" altLang="en-US" dirty="0"/>
              <a:t>How to search TLB?</a:t>
            </a:r>
          </a:p>
          <a:p>
            <a:pPr lvl="1"/>
            <a:r>
              <a:rPr lang="en-US" altLang="en-US" dirty="0"/>
              <a:t>Associative memory: parallel search 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Address translation (p, d)</a:t>
            </a:r>
          </a:p>
          <a:p>
            <a:pPr marL="627063" lvl="1"/>
            <a:r>
              <a:rPr lang="en-US" altLang="en-US" dirty="0"/>
              <a:t>If p is in associative register, get frame # out</a:t>
            </a:r>
          </a:p>
          <a:p>
            <a:pPr marL="627063" lvl="1"/>
            <a:r>
              <a:rPr lang="en-US" altLang="en-US" dirty="0"/>
              <a:t>Otherwise get frame # from page table in memory</a:t>
            </a:r>
          </a:p>
          <a:p>
            <a:pPr marL="627063" lvl="1"/>
            <a:endParaRPr lang="en-US" altLang="en-US" dirty="0"/>
          </a:p>
        </p:txBody>
      </p:sp>
      <p:pic>
        <p:nvPicPr>
          <p:cNvPr id="45060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6" y="2590801"/>
            <a:ext cx="29432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3064328" y="3088820"/>
            <a:ext cx="548640" cy="0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048000" y="3099708"/>
            <a:ext cx="548640" cy="873580"/>
            <a:chOff x="685800" y="3099708"/>
            <a:chExt cx="548640" cy="873580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685800" y="3124200"/>
              <a:ext cx="548640" cy="0"/>
            </a:xfrm>
            <a:prstGeom prst="straightConnector1">
              <a:avLst/>
            </a:prstGeom>
            <a:ln w="539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685800" y="3352800"/>
              <a:ext cx="548640" cy="0"/>
            </a:xfrm>
            <a:prstGeom prst="straightConnector1">
              <a:avLst/>
            </a:prstGeom>
            <a:ln w="539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85800" y="3657600"/>
              <a:ext cx="548640" cy="0"/>
            </a:xfrm>
            <a:prstGeom prst="straightConnector1">
              <a:avLst/>
            </a:prstGeom>
            <a:ln w="539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85800" y="3962400"/>
              <a:ext cx="548640" cy="0"/>
            </a:xfrm>
            <a:prstGeom prst="straightConnector1">
              <a:avLst/>
            </a:prstGeom>
            <a:ln w="539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85800" y="3099708"/>
              <a:ext cx="0" cy="873580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2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L 0.00156 0.049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4954 L 0.00156 0.0828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8287 L 0.00156 0.1384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1143000"/>
            <a:ext cx="10287000" cy="5257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</a:rPr>
              <a:t>Exercise 4 (</a:t>
            </a:r>
            <a:r>
              <a:rPr lang="en-US" altLang="en-US" dirty="0" err="1">
                <a:solidFill>
                  <a:srgbClr val="FF0000"/>
                </a:solidFill>
              </a:rPr>
              <a:t>Plickers</a:t>
            </a:r>
            <a:r>
              <a:rPr lang="en-US" altLang="en-US" dirty="0">
                <a:solidFill>
                  <a:srgbClr val="FF0000"/>
                </a:solidFill>
              </a:rPr>
              <a:t>): </a:t>
            </a:r>
            <a:r>
              <a:rPr lang="en-US" altLang="en-US" dirty="0"/>
              <a:t>Why some TLBs store</a:t>
            </a:r>
            <a:r>
              <a:rPr lang="en-US" altLang="en-US" b="1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address-space identifiers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ASIDs</a:t>
            </a:r>
            <a:r>
              <a:rPr lang="en-US" altLang="en-US" dirty="0"/>
              <a:t>)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in each TLB entry – uniquely </a:t>
            </a:r>
            <a:r>
              <a:rPr lang="en-US" altLang="en-US" dirty="0">
                <a:solidFill>
                  <a:srgbClr val="FF0000"/>
                </a:solidFill>
              </a:rPr>
              <a:t>identifies each process?</a:t>
            </a:r>
            <a:r>
              <a:rPr lang="en-US" altLang="en-US" dirty="0"/>
              <a:t> </a:t>
            </a:r>
          </a:p>
          <a:p>
            <a:pPr marL="0" indent="0">
              <a:buNone/>
            </a:pPr>
            <a:endParaRPr lang="en-US" altLang="en-US" dirty="0"/>
          </a:p>
          <a:p>
            <a:pPr marL="514350" indent="-514350">
              <a:buAutoNum type="alphaUcPeriod"/>
            </a:pPr>
            <a:r>
              <a:rPr lang="en-US" altLang="en-US" dirty="0"/>
              <a:t>High performance		</a:t>
            </a:r>
          </a:p>
          <a:p>
            <a:pPr marL="514350" indent="-514350">
              <a:buAutoNum type="alphaUcPeriod"/>
            </a:pPr>
            <a:r>
              <a:rPr lang="en-US" altLang="en-US" dirty="0"/>
              <a:t>Low cost	</a:t>
            </a:r>
          </a:p>
          <a:p>
            <a:pPr marL="514350" indent="-514350">
              <a:buAutoNum type="alphaUcPeriod"/>
            </a:pPr>
            <a:r>
              <a:rPr lang="en-US" altLang="en-US" dirty="0"/>
              <a:t>Security protection 	</a:t>
            </a:r>
          </a:p>
          <a:p>
            <a:pPr marL="514350" indent="-514350">
              <a:buAutoNum type="alphaUcPeriod"/>
            </a:pPr>
            <a:r>
              <a:rPr lang="en-US" altLang="en-US" dirty="0"/>
              <a:t>High scalability 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198438"/>
            <a:ext cx="8570913" cy="868362"/>
          </a:xfrm>
        </p:spPr>
        <p:txBody>
          <a:bodyPr/>
          <a:lstStyle/>
          <a:p>
            <a:pPr eaLnBrk="1" hangingPunct="1"/>
            <a:r>
              <a:rPr lang="en-US" altLang="en-US" dirty="0"/>
              <a:t>Address Space ID in TLBs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4286" y="5438368"/>
            <a:ext cx="9296399" cy="584775"/>
          </a:xfrm>
          <a:prstGeom prst="rect">
            <a:avLst/>
          </a:prstGeom>
          <a:solidFill>
            <a:srgbClr val="F8FD88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3200" dirty="0"/>
              <a:t>To provide address-space protection for that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70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5783"/>
            <a:ext cx="11811000" cy="804863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Exercise 5 (</a:t>
            </a:r>
            <a:r>
              <a:rPr lang="en-US" altLang="en-US" dirty="0" err="1">
                <a:solidFill>
                  <a:srgbClr val="FF0000"/>
                </a:solidFill>
              </a:rPr>
              <a:t>Plickers</a:t>
            </a:r>
            <a:r>
              <a:rPr lang="en-US" altLang="en-US" dirty="0">
                <a:solidFill>
                  <a:srgbClr val="FF0000"/>
                </a:solidFill>
              </a:rPr>
              <a:t>):</a:t>
            </a:r>
            <a:r>
              <a:rPr lang="en-US" altLang="en-US" dirty="0"/>
              <a:t> What happens on a TLB miss?</a:t>
            </a:r>
          </a:p>
        </p:txBody>
      </p:sp>
      <p:pic>
        <p:nvPicPr>
          <p:cNvPr id="46083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321" y="910646"/>
            <a:ext cx="7162800" cy="5413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5000" y="5417404"/>
            <a:ext cx="3962400" cy="830997"/>
          </a:xfrm>
          <a:prstGeom prst="rect">
            <a:avLst/>
          </a:prstGeom>
          <a:solidFill>
            <a:srgbClr val="F8FD88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2400"/>
              <a:t>Value </a:t>
            </a:r>
            <a:r>
              <a:rPr lang="en-US" altLang="en-US" sz="2400" dirty="0">
                <a:solidFill>
                  <a:srgbClr val="FF0000"/>
                </a:solidFill>
              </a:rPr>
              <a:t>(?)</a:t>
            </a:r>
            <a:r>
              <a:rPr lang="en-US" altLang="en-US" sz="2400" dirty="0"/>
              <a:t> is loaded into </a:t>
            </a:r>
            <a:r>
              <a:rPr lang="en-US" altLang="en-US" sz="2400"/>
              <a:t>the TLB </a:t>
            </a:r>
            <a:r>
              <a:rPr lang="en-US" altLang="en-US" sz="2400" dirty="0"/>
              <a:t>for faster access next time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5000" y="5417404"/>
            <a:ext cx="3962400" cy="830997"/>
          </a:xfrm>
          <a:prstGeom prst="rect">
            <a:avLst/>
          </a:prstGeom>
          <a:solidFill>
            <a:srgbClr val="F8FD88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2400" dirty="0"/>
              <a:t>  Replacement policies must  </a:t>
            </a:r>
          </a:p>
          <a:p>
            <a:r>
              <a:rPr lang="en-US" altLang="en-US" sz="2400" dirty="0"/>
              <a:t>  be considered</a:t>
            </a:r>
          </a:p>
        </p:txBody>
      </p:sp>
      <p:sp>
        <p:nvSpPr>
          <p:cNvPr id="3" name="Rectangle 2"/>
          <p:cNvSpPr/>
          <p:nvPr/>
        </p:nvSpPr>
        <p:spPr>
          <a:xfrm>
            <a:off x="416379" y="2495048"/>
            <a:ext cx="369842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+mn-lt"/>
                <a:ea typeface="宋体" charset="-122"/>
                <a:cs typeface="Arial" charset="0"/>
              </a:rPr>
              <a:t>A. There will never be a TLB miss 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+mn-lt"/>
              <a:ea typeface="宋体" charset="-122"/>
              <a:cs typeface="Arial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+mn-lt"/>
                <a:ea typeface="宋体" charset="-122"/>
                <a:cs typeface="Arial" charset="0"/>
              </a:rPr>
              <a:t>B. Replace an existing TLB entry</a:t>
            </a:r>
            <a:endParaRPr lang="en-US" sz="2000" dirty="0">
              <a:latin typeface="+mn-lt"/>
              <a:ea typeface="宋体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+mn-lt"/>
              <a:ea typeface="宋体" charset="-122"/>
              <a:cs typeface="Arial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+mn-lt"/>
                <a:ea typeface="宋体" charset="-122"/>
                <a:cs typeface="Arial" charset="0"/>
              </a:rPr>
              <a:t>C. Schedule the entries in TLB </a:t>
            </a:r>
            <a:endParaRPr lang="en-US" sz="2000" dirty="0">
              <a:latin typeface="+mn-lt"/>
              <a:ea typeface="宋体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+mn-lt"/>
              <a:ea typeface="宋体" charset="-122"/>
              <a:cs typeface="Arial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+mn-lt"/>
                <a:ea typeface="宋体" charset="-122"/>
                <a:cs typeface="Arial" charset="0"/>
              </a:rPr>
              <a:t>D. There will be a page table miss</a:t>
            </a:r>
            <a:endParaRPr lang="en-US" sz="2000" dirty="0">
              <a:effectLst/>
              <a:latin typeface="+mn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121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 dirty="0"/>
              <a:t>Effective Memory Access Time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066800"/>
            <a:ext cx="8534400" cy="53340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dirty="0"/>
              <a:t>Associative Lookup = </a:t>
            </a:r>
            <a:r>
              <a:rPr lang="en-US" altLang="en-US" dirty="0">
                <a:sym typeface="Symbol" panose="05050102010706020507" pitchFamily="18" charset="2"/>
              </a:rPr>
              <a:t>T</a:t>
            </a:r>
            <a:r>
              <a:rPr lang="en-US" altLang="en-US" sz="2800" dirty="0">
                <a:sym typeface="Symbol" panose="05050102010706020507" pitchFamily="18" charset="2"/>
              </a:rPr>
              <a:t>tlb</a:t>
            </a:r>
            <a:r>
              <a:rPr lang="en-US" altLang="en-US" dirty="0">
                <a:sym typeface="Symbol" panose="05050102010706020507" pitchFamily="18" charset="2"/>
              </a:rPr>
              <a:t> time unit</a:t>
            </a:r>
          </a:p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TLB hit ratio = h</a:t>
            </a:r>
          </a:p>
          <a:p>
            <a:pPr lvl="1"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percentage of times that a page number is found in the associative registers; </a:t>
            </a:r>
          </a:p>
          <a:p>
            <a:pPr lvl="1">
              <a:lnSpc>
                <a:spcPct val="90000"/>
              </a:lnSpc>
              <a:tabLst>
                <a:tab pos="2062163" algn="l"/>
                <a:tab pos="2566988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  <a:tabLst>
                <a:tab pos="2062163" algn="l"/>
                <a:tab pos="2566988" algn="l"/>
              </a:tabLst>
            </a:pPr>
            <a:r>
              <a:rPr lang="en-US" altLang="en-US" dirty="0"/>
              <a:t>T</a:t>
            </a:r>
            <a:r>
              <a:rPr lang="en-US" altLang="en-US" sz="2800" baseline="-25000" dirty="0"/>
              <a:t>hit</a:t>
            </a:r>
            <a:r>
              <a:rPr lang="en-US" altLang="en-US" dirty="0"/>
              <a:t> = T</a:t>
            </a:r>
            <a:r>
              <a:rPr lang="en-US" altLang="en-US" baseline="-25000" dirty="0"/>
              <a:t>tlb</a:t>
            </a:r>
            <a:r>
              <a:rPr lang="en-US" altLang="en-US" dirty="0"/>
              <a:t> + T</a:t>
            </a:r>
            <a:r>
              <a:rPr lang="en-US" altLang="en-US" baseline="-25000" dirty="0"/>
              <a:t>mem</a:t>
            </a:r>
          </a:p>
          <a:p>
            <a:pPr>
              <a:lnSpc>
                <a:spcPct val="90000"/>
              </a:lnSpc>
              <a:buNone/>
              <a:tabLst>
                <a:tab pos="2062163" algn="l"/>
                <a:tab pos="2566988" algn="l"/>
              </a:tabLst>
            </a:pPr>
            <a:r>
              <a:rPr lang="en-US" altLang="en-US" dirty="0"/>
              <a:t>T</a:t>
            </a:r>
            <a:r>
              <a:rPr lang="en-US" altLang="en-US" baseline="-25000" dirty="0"/>
              <a:t>miss</a:t>
            </a:r>
            <a:r>
              <a:rPr lang="en-US" altLang="en-US" dirty="0"/>
              <a:t> = T</a:t>
            </a:r>
            <a:r>
              <a:rPr lang="en-US" altLang="en-US" baseline="-25000" dirty="0"/>
              <a:t>tlb</a:t>
            </a:r>
            <a:r>
              <a:rPr lang="en-US" altLang="en-US" dirty="0"/>
              <a:t> + T</a:t>
            </a:r>
            <a:r>
              <a:rPr lang="en-US" altLang="en-US" baseline="-25000" dirty="0"/>
              <a:t>mem</a:t>
            </a:r>
            <a:r>
              <a:rPr lang="en-US" altLang="en-US" dirty="0"/>
              <a:t> +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tlb_update</a:t>
            </a:r>
            <a:r>
              <a:rPr lang="en-US" altLang="en-US" dirty="0"/>
              <a:t> + T</a:t>
            </a:r>
            <a:r>
              <a:rPr lang="en-US" altLang="en-US" baseline="-25000" dirty="0"/>
              <a:t>mem</a:t>
            </a:r>
            <a:endParaRPr lang="en-US" altLang="en-US" dirty="0"/>
          </a:p>
          <a:p>
            <a:pPr>
              <a:lnSpc>
                <a:spcPct val="90000"/>
              </a:lnSpc>
              <a:buNone/>
              <a:tabLst>
                <a:tab pos="2062163" algn="l"/>
                <a:tab pos="2566988" algn="l"/>
              </a:tabLst>
            </a:pPr>
            <a:r>
              <a:rPr lang="en-US" altLang="en-US" sz="2800" dirty="0"/>
              <a:t>                                                                   </a:t>
            </a:r>
          </a:p>
          <a:p>
            <a:pPr>
              <a:lnSpc>
                <a:spcPct val="90000"/>
              </a:lnSpc>
              <a:buNone/>
              <a:tabLst>
                <a:tab pos="2062163" algn="l"/>
                <a:tab pos="2566988" algn="l"/>
              </a:tabLst>
            </a:pPr>
            <a:endParaRPr lang="en-US" altLang="en-US" sz="2800" dirty="0"/>
          </a:p>
          <a:p>
            <a:pPr>
              <a:lnSpc>
                <a:spcPct val="90000"/>
              </a:lnSpc>
              <a:buNone/>
              <a:tabLst>
                <a:tab pos="2062163" algn="l"/>
                <a:tab pos="2566988" algn="l"/>
              </a:tabLst>
            </a:pPr>
            <a:endParaRPr lang="en-US" altLang="en-US" sz="2800" dirty="0"/>
          </a:p>
          <a:p>
            <a:pPr>
              <a:lnSpc>
                <a:spcPct val="90000"/>
              </a:lnSpc>
              <a:buNone/>
              <a:tabLst>
                <a:tab pos="2062163" algn="l"/>
                <a:tab pos="2566988" algn="l"/>
              </a:tabLst>
            </a:pPr>
            <a:endParaRPr lang="en-US" altLang="en-US" sz="2800" dirty="0"/>
          </a:p>
          <a:p>
            <a:pPr>
              <a:lnSpc>
                <a:spcPct val="90000"/>
              </a:lnSpc>
              <a:buNone/>
              <a:tabLst>
                <a:tab pos="2062163" algn="l"/>
                <a:tab pos="2566988" algn="l"/>
              </a:tabLst>
            </a:pP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00400" y="4876801"/>
            <a:ext cx="6019800" cy="584775"/>
          </a:xfrm>
          <a:prstGeom prst="rect">
            <a:avLst/>
          </a:prstGeom>
          <a:solidFill>
            <a:srgbClr val="F8FD8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3200" dirty="0">
                <a:latin typeface="+mn-lt"/>
              </a:rPr>
              <a:t> </a:t>
            </a:r>
            <a:r>
              <a:rPr lang="en-US" altLang="en-US" sz="3200" dirty="0">
                <a:solidFill>
                  <a:srgbClr val="FF0000"/>
                </a:solidFill>
                <a:latin typeface="+mn-lt"/>
              </a:rPr>
              <a:t>T</a:t>
            </a:r>
            <a:r>
              <a:rPr lang="en-US" altLang="en-US" sz="3200" baseline="-25000" dirty="0">
                <a:solidFill>
                  <a:srgbClr val="FF0000"/>
                </a:solidFill>
                <a:latin typeface="+mn-lt"/>
              </a:rPr>
              <a:t>miss</a:t>
            </a:r>
            <a:r>
              <a:rPr lang="en-US" altLang="en-US" sz="3200" dirty="0">
                <a:solidFill>
                  <a:srgbClr val="FF0000"/>
                </a:solidFill>
                <a:latin typeface="+mn-lt"/>
              </a:rPr>
              <a:t> = T</a:t>
            </a:r>
            <a:r>
              <a:rPr lang="en-US" altLang="en-US" sz="3200" baseline="-25000" dirty="0">
                <a:solidFill>
                  <a:srgbClr val="FF0000"/>
                </a:solidFill>
              </a:rPr>
              <a:t>tlb</a:t>
            </a:r>
            <a:r>
              <a:rPr lang="en-US" altLang="en-US" sz="3200" dirty="0">
                <a:solidFill>
                  <a:srgbClr val="FF0000"/>
                </a:solidFill>
                <a:latin typeface="+mn-lt"/>
              </a:rPr>
              <a:t> + T</a:t>
            </a:r>
            <a:r>
              <a:rPr lang="en-US" altLang="en-US" sz="3200" baseline="-25000" dirty="0">
                <a:solidFill>
                  <a:srgbClr val="FF0000"/>
                </a:solidFill>
              </a:rPr>
              <a:t>mem</a:t>
            </a:r>
            <a:r>
              <a:rPr lang="en-US" altLang="en-US" sz="3200" dirty="0">
                <a:solidFill>
                  <a:srgbClr val="FF0000"/>
                </a:solidFill>
                <a:latin typeface="+mn-lt"/>
              </a:rPr>
              <a:t> + T</a:t>
            </a:r>
            <a:r>
              <a:rPr lang="en-US" altLang="en-US" sz="3200" baseline="-25000" dirty="0">
                <a:solidFill>
                  <a:srgbClr val="FF0000"/>
                </a:solidFill>
              </a:rPr>
              <a:t>mem</a:t>
            </a:r>
            <a:endParaRPr lang="en-US" sz="3200" dirty="0">
              <a:solidFill>
                <a:srgbClr val="FF0000"/>
              </a:solidFill>
              <a:latin typeface="+mn-lt"/>
              <a:cs typeface="Calibri"/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3682284" y="4228563"/>
            <a:ext cx="2362200" cy="533400"/>
          </a:xfrm>
          <a:prstGeom prst="wedgeRectCallout">
            <a:avLst>
              <a:gd name="adj1" fmla="val -20833"/>
              <a:gd name="adj2" fmla="val -85445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82284" y="4228564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chemeClr val="bg1"/>
                </a:solidFill>
                <a:latin typeface="+mj-lt"/>
              </a:rPr>
              <a:t>access page table</a:t>
            </a:r>
            <a:endParaRPr lang="en-US" sz="2400" dirty="0">
              <a:solidFill>
                <a:schemeClr val="bg1"/>
              </a:solidFill>
              <a:latin typeface="+mj-lt"/>
              <a:cs typeface="Calibri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6463047" y="4228563"/>
            <a:ext cx="1752600" cy="533400"/>
          </a:xfrm>
          <a:prstGeom prst="wedgeRectCallout">
            <a:avLst>
              <a:gd name="adj1" fmla="val -10243"/>
              <a:gd name="adj2" fmla="val -8786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sz="2400" dirty="0"/>
              <a:t> access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81200" y="5715001"/>
            <a:ext cx="8077200" cy="584775"/>
          </a:xfrm>
          <a:prstGeom prst="rect">
            <a:avLst/>
          </a:prstGeom>
          <a:solidFill>
            <a:srgbClr val="F8FD8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3200" dirty="0">
                <a:latin typeface="+mn-lt"/>
              </a:rPr>
              <a:t> </a:t>
            </a:r>
            <a:r>
              <a:rPr lang="en-US" altLang="en-US" sz="3200" dirty="0">
                <a:solidFill>
                  <a:srgbClr val="FF0000"/>
                </a:solidFill>
                <a:latin typeface="+mj-lt"/>
              </a:rPr>
              <a:t>Effective Access Time = h*T</a:t>
            </a:r>
            <a:r>
              <a:rPr lang="en-US" altLang="en-US" sz="3200" baseline="-25000" dirty="0">
                <a:solidFill>
                  <a:srgbClr val="FF0000"/>
                </a:solidFill>
              </a:rPr>
              <a:t>hit</a:t>
            </a:r>
            <a:r>
              <a:rPr lang="en-US" altLang="en-US" sz="3200" dirty="0">
                <a:solidFill>
                  <a:srgbClr val="FF0000"/>
                </a:solidFill>
                <a:latin typeface="+mj-lt"/>
              </a:rPr>
              <a:t> + (1-h)*T</a:t>
            </a:r>
            <a:r>
              <a:rPr lang="en-US" altLang="en-US" sz="3200" baseline="-25000" dirty="0">
                <a:solidFill>
                  <a:srgbClr val="FF0000"/>
                </a:solidFill>
              </a:rPr>
              <a:t>miss</a:t>
            </a:r>
            <a:endParaRPr lang="en-US" sz="3200" dirty="0">
              <a:solidFill>
                <a:srgbClr val="FF0000"/>
              </a:solidFill>
              <a:latin typeface="+mj-lt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16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Exercise 6:</a:t>
            </a:r>
            <a:r>
              <a:rPr lang="en-US" altLang="en-US" dirty="0"/>
              <a:t> Effective Access Time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8400" y="1226457"/>
            <a:ext cx="10439400" cy="5181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Consider a single-level paging scheme. The TLB has 32 entries. The TLB access time is 10 ns; memory access time is 200ns.</a:t>
            </a:r>
            <a:endParaRPr lang="en-US" sz="3600" dirty="0"/>
          </a:p>
          <a:p>
            <a:endParaRPr lang="en-US" sz="36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How long does it take to access data in memory if there is a TLB hit?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How long does it take to access data in memory if there is a TLB miss?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What is the effective memory-access time if we have a TLB hit ratio of 80%?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What is the minimal hit ratio that guarantees the effective access time of at most 220ns?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8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981200" y="182563"/>
            <a:ext cx="8229600" cy="808037"/>
          </a:xfrm>
        </p:spPr>
        <p:txBody>
          <a:bodyPr/>
          <a:lstStyle/>
          <a:p>
            <a:pPr eaLnBrk="1" hangingPunct="1"/>
            <a:r>
              <a:rPr lang="en-US" altLang="en-US"/>
              <a:t>Memory Protection</a:t>
            </a:r>
          </a:p>
        </p:txBody>
      </p:sp>
      <p:sp>
        <p:nvSpPr>
          <p:cNvPr id="4813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828800" y="1157288"/>
            <a:ext cx="8458201" cy="446881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>
                <a:latin typeface="+mn-lt"/>
              </a:rPr>
              <a:t>Associate protection bit with each frame to indicate if read-only or read-write access is allowed</a:t>
            </a:r>
          </a:p>
          <a:p>
            <a:endParaRPr lang="en-US" altLang="en-US" sz="2800" dirty="0">
              <a:latin typeface="+mn-lt"/>
            </a:endParaRPr>
          </a:p>
          <a:p>
            <a:pPr lvl="1"/>
            <a:endParaRPr lang="en-US" altLang="en-US" sz="2400" dirty="0">
              <a:latin typeface="+mn-lt"/>
            </a:endParaRPr>
          </a:p>
          <a:p>
            <a:pPr lvl="1"/>
            <a:endParaRPr lang="en-US" altLang="en-US" sz="2400" dirty="0">
              <a:latin typeface="+mn-lt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962400" y="3962401"/>
            <a:ext cx="3810000" cy="480131"/>
          </a:xfrm>
          <a:prstGeom prst="rect">
            <a:avLst/>
          </a:prstGeom>
          <a:solidFill>
            <a:srgbClr val="FFFF99"/>
          </a:solidFill>
          <a:ln w="38100" cmpd="dbl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9pPr>
          </a:lstStyle>
          <a:p>
            <a:pPr marL="342900" lvl="1" indent="-342900" algn="ctr">
              <a:lnSpc>
                <a:spcPct val="90000"/>
              </a:lnSpc>
            </a:pPr>
            <a:r>
              <a:rPr lang="en-US" altLang="en-US" sz="2800" dirty="0"/>
              <a:t> </a:t>
            </a:r>
            <a:r>
              <a:rPr lang="en-US" altLang="en-US" sz="2800" dirty="0">
                <a:latin typeface="+mn-lt"/>
              </a:rPr>
              <a:t>Add one more bit!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0" y="2841605"/>
            <a:ext cx="10287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Exercise 7:</a:t>
            </a:r>
            <a:r>
              <a:rPr lang="en-US" altLang="en-US" sz="2800" dirty="0">
                <a:latin typeface="+mn-lt"/>
              </a:rPr>
              <a:t> How can we indicate a page is execute-only or not?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60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981200" y="258764"/>
            <a:ext cx="8229600" cy="808037"/>
          </a:xfrm>
        </p:spPr>
        <p:txBody>
          <a:bodyPr/>
          <a:lstStyle/>
          <a:p>
            <a:pPr eaLnBrk="1" hangingPunct="1"/>
            <a:r>
              <a:rPr lang="en-US" altLang="en-US" dirty="0"/>
              <a:t>Memory Protection: </a:t>
            </a:r>
            <a:br>
              <a:rPr lang="en-US" altLang="en-US" dirty="0"/>
            </a:br>
            <a:r>
              <a:rPr lang="en-US" altLang="en-US" sz="3600" dirty="0"/>
              <a:t>Valid-invalid bit</a:t>
            </a:r>
          </a:p>
        </p:txBody>
      </p:sp>
      <p:sp>
        <p:nvSpPr>
          <p:cNvPr id="4813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6172201" cy="4876800"/>
          </a:xfrm>
        </p:spPr>
        <p:txBody>
          <a:bodyPr/>
          <a:lstStyle/>
          <a:p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Valid-invalid</a:t>
            </a:r>
            <a:r>
              <a:rPr lang="en-US" altLang="en-US" sz="2800" dirty="0">
                <a:solidFill>
                  <a:srgbClr val="3366FF"/>
                </a:solidFill>
                <a:latin typeface="+mn-lt"/>
              </a:rPr>
              <a:t> </a:t>
            </a:r>
            <a:r>
              <a:rPr lang="en-US" altLang="en-US" sz="2800" dirty="0">
                <a:latin typeface="+mn-lt"/>
              </a:rPr>
              <a:t>bit attached to each entry in the page table:</a:t>
            </a:r>
          </a:p>
          <a:p>
            <a:pPr lvl="1"/>
            <a:r>
              <a:rPr lang="ja-JP" altLang="en-US" sz="2400" dirty="0">
                <a:latin typeface="+mn-lt"/>
              </a:rPr>
              <a:t>“</a:t>
            </a:r>
            <a:r>
              <a:rPr lang="en-US" altLang="ja-JP" sz="2400" dirty="0">
                <a:latin typeface="+mn-lt"/>
              </a:rPr>
              <a:t>valid</a:t>
            </a:r>
            <a:r>
              <a:rPr lang="ja-JP" altLang="en-US" sz="2400" dirty="0">
                <a:latin typeface="+mn-lt"/>
              </a:rPr>
              <a:t>”</a:t>
            </a:r>
            <a:r>
              <a:rPr lang="en-US" altLang="ja-JP" sz="2400" dirty="0">
                <a:latin typeface="+mn-lt"/>
              </a:rPr>
              <a:t> indicates that the associated page is in the process</a:t>
            </a:r>
            <a:r>
              <a:rPr lang="ja-JP" altLang="en-US" sz="2400" dirty="0">
                <a:latin typeface="+mn-lt"/>
              </a:rPr>
              <a:t>’</a:t>
            </a:r>
            <a:r>
              <a:rPr lang="en-US" altLang="ja-JP" sz="2400" dirty="0">
                <a:latin typeface="+mn-lt"/>
              </a:rPr>
              <a:t> logical address space, and is thus a legal page</a:t>
            </a:r>
          </a:p>
          <a:p>
            <a:pPr lvl="1"/>
            <a:r>
              <a:rPr lang="ja-JP" altLang="en-US" sz="2400" dirty="0">
                <a:latin typeface="+mn-lt"/>
              </a:rPr>
              <a:t>“</a:t>
            </a:r>
            <a:r>
              <a:rPr lang="en-US" altLang="ja-JP" sz="2400" dirty="0">
                <a:latin typeface="+mn-lt"/>
              </a:rPr>
              <a:t>invalid</a:t>
            </a:r>
            <a:r>
              <a:rPr lang="ja-JP" altLang="en-US" sz="2400" dirty="0">
                <a:latin typeface="+mn-lt"/>
              </a:rPr>
              <a:t>”</a:t>
            </a:r>
            <a:r>
              <a:rPr lang="en-US" altLang="ja-JP" sz="2400" dirty="0">
                <a:latin typeface="+mn-lt"/>
              </a:rPr>
              <a:t> indicates that the page is not in the process</a:t>
            </a:r>
            <a:r>
              <a:rPr lang="ja-JP" altLang="en-US" sz="2400" dirty="0">
                <a:latin typeface="+mn-lt"/>
              </a:rPr>
              <a:t>’</a:t>
            </a:r>
            <a:r>
              <a:rPr lang="en-US" altLang="ja-JP" sz="2400" dirty="0">
                <a:latin typeface="+mn-lt"/>
              </a:rPr>
              <a:t> logical address space</a:t>
            </a:r>
          </a:p>
          <a:p>
            <a:pPr lvl="1"/>
            <a:r>
              <a:rPr lang="en-US" altLang="en-US" sz="2400" dirty="0">
                <a:latin typeface="+mn-lt"/>
              </a:rPr>
              <a:t>Or use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page-table length register (PTLR)</a:t>
            </a:r>
          </a:p>
          <a:p>
            <a:pPr lvl="1"/>
            <a:endParaRPr lang="en-US" altLang="en-US" sz="24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Any violations result in a trap to the kernel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748904"/>
            <a:ext cx="4130320" cy="381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8458200" y="2959274"/>
            <a:ext cx="228600" cy="152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6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8763001" cy="914400"/>
          </a:xfrm>
        </p:spPr>
        <p:txBody>
          <a:bodyPr/>
          <a:lstStyle/>
          <a:p>
            <a:pPr algn="l" eaLnBrk="1" hangingPunct="1"/>
            <a:r>
              <a:rPr lang="en-US" altLang="en-US" sz="3200" dirty="0">
                <a:solidFill>
                  <a:srgbClr val="FF0000"/>
                </a:solidFill>
              </a:rPr>
              <a:t>Exercise 8:</a:t>
            </a:r>
            <a:r>
              <a:rPr lang="en-US" altLang="en-US" sz="3200" dirty="0"/>
              <a:t> What do you observe from the following three page tables?</a:t>
            </a:r>
          </a:p>
        </p:txBody>
      </p:sp>
      <p:pic>
        <p:nvPicPr>
          <p:cNvPr id="51203" name="Picture 4" descr="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1277938"/>
            <a:ext cx="4860925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076162" y="1575682"/>
            <a:ext cx="3593926" cy="396240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Calibri"/>
                <a:ea typeface="ＭＳ Ｐゴシック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Calibri"/>
                <a:ea typeface="ＭＳ Ｐゴシック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libri"/>
                <a:ea typeface="ＭＳ Ｐゴシック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b="1" dirty="0">
                <a:solidFill>
                  <a:srgbClr val="3366FF"/>
                </a:solidFill>
              </a:rPr>
              <a:t>Shared code: </a:t>
            </a:r>
            <a:r>
              <a:rPr lang="en-US" altLang="en-US" sz="2400" dirty="0"/>
              <a:t>one copy of read-only (</a:t>
            </a:r>
            <a:r>
              <a:rPr lang="en-US" altLang="en-US" sz="2400" b="1" dirty="0">
                <a:solidFill>
                  <a:srgbClr val="3366FF"/>
                </a:solidFill>
              </a:rPr>
              <a:t>reentrant</a:t>
            </a:r>
            <a:r>
              <a:rPr lang="en-US" altLang="en-US" sz="2400" dirty="0"/>
              <a:t>) code shared among processes</a:t>
            </a:r>
          </a:p>
          <a:p>
            <a:pPr lvl="1"/>
            <a:endParaRPr lang="en-US" altLang="en-US" sz="2400" dirty="0"/>
          </a:p>
          <a:p>
            <a:r>
              <a:rPr lang="en-US" altLang="en-US" sz="2400" b="1" dirty="0">
                <a:solidFill>
                  <a:srgbClr val="3366FF"/>
                </a:solidFill>
              </a:rPr>
              <a:t>Private code and data:</a:t>
            </a:r>
            <a:r>
              <a:rPr lang="en-US" altLang="en-US" sz="2400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Each process keeps a separate copy of the code and data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210299" y="585876"/>
            <a:ext cx="2514600" cy="480131"/>
          </a:xfrm>
          <a:prstGeom prst="rect">
            <a:avLst/>
          </a:prstGeom>
          <a:solidFill>
            <a:srgbClr val="FFFF99"/>
          </a:solidFill>
          <a:ln w="38100" cmpd="dbl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9pPr>
          </a:lstStyle>
          <a:p>
            <a:pPr marL="342900" lvl="1" indent="-342900" algn="ctr">
              <a:lnSpc>
                <a:spcPct val="90000"/>
              </a:lnSpc>
            </a:pPr>
            <a:r>
              <a:rPr lang="en-US" altLang="en-US" sz="2800" dirty="0"/>
              <a:t> Shared Pages</a:t>
            </a:r>
          </a:p>
        </p:txBody>
      </p:sp>
    </p:spTree>
    <p:extLst>
      <p:ext uri="{BB962C8B-B14F-4D97-AF65-F5344CB8AC3E}">
        <p14:creationId xmlns:p14="http://schemas.microsoft.com/office/powerpoint/2010/main" val="93858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dirty="0"/>
              <a:t>Hashed Page Table</a:t>
            </a:r>
            <a:endParaRPr lang="en-US" altLang="en-US" sz="2400" dirty="0"/>
          </a:p>
        </p:txBody>
      </p:sp>
      <p:pic>
        <p:nvPicPr>
          <p:cNvPr id="60419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900" y="1295401"/>
            <a:ext cx="661670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86059" y="1966962"/>
            <a:ext cx="289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+mn-lt"/>
              </a:rPr>
              <a:t>The virtual page number is hashed into a page table</a:t>
            </a:r>
            <a:endParaRPr lang="en-US" sz="24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3838851"/>
            <a:ext cx="359105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Exercise 5: </a:t>
            </a:r>
            <a:r>
              <a:rPr lang="en-US" altLang="en-US" sz="2400" dirty="0">
                <a:latin typeface="+mn-lt"/>
              </a:rPr>
              <a:t>What happens if two page numbers are hashed to the same location?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9589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370138" y="166688"/>
            <a:ext cx="7840662" cy="976312"/>
          </a:xfrm>
        </p:spPr>
        <p:txBody>
          <a:bodyPr/>
          <a:lstStyle/>
          <a:p>
            <a:r>
              <a:rPr lang="en-US" altLang="en-US" dirty="0"/>
              <a:t>Clustered Page Tables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610600" cy="5410200"/>
          </a:xfrm>
        </p:spPr>
        <p:txBody>
          <a:bodyPr/>
          <a:lstStyle/>
          <a:p>
            <a:r>
              <a:rPr lang="en-US" altLang="en-US" sz="2800" dirty="0"/>
              <a:t>Similar to hashed page tables</a:t>
            </a:r>
          </a:p>
          <a:p>
            <a:endParaRPr lang="en-US" altLang="en-US" sz="2800" dirty="0"/>
          </a:p>
          <a:p>
            <a:r>
              <a:rPr lang="en-US" altLang="en-US" sz="2800" dirty="0"/>
              <a:t>Each entry refers to several pages (such as 16) rather than 1</a:t>
            </a:r>
          </a:p>
          <a:p>
            <a:pPr lvl="1"/>
            <a:r>
              <a:rPr lang="en-US" altLang="en-US" dirty="0"/>
              <a:t>Especially useful for </a:t>
            </a:r>
            <a:r>
              <a:rPr lang="en-US" altLang="en-US" b="1" dirty="0">
                <a:solidFill>
                  <a:srgbClr val="3366FF"/>
                </a:solidFill>
              </a:rPr>
              <a:t>sparse</a:t>
            </a:r>
            <a:r>
              <a:rPr lang="en-US" altLang="en-US" dirty="0"/>
              <a:t> address spaces (where memory references are non-contiguous and scattered)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3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2C0B1-CF1E-8243-8AC6-9CD24262E4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Source Code: </a:t>
            </a:r>
            <a:r>
              <a:rPr lang="en-US" dirty="0" err="1"/>
              <a:t>backingstore_reader.c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90B7A-9215-D04F-BC5C-C360CBF05A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4A3D6-8C1B-B547-85DF-557C25BCE14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49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66950" y="182563"/>
            <a:ext cx="7791450" cy="655637"/>
          </a:xfrm>
        </p:spPr>
        <p:txBody>
          <a:bodyPr/>
          <a:lstStyle/>
          <a:p>
            <a:pPr eaLnBrk="1" hangingPunct="1"/>
            <a:r>
              <a:rPr lang="en-US" altLang="en-US" dirty="0"/>
              <a:t>Inverted Page Table Architecture</a:t>
            </a:r>
            <a:endParaRPr lang="en-US" altLang="en-US" sz="2400" dirty="0"/>
          </a:p>
        </p:txBody>
      </p:sp>
      <p:pic>
        <p:nvPicPr>
          <p:cNvPr id="62467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214" y="1126544"/>
            <a:ext cx="6057900" cy="418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8000" y="871470"/>
            <a:ext cx="3987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Track all physical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One entry for each frame in physical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Entry: </a:t>
            </a:r>
            <a:r>
              <a:rPr lang="en-US" altLang="en-US" sz="2400" dirty="0" err="1">
                <a:latin typeface="+mn-lt"/>
              </a:rPr>
              <a:t>pid</a:t>
            </a:r>
            <a:r>
              <a:rPr lang="en-US" altLang="en-US" sz="2400" dirty="0">
                <a:latin typeface="+mn-lt"/>
              </a:rPr>
              <a:t> + page#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Pros: Decreases memory needed to store each page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Cons: increases time needed to search the table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0" y="5765116"/>
            <a:ext cx="350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TLB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Use a hash table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6800" y="5765117"/>
            <a:ext cx="5562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Exercise 6: </a:t>
            </a:r>
            <a:r>
              <a:rPr lang="en-US" altLang="en-US" sz="2400" dirty="0">
                <a:latin typeface="+mn-lt"/>
              </a:rPr>
              <a:t>How to improve performance of the inverted page table?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729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909762" y="381000"/>
            <a:ext cx="8534400" cy="838200"/>
          </a:xfrm>
        </p:spPr>
        <p:txBody>
          <a:bodyPr/>
          <a:lstStyle/>
          <a:p>
            <a:r>
              <a:rPr lang="en-US" altLang="en-US" dirty="0"/>
              <a:t>Summary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2133601" y="1447800"/>
            <a:ext cx="8086725" cy="4724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Hierarchical Page Tables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Translation Look-aside Buffers (TLBs)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Effective Memory Access Time</a:t>
            </a:r>
          </a:p>
          <a:p>
            <a:pPr marL="0" indent="0">
              <a:buNone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Hashed Page Table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Inverted Page 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00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92325" y="166688"/>
            <a:ext cx="8229600" cy="1101725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rgbClr val="FF0000"/>
                </a:solidFill>
              </a:rPr>
              <a:t>Review: </a:t>
            </a:r>
            <a:r>
              <a:rPr lang="en-US" altLang="en-US" sz="4000" dirty="0"/>
              <a:t>Two-Level Page-Table Scheme</a:t>
            </a:r>
          </a:p>
        </p:txBody>
      </p:sp>
      <p:pic>
        <p:nvPicPr>
          <p:cNvPr id="54275" name="Picture 4" descr="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129347"/>
            <a:ext cx="5257800" cy="5560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450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044700" y="182563"/>
            <a:ext cx="8229600" cy="808037"/>
          </a:xfrm>
        </p:spPr>
        <p:txBody>
          <a:bodyPr/>
          <a:lstStyle/>
          <a:p>
            <a:pPr eaLnBrk="1" hangingPunct="1"/>
            <a:r>
              <a:rPr lang="en-US" altLang="en-US" dirty="0"/>
              <a:t>Why two-level page-table scheme?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8400" y="1143000"/>
            <a:ext cx="10439400" cy="5410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  <a:latin typeface="+mn-lt"/>
              </a:rPr>
              <a:t>Exercise 1 (</a:t>
            </a:r>
            <a:r>
              <a:rPr lang="en-US" altLang="en-US" dirty="0" err="1">
                <a:solidFill>
                  <a:srgbClr val="FF0000"/>
                </a:solidFill>
                <a:latin typeface="+mn-lt"/>
              </a:rPr>
              <a:t>Plickers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): </a:t>
            </a:r>
            <a:r>
              <a:rPr lang="en-US" altLang="en-US" dirty="0">
                <a:latin typeface="+mn-lt"/>
              </a:rPr>
              <a:t>We assume that page size is 4KB (i.e., </a:t>
            </a:r>
            <a:r>
              <a:rPr lang="en-US" altLang="en-US" dirty="0"/>
              <a:t>2</a:t>
            </a:r>
            <a:r>
              <a:rPr lang="en-US" altLang="en-US" baseline="30000" dirty="0"/>
              <a:t>12</a:t>
            </a:r>
            <a:r>
              <a:rPr lang="en-US" altLang="en-US" dirty="0"/>
              <a:t>), each page table entry is 4 bytes.  How large is the page table for </a:t>
            </a:r>
            <a:r>
              <a:rPr lang="en-US" altLang="en-US" dirty="0">
                <a:latin typeface="+mn-lt"/>
              </a:rPr>
              <a:t>a 32-bit logical address space?</a:t>
            </a:r>
          </a:p>
          <a:p>
            <a:pPr marL="0" indent="0">
              <a:buNone/>
            </a:pPr>
            <a:endParaRPr lang="en-US" altLang="en-US" dirty="0">
              <a:latin typeface="+mn-lt"/>
            </a:endParaRPr>
          </a:p>
          <a:p>
            <a:pPr marL="0" indent="0">
              <a:buNone/>
            </a:pPr>
            <a:r>
              <a:rPr lang="en-US" altLang="en-US" dirty="0">
                <a:latin typeface="+mn-lt"/>
              </a:rPr>
              <a:t>A. 1 MB		B. 2 MB		C. 4 MB		D. 8 MB</a:t>
            </a:r>
          </a:p>
        </p:txBody>
      </p:sp>
      <p:sp>
        <p:nvSpPr>
          <p:cNvPr id="2" name="Rectangle 1"/>
          <p:cNvSpPr/>
          <p:nvPr/>
        </p:nvSpPr>
        <p:spPr>
          <a:xfrm>
            <a:off x="1447800" y="3792339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+mn-lt"/>
              </a:rPr>
              <a:t>1 million page table entries (2</a:t>
            </a:r>
            <a:r>
              <a:rPr lang="en-US" altLang="en-US" sz="3200" baseline="30000" dirty="0">
                <a:latin typeface="+mn-lt"/>
              </a:rPr>
              <a:t>32</a:t>
            </a:r>
            <a:r>
              <a:rPr lang="en-US" altLang="en-US" sz="3200" dirty="0">
                <a:latin typeface="+mn-lt"/>
              </a:rPr>
              <a:t> / 2</a:t>
            </a:r>
            <a:r>
              <a:rPr lang="en-US" altLang="en-US" sz="3200" baseline="30000" dirty="0">
                <a:latin typeface="+mn-lt"/>
              </a:rPr>
              <a:t>12</a:t>
            </a:r>
            <a:r>
              <a:rPr lang="en-US" altLang="en-US" sz="3200" dirty="0">
                <a:latin typeface="+mn-lt"/>
              </a:rPr>
              <a:t> = 2</a:t>
            </a:r>
            <a:r>
              <a:rPr lang="en-US" altLang="en-US" sz="3200" baseline="30000" dirty="0">
                <a:latin typeface="+mn-lt"/>
              </a:rPr>
              <a:t>20</a:t>
            </a:r>
            <a:r>
              <a:rPr lang="en-US" altLang="en-US" sz="3200" dirty="0">
                <a:latin typeface="+mn-lt"/>
              </a:rPr>
              <a:t> = 1 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+mn-lt"/>
              </a:rPr>
              <a:t>If each entry is 4 bytes -&gt; 4 MB of physical address space / memory for page table alone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90800" y="5566448"/>
            <a:ext cx="6184900" cy="584775"/>
          </a:xfrm>
          <a:prstGeom prst="rect">
            <a:avLst/>
          </a:prstGeom>
          <a:solidFill>
            <a:srgbClr val="FFFF99"/>
          </a:solidFill>
          <a:ln w="38100" cmpd="dbl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9pPr>
          </a:lstStyle>
          <a:p>
            <a:pPr marL="166688" lvl="2" indent="0" algn="ctr"/>
            <a:r>
              <a:rPr lang="en-US" altLang="en-US" sz="3200" dirty="0"/>
              <a:t>4 MB cost a lot 20 years ago.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9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8700" y="723900"/>
            <a:ext cx="10439400" cy="5410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  <a:latin typeface="+mn-lt"/>
              </a:rPr>
              <a:t>Exercise 2 (</a:t>
            </a:r>
            <a:r>
              <a:rPr lang="en-US" altLang="en-US" dirty="0" err="1">
                <a:solidFill>
                  <a:srgbClr val="FF0000"/>
                </a:solidFill>
                <a:latin typeface="+mn-lt"/>
              </a:rPr>
              <a:t>Plickers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): </a:t>
            </a:r>
            <a:r>
              <a:rPr lang="en-US" altLang="en-US" dirty="0">
                <a:latin typeface="+mn-lt"/>
              </a:rPr>
              <a:t>We assume that page size is 1KB (i.e., </a:t>
            </a:r>
            <a:r>
              <a:rPr lang="en-US" altLang="en-US" dirty="0"/>
              <a:t>2</a:t>
            </a:r>
            <a:r>
              <a:rPr lang="en-US" altLang="en-US" baseline="30000" dirty="0"/>
              <a:t>10</a:t>
            </a:r>
            <a:r>
              <a:rPr lang="en-US" altLang="en-US" dirty="0"/>
              <a:t>), each page table entry is 8 bytes.  How large is the page table for </a:t>
            </a:r>
            <a:r>
              <a:rPr lang="en-US" altLang="en-US" dirty="0">
                <a:latin typeface="+mn-lt"/>
              </a:rPr>
              <a:t>a 64-bit logical address space?</a:t>
            </a:r>
          </a:p>
          <a:p>
            <a:pPr marL="0" indent="0">
              <a:buNone/>
            </a:pPr>
            <a:endParaRPr lang="en-US" altLang="en-US" dirty="0">
              <a:latin typeface="+mn-lt"/>
            </a:endParaRPr>
          </a:p>
          <a:p>
            <a:pPr marL="0" indent="0">
              <a:buNone/>
            </a:pPr>
            <a:r>
              <a:rPr lang="en-US" altLang="en-US" dirty="0">
                <a:latin typeface="+mn-lt"/>
              </a:rPr>
              <a:t>A. 2</a:t>
            </a:r>
            <a:r>
              <a:rPr lang="en-US" altLang="en-US" baseline="30000" dirty="0">
                <a:latin typeface="+mn-lt"/>
              </a:rPr>
              <a:t>54</a:t>
            </a:r>
            <a:r>
              <a:rPr lang="en-US" altLang="en-US" dirty="0">
                <a:latin typeface="+mn-lt"/>
              </a:rPr>
              <a:t> </a:t>
            </a:r>
            <a:r>
              <a:rPr lang="en-US" dirty="0"/>
              <a:t>Bytes </a:t>
            </a:r>
            <a:r>
              <a:rPr lang="en-US" altLang="en-US" dirty="0">
                <a:latin typeface="+mn-lt"/>
              </a:rPr>
              <a:t>	B. </a:t>
            </a:r>
            <a:r>
              <a:rPr lang="en-US" altLang="en-US" dirty="0"/>
              <a:t>2</a:t>
            </a:r>
            <a:r>
              <a:rPr lang="en-US" altLang="en-US" baseline="30000" dirty="0"/>
              <a:t>55 </a:t>
            </a:r>
            <a:r>
              <a:rPr lang="en-US" dirty="0"/>
              <a:t>Bytes </a:t>
            </a:r>
            <a:r>
              <a:rPr lang="en-US" altLang="en-US" dirty="0">
                <a:latin typeface="+mn-lt"/>
              </a:rPr>
              <a:t>	C. </a:t>
            </a:r>
            <a:r>
              <a:rPr lang="en-US" altLang="en-US" dirty="0"/>
              <a:t>2</a:t>
            </a:r>
            <a:r>
              <a:rPr lang="en-US" altLang="en-US" baseline="30000" dirty="0"/>
              <a:t>56 </a:t>
            </a:r>
            <a:r>
              <a:rPr lang="en-US" dirty="0"/>
              <a:t>Bytes </a:t>
            </a:r>
            <a:r>
              <a:rPr lang="en-US" altLang="en-US" dirty="0">
                <a:latin typeface="+mn-lt"/>
              </a:rPr>
              <a:t>	D. </a:t>
            </a:r>
            <a:r>
              <a:rPr lang="en-US" altLang="en-US" dirty="0"/>
              <a:t>2</a:t>
            </a:r>
            <a:r>
              <a:rPr lang="en-US" altLang="en-US" baseline="30000" dirty="0"/>
              <a:t>57 </a:t>
            </a:r>
            <a:r>
              <a:rPr lang="en-US" dirty="0"/>
              <a:t>Bytes </a:t>
            </a:r>
            <a:endParaRPr lang="en-US" altLang="en-US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7800" y="3886200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+mn-lt"/>
              </a:rPr>
              <a:t>Page table entries (2</a:t>
            </a:r>
            <a:r>
              <a:rPr lang="en-US" altLang="en-US" sz="3200" baseline="30000" dirty="0">
                <a:latin typeface="+mn-lt"/>
              </a:rPr>
              <a:t>64</a:t>
            </a:r>
            <a:r>
              <a:rPr lang="en-US" altLang="en-US" sz="3200" dirty="0">
                <a:latin typeface="+mn-lt"/>
              </a:rPr>
              <a:t> / 2</a:t>
            </a:r>
            <a:r>
              <a:rPr lang="en-US" altLang="en-US" sz="3200" baseline="30000" dirty="0">
                <a:latin typeface="+mn-lt"/>
              </a:rPr>
              <a:t>10</a:t>
            </a:r>
            <a:r>
              <a:rPr lang="en-US" altLang="en-US" sz="3200" dirty="0">
                <a:latin typeface="+mn-lt"/>
              </a:rPr>
              <a:t> = 2</a:t>
            </a:r>
            <a:r>
              <a:rPr lang="en-US" altLang="en-US" sz="3200" baseline="30000" dirty="0">
                <a:latin typeface="+mn-lt"/>
              </a:rPr>
              <a:t>54</a:t>
            </a:r>
            <a:r>
              <a:rPr lang="en-US" altLang="en-US" sz="3200" dirty="0">
                <a:latin typeface="+mn-lt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+mn-lt"/>
              </a:rPr>
              <a:t>2</a:t>
            </a:r>
            <a:r>
              <a:rPr lang="en-US" altLang="en-US" sz="3200" baseline="30000" dirty="0">
                <a:latin typeface="+mn-lt"/>
              </a:rPr>
              <a:t>54</a:t>
            </a:r>
            <a:r>
              <a:rPr lang="en-US" altLang="en-US" sz="3200" dirty="0">
                <a:latin typeface="+mn-lt"/>
              </a:rPr>
              <a:t> entries * 8 B/entry = 2</a:t>
            </a:r>
            <a:r>
              <a:rPr lang="en-US" altLang="en-US" sz="3200" baseline="30000" dirty="0">
                <a:latin typeface="+mn-lt"/>
              </a:rPr>
              <a:t>57 </a:t>
            </a:r>
            <a:r>
              <a:rPr lang="en-US" altLang="en-US" sz="3200" dirty="0">
                <a:latin typeface="+mn-lt"/>
              </a:rPr>
              <a:t>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71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97075" y="166688"/>
            <a:ext cx="8229600" cy="1022350"/>
          </a:xfrm>
        </p:spPr>
        <p:txBody>
          <a:bodyPr/>
          <a:lstStyle/>
          <a:p>
            <a:pPr eaLnBrk="1" hangingPunct="1"/>
            <a:r>
              <a:rPr lang="en-US" altLang="en-US" dirty="0"/>
              <a:t>Hierarchical Page Tables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524000"/>
            <a:ext cx="9448800" cy="4148138"/>
          </a:xfrm>
        </p:spPr>
        <p:txBody>
          <a:bodyPr/>
          <a:lstStyle/>
          <a:p>
            <a:r>
              <a:rPr lang="en-US" altLang="en-US" dirty="0"/>
              <a:t>Break up the logical address space into multiple page tables</a:t>
            </a:r>
          </a:p>
          <a:p>
            <a:endParaRPr lang="en-US" altLang="en-US" dirty="0"/>
          </a:p>
          <a:p>
            <a:r>
              <a:rPr lang="en-US" altLang="en-US" dirty="0"/>
              <a:t>A simple technique is a </a:t>
            </a:r>
            <a:r>
              <a:rPr lang="en-US" altLang="en-US" dirty="0">
                <a:solidFill>
                  <a:srgbClr val="FF0000"/>
                </a:solidFill>
              </a:rPr>
              <a:t>two-level page table</a:t>
            </a:r>
          </a:p>
          <a:p>
            <a:endParaRPr lang="en-US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14600" y="4191001"/>
            <a:ext cx="6934200" cy="584775"/>
          </a:xfrm>
          <a:prstGeom prst="rect">
            <a:avLst/>
          </a:prstGeom>
          <a:solidFill>
            <a:srgbClr val="FFFF99"/>
          </a:solidFill>
          <a:ln w="38100" cmpd="dbl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9pPr>
          </a:lstStyle>
          <a:p>
            <a:pPr marL="166688" lvl="2" indent="0"/>
            <a:r>
              <a:rPr lang="en-US" altLang="en-US" sz="3200" dirty="0">
                <a:latin typeface="+mn-lt"/>
              </a:rPr>
              <a:t>Keep level-2 page tables in a hard disk.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5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652714" y="152400"/>
            <a:ext cx="7558087" cy="1524000"/>
          </a:xfrm>
        </p:spPr>
        <p:txBody>
          <a:bodyPr/>
          <a:lstStyle/>
          <a:p>
            <a:pPr eaLnBrk="1" hangingPunct="1"/>
            <a:r>
              <a:rPr lang="en-US" altLang="en-US" dirty="0"/>
              <a:t>Address-Translation in a Two-level Paying Scheme</a:t>
            </a:r>
            <a:endParaRPr lang="en-US" altLang="en-US" sz="2400" dirty="0"/>
          </a:p>
        </p:txBody>
      </p:sp>
      <p:pic>
        <p:nvPicPr>
          <p:cNvPr id="56323" name="Picture 103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81200"/>
            <a:ext cx="7590814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681107" y="5638801"/>
            <a:ext cx="4953000" cy="461665"/>
          </a:xfrm>
          <a:prstGeom prst="rect">
            <a:avLst/>
          </a:prstGeom>
          <a:solidFill>
            <a:srgbClr val="FFFF99"/>
          </a:solidFill>
          <a:ln w="38100" cmpd="dbl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</a:rPr>
              <a:t>Basic Idea: </a:t>
            </a:r>
            <a:r>
              <a:rPr lang="en-US" altLang="en-US" dirty="0"/>
              <a:t>Page the page tables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18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26771" y="185737"/>
            <a:ext cx="8229600" cy="804863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rgbClr val="FF0000"/>
                </a:solidFill>
              </a:rPr>
              <a:t>Exercise 3 (</a:t>
            </a:r>
            <a:r>
              <a:rPr lang="en-US" altLang="en-US" sz="2800" dirty="0" err="1">
                <a:solidFill>
                  <a:srgbClr val="FF0000"/>
                </a:solidFill>
              </a:rPr>
              <a:t>Plickers</a:t>
            </a:r>
            <a:r>
              <a:rPr lang="en-US" altLang="en-US" sz="2800" dirty="0">
                <a:solidFill>
                  <a:srgbClr val="FF0000"/>
                </a:solidFill>
              </a:rPr>
              <a:t>): </a:t>
            </a:r>
            <a:r>
              <a:rPr lang="en-US" altLang="en-US" sz="2800" dirty="0"/>
              <a:t>Paging Hardware with </a:t>
            </a:r>
            <a:br>
              <a:rPr lang="en-US" altLang="en-US" sz="2800" dirty="0"/>
            </a:br>
            <a:r>
              <a:rPr lang="en-US" altLang="en-US" sz="2800" dirty="0"/>
              <a:t> Translation Look-aside Buffers (TLB)</a:t>
            </a:r>
          </a:p>
        </p:txBody>
      </p:sp>
      <p:pic>
        <p:nvPicPr>
          <p:cNvPr id="46083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90600"/>
            <a:ext cx="7162800" cy="5413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86400" y="4267200"/>
            <a:ext cx="914400" cy="1828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715000" y="4724400"/>
            <a:ext cx="4572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4478" y="3084255"/>
            <a:ext cx="2944586" cy="2554545"/>
          </a:xfrm>
          <a:prstGeom prst="rect">
            <a:avLst/>
          </a:prstGeom>
          <a:solidFill>
            <a:srgbClr val="F8FD88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2000" dirty="0">
                <a:solidFill>
                  <a:schemeClr val="tx1"/>
                </a:solidFill>
              </a:rPr>
              <a:t>Why TLBs are typically small (64 to 1,024 entries)?</a:t>
            </a:r>
          </a:p>
          <a:p>
            <a:endParaRPr lang="en-US" altLang="en-US" sz="2000" dirty="0">
              <a:solidFill>
                <a:schemeClr val="tx1"/>
              </a:solidFill>
            </a:endParaRPr>
          </a:p>
          <a:p>
            <a:pPr marL="457200" indent="-457200">
              <a:buAutoNum type="alphaUcPeriod"/>
            </a:pPr>
            <a:r>
              <a:rPr lang="en-US" altLang="en-US" sz="2000" dirty="0">
                <a:solidFill>
                  <a:schemeClr val="tx1"/>
                </a:solidFill>
              </a:rPr>
              <a:t>Program is small</a:t>
            </a:r>
          </a:p>
          <a:p>
            <a:pPr marL="457200" indent="-457200">
              <a:buAutoNum type="alphaUcPeriod"/>
            </a:pPr>
            <a:r>
              <a:rPr lang="en-US" altLang="en-US" sz="2000" dirty="0">
                <a:solidFill>
                  <a:schemeClr val="tx1"/>
                </a:solidFill>
              </a:rPr>
              <a:t>Cost is high</a:t>
            </a:r>
          </a:p>
          <a:p>
            <a:pPr marL="457200" indent="-457200">
              <a:buAutoNum type="alphaUcPeriod"/>
            </a:pPr>
            <a:r>
              <a:rPr lang="en-US" altLang="en-US" sz="2000" dirty="0">
                <a:solidFill>
                  <a:schemeClr val="tx1"/>
                </a:solidFill>
              </a:rPr>
              <a:t>Address space is small</a:t>
            </a:r>
          </a:p>
          <a:p>
            <a:pPr marL="457200" indent="-457200">
              <a:buAutoNum type="alphaUcPeriod"/>
            </a:pPr>
            <a:r>
              <a:rPr lang="en-US" altLang="en-US" sz="2000" dirty="0">
                <a:solidFill>
                  <a:schemeClr val="tx1"/>
                </a:solidFill>
              </a:rPr>
              <a:t>Performance is high</a:t>
            </a:r>
          </a:p>
        </p:txBody>
      </p:sp>
    </p:spTree>
    <p:extLst>
      <p:ext uri="{BB962C8B-B14F-4D97-AF65-F5344CB8AC3E}">
        <p14:creationId xmlns:p14="http://schemas.microsoft.com/office/powerpoint/2010/main" val="42743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11666 -0.3166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-1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4" grpId="0" animBg="1"/>
      <p:bldP spid="4" grpId="1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457200"/>
          </a:xfrm>
        </p:spPr>
        <p:txBody>
          <a:bodyPr/>
          <a:lstStyle/>
          <a:p>
            <a:r>
              <a:rPr lang="en-US" sz="2800" dirty="0"/>
              <a:t>Paging and Translation Lookaside Buffer (TLB)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609600"/>
            <a:ext cx="6400800" cy="6109308"/>
          </a:xfrm>
          <a:prstGeom prst="rect">
            <a:avLst/>
          </a:prstGeom>
        </p:spPr>
      </p:pic>
      <p:sp>
        <p:nvSpPr>
          <p:cNvPr id="4" name="Diamond 3"/>
          <p:cNvSpPr/>
          <p:nvPr/>
        </p:nvSpPr>
        <p:spPr>
          <a:xfrm>
            <a:off x="6553200" y="1600200"/>
            <a:ext cx="1600200" cy="685800"/>
          </a:xfrm>
          <a:prstGeom prst="diamond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4" idx="3"/>
          </p:cNvCxnSpPr>
          <p:nvPr/>
        </p:nvCxnSpPr>
        <p:spPr>
          <a:xfrm flipV="1">
            <a:off x="8153400" y="1905000"/>
            <a:ext cx="685800" cy="381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839200" y="1905000"/>
            <a:ext cx="0" cy="23622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077200" y="4267200"/>
            <a:ext cx="762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077200" y="4267738"/>
            <a:ext cx="0" cy="2280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629400" y="2438400"/>
            <a:ext cx="1447800" cy="304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345252" y="4495800"/>
            <a:ext cx="1493949" cy="381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amond 16"/>
          <p:cNvSpPr/>
          <p:nvPr/>
        </p:nvSpPr>
        <p:spPr>
          <a:xfrm>
            <a:off x="6553200" y="2895600"/>
            <a:ext cx="1600200" cy="685800"/>
          </a:xfrm>
          <a:prstGeom prst="diamond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7352763" y="3568522"/>
            <a:ext cx="0" cy="2280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629400" y="3810000"/>
            <a:ext cx="1447800" cy="228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5487474" y="3238500"/>
            <a:ext cx="1065727" cy="273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992452" y="2971800"/>
            <a:ext cx="1493949" cy="1905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mond 23"/>
          <p:cNvSpPr/>
          <p:nvPr/>
        </p:nvSpPr>
        <p:spPr>
          <a:xfrm>
            <a:off x="3962400" y="5029200"/>
            <a:ext cx="1600200" cy="609600"/>
          </a:xfrm>
          <a:prstGeom prst="diamond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992452" y="6019800"/>
            <a:ext cx="1493949" cy="381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endCxn id="25" idx="0"/>
          </p:cNvCxnSpPr>
          <p:nvPr/>
        </p:nvCxnSpPr>
        <p:spPr>
          <a:xfrm>
            <a:off x="4724400" y="5638800"/>
            <a:ext cx="15026" cy="381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486400" y="5334000"/>
            <a:ext cx="1143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629400" y="5334000"/>
            <a:ext cx="0" cy="304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897452" y="5638800"/>
            <a:ext cx="1493949" cy="381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0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  <p:bldP spid="23" grpId="0" animBg="1"/>
      <p:bldP spid="23" grpId="1" animBg="1"/>
      <p:bldP spid="24" grpId="0" animBg="1"/>
      <p:bldP spid="25" grpId="0" animBg="1"/>
      <p:bldP spid="25" grpId="1" animBg="1"/>
      <p:bldP spid="33" grpId="0" animBg="1"/>
    </p:bldLst>
  </p:timing>
</p:sld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FF0000"/>
            </a:solidFill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6481</TotalTime>
  <Words>1773</Words>
  <Application>Microsoft Macintosh PowerPoint</Application>
  <PresentationFormat>Widescreen</PresentationFormat>
  <Paragraphs>266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Helvetica</vt:lpstr>
      <vt:lpstr>Monotype Sorts</vt:lpstr>
      <vt:lpstr>Times New Roman</vt:lpstr>
      <vt:lpstr>Trebuchet MS</vt:lpstr>
      <vt:lpstr>5_Office Theme</vt:lpstr>
      <vt:lpstr>COMP 3500  Introduction to Operating Systems   TLB and Memory Accesses</vt:lpstr>
      <vt:lpstr>Source Code: backingstore_reader.c</vt:lpstr>
      <vt:lpstr>Review: Two-Level Page-Table Scheme</vt:lpstr>
      <vt:lpstr>Why two-level page-table scheme?</vt:lpstr>
      <vt:lpstr>PowerPoint Presentation</vt:lpstr>
      <vt:lpstr>Hierarchical Page Tables</vt:lpstr>
      <vt:lpstr>Address-Translation in a Two-level Paying Scheme</vt:lpstr>
      <vt:lpstr>Exercise 3 (Plickers): Paging Hardware with   Translation Look-aside Buffers (TLB)</vt:lpstr>
      <vt:lpstr>Paging and Translation Lookaside Buffer (TLB)</vt:lpstr>
      <vt:lpstr>Parallel Searching the TLB</vt:lpstr>
      <vt:lpstr>Address Space ID in TLBs</vt:lpstr>
      <vt:lpstr>Exercise 5 (Plickers): What happens on a TLB miss?</vt:lpstr>
      <vt:lpstr>Effective Memory Access Time</vt:lpstr>
      <vt:lpstr>Exercise 6: Effective Access Time</vt:lpstr>
      <vt:lpstr>Memory Protection</vt:lpstr>
      <vt:lpstr>Memory Protection:  Valid-invalid bit</vt:lpstr>
      <vt:lpstr>Exercise 8: What do you observe from the following three page tables?</vt:lpstr>
      <vt:lpstr>Hashed Page Table</vt:lpstr>
      <vt:lpstr>Clustered Page Tables</vt:lpstr>
      <vt:lpstr>Inverted Page Table Architecture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xiao</dc:creator>
  <cp:lastModifiedBy>Xiao Qin</cp:lastModifiedBy>
  <cp:revision>542</cp:revision>
  <dcterms:created xsi:type="dcterms:W3CDTF">2006-08-16T00:00:00Z</dcterms:created>
  <dcterms:modified xsi:type="dcterms:W3CDTF">2018-12-03T16:53:52Z</dcterms:modified>
</cp:coreProperties>
</file>