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95" r:id="rId3"/>
    <p:sldId id="432" r:id="rId4"/>
    <p:sldId id="418" r:id="rId5"/>
    <p:sldId id="415" r:id="rId6"/>
    <p:sldId id="416" r:id="rId7"/>
    <p:sldId id="420" r:id="rId8"/>
    <p:sldId id="433" r:id="rId9"/>
    <p:sldId id="43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1"/>
    <p:restoredTop sz="94659"/>
  </p:normalViewPr>
  <p:slideViewPr>
    <p:cSldViewPr snapToGrid="0" snapToObjects="1">
      <p:cViewPr varScale="1">
        <p:scale>
          <a:sx n="47" d="100"/>
          <a:sy n="47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2CB9E-F9B8-4243-A293-BD87924C1C8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2288-2427-CD44-8475-59E15EB1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585627"/>
            <a:ext cx="10572000" cy="297105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11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Message Sequence Descriptions &amp;</a:t>
            </a:r>
            <a:br>
              <a:rPr lang="en-US" dirty="0" smtClean="0"/>
            </a:br>
            <a:r>
              <a:rPr lang="en-US" dirty="0" smtClean="0"/>
              <a:t>Transitioning from Analysis to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76961"/>
            <a:ext cx="10572000" cy="1181598"/>
          </a:xfrm>
        </p:spPr>
        <p:txBody>
          <a:bodyPr/>
          <a:lstStyle/>
          <a:p>
            <a:r>
              <a:rPr lang="en-US" dirty="0" smtClean="0"/>
              <a:t>COMP 3700: Modeling and Design</a:t>
            </a:r>
          </a:p>
          <a:p>
            <a:r>
              <a:rPr lang="en-US" dirty="0" smtClean="0"/>
              <a:t>Chapter </a:t>
            </a:r>
            <a:r>
              <a:rPr lang="en-US" dirty="0" smtClean="0"/>
              <a:t>9.2.4</a:t>
            </a:r>
            <a:r>
              <a:rPr lang="en-US" dirty="0" smtClean="0"/>
              <a:t>: Message Sequence Description </a:t>
            </a:r>
            <a:endParaRPr lang="en-US" dirty="0" smtClean="0"/>
          </a:p>
          <a:p>
            <a:r>
              <a:rPr lang="en-US" dirty="0" smtClean="0"/>
              <a:t>Chapter 11: State-Dependent Dynamic Interaction Modeling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0001" y="6258559"/>
            <a:ext cx="10572000" cy="4470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Gomaa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/>
              <a:t>Message Sequence Description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2222287"/>
            <a:ext cx="10848598" cy="4178513"/>
          </a:xfrm>
        </p:spPr>
        <p:txBody>
          <a:bodyPr>
            <a:noAutofit/>
          </a:bodyPr>
          <a:lstStyle/>
          <a:p>
            <a:r>
              <a:rPr lang="en-US" sz="2000" dirty="0" smtClean="0"/>
              <a:t>Supplementary documentation which is useful to provide with an interaction diagram</a:t>
            </a:r>
          </a:p>
          <a:p>
            <a:pPr lvl="1"/>
            <a:r>
              <a:rPr lang="en-US" sz="1600" dirty="0" smtClean="0"/>
              <a:t>Developed as part of the dynamic model and describes how the analysis model objects participate in each use case as depicted on an interaction diagram</a:t>
            </a:r>
          </a:p>
          <a:p>
            <a:pPr lvl="1"/>
            <a:r>
              <a:rPr lang="en-US" dirty="0" smtClean="0"/>
              <a:t>Narrative description</a:t>
            </a:r>
            <a:r>
              <a:rPr lang="en-US" sz="1400" dirty="0"/>
              <a:t> </a:t>
            </a:r>
            <a:r>
              <a:rPr lang="en-US" sz="1400" dirty="0" smtClean="0"/>
              <a:t>describing:</a:t>
            </a:r>
          </a:p>
          <a:p>
            <a:pPr lvl="2"/>
            <a:r>
              <a:rPr lang="en-US" dirty="0" smtClean="0"/>
              <a:t>What happens when each message arrives at a destination object depicted on an interaction diagram</a:t>
            </a:r>
          </a:p>
          <a:p>
            <a:pPr lvl="2"/>
            <a:r>
              <a:rPr lang="en-US" dirty="0" smtClean="0"/>
              <a:t>Uses the message sequence numbers that appear on the interaction diagram</a:t>
            </a:r>
          </a:p>
          <a:p>
            <a:pPr lvl="2"/>
            <a:r>
              <a:rPr lang="en-US" dirty="0" smtClean="0"/>
              <a:t>Describes the sequence of messages sent from source objects to destination objects and</a:t>
            </a:r>
          </a:p>
          <a:p>
            <a:pPr lvl="2"/>
            <a:r>
              <a:rPr lang="en-US" dirty="0" smtClean="0"/>
              <a:t>Describes what each destination object does with a message it receives</a:t>
            </a:r>
          </a:p>
          <a:p>
            <a:pPr lvl="1"/>
            <a:r>
              <a:rPr lang="en-US" dirty="0" smtClean="0"/>
              <a:t>Usually provides additional information not depicted on the object interaction diagram</a:t>
            </a:r>
          </a:p>
          <a:p>
            <a:pPr lvl="2"/>
            <a:r>
              <a:rPr lang="en-US" dirty="0" smtClean="0"/>
              <a:t>Ex: which attributes of the object are referenced when an entity object is accessed</a:t>
            </a:r>
          </a:p>
          <a:p>
            <a:r>
              <a:rPr lang="en-US" dirty="0" smtClean="0"/>
              <a:t>Examples of message descriptions are shown on page 144 in your text</a:t>
            </a:r>
          </a:p>
          <a:p>
            <a:pPr lvl="1"/>
            <a:r>
              <a:rPr lang="en-US" dirty="0" smtClean="0"/>
              <a:t>Section 9.5.2 as a part of steps 3 and 4</a:t>
            </a:r>
          </a:p>
        </p:txBody>
      </p:sp>
    </p:spTree>
    <p:extLst>
      <p:ext uri="{BB962C8B-B14F-4D97-AF65-F5344CB8AC3E}">
        <p14:creationId xmlns:p14="http://schemas.microsoft.com/office/powerpoint/2010/main" val="17400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/>
              <a:t>COMET Use Case Based Software Life Cycle 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91946" y="2566946"/>
            <a:ext cx="5952404" cy="3833854"/>
            <a:chOff x="1533379" y="1786596"/>
            <a:chExt cx="9003323" cy="49096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526" t="25048" r="29277" b="7836"/>
            <a:stretch/>
          </p:blipFill>
          <p:spPr>
            <a:xfrm>
              <a:off x="1533379" y="1786596"/>
              <a:ext cx="9003323" cy="4909625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4205805" y="2856322"/>
              <a:ext cx="1366886" cy="135746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2222287"/>
            <a:ext cx="5219700" cy="41785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 Software Requirements Model</a:t>
            </a:r>
          </a:p>
          <a:p>
            <a:r>
              <a:rPr lang="en-US" dirty="0" smtClean="0"/>
              <a:t>Develop </a:t>
            </a:r>
            <a:r>
              <a:rPr lang="en-US" dirty="0" smtClean="0"/>
              <a:t>Software Analysis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Develop Software Design Model</a:t>
            </a:r>
          </a:p>
          <a:p>
            <a:pPr lvl="1"/>
            <a:r>
              <a:rPr lang="en-US" dirty="0" smtClean="0"/>
              <a:t>Design Overall Software Architecture (Chapter 12, 13)</a:t>
            </a:r>
          </a:p>
          <a:p>
            <a:pPr lvl="1"/>
            <a:r>
              <a:rPr lang="en-US" dirty="0" smtClean="0"/>
              <a:t>Design Distributed Component-based Subsystems (Chapter 13, 15)</a:t>
            </a:r>
          </a:p>
          <a:p>
            <a:pPr lvl="1"/>
            <a:r>
              <a:rPr lang="en-US" dirty="0" smtClean="0"/>
              <a:t>Structures Subsystems into Concurrent Tasks (Chapter 18)</a:t>
            </a:r>
          </a:p>
          <a:p>
            <a:pPr lvl="1"/>
            <a:r>
              <a:rPr lang="en-US" dirty="0" smtClean="0"/>
              <a:t>Design Information Hiding Classes (Chapter 14)</a:t>
            </a:r>
          </a:p>
          <a:p>
            <a:pPr lvl="1"/>
            <a:r>
              <a:rPr lang="en-US" dirty="0" smtClean="0"/>
              <a:t>Design Detailed Software Design</a:t>
            </a:r>
          </a:p>
          <a:p>
            <a:r>
              <a:rPr lang="en-US" dirty="0" smtClean="0"/>
              <a:t>First, we must transition from Analysis to 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from Analysis to Design: Integration of Communication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98" y="2333799"/>
            <a:ext cx="11342561" cy="4148281"/>
          </a:xfrm>
        </p:spPr>
        <p:txBody>
          <a:bodyPr>
            <a:normAutofit/>
          </a:bodyPr>
          <a:lstStyle/>
          <a:p>
            <a:r>
              <a:rPr lang="en-US" dirty="0" smtClean="0"/>
              <a:t>Used to determine overall structure of system</a:t>
            </a:r>
          </a:p>
          <a:p>
            <a:r>
              <a:rPr lang="en-US" dirty="0" smtClean="0"/>
              <a:t>Merger of communication diagrams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Start with first communication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Superimpose other communication diagrams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>
                <a:solidFill>
                  <a:srgbClr val="00B050"/>
                </a:solidFill>
              </a:rPr>
              <a:t>Add new objects and new message interactions from each subsequent diagram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>
                <a:solidFill>
                  <a:srgbClr val="00B050"/>
                </a:solidFill>
              </a:rPr>
              <a:t>Objects and interactions that appear on multiple diagrams are only shown once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dirty="0" smtClean="0">
                <a:solidFill>
                  <a:srgbClr val="00B050"/>
                </a:solidFill>
              </a:rPr>
              <a:t>Consider alternative scenarios for each use case</a:t>
            </a:r>
          </a:p>
          <a:p>
            <a:pPr lvl="1"/>
            <a:r>
              <a:rPr lang="en-US" dirty="0" smtClean="0"/>
              <a:t>Integrated communication diagram</a:t>
            </a:r>
          </a:p>
          <a:p>
            <a:pPr lvl="2"/>
            <a:r>
              <a:rPr lang="en-US" dirty="0" smtClean="0"/>
              <a:t>Shows all objects and their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ATM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686" t="28125" r="11425" b="25764"/>
          <a:stretch/>
        </p:blipFill>
        <p:spPr>
          <a:xfrm>
            <a:off x="447545" y="2854960"/>
            <a:ext cx="4914135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3123" t="30069" r="12519" b="19098"/>
          <a:stretch/>
        </p:blipFill>
        <p:spPr>
          <a:xfrm>
            <a:off x="6566158" y="2422329"/>
            <a:ext cx="5039360" cy="41918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2957" y="2089959"/>
            <a:ext cx="5812723" cy="765001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Start with first communication diagram</a:t>
            </a:r>
          </a:p>
        </p:txBody>
      </p:sp>
    </p:spTree>
    <p:extLst>
      <p:ext uri="{BB962C8B-B14F-4D97-AF65-F5344CB8AC3E}">
        <p14:creationId xmlns:p14="http://schemas.microsoft.com/office/powerpoint/2010/main" val="19544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ATM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79" y="2222287"/>
            <a:ext cx="5629501" cy="4198833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US" sz="1800" dirty="0" smtClean="0">
                <a:solidFill>
                  <a:srgbClr val="00B050"/>
                </a:solidFill>
              </a:rPr>
              <a:t>Superimpose </a:t>
            </a:r>
            <a:r>
              <a:rPr lang="en-US" sz="1800" dirty="0">
                <a:solidFill>
                  <a:srgbClr val="00B050"/>
                </a:solidFill>
              </a:rPr>
              <a:t>other communication diagrams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600" dirty="0">
                <a:solidFill>
                  <a:srgbClr val="00B050"/>
                </a:solidFill>
              </a:rPr>
              <a:t>Add new objects and new message interactions from each subsequent diagram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600" dirty="0">
                <a:solidFill>
                  <a:srgbClr val="00B050"/>
                </a:solidFill>
              </a:rPr>
              <a:t>Objects and interactions that appear on multiple diagrams are only shown once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600" dirty="0">
                <a:solidFill>
                  <a:srgbClr val="00B050"/>
                </a:solidFill>
              </a:rPr>
              <a:t>Consider alternative scenarios for each use </a:t>
            </a:r>
            <a:r>
              <a:rPr lang="en-US" sz="1600" dirty="0" smtClean="0">
                <a:solidFill>
                  <a:srgbClr val="00B050"/>
                </a:solidFill>
              </a:rPr>
              <a:t>case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499" t="25347" r="10175" b="23542"/>
          <a:stretch/>
        </p:blipFill>
        <p:spPr>
          <a:xfrm>
            <a:off x="6035040" y="2040842"/>
            <a:ext cx="5689600" cy="43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Commun</a:t>
            </a:r>
            <a:r>
              <a:rPr lang="en-US" dirty="0" smtClean="0"/>
              <a:t>ication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97" y="2075192"/>
            <a:ext cx="10927544" cy="4782808"/>
          </a:xfrm>
        </p:spPr>
        <p:txBody>
          <a:bodyPr>
            <a:normAutofit/>
          </a:bodyPr>
          <a:lstStyle/>
          <a:p>
            <a:r>
              <a:rPr lang="en-US" dirty="0" smtClean="0"/>
              <a:t>Subsystem communication diagram</a:t>
            </a:r>
          </a:p>
          <a:p>
            <a:pPr lvl="1"/>
            <a:r>
              <a:rPr lang="en-US" dirty="0" smtClean="0"/>
              <a:t>High-level communication diagram</a:t>
            </a:r>
          </a:p>
          <a:p>
            <a:pPr lvl="1"/>
            <a:r>
              <a:rPr lang="en-US" dirty="0" smtClean="0"/>
              <a:t>Shows subsystems and their interactions</a:t>
            </a:r>
          </a:p>
          <a:p>
            <a:r>
              <a:rPr lang="en-US" dirty="0" smtClean="0"/>
              <a:t>Integrated communication diagram</a:t>
            </a:r>
          </a:p>
          <a:p>
            <a:pPr lvl="1"/>
            <a:r>
              <a:rPr lang="en-US" dirty="0" smtClean="0"/>
              <a:t>If there are too many objects for one integrated communication diagram</a:t>
            </a:r>
          </a:p>
          <a:p>
            <a:pPr lvl="2"/>
            <a:r>
              <a:rPr lang="en-US" dirty="0" smtClean="0"/>
              <a:t>Develop subsystem communication diagram</a:t>
            </a:r>
          </a:p>
          <a:p>
            <a:pPr lvl="2"/>
            <a:r>
              <a:rPr lang="en-US" dirty="0" smtClean="0"/>
              <a:t>Develop integrated communication diagram for each subsystem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Zone Monitoring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97" y="2075192"/>
            <a:ext cx="10927544" cy="4782808"/>
          </a:xfrm>
        </p:spPr>
        <p:txBody>
          <a:bodyPr>
            <a:normAutofit/>
          </a:bodyPr>
          <a:lstStyle/>
          <a:p>
            <a:r>
              <a:rPr lang="en-US" dirty="0" smtClean="0"/>
              <a:t>Work on:</a:t>
            </a:r>
          </a:p>
          <a:p>
            <a:pPr lvl="1"/>
            <a:r>
              <a:rPr lang="en-US" dirty="0" smtClean="0"/>
              <a:t>Deliverable 6 – Phase 1, f – Due Thursday, March 30, 2017 @ 2pm</a:t>
            </a:r>
          </a:p>
          <a:p>
            <a:pPr lvl="1"/>
            <a:r>
              <a:rPr lang="en-US" dirty="0" smtClean="0"/>
              <a:t>Deliverable 7 – Phase 2, a – Due Tuesday, April 4, 2017 @ 2pm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3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97" y="2075192"/>
            <a:ext cx="10927544" cy="4782808"/>
          </a:xfrm>
        </p:spPr>
        <p:txBody>
          <a:bodyPr>
            <a:normAutofit/>
          </a:bodyPr>
          <a:lstStyle/>
          <a:p>
            <a:r>
              <a:rPr lang="en-US" dirty="0" smtClean="0"/>
              <a:t>Reading Assignment – Chapters 12 and 13</a:t>
            </a:r>
          </a:p>
          <a:p>
            <a:r>
              <a:rPr lang="en-US" dirty="0" smtClean="0"/>
              <a:t>Exam 3 – Thursday, March 30, 2017 in-class (Cumulative: Chapters 1 – 13)</a:t>
            </a:r>
          </a:p>
          <a:p>
            <a:r>
              <a:rPr lang="en-US" dirty="0" smtClean="0"/>
              <a:t>No class on Tuesday (4/4) – at home assignment will be posted in Canvas by Monday evening (4/3)</a:t>
            </a:r>
          </a:p>
          <a:p>
            <a:r>
              <a:rPr lang="en-US" dirty="0" smtClean="0"/>
              <a:t>Moving forward, class time will be devoted to Green Zone </a:t>
            </a:r>
            <a:r>
              <a:rPr lang="en-US" smtClean="0"/>
              <a:t>Monitoring Project work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8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2140</TotalTime>
  <Words>491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 Lecture 11 –  Message Sequence Descriptions &amp; Transitioning from Analysis to Design</vt:lpstr>
      <vt:lpstr>Message Sequence Description</vt:lpstr>
      <vt:lpstr>COMET Use Case Based Software Life Cycle Model</vt:lpstr>
      <vt:lpstr>Transition from Analysis to Design: Integration of Communication Diagrams</vt:lpstr>
      <vt:lpstr>Example: ATM Client</vt:lpstr>
      <vt:lpstr>Example ATM Client</vt:lpstr>
      <vt:lpstr>Integration of Communication Diagrams</vt:lpstr>
      <vt:lpstr>Green Zone Monitoring Project</vt:lpstr>
      <vt:lpstr>Announcements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Life Cycle Models</dc:title>
  <dc:creator>Jakita Thomas</dc:creator>
  <cp:lastModifiedBy>Jakita Thomas</cp:lastModifiedBy>
  <cp:revision>134</cp:revision>
  <dcterms:created xsi:type="dcterms:W3CDTF">2017-01-19T18:24:17Z</dcterms:created>
  <dcterms:modified xsi:type="dcterms:W3CDTF">2017-03-28T01:47:25Z</dcterms:modified>
</cp:coreProperties>
</file>