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366" r:id="rId3"/>
    <p:sldId id="361" r:id="rId4"/>
    <p:sldId id="370" r:id="rId5"/>
    <p:sldId id="360" r:id="rId6"/>
    <p:sldId id="367" r:id="rId7"/>
    <p:sldId id="368" r:id="rId8"/>
    <p:sldId id="369" r:id="rId9"/>
    <p:sldId id="371" r:id="rId10"/>
    <p:sldId id="362" r:id="rId11"/>
    <p:sldId id="372" r:id="rId12"/>
    <p:sldId id="373" r:id="rId13"/>
    <p:sldId id="377" r:id="rId14"/>
    <p:sldId id="363" r:id="rId15"/>
    <p:sldId id="375" r:id="rId16"/>
    <p:sldId id="376" r:id="rId17"/>
    <p:sldId id="378" r:id="rId18"/>
    <p:sldId id="364" r:id="rId19"/>
    <p:sldId id="3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74"/>
  </p:normalViewPr>
  <p:slideViewPr>
    <p:cSldViewPr snapToGrid="0" snapToObjects="1">
      <p:cViewPr>
        <p:scale>
          <a:sx n="50" d="100"/>
          <a:sy n="50" d="100"/>
        </p:scale>
        <p:origin x="636"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2CB9E-F9B8-4243-A293-BD87924C1C8E}" type="datetimeFigureOut">
              <a:rPr lang="en-US" smtClean="0"/>
              <a:t>2/14/2017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52288-2427-CD44-8475-59E15EB158BF}" type="slidenum">
              <a:rPr lang="en-US" smtClean="0"/>
              <a:t>‹#›</a:t>
            </a:fld>
            <a:endParaRPr lang="en-US"/>
          </a:p>
        </p:txBody>
      </p:sp>
    </p:spTree>
    <p:extLst>
      <p:ext uri="{BB962C8B-B14F-4D97-AF65-F5344CB8AC3E}">
        <p14:creationId xmlns:p14="http://schemas.microsoft.com/office/powerpoint/2010/main" val="1780567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52288-2427-CD44-8475-59E15EB158BF}" type="slidenum">
              <a:rPr lang="en-US" smtClean="0"/>
              <a:t>7</a:t>
            </a:fld>
            <a:endParaRPr lang="en-US"/>
          </a:p>
        </p:txBody>
      </p:sp>
    </p:spTree>
    <p:extLst>
      <p:ext uri="{BB962C8B-B14F-4D97-AF65-F5344CB8AC3E}">
        <p14:creationId xmlns:p14="http://schemas.microsoft.com/office/powerpoint/2010/main" val="156060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52288-2427-CD44-8475-59E15EB158BF}" type="slidenum">
              <a:rPr lang="en-US" smtClean="0"/>
              <a:t>9</a:t>
            </a:fld>
            <a:endParaRPr lang="en-US"/>
          </a:p>
        </p:txBody>
      </p:sp>
    </p:spTree>
    <p:extLst>
      <p:ext uri="{BB962C8B-B14F-4D97-AF65-F5344CB8AC3E}">
        <p14:creationId xmlns:p14="http://schemas.microsoft.com/office/powerpoint/2010/main" val="404579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2/14/2017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2/14/2017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tiff"/><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1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1585627"/>
            <a:ext cx="10572000" cy="2971051"/>
          </a:xfrm>
        </p:spPr>
        <p:txBody>
          <a:bodyPr/>
          <a:lstStyle/>
          <a:p>
            <a:r>
              <a:rPr lang="en-US" dirty="0" smtClean="0"/>
              <a:t/>
            </a:r>
            <a:br>
              <a:rPr lang="en-US" dirty="0" smtClean="0"/>
            </a:br>
            <a:r>
              <a:rPr lang="en-US" dirty="0" smtClean="0"/>
              <a:t>Lecture 6 – Breakdown of Steps for Designing Static Model:</a:t>
            </a:r>
            <a:endParaRPr lang="en-US" dirty="0"/>
          </a:p>
        </p:txBody>
      </p:sp>
      <p:sp>
        <p:nvSpPr>
          <p:cNvPr id="3" name="Subtitle 2"/>
          <p:cNvSpPr>
            <a:spLocks noGrp="1"/>
          </p:cNvSpPr>
          <p:nvPr>
            <p:ph type="subTitle" idx="1"/>
          </p:nvPr>
        </p:nvSpPr>
        <p:spPr>
          <a:xfrm>
            <a:off x="810001" y="5280847"/>
            <a:ext cx="10572000" cy="1181598"/>
          </a:xfrm>
        </p:spPr>
        <p:txBody>
          <a:bodyPr/>
          <a:lstStyle/>
          <a:p>
            <a:r>
              <a:rPr lang="en-US" dirty="0" smtClean="0"/>
              <a:t>COMP 3700: Modeling and Design</a:t>
            </a:r>
          </a:p>
          <a:p>
            <a:r>
              <a:rPr lang="en-US" dirty="0"/>
              <a:t>From Conceptual Static Model to Software System Context Class Diagram with </a:t>
            </a:r>
            <a:r>
              <a:rPr lang="en-US" dirty="0" smtClean="0"/>
              <a:t>Stereotypes</a:t>
            </a:r>
            <a:endParaRPr lang="en-US" dirty="0"/>
          </a:p>
        </p:txBody>
      </p:sp>
      <p:sp>
        <p:nvSpPr>
          <p:cNvPr id="4" name="Subtitle 2"/>
          <p:cNvSpPr txBox="1">
            <a:spLocks/>
          </p:cNvSpPr>
          <p:nvPr/>
        </p:nvSpPr>
        <p:spPr>
          <a:xfrm>
            <a:off x="810001" y="6258559"/>
            <a:ext cx="10572000" cy="44704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dirty="0" err="1" smtClean="0"/>
              <a:t>Gomaa</a:t>
            </a:r>
            <a:r>
              <a:rPr lang="en-US" dirty="0" smtClean="0"/>
              <a:t>, 2011</a:t>
            </a:r>
            <a:endParaRPr lang="en-US" dirty="0"/>
          </a:p>
        </p:txBody>
      </p:sp>
    </p:spTree>
    <p:extLst>
      <p:ext uri="{BB962C8B-B14F-4D97-AF65-F5344CB8AC3E}">
        <p14:creationId xmlns:p14="http://schemas.microsoft.com/office/powerpoint/2010/main" val="460021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326434" y="2977661"/>
            <a:ext cx="5769565" cy="4297783"/>
          </a:xfrm>
        </p:spPr>
        <p:txBody>
          <a:bodyPr>
            <a:normAutofit/>
          </a:bodyPr>
          <a:lstStyle/>
          <a:p>
            <a:pPr marL="400050">
              <a:buFont typeface="+mj-lt"/>
              <a:buAutoNum type="arabicPeriod" startAt="2"/>
            </a:pPr>
            <a:r>
              <a:rPr lang="en-US" b="1" dirty="0" smtClean="0"/>
              <a:t>From the conceptual static model, </a:t>
            </a:r>
            <a:r>
              <a:rPr lang="en-US" dirty="0" smtClean="0"/>
              <a:t>build different views into the system through the context class diagram</a:t>
            </a:r>
          </a:p>
          <a:p>
            <a:pPr marL="800100" lvl="1">
              <a:buFont typeface="+mj-lt"/>
              <a:buAutoNum type="alphaLcPeriod"/>
            </a:pPr>
            <a:r>
              <a:rPr lang="en-US" b="1" i="1" dirty="0" smtClean="0"/>
              <a:t>Build the hardware/software system context class diagram</a:t>
            </a:r>
          </a:p>
          <a:p>
            <a:pPr marL="1371600" lvl="2" indent="-400050">
              <a:buFont typeface="+mj-lt"/>
              <a:buAutoNum type="romanLcPeriod"/>
            </a:pPr>
            <a:r>
              <a:rPr lang="en-US" b="1" dirty="0" smtClean="0">
                <a:solidFill>
                  <a:srgbClr val="92D050"/>
                </a:solidFill>
              </a:rPr>
              <a:t>Depict the hardware/software system as an aggregate class (i.e., black box) with the stereotype &lt;&lt;system&gt;&gt;</a:t>
            </a:r>
          </a:p>
          <a:p>
            <a:pPr marL="1371600" lvl="2" indent="-400050">
              <a:buFont typeface="+mj-lt"/>
              <a:buAutoNum type="romanLcPeriod"/>
            </a:pPr>
            <a:r>
              <a:rPr lang="en-US" b="1" dirty="0" smtClean="0">
                <a:solidFill>
                  <a:srgbClr val="92D050"/>
                </a:solidFill>
              </a:rPr>
              <a:t>Depict the primary and secondary actors</a:t>
            </a:r>
          </a:p>
          <a:p>
            <a:pPr marL="1371600" lvl="2" indent="-400050">
              <a:buFont typeface="+mj-lt"/>
              <a:buAutoNum type="romanLcPeriod"/>
            </a:pPr>
            <a:r>
              <a:rPr lang="en-US" dirty="0"/>
              <a:t>Identify the associations between the </a:t>
            </a:r>
            <a:r>
              <a:rPr lang="en-US" dirty="0" smtClean="0"/>
              <a:t>actors and the hardware/software system depicted as a black box (</a:t>
            </a:r>
            <a:r>
              <a:rPr lang="en-US" dirty="0"/>
              <a:t>verb descriptions on the lines between those </a:t>
            </a:r>
            <a:r>
              <a:rPr lang="en-US" dirty="0" smtClean="0"/>
              <a:t>entities)</a:t>
            </a:r>
          </a:p>
          <a:p>
            <a:pPr marL="1371600" lvl="2" indent="-400050">
              <a:buFont typeface="+mj-lt"/>
              <a:buAutoNum type="romanLcPeriod"/>
            </a:pPr>
            <a:r>
              <a:rPr lang="en-US" dirty="0"/>
              <a:t>Describe multiplicity of Associations</a:t>
            </a:r>
          </a:p>
          <a:p>
            <a:pPr marL="1371600" lvl="2" indent="-400050">
              <a:buFont typeface="+mj-lt"/>
              <a:buAutoNum type="romanLcPeriod"/>
            </a:pPr>
            <a:endParaRPr lang="en-US" dirty="0"/>
          </a:p>
          <a:p>
            <a:pPr marL="1371600" lvl="2" indent="-400050">
              <a:buFont typeface="+mj-lt"/>
              <a:buAutoNum type="romanLcPeriod"/>
            </a:pPr>
            <a:endParaRPr lang="en-US" dirty="0" smtClean="0"/>
          </a:p>
          <a:p>
            <a:pPr marL="1371600" lvl="2" indent="-400050">
              <a:buFont typeface="+mj-lt"/>
              <a:buAutoNum type="romanLcPeriod"/>
            </a:pPr>
            <a:endParaRPr lang="en-US" dirty="0" smtClean="0"/>
          </a:p>
          <a:p>
            <a:pPr marL="1200150" lvl="2">
              <a:buFont typeface="+mj-lt"/>
              <a:buAutoNum type="romanLcPeriod"/>
            </a:pPr>
            <a:endParaRPr lang="en-US" dirty="0" smtClean="0"/>
          </a:p>
          <a:p>
            <a:pPr marL="800100" lvl="1" indent="-342900">
              <a:buFont typeface="+mj-lt"/>
              <a:buAutoNum type="alphaLcPeriod"/>
            </a:pPr>
            <a:endParaRPr lang="en-US" dirty="0"/>
          </a:p>
        </p:txBody>
      </p:sp>
      <p:grpSp>
        <p:nvGrpSpPr>
          <p:cNvPr id="16" name="Group 15"/>
          <p:cNvGrpSpPr/>
          <p:nvPr/>
        </p:nvGrpSpPr>
        <p:grpSpPr>
          <a:xfrm>
            <a:off x="6328229" y="2015505"/>
            <a:ext cx="5225142" cy="4726378"/>
            <a:chOff x="6328229" y="2015505"/>
            <a:chExt cx="5225142" cy="4726378"/>
          </a:xfrm>
        </p:grpSpPr>
        <p:grpSp>
          <p:nvGrpSpPr>
            <p:cNvPr id="10" name="Group 9"/>
            <p:cNvGrpSpPr/>
            <p:nvPr/>
          </p:nvGrpSpPr>
          <p:grpSpPr>
            <a:xfrm>
              <a:off x="7204941" y="2015505"/>
              <a:ext cx="3587827" cy="2704705"/>
              <a:chOff x="6889510" y="2365512"/>
              <a:chExt cx="4492488" cy="3677479"/>
            </a:xfrm>
          </p:grpSpPr>
          <p:pic>
            <p:nvPicPr>
              <p:cNvPr id="11" name="Picture 10"/>
              <p:cNvPicPr>
                <a:picLocks noChangeAspect="1"/>
              </p:cNvPicPr>
              <p:nvPr/>
            </p:nvPicPr>
            <p:blipFill rotWithShape="1">
              <a:blip r:embed="rId2"/>
              <a:srcRect l="53565" t="35733" r="11907" b="13995"/>
              <a:stretch/>
            </p:blipFill>
            <p:spPr>
              <a:xfrm>
                <a:off x="6889510" y="2365512"/>
                <a:ext cx="4492488" cy="3677479"/>
              </a:xfrm>
              <a:prstGeom prst="rect">
                <a:avLst/>
              </a:prstGeom>
            </p:spPr>
          </p:pic>
          <p:sp>
            <p:nvSpPr>
              <p:cNvPr id="12" name="Rectangle 11"/>
              <p:cNvSpPr/>
              <p:nvPr/>
            </p:nvSpPr>
            <p:spPr>
              <a:xfrm>
                <a:off x="6972300" y="2524125"/>
                <a:ext cx="923925" cy="333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own Arrow 12"/>
            <p:cNvSpPr/>
            <p:nvPr/>
          </p:nvSpPr>
          <p:spPr>
            <a:xfrm>
              <a:off x="8824681" y="4720210"/>
              <a:ext cx="319313" cy="6355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6328229" y="5355769"/>
              <a:ext cx="5225142" cy="1386114"/>
              <a:chOff x="6328229" y="5355769"/>
              <a:chExt cx="5225142" cy="138611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229" y="5355769"/>
                <a:ext cx="5225142" cy="1386114"/>
              </a:xfrm>
              <a:prstGeom prst="rect">
                <a:avLst/>
              </a:prstGeom>
            </p:spPr>
          </p:pic>
          <p:sp>
            <p:nvSpPr>
              <p:cNvPr id="4" name="Rectangle 3"/>
              <p:cNvSpPr/>
              <p:nvPr/>
            </p:nvSpPr>
            <p:spPr>
              <a:xfrm>
                <a:off x="7678057" y="5488446"/>
                <a:ext cx="709341" cy="6220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618514" y="6442859"/>
                <a:ext cx="829389" cy="26999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550400" y="5640846"/>
                <a:ext cx="571450" cy="6220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203446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326434" y="2977661"/>
            <a:ext cx="5769565" cy="4297783"/>
          </a:xfrm>
        </p:spPr>
        <p:txBody>
          <a:bodyPr>
            <a:normAutofit/>
          </a:bodyPr>
          <a:lstStyle/>
          <a:p>
            <a:pPr marL="400050">
              <a:buFont typeface="+mj-lt"/>
              <a:buAutoNum type="arabicPeriod" startAt="2"/>
            </a:pPr>
            <a:r>
              <a:rPr lang="en-US" dirty="0" smtClean="0"/>
              <a:t>From the conceptual static model, build different views into the system through the context class diagram</a:t>
            </a:r>
          </a:p>
          <a:p>
            <a:pPr marL="800100" lvl="1">
              <a:buFont typeface="+mj-lt"/>
              <a:buAutoNum type="alphaLcPeriod"/>
            </a:pPr>
            <a:r>
              <a:rPr lang="en-US" b="1" i="1" dirty="0" smtClean="0"/>
              <a:t>Build the hardware/software system context class diagram</a:t>
            </a:r>
          </a:p>
          <a:p>
            <a:pPr marL="1371600" lvl="2" indent="-400050">
              <a:buFont typeface="+mj-lt"/>
              <a:buAutoNum type="romanLcPeriod"/>
            </a:pPr>
            <a:r>
              <a:rPr lang="en-US" dirty="0" smtClean="0"/>
              <a:t>Depict the hardware/software system as an aggregate class (i.e., black box) with the stereotype &lt;&lt;system&gt;&gt;</a:t>
            </a:r>
          </a:p>
          <a:p>
            <a:pPr marL="1371600" lvl="2" indent="-400050">
              <a:buFont typeface="+mj-lt"/>
              <a:buAutoNum type="romanLcPeriod"/>
            </a:pPr>
            <a:r>
              <a:rPr lang="en-US" dirty="0" smtClean="0"/>
              <a:t>Depict the primary and secondary actors</a:t>
            </a:r>
          </a:p>
          <a:p>
            <a:pPr marL="1371600" lvl="2" indent="-400050">
              <a:buFont typeface="+mj-lt"/>
              <a:buAutoNum type="romanLcPeriod"/>
            </a:pPr>
            <a:r>
              <a:rPr lang="en-US" b="1" dirty="0">
                <a:solidFill>
                  <a:srgbClr val="92D050"/>
                </a:solidFill>
              </a:rPr>
              <a:t>Identify the associations between the </a:t>
            </a:r>
            <a:r>
              <a:rPr lang="en-US" b="1" dirty="0" smtClean="0">
                <a:solidFill>
                  <a:srgbClr val="92D050"/>
                </a:solidFill>
              </a:rPr>
              <a:t>actors and the hardware/software system depicted as a black box (</a:t>
            </a:r>
            <a:r>
              <a:rPr lang="en-US" b="1" dirty="0">
                <a:solidFill>
                  <a:srgbClr val="92D050"/>
                </a:solidFill>
              </a:rPr>
              <a:t>verb descriptions on the lines between those </a:t>
            </a:r>
            <a:r>
              <a:rPr lang="en-US" b="1" dirty="0" smtClean="0">
                <a:solidFill>
                  <a:srgbClr val="92D050"/>
                </a:solidFill>
              </a:rPr>
              <a:t>entities)</a:t>
            </a:r>
          </a:p>
          <a:p>
            <a:pPr marL="1371600" lvl="2" indent="-400050">
              <a:buFont typeface="+mj-lt"/>
              <a:buAutoNum type="romanLcPeriod"/>
            </a:pPr>
            <a:r>
              <a:rPr lang="en-US" dirty="0"/>
              <a:t>Describe multiplicity of Associations</a:t>
            </a:r>
          </a:p>
          <a:p>
            <a:pPr marL="1371600" lvl="2" indent="-400050">
              <a:buFont typeface="+mj-lt"/>
              <a:buAutoNum type="romanLcPeriod"/>
            </a:pPr>
            <a:endParaRPr lang="en-US" dirty="0"/>
          </a:p>
          <a:p>
            <a:pPr marL="1371600" lvl="2" indent="-400050">
              <a:buFont typeface="+mj-lt"/>
              <a:buAutoNum type="romanLcPeriod"/>
            </a:pPr>
            <a:endParaRPr lang="en-US" dirty="0" smtClean="0"/>
          </a:p>
          <a:p>
            <a:pPr marL="1371600" lvl="2" indent="-400050">
              <a:buFont typeface="+mj-lt"/>
              <a:buAutoNum type="romanLcPeriod"/>
            </a:pPr>
            <a:endParaRPr lang="en-US" dirty="0" smtClean="0"/>
          </a:p>
          <a:p>
            <a:pPr marL="1200150" lvl="2">
              <a:buFont typeface="+mj-lt"/>
              <a:buAutoNum type="romanLcPeriod"/>
            </a:pPr>
            <a:endParaRPr lang="en-US" dirty="0" smtClean="0"/>
          </a:p>
          <a:p>
            <a:pPr marL="800100" lvl="1" indent="-342900">
              <a:buFont typeface="+mj-lt"/>
              <a:buAutoNum type="alphaLcPeriod"/>
            </a:pPr>
            <a:endParaRPr lang="en-US" dirty="0"/>
          </a:p>
        </p:txBody>
      </p:sp>
      <p:grpSp>
        <p:nvGrpSpPr>
          <p:cNvPr id="21" name="Group 20"/>
          <p:cNvGrpSpPr/>
          <p:nvPr/>
        </p:nvGrpSpPr>
        <p:grpSpPr>
          <a:xfrm>
            <a:off x="5965369" y="3064235"/>
            <a:ext cx="5878287" cy="1799774"/>
            <a:chOff x="5965369" y="2552610"/>
            <a:chExt cx="5878287" cy="1799774"/>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5369" y="2552610"/>
              <a:ext cx="5878287" cy="1799774"/>
            </a:xfrm>
            <a:prstGeom prst="rect">
              <a:avLst/>
            </a:prstGeom>
          </p:spPr>
        </p:pic>
        <p:sp>
          <p:nvSpPr>
            <p:cNvPr id="14" name="Rectangle 13"/>
            <p:cNvSpPr/>
            <p:nvPr/>
          </p:nvSpPr>
          <p:spPr>
            <a:xfrm>
              <a:off x="6291940" y="3964122"/>
              <a:ext cx="933063" cy="35057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532914" y="3161564"/>
              <a:ext cx="232229" cy="1596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055427" y="3243944"/>
              <a:ext cx="181428" cy="798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622971" y="3231547"/>
              <a:ext cx="181428" cy="798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978568" y="3228954"/>
              <a:ext cx="232229" cy="824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2249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326434" y="2977661"/>
            <a:ext cx="5769565" cy="4297783"/>
          </a:xfrm>
        </p:spPr>
        <p:txBody>
          <a:bodyPr>
            <a:normAutofit/>
          </a:bodyPr>
          <a:lstStyle/>
          <a:p>
            <a:pPr marL="400050">
              <a:buFont typeface="+mj-lt"/>
              <a:buAutoNum type="arabicPeriod" startAt="2"/>
            </a:pPr>
            <a:r>
              <a:rPr lang="en-US" dirty="0" smtClean="0"/>
              <a:t>From the conceptual static model, build different views into the system through the context class diagram</a:t>
            </a:r>
          </a:p>
          <a:p>
            <a:pPr marL="800100" lvl="1">
              <a:buFont typeface="+mj-lt"/>
              <a:buAutoNum type="alphaLcPeriod"/>
            </a:pPr>
            <a:r>
              <a:rPr lang="en-US" b="1" i="1" dirty="0" smtClean="0"/>
              <a:t>Build the hardware/software system context class diagram</a:t>
            </a:r>
          </a:p>
          <a:p>
            <a:pPr marL="1371600" lvl="2" indent="-400050">
              <a:buFont typeface="+mj-lt"/>
              <a:buAutoNum type="romanLcPeriod"/>
            </a:pPr>
            <a:r>
              <a:rPr lang="en-US" dirty="0" smtClean="0"/>
              <a:t>Depict the hardware/software system as an aggregate class (i.e., black box) with the stereotype &lt;&lt;system&gt;&gt;</a:t>
            </a:r>
          </a:p>
          <a:p>
            <a:pPr marL="1371600" lvl="2" indent="-400050">
              <a:buFont typeface="+mj-lt"/>
              <a:buAutoNum type="romanLcPeriod"/>
            </a:pPr>
            <a:r>
              <a:rPr lang="en-US" dirty="0" smtClean="0"/>
              <a:t>Depict the primary and secondary actors</a:t>
            </a:r>
          </a:p>
          <a:p>
            <a:pPr marL="1371600" lvl="2" indent="-400050">
              <a:buFont typeface="+mj-lt"/>
              <a:buAutoNum type="romanLcPeriod"/>
            </a:pPr>
            <a:r>
              <a:rPr lang="en-US" dirty="0"/>
              <a:t>Identify the associations between the </a:t>
            </a:r>
            <a:r>
              <a:rPr lang="en-US" dirty="0" smtClean="0"/>
              <a:t>actors and the hardware/software system depicted as a black box (</a:t>
            </a:r>
            <a:r>
              <a:rPr lang="en-US" dirty="0"/>
              <a:t>verb descriptions on the lines between those </a:t>
            </a:r>
            <a:r>
              <a:rPr lang="en-US" dirty="0" smtClean="0"/>
              <a:t>entities)</a:t>
            </a:r>
          </a:p>
          <a:p>
            <a:pPr marL="1371600" lvl="2" indent="-400050">
              <a:buFont typeface="+mj-lt"/>
              <a:buAutoNum type="romanLcPeriod"/>
            </a:pPr>
            <a:r>
              <a:rPr lang="en-US" b="1" dirty="0">
                <a:solidFill>
                  <a:srgbClr val="92D050"/>
                </a:solidFill>
              </a:rPr>
              <a:t>Describe multiplicity of Associations</a:t>
            </a:r>
          </a:p>
          <a:p>
            <a:pPr marL="1371600" lvl="2" indent="-400050">
              <a:buFont typeface="+mj-lt"/>
              <a:buAutoNum type="romanLcPeriod"/>
            </a:pPr>
            <a:endParaRPr lang="en-US" dirty="0"/>
          </a:p>
          <a:p>
            <a:pPr marL="1371600" lvl="2" indent="-400050">
              <a:buFont typeface="+mj-lt"/>
              <a:buAutoNum type="romanLcPeriod"/>
            </a:pPr>
            <a:endParaRPr lang="en-US" dirty="0" smtClean="0"/>
          </a:p>
          <a:p>
            <a:pPr marL="1371600" lvl="2" indent="-400050">
              <a:buFont typeface="+mj-lt"/>
              <a:buAutoNum type="romanLcPeriod"/>
            </a:pPr>
            <a:endParaRPr lang="en-US" dirty="0" smtClean="0"/>
          </a:p>
          <a:p>
            <a:pPr marL="1200150" lvl="2">
              <a:buFont typeface="+mj-lt"/>
              <a:buAutoNum type="romanLcPeriod"/>
            </a:pPr>
            <a:endParaRPr lang="en-US" dirty="0" smtClean="0"/>
          </a:p>
          <a:p>
            <a:pPr marL="800100" lvl="1" indent="-342900">
              <a:buFont typeface="+mj-lt"/>
              <a:buAutoNum type="alphaLcPeriod"/>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788023"/>
            <a:ext cx="5892800" cy="1981200"/>
          </a:xfrm>
          <a:prstGeom prst="rect">
            <a:avLst/>
          </a:prstGeom>
        </p:spPr>
      </p:pic>
    </p:spTree>
    <p:extLst>
      <p:ext uri="{BB962C8B-B14F-4D97-AF65-F5344CB8AC3E}">
        <p14:creationId xmlns:p14="http://schemas.microsoft.com/office/powerpoint/2010/main" val="3099168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818712" y="2222287"/>
            <a:ext cx="9669994" cy="4297783"/>
          </a:xfrm>
        </p:spPr>
        <p:txBody>
          <a:bodyPr>
            <a:normAutofit/>
          </a:bodyPr>
          <a:lstStyle/>
          <a:p>
            <a:pPr>
              <a:buFont typeface="+mj-lt"/>
              <a:buAutoNum type="arabicPeriod"/>
            </a:pPr>
            <a:r>
              <a:rPr lang="en-US" i="1" dirty="0"/>
              <a:t>C</a:t>
            </a:r>
            <a:r>
              <a:rPr lang="en-US" i="1" dirty="0" smtClean="0"/>
              <a:t>onstruct the conceptual static model for the system</a:t>
            </a:r>
          </a:p>
          <a:p>
            <a:pPr>
              <a:buFont typeface="+mj-lt"/>
              <a:buAutoNum type="arabicPeriod"/>
            </a:pPr>
            <a:r>
              <a:rPr lang="en-US" i="1" dirty="0" smtClean="0"/>
              <a:t>Build </a:t>
            </a:r>
            <a:r>
              <a:rPr lang="en-US" i="1" dirty="0"/>
              <a:t>the hardware/software system context class </a:t>
            </a:r>
            <a:r>
              <a:rPr lang="en-US" i="1" dirty="0" smtClean="0"/>
              <a:t>diagram</a:t>
            </a:r>
          </a:p>
          <a:p>
            <a:pPr>
              <a:buFont typeface="+mj-lt"/>
              <a:buAutoNum type="arabicPeriod"/>
            </a:pPr>
            <a:r>
              <a:rPr lang="en-US" b="1" i="1" dirty="0" smtClean="0"/>
              <a:t>Build </a:t>
            </a:r>
            <a:r>
              <a:rPr lang="en-US" b="1" i="1" dirty="0"/>
              <a:t>the software system context class </a:t>
            </a:r>
            <a:r>
              <a:rPr lang="en-US" b="1" i="1" dirty="0" smtClean="0"/>
              <a:t>diagram</a:t>
            </a:r>
          </a:p>
          <a:p>
            <a:pPr marL="342900" lvl="1" indent="-342900">
              <a:buFont typeface="+mj-lt"/>
              <a:buAutoNum type="arabicPeriod"/>
            </a:pPr>
            <a:endParaRPr lang="en-US" b="1" i="1" dirty="0"/>
          </a:p>
          <a:p>
            <a:pPr marL="342900" lvl="1" indent="-342900">
              <a:buFont typeface="+mj-lt"/>
              <a:buAutoNum type="arabicPeriod"/>
            </a:pPr>
            <a:endParaRPr lang="en-US" b="1" i="1" dirty="0"/>
          </a:p>
          <a:p>
            <a:pPr>
              <a:buFont typeface="+mj-lt"/>
              <a:buAutoNum type="arabicPeriod"/>
            </a:pPr>
            <a:endParaRPr lang="en-US" b="1" i="1" dirty="0" smtClean="0"/>
          </a:p>
        </p:txBody>
      </p:sp>
    </p:spTree>
    <p:extLst>
      <p:ext uri="{BB962C8B-B14F-4D97-AF65-F5344CB8AC3E}">
        <p14:creationId xmlns:p14="http://schemas.microsoft.com/office/powerpoint/2010/main" val="862079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55852" y="2878868"/>
            <a:ext cx="4084202" cy="4297783"/>
          </a:xfrm>
        </p:spPr>
        <p:txBody>
          <a:bodyPr>
            <a:normAutofit/>
          </a:bodyPr>
          <a:lstStyle/>
          <a:p>
            <a:pPr marL="400050">
              <a:buFont typeface="+mj-lt"/>
              <a:buAutoNum type="arabicPeriod" startAt="3"/>
            </a:pPr>
            <a:r>
              <a:rPr lang="en-US" b="1" dirty="0" smtClean="0"/>
              <a:t>From the hardware/software system context class </a:t>
            </a:r>
            <a:r>
              <a:rPr lang="en-US" b="1" dirty="0" smtClean="0"/>
              <a:t>diagram and the conceptual model</a:t>
            </a:r>
            <a:endParaRPr lang="en-US" b="1" dirty="0" smtClean="0"/>
          </a:p>
          <a:p>
            <a:pPr marL="800100" lvl="1">
              <a:buFont typeface="+mj-lt"/>
              <a:buAutoNum type="alphaLcPeriod"/>
            </a:pPr>
            <a:r>
              <a:rPr lang="en-US" b="1" i="1" dirty="0" smtClean="0"/>
              <a:t>Build the software system context class diagram</a:t>
            </a:r>
          </a:p>
          <a:p>
            <a:pPr marL="1200150" lvl="2">
              <a:buFont typeface="+mj-lt"/>
              <a:buAutoNum type="romanLcPeriod"/>
            </a:pPr>
            <a:r>
              <a:rPr lang="en-US" b="1" dirty="0" smtClean="0">
                <a:solidFill>
                  <a:srgbClr val="92D050"/>
                </a:solidFill>
              </a:rPr>
              <a:t>Depict the </a:t>
            </a:r>
            <a:r>
              <a:rPr lang="en-US" b="1" u="sng" dirty="0" smtClean="0">
                <a:solidFill>
                  <a:srgbClr val="92D050"/>
                </a:solidFill>
              </a:rPr>
              <a:t>software system (only)</a:t>
            </a:r>
            <a:r>
              <a:rPr lang="en-US" b="1" dirty="0" smtClean="0">
                <a:solidFill>
                  <a:srgbClr val="92D050"/>
                </a:solidFill>
              </a:rPr>
              <a:t> as an aggregate class (i.e., black box)</a:t>
            </a:r>
          </a:p>
          <a:p>
            <a:pPr marL="1200150" lvl="2" indent="-342900">
              <a:buFont typeface="+mj-lt"/>
              <a:buAutoNum type="romanLcPeriod"/>
            </a:pPr>
            <a:r>
              <a:rPr lang="en-US" dirty="0" smtClean="0"/>
              <a:t>Depict </a:t>
            </a:r>
            <a:r>
              <a:rPr lang="en-US" dirty="0"/>
              <a:t>the associations between the actors, physical classes, and software system (verb descriptions on the lines between those </a:t>
            </a:r>
            <a:r>
              <a:rPr lang="en-US" dirty="0" smtClean="0"/>
              <a:t>entities)</a:t>
            </a:r>
            <a:endParaRPr lang="en-US" dirty="0"/>
          </a:p>
          <a:p>
            <a:pPr marL="1200150" lvl="2" indent="-342900">
              <a:buFont typeface="+mj-lt"/>
              <a:buAutoNum type="romanLcPeriod"/>
            </a:pPr>
            <a:r>
              <a:rPr lang="en-US" dirty="0" smtClean="0"/>
              <a:t>Depict the multiplicity </a:t>
            </a:r>
            <a:r>
              <a:rPr lang="en-US" dirty="0"/>
              <a:t>of </a:t>
            </a:r>
            <a:r>
              <a:rPr lang="en-US" dirty="0" smtClean="0"/>
              <a:t>Associations</a:t>
            </a:r>
            <a:endParaRPr lang="en-US" dirty="0"/>
          </a:p>
          <a:p>
            <a:pPr marL="1371600" lvl="2" indent="-400050">
              <a:buFont typeface="+mj-lt"/>
              <a:buAutoNum type="romanLcPeriod"/>
            </a:pPr>
            <a:endParaRPr lang="en-US" dirty="0"/>
          </a:p>
          <a:p>
            <a:pPr marL="1371600" lvl="2" indent="-400050">
              <a:buFont typeface="+mj-lt"/>
              <a:buAutoNum type="romanLcPeriod"/>
            </a:pPr>
            <a:endParaRPr lang="en-US" dirty="0" smtClean="0"/>
          </a:p>
          <a:p>
            <a:pPr marL="1371600" lvl="2" indent="-400050">
              <a:buFont typeface="+mj-lt"/>
              <a:buAutoNum type="romanLcPeriod"/>
            </a:pPr>
            <a:endParaRPr lang="en-US" dirty="0" smtClean="0"/>
          </a:p>
          <a:p>
            <a:pPr marL="1200150" lvl="2">
              <a:buFont typeface="+mj-lt"/>
              <a:buAutoNum type="romanLcPeriod"/>
            </a:pPr>
            <a:endParaRPr lang="en-US" dirty="0" smtClean="0"/>
          </a:p>
          <a:p>
            <a:pPr marL="800100" lvl="1" indent="-342900">
              <a:buFont typeface="+mj-lt"/>
              <a:buAutoNum type="alphaLcPeriod"/>
            </a:pPr>
            <a:endParaRPr lang="en-US" dirty="0"/>
          </a:p>
        </p:txBody>
      </p:sp>
      <p:grpSp>
        <p:nvGrpSpPr>
          <p:cNvPr id="29" name="Group 28"/>
          <p:cNvGrpSpPr/>
          <p:nvPr/>
        </p:nvGrpSpPr>
        <p:grpSpPr>
          <a:xfrm>
            <a:off x="4217841" y="1589959"/>
            <a:ext cx="7906678" cy="5137799"/>
            <a:chOff x="4217841" y="1589959"/>
            <a:chExt cx="7906678" cy="5137799"/>
          </a:xfrm>
        </p:grpSpPr>
        <p:grpSp>
          <p:nvGrpSpPr>
            <p:cNvPr id="20" name="Group 19"/>
            <p:cNvGrpSpPr/>
            <p:nvPr/>
          </p:nvGrpSpPr>
          <p:grpSpPr>
            <a:xfrm>
              <a:off x="6738613" y="2021739"/>
              <a:ext cx="5385906" cy="2723771"/>
              <a:chOff x="6738613" y="2021739"/>
              <a:chExt cx="5385906" cy="2723771"/>
            </a:xfrm>
          </p:grpSpPr>
          <p:sp>
            <p:nvSpPr>
              <p:cNvPr id="19" name="Down Arrow 18"/>
              <p:cNvSpPr/>
              <p:nvPr/>
            </p:nvSpPr>
            <p:spPr>
              <a:xfrm rot="19162787">
                <a:off x="6738613" y="3661414"/>
                <a:ext cx="404734" cy="108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2191504">
                <a:off x="9734017" y="3328184"/>
                <a:ext cx="404734" cy="13596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738" y="2021739"/>
                <a:ext cx="4426781" cy="1488314"/>
              </a:xfrm>
              <a:prstGeom prst="rect">
                <a:avLst/>
              </a:prstGeom>
            </p:spPr>
          </p:pic>
        </p:grpSp>
        <p:grpSp>
          <p:nvGrpSpPr>
            <p:cNvPr id="16" name="Group 15"/>
            <p:cNvGrpSpPr/>
            <p:nvPr/>
          </p:nvGrpSpPr>
          <p:grpSpPr>
            <a:xfrm>
              <a:off x="4217841" y="1589959"/>
              <a:ext cx="3332340" cy="2328402"/>
              <a:chOff x="6889510" y="2365512"/>
              <a:chExt cx="4492488" cy="3677479"/>
            </a:xfrm>
          </p:grpSpPr>
          <p:pic>
            <p:nvPicPr>
              <p:cNvPr id="17" name="Picture 16"/>
              <p:cNvPicPr>
                <a:picLocks noChangeAspect="1"/>
              </p:cNvPicPr>
              <p:nvPr/>
            </p:nvPicPr>
            <p:blipFill rotWithShape="1">
              <a:blip r:embed="rId3"/>
              <a:srcRect l="53565" t="35733" r="11907" b="13995"/>
              <a:stretch/>
            </p:blipFill>
            <p:spPr>
              <a:xfrm>
                <a:off x="6889510" y="2365512"/>
                <a:ext cx="4492488" cy="3677479"/>
              </a:xfrm>
              <a:prstGeom prst="rect">
                <a:avLst/>
              </a:prstGeom>
            </p:spPr>
          </p:pic>
          <p:sp>
            <p:nvSpPr>
              <p:cNvPr id="18" name="Rectangle 17"/>
              <p:cNvSpPr/>
              <p:nvPr/>
            </p:nvSpPr>
            <p:spPr>
              <a:xfrm>
                <a:off x="6972300" y="2524125"/>
                <a:ext cx="923925" cy="333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384471" y="4653645"/>
              <a:ext cx="5425732" cy="2074113"/>
              <a:chOff x="6384471" y="4653645"/>
              <a:chExt cx="5425732" cy="2074113"/>
            </a:xfrm>
          </p:grpSpPr>
          <p:grpSp>
            <p:nvGrpSpPr>
              <p:cNvPr id="13" name="Group 12"/>
              <p:cNvGrpSpPr/>
              <p:nvPr/>
            </p:nvGrpSpPr>
            <p:grpSpPr>
              <a:xfrm>
                <a:off x="6384471" y="4653645"/>
                <a:ext cx="5425732" cy="2074113"/>
                <a:chOff x="5321508" y="2358652"/>
                <a:chExt cx="6488695" cy="3972671"/>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508" y="2358652"/>
                  <a:ext cx="6488695" cy="3972671"/>
                </a:xfrm>
                <a:prstGeom prst="rect">
                  <a:avLst/>
                </a:prstGeom>
              </p:spPr>
            </p:pic>
            <p:sp>
              <p:nvSpPr>
                <p:cNvPr id="5" name="Rectangle 4"/>
                <p:cNvSpPr/>
                <p:nvPr/>
              </p:nvSpPr>
              <p:spPr>
                <a:xfrm>
                  <a:off x="6638138" y="2518349"/>
                  <a:ext cx="379750" cy="343274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340839" y="3852472"/>
                  <a:ext cx="374754" cy="2998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78249" y="4154772"/>
                  <a:ext cx="374754" cy="5821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448269" y="4601980"/>
                  <a:ext cx="45719" cy="1349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69246" y="5036695"/>
                  <a:ext cx="344774" cy="1499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923489" y="4122295"/>
                  <a:ext cx="1633928" cy="7345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762938" y="3672590"/>
                  <a:ext cx="269823" cy="4821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56420" y="5951095"/>
                  <a:ext cx="991849" cy="2548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8752237" y="4771665"/>
                <a:ext cx="519767" cy="17922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624768" y="4925813"/>
                <a:ext cx="122874" cy="4138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627731" y="5339646"/>
                <a:ext cx="122874" cy="4138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688419" y="5753479"/>
                <a:ext cx="122874" cy="4138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748387" y="5824876"/>
                <a:ext cx="122874" cy="4138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765683" y="6115169"/>
                <a:ext cx="122874" cy="4138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550545" y="5132729"/>
                <a:ext cx="100579" cy="12851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676714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434010" y="2878868"/>
            <a:ext cx="4084202" cy="4297783"/>
          </a:xfrm>
        </p:spPr>
        <p:txBody>
          <a:bodyPr>
            <a:normAutofit/>
          </a:bodyPr>
          <a:lstStyle/>
          <a:p>
            <a:pPr marL="400050">
              <a:buFont typeface="+mj-lt"/>
              <a:buAutoNum type="arabicPeriod" startAt="3"/>
            </a:pPr>
            <a:r>
              <a:rPr lang="en-US" b="1" dirty="0" smtClean="0"/>
              <a:t>From the hardware/software system context class diagram</a:t>
            </a:r>
          </a:p>
          <a:p>
            <a:pPr marL="800100" lvl="1">
              <a:buFont typeface="+mj-lt"/>
              <a:buAutoNum type="alphaLcPeriod"/>
            </a:pPr>
            <a:r>
              <a:rPr lang="en-US" b="1" i="1" dirty="0" smtClean="0"/>
              <a:t>Build the software system context class diagram</a:t>
            </a:r>
          </a:p>
          <a:p>
            <a:pPr marL="1200150" lvl="2">
              <a:buFont typeface="+mj-lt"/>
              <a:buAutoNum type="romanLcPeriod"/>
            </a:pPr>
            <a:r>
              <a:rPr lang="en-US" dirty="0" smtClean="0"/>
              <a:t>Depict the </a:t>
            </a:r>
            <a:r>
              <a:rPr lang="en-US" u="sng" dirty="0" smtClean="0"/>
              <a:t>software system (only)</a:t>
            </a:r>
            <a:r>
              <a:rPr lang="en-US" dirty="0" smtClean="0"/>
              <a:t> as an aggregate class (i.e., black box)</a:t>
            </a:r>
          </a:p>
          <a:p>
            <a:pPr marL="1200150" lvl="2" indent="-342900">
              <a:buFont typeface="+mj-lt"/>
              <a:buAutoNum type="romanLcPeriod"/>
            </a:pPr>
            <a:r>
              <a:rPr lang="en-US" b="1" dirty="0" smtClean="0">
                <a:solidFill>
                  <a:srgbClr val="92D050"/>
                </a:solidFill>
              </a:rPr>
              <a:t>Depict </a:t>
            </a:r>
            <a:r>
              <a:rPr lang="en-US" b="1" dirty="0">
                <a:solidFill>
                  <a:srgbClr val="92D050"/>
                </a:solidFill>
              </a:rPr>
              <a:t>the associations between the actors, physical classes, and software system (verb descriptions on the lines between those </a:t>
            </a:r>
            <a:r>
              <a:rPr lang="en-US" b="1" dirty="0" smtClean="0">
                <a:solidFill>
                  <a:srgbClr val="92D050"/>
                </a:solidFill>
              </a:rPr>
              <a:t>entities)</a:t>
            </a:r>
            <a:endParaRPr lang="en-US" b="1" dirty="0">
              <a:solidFill>
                <a:srgbClr val="92D050"/>
              </a:solidFill>
            </a:endParaRPr>
          </a:p>
          <a:p>
            <a:pPr marL="1200150" lvl="2" indent="-342900">
              <a:buFont typeface="+mj-lt"/>
              <a:buAutoNum type="romanLcPeriod"/>
            </a:pPr>
            <a:r>
              <a:rPr lang="en-US" dirty="0" smtClean="0"/>
              <a:t>Depict the multiplicity </a:t>
            </a:r>
            <a:r>
              <a:rPr lang="en-US" dirty="0"/>
              <a:t>of </a:t>
            </a:r>
            <a:r>
              <a:rPr lang="en-US" dirty="0" smtClean="0"/>
              <a:t>Associations</a:t>
            </a:r>
            <a:endParaRPr lang="en-US" dirty="0"/>
          </a:p>
          <a:p>
            <a:pPr marL="1371600" lvl="2" indent="-400050">
              <a:buFont typeface="+mj-lt"/>
              <a:buAutoNum type="romanLcPeriod"/>
            </a:pPr>
            <a:endParaRPr lang="en-US" dirty="0"/>
          </a:p>
          <a:p>
            <a:pPr marL="1371600" lvl="2" indent="-400050">
              <a:buFont typeface="+mj-lt"/>
              <a:buAutoNum type="romanLcPeriod"/>
            </a:pPr>
            <a:endParaRPr lang="en-US" dirty="0" smtClean="0"/>
          </a:p>
          <a:p>
            <a:pPr marL="1371600" lvl="2" indent="-400050">
              <a:buFont typeface="+mj-lt"/>
              <a:buAutoNum type="romanLcPeriod"/>
            </a:pPr>
            <a:endParaRPr lang="en-US" dirty="0" smtClean="0"/>
          </a:p>
          <a:p>
            <a:pPr marL="1200150" lvl="2">
              <a:buFont typeface="+mj-lt"/>
              <a:buAutoNum type="romanLcPeriod"/>
            </a:pPr>
            <a:endParaRPr lang="en-US" dirty="0" smtClean="0"/>
          </a:p>
          <a:p>
            <a:pPr marL="800100" lvl="1" indent="-342900">
              <a:buFont typeface="+mj-lt"/>
              <a:buAutoNum type="alphaLcPeriod"/>
            </a:pPr>
            <a:endParaRPr lang="en-US" dirty="0"/>
          </a:p>
        </p:txBody>
      </p:sp>
      <p:grpSp>
        <p:nvGrpSpPr>
          <p:cNvPr id="42" name="Group 41"/>
          <p:cNvGrpSpPr/>
          <p:nvPr/>
        </p:nvGrpSpPr>
        <p:grpSpPr>
          <a:xfrm>
            <a:off x="4916774" y="2353456"/>
            <a:ext cx="6893429" cy="4292657"/>
            <a:chOff x="4916774" y="2353456"/>
            <a:chExt cx="6893429" cy="4292657"/>
          </a:xfrm>
        </p:grpSpPr>
        <p:grpSp>
          <p:nvGrpSpPr>
            <p:cNvPr id="13" name="Group 12"/>
            <p:cNvGrpSpPr/>
            <p:nvPr/>
          </p:nvGrpSpPr>
          <p:grpSpPr>
            <a:xfrm>
              <a:off x="4916774" y="2353456"/>
              <a:ext cx="6893429" cy="4292657"/>
              <a:chOff x="5321508" y="2358652"/>
              <a:chExt cx="6488695" cy="3972671"/>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508" y="2358652"/>
                <a:ext cx="6488695" cy="3972671"/>
              </a:xfrm>
              <a:prstGeom prst="rect">
                <a:avLst/>
              </a:prstGeom>
            </p:spPr>
          </p:pic>
          <p:sp>
            <p:nvSpPr>
              <p:cNvPr id="6" name="Rectangle 5"/>
              <p:cNvSpPr/>
              <p:nvPr/>
            </p:nvSpPr>
            <p:spPr>
              <a:xfrm flipH="1">
                <a:off x="6812627" y="3047855"/>
                <a:ext cx="43035" cy="12929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448269" y="4601980"/>
                <a:ext cx="45719" cy="1349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56420" y="5951095"/>
                <a:ext cx="991849" cy="2548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flipH="1">
              <a:off x="6505246" y="4128466"/>
              <a:ext cx="45719" cy="1397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flipH="1">
              <a:off x="6055541" y="4179962"/>
              <a:ext cx="45719" cy="1397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flipH="1">
              <a:off x="6218141" y="4314865"/>
              <a:ext cx="45719" cy="1397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flipH="1">
              <a:off x="6340356" y="4567413"/>
              <a:ext cx="45719" cy="1397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flipH="1">
              <a:off x="6715106" y="4839525"/>
              <a:ext cx="45719" cy="1397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H="1">
              <a:off x="6595186" y="5738936"/>
              <a:ext cx="45719" cy="1397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H="1">
              <a:off x="7897988" y="3055702"/>
              <a:ext cx="160159" cy="1397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flipH="1">
              <a:off x="8543904" y="3878546"/>
              <a:ext cx="45719" cy="1397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flipH="1">
              <a:off x="8438973" y="4184419"/>
              <a:ext cx="45719" cy="1397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flipH="1">
              <a:off x="8364025" y="4569707"/>
              <a:ext cx="45719" cy="1397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flipH="1">
              <a:off x="8349032" y="4929468"/>
              <a:ext cx="45719" cy="1397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flipH="1">
              <a:off x="7811887" y="4066996"/>
              <a:ext cx="160159" cy="1397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flipH="1">
              <a:off x="7864295" y="4747993"/>
              <a:ext cx="148111" cy="1821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flipH="1">
              <a:off x="7931806" y="5495888"/>
              <a:ext cx="160159" cy="1397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931806" y="5635595"/>
              <a:ext cx="8815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865645" y="4922665"/>
              <a:ext cx="8815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flipH="1">
              <a:off x="10630304" y="3893902"/>
              <a:ext cx="236854" cy="4046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flipH="1">
              <a:off x="9846537" y="4481737"/>
              <a:ext cx="160159" cy="1397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flipH="1">
              <a:off x="10189430" y="4498063"/>
              <a:ext cx="160159" cy="1397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2892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205406" y="2878868"/>
            <a:ext cx="4084202" cy="4297783"/>
          </a:xfrm>
        </p:spPr>
        <p:txBody>
          <a:bodyPr>
            <a:normAutofit/>
          </a:bodyPr>
          <a:lstStyle/>
          <a:p>
            <a:pPr marL="400050">
              <a:buFont typeface="+mj-lt"/>
              <a:buAutoNum type="arabicPeriod" startAt="3"/>
            </a:pPr>
            <a:r>
              <a:rPr lang="en-US" b="1" dirty="0" smtClean="0"/>
              <a:t>From the hardware/software system context class diagram</a:t>
            </a:r>
          </a:p>
          <a:p>
            <a:pPr marL="800100" lvl="1">
              <a:buFont typeface="+mj-lt"/>
              <a:buAutoNum type="alphaLcPeriod"/>
            </a:pPr>
            <a:r>
              <a:rPr lang="en-US" b="1" i="1" dirty="0" smtClean="0"/>
              <a:t>Build the software system context class diagram</a:t>
            </a:r>
          </a:p>
          <a:p>
            <a:pPr marL="1200150" lvl="2">
              <a:buFont typeface="+mj-lt"/>
              <a:buAutoNum type="romanLcPeriod"/>
            </a:pPr>
            <a:r>
              <a:rPr lang="en-US" dirty="0" smtClean="0"/>
              <a:t>Depict the </a:t>
            </a:r>
            <a:r>
              <a:rPr lang="en-US" u="sng" dirty="0" smtClean="0"/>
              <a:t>software system (only)</a:t>
            </a:r>
            <a:r>
              <a:rPr lang="en-US" dirty="0" smtClean="0"/>
              <a:t> as an aggregate class (i.e., black box)</a:t>
            </a:r>
          </a:p>
          <a:p>
            <a:pPr marL="1200150" lvl="2" indent="-342900">
              <a:buFont typeface="+mj-lt"/>
              <a:buAutoNum type="romanLcPeriod"/>
            </a:pPr>
            <a:r>
              <a:rPr lang="en-US" dirty="0" smtClean="0"/>
              <a:t>Depict </a:t>
            </a:r>
            <a:r>
              <a:rPr lang="en-US" dirty="0"/>
              <a:t>the associations between the actors, physical classes, and software system (verb descriptions on the lines between those </a:t>
            </a:r>
            <a:r>
              <a:rPr lang="en-US" dirty="0" smtClean="0"/>
              <a:t>entities)</a:t>
            </a:r>
            <a:endParaRPr lang="en-US" dirty="0"/>
          </a:p>
          <a:p>
            <a:pPr marL="1200150" lvl="2" indent="-342900">
              <a:buFont typeface="+mj-lt"/>
              <a:buAutoNum type="romanLcPeriod"/>
            </a:pPr>
            <a:r>
              <a:rPr lang="en-US" b="1" dirty="0" smtClean="0">
                <a:solidFill>
                  <a:srgbClr val="92D050"/>
                </a:solidFill>
              </a:rPr>
              <a:t>Depict the multiplicity </a:t>
            </a:r>
            <a:r>
              <a:rPr lang="en-US" b="1" dirty="0">
                <a:solidFill>
                  <a:srgbClr val="92D050"/>
                </a:solidFill>
              </a:rPr>
              <a:t>of </a:t>
            </a:r>
            <a:r>
              <a:rPr lang="en-US" b="1" dirty="0" smtClean="0">
                <a:solidFill>
                  <a:srgbClr val="92D050"/>
                </a:solidFill>
              </a:rPr>
              <a:t>Associations</a:t>
            </a:r>
            <a:endParaRPr lang="en-US" b="1" dirty="0">
              <a:solidFill>
                <a:srgbClr val="92D050"/>
              </a:solidFill>
            </a:endParaRPr>
          </a:p>
          <a:p>
            <a:pPr marL="1371600" lvl="2" indent="-400050">
              <a:buFont typeface="+mj-lt"/>
              <a:buAutoNum type="romanLcPeriod"/>
            </a:pPr>
            <a:endParaRPr lang="en-US" dirty="0"/>
          </a:p>
          <a:p>
            <a:pPr marL="1371600" lvl="2" indent="-400050">
              <a:buFont typeface="+mj-lt"/>
              <a:buAutoNum type="romanLcPeriod"/>
            </a:pPr>
            <a:endParaRPr lang="en-US" dirty="0" smtClean="0"/>
          </a:p>
          <a:p>
            <a:pPr marL="1371600" lvl="2" indent="-400050">
              <a:buFont typeface="+mj-lt"/>
              <a:buAutoNum type="romanLcPeriod"/>
            </a:pPr>
            <a:endParaRPr lang="en-US" dirty="0" smtClean="0"/>
          </a:p>
          <a:p>
            <a:pPr marL="1200150" lvl="2">
              <a:buFont typeface="+mj-lt"/>
              <a:buAutoNum type="romanLcPeriod"/>
            </a:pPr>
            <a:endParaRPr lang="en-US" dirty="0" smtClean="0"/>
          </a:p>
          <a:p>
            <a:pPr marL="800100" lvl="1" indent="-342900">
              <a:buFont typeface="+mj-lt"/>
              <a:buAutoNum type="alphaLcPeriod"/>
            </a:pPr>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8090" y="2204357"/>
            <a:ext cx="7763786" cy="4441372"/>
          </a:xfrm>
          <a:prstGeom prst="rect">
            <a:avLst/>
          </a:prstGeom>
        </p:spPr>
      </p:pic>
    </p:spTree>
    <p:extLst>
      <p:ext uri="{BB962C8B-B14F-4D97-AF65-F5344CB8AC3E}">
        <p14:creationId xmlns:p14="http://schemas.microsoft.com/office/powerpoint/2010/main" val="1801388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818712" y="2222287"/>
            <a:ext cx="9669994" cy="4297783"/>
          </a:xfrm>
        </p:spPr>
        <p:txBody>
          <a:bodyPr>
            <a:normAutofit/>
          </a:bodyPr>
          <a:lstStyle/>
          <a:p>
            <a:pPr>
              <a:buFont typeface="+mj-lt"/>
              <a:buAutoNum type="arabicPeriod"/>
            </a:pPr>
            <a:r>
              <a:rPr lang="en-US" i="1" dirty="0"/>
              <a:t>C</a:t>
            </a:r>
            <a:r>
              <a:rPr lang="en-US" i="1" dirty="0" smtClean="0"/>
              <a:t>onstruct the conceptual static model for the system</a:t>
            </a:r>
          </a:p>
          <a:p>
            <a:pPr>
              <a:buFont typeface="+mj-lt"/>
              <a:buAutoNum type="arabicPeriod"/>
            </a:pPr>
            <a:r>
              <a:rPr lang="en-US" i="1" dirty="0" smtClean="0"/>
              <a:t>Build </a:t>
            </a:r>
            <a:r>
              <a:rPr lang="en-US" i="1" dirty="0"/>
              <a:t>the hardware/software system context class </a:t>
            </a:r>
            <a:r>
              <a:rPr lang="en-US" i="1" dirty="0" smtClean="0"/>
              <a:t>diagram</a:t>
            </a:r>
          </a:p>
          <a:p>
            <a:pPr>
              <a:buFont typeface="+mj-lt"/>
              <a:buAutoNum type="arabicPeriod"/>
            </a:pPr>
            <a:r>
              <a:rPr lang="en-US" i="1" dirty="0" smtClean="0"/>
              <a:t>Build </a:t>
            </a:r>
            <a:r>
              <a:rPr lang="en-US" i="1" dirty="0"/>
              <a:t>the software system context class </a:t>
            </a:r>
            <a:r>
              <a:rPr lang="en-US" i="1" dirty="0" smtClean="0"/>
              <a:t>diagram</a:t>
            </a:r>
          </a:p>
          <a:p>
            <a:pPr>
              <a:buFont typeface="+mj-lt"/>
              <a:buAutoNum type="arabicPeriod"/>
            </a:pPr>
            <a:r>
              <a:rPr lang="en-US" b="1" i="1" dirty="0" smtClean="0"/>
              <a:t>Add </a:t>
            </a:r>
            <a:r>
              <a:rPr lang="en-US" b="1" i="1" dirty="0"/>
              <a:t>the external class stereotypes to the system software context class diagram</a:t>
            </a:r>
          </a:p>
          <a:p>
            <a:pPr marL="342900" lvl="1" indent="-342900">
              <a:buFont typeface="+mj-lt"/>
              <a:buAutoNum type="arabicPeriod"/>
            </a:pPr>
            <a:endParaRPr lang="en-US" b="1" i="1" dirty="0"/>
          </a:p>
          <a:p>
            <a:pPr marL="342900" lvl="1" indent="-342900">
              <a:buFont typeface="+mj-lt"/>
              <a:buAutoNum type="arabicPeriod"/>
            </a:pPr>
            <a:endParaRPr lang="en-US" b="1" i="1" dirty="0"/>
          </a:p>
          <a:p>
            <a:pPr>
              <a:buFont typeface="+mj-lt"/>
              <a:buAutoNum type="arabicPeriod"/>
            </a:pPr>
            <a:endParaRPr lang="en-US" b="1" i="1" dirty="0" smtClean="0"/>
          </a:p>
        </p:txBody>
      </p:sp>
    </p:spTree>
    <p:extLst>
      <p:ext uri="{BB962C8B-B14F-4D97-AF65-F5344CB8AC3E}">
        <p14:creationId xmlns:p14="http://schemas.microsoft.com/office/powerpoint/2010/main" val="1988535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118004" y="2556139"/>
            <a:ext cx="4980526" cy="4297783"/>
          </a:xfrm>
        </p:spPr>
        <p:txBody>
          <a:bodyPr>
            <a:normAutofit/>
          </a:bodyPr>
          <a:lstStyle/>
          <a:p>
            <a:pPr marL="400050">
              <a:buFont typeface="+mj-lt"/>
              <a:buAutoNum type="arabicPeriod" startAt="4"/>
            </a:pPr>
            <a:r>
              <a:rPr lang="en-US" b="1" i="1" dirty="0" smtClean="0"/>
              <a:t>Add the external class stereotypes to the system software context class diagram</a:t>
            </a:r>
          </a:p>
          <a:p>
            <a:pPr marL="800100" lvl="1">
              <a:buFont typeface="+mj-lt"/>
              <a:buAutoNum type="alphaLcPeriod"/>
            </a:pPr>
            <a:r>
              <a:rPr lang="en-US" dirty="0" smtClean="0"/>
              <a:t>Use the stereotype classification on page 108 in your text</a:t>
            </a:r>
            <a:endParaRPr lang="en-US" dirty="0"/>
          </a:p>
          <a:p>
            <a:pPr marL="1371600" lvl="2" indent="-400050">
              <a:buFont typeface="+mj-lt"/>
              <a:buAutoNum type="romanLcPeriod"/>
            </a:pPr>
            <a:endParaRPr lang="en-US" dirty="0"/>
          </a:p>
          <a:p>
            <a:pPr marL="1371600" lvl="2" indent="-400050">
              <a:buFont typeface="+mj-lt"/>
              <a:buAutoNum type="romanLcPeriod"/>
            </a:pPr>
            <a:endParaRPr lang="en-US" dirty="0" smtClean="0"/>
          </a:p>
          <a:p>
            <a:pPr marL="1371600" lvl="2" indent="-400050">
              <a:buFont typeface="+mj-lt"/>
              <a:buAutoNum type="romanLcPeriod"/>
            </a:pPr>
            <a:endParaRPr lang="en-US" dirty="0" smtClean="0"/>
          </a:p>
          <a:p>
            <a:pPr marL="1200150" lvl="2">
              <a:buFont typeface="+mj-lt"/>
              <a:buAutoNum type="romanLcPeriod"/>
            </a:pPr>
            <a:endParaRPr lang="en-US" dirty="0" smtClean="0"/>
          </a:p>
          <a:p>
            <a:pPr marL="800100" lvl="1" indent="-342900">
              <a:buFont typeface="+mj-lt"/>
              <a:buAutoNum type="alphaLcPeriod"/>
            </a:pPr>
            <a:endParaRPr lang="en-US" dirty="0"/>
          </a:p>
        </p:txBody>
      </p:sp>
      <p:pic>
        <p:nvPicPr>
          <p:cNvPr id="26" name="Picture 25"/>
          <p:cNvPicPr>
            <a:picLocks noChangeAspect="1"/>
          </p:cNvPicPr>
          <p:nvPr/>
        </p:nvPicPr>
        <p:blipFill rotWithShape="1">
          <a:blip r:embed="rId2"/>
          <a:srcRect l="49440" t="22690" r="10533" b="25951"/>
          <a:stretch/>
        </p:blipFill>
        <p:spPr>
          <a:xfrm>
            <a:off x="4914901" y="2075508"/>
            <a:ext cx="6988630" cy="4590917"/>
          </a:xfrm>
          <a:prstGeom prst="rect">
            <a:avLst/>
          </a:prstGeom>
        </p:spPr>
      </p:pic>
    </p:spTree>
    <p:extLst>
      <p:ext uri="{BB962C8B-B14F-4D97-AF65-F5344CB8AC3E}">
        <p14:creationId xmlns:p14="http://schemas.microsoft.com/office/powerpoint/2010/main" val="3354569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023650"/>
            <a:ext cx="10571998" cy="970450"/>
          </a:xfrm>
        </p:spPr>
        <p:txBody>
          <a:bodyPr/>
          <a:lstStyle/>
          <a:p>
            <a:r>
              <a:rPr lang="en-US" dirty="0" smtClean="0"/>
              <a:t>Participation Activity </a:t>
            </a:r>
            <a:r>
              <a:rPr lang="en-US" dirty="0" smtClean="0"/>
              <a:t>4 </a:t>
            </a:r>
            <a:r>
              <a:rPr lang="en-US" dirty="0" smtClean="0"/>
              <a:t>&amp; Preparation Activity </a:t>
            </a:r>
            <a:r>
              <a:rPr lang="en-US" dirty="0" smtClean="0"/>
              <a:t>5: Peer-Review of </a:t>
            </a:r>
            <a:r>
              <a:rPr lang="en-US" dirty="0" smtClean="0"/>
              <a:t>Static </a:t>
            </a:r>
            <a:r>
              <a:rPr lang="en-US" dirty="0" smtClean="0"/>
              <a:t>Models</a:t>
            </a:r>
            <a:endParaRPr lang="en-US" dirty="0"/>
          </a:p>
        </p:txBody>
      </p:sp>
      <p:sp>
        <p:nvSpPr>
          <p:cNvPr id="3" name="Content Placeholder 2"/>
          <p:cNvSpPr>
            <a:spLocks noGrp="1"/>
          </p:cNvSpPr>
          <p:nvPr>
            <p:ph idx="1"/>
          </p:nvPr>
        </p:nvSpPr>
        <p:spPr>
          <a:xfrm>
            <a:off x="457199" y="2538430"/>
            <a:ext cx="11380573" cy="4469371"/>
          </a:xfrm>
        </p:spPr>
        <p:txBody>
          <a:bodyPr>
            <a:normAutofit lnSpcReduction="10000"/>
          </a:bodyPr>
          <a:lstStyle/>
          <a:p>
            <a:r>
              <a:rPr lang="en-US" dirty="0" smtClean="0"/>
              <a:t>Remaining in in-class groups, peer </a:t>
            </a:r>
            <a:r>
              <a:rPr lang="en-US" dirty="0"/>
              <a:t>r</a:t>
            </a:r>
            <a:r>
              <a:rPr lang="en-US" dirty="0" smtClean="0"/>
              <a:t>eview another grou</a:t>
            </a:r>
            <a:r>
              <a:rPr lang="en-US" dirty="0" smtClean="0"/>
              <a:t>p’s Static Model</a:t>
            </a:r>
          </a:p>
          <a:p>
            <a:pPr lvl="1"/>
            <a:r>
              <a:rPr lang="en-US" dirty="0" smtClean="0"/>
              <a:t>Start from Use Case Model</a:t>
            </a:r>
          </a:p>
          <a:p>
            <a:pPr lvl="1"/>
            <a:r>
              <a:rPr lang="en-US" dirty="0" smtClean="0"/>
              <a:t>Give feedback</a:t>
            </a:r>
          </a:p>
          <a:p>
            <a:pPr lvl="2"/>
            <a:r>
              <a:rPr lang="en-US" dirty="0" smtClean="0"/>
              <a:t>Conceptual Static Model</a:t>
            </a:r>
          </a:p>
          <a:p>
            <a:pPr lvl="2"/>
            <a:r>
              <a:rPr lang="en-US" dirty="0" smtClean="0"/>
              <a:t>Hardware/Software System Context Class Diagram</a:t>
            </a:r>
          </a:p>
          <a:p>
            <a:pPr lvl="2"/>
            <a:r>
              <a:rPr lang="en-US" dirty="0" smtClean="0"/>
              <a:t>Software System Context Class Diagram</a:t>
            </a:r>
          </a:p>
          <a:p>
            <a:pPr lvl="1"/>
            <a:r>
              <a:rPr lang="en-US" dirty="0" smtClean="0"/>
              <a:t>Write feedback directly on group artifacts</a:t>
            </a:r>
          </a:p>
          <a:p>
            <a:pPr lvl="1"/>
            <a:r>
              <a:rPr lang="en-US" dirty="0" smtClean="0"/>
              <a:t>After you have given feedback, review the feedback your group received and iterate on your group’s Static Model</a:t>
            </a:r>
          </a:p>
          <a:p>
            <a:r>
              <a:rPr lang="en-US" dirty="0" smtClean="0"/>
              <a:t>Upload your group’s updated Static Model to Canvas</a:t>
            </a:r>
          </a:p>
          <a:p>
            <a:pPr lvl="1"/>
            <a:r>
              <a:rPr lang="en-US" dirty="0" smtClean="0"/>
              <a:t>Updated Conceptual Static Model</a:t>
            </a:r>
          </a:p>
          <a:p>
            <a:pPr lvl="1"/>
            <a:r>
              <a:rPr lang="en-US" dirty="0" smtClean="0"/>
              <a:t>Hardware/Software System Context Class Diagram</a:t>
            </a:r>
          </a:p>
          <a:p>
            <a:pPr lvl="1"/>
            <a:r>
              <a:rPr lang="en-US" dirty="0" smtClean="0"/>
              <a:t>Software System Context Class Diagram</a:t>
            </a:r>
          </a:p>
          <a:p>
            <a:pPr lvl="1"/>
            <a:endParaRPr lang="en-US" dirty="0" smtClean="0"/>
          </a:p>
          <a:p>
            <a:pPr lvl="1"/>
            <a:endParaRPr lang="en-US" dirty="0" smtClean="0"/>
          </a:p>
        </p:txBody>
      </p:sp>
    </p:spTree>
    <p:extLst>
      <p:ext uri="{BB962C8B-B14F-4D97-AF65-F5344CB8AC3E}">
        <p14:creationId xmlns:p14="http://schemas.microsoft.com/office/powerpoint/2010/main" val="3264913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818712" y="2222287"/>
            <a:ext cx="9669994" cy="4297783"/>
          </a:xfrm>
        </p:spPr>
        <p:txBody>
          <a:bodyPr>
            <a:normAutofit/>
          </a:bodyPr>
          <a:lstStyle/>
          <a:p>
            <a:pPr>
              <a:buFont typeface="+mj-lt"/>
              <a:buAutoNum type="arabicPeriod"/>
            </a:pPr>
            <a:r>
              <a:rPr lang="en-US" b="1" i="1" dirty="0"/>
              <a:t>C</a:t>
            </a:r>
            <a:r>
              <a:rPr lang="en-US" b="1" i="1" dirty="0" smtClean="0"/>
              <a:t>onstruct the conceptual static model for the system</a:t>
            </a:r>
          </a:p>
          <a:p>
            <a:pPr>
              <a:buFont typeface="+mj-lt"/>
              <a:buAutoNum type="arabicPeriod"/>
            </a:pPr>
            <a:r>
              <a:rPr lang="en-US" b="1" i="1" dirty="0" smtClean="0"/>
              <a:t>Build </a:t>
            </a:r>
            <a:r>
              <a:rPr lang="en-US" b="1" i="1" dirty="0"/>
              <a:t>the hardware/software system context class </a:t>
            </a:r>
            <a:r>
              <a:rPr lang="en-US" b="1" i="1" dirty="0" smtClean="0"/>
              <a:t>diagram</a:t>
            </a:r>
          </a:p>
          <a:p>
            <a:pPr>
              <a:buFont typeface="+mj-lt"/>
              <a:buAutoNum type="arabicPeriod"/>
            </a:pPr>
            <a:r>
              <a:rPr lang="en-US" b="1" i="1" dirty="0" smtClean="0"/>
              <a:t>Build </a:t>
            </a:r>
            <a:r>
              <a:rPr lang="en-US" b="1" i="1" dirty="0"/>
              <a:t>the software system context class </a:t>
            </a:r>
            <a:r>
              <a:rPr lang="en-US" b="1" i="1" dirty="0" smtClean="0"/>
              <a:t>diagram</a:t>
            </a:r>
          </a:p>
          <a:p>
            <a:pPr>
              <a:buFont typeface="+mj-lt"/>
              <a:buAutoNum type="arabicPeriod"/>
            </a:pPr>
            <a:r>
              <a:rPr lang="en-US" b="1" i="1" dirty="0" smtClean="0"/>
              <a:t>Add </a:t>
            </a:r>
            <a:r>
              <a:rPr lang="en-US" b="1" i="1" dirty="0"/>
              <a:t>the external class stereotypes to the system software context class diagram</a:t>
            </a:r>
          </a:p>
          <a:p>
            <a:pPr marL="342900" lvl="1" indent="-342900">
              <a:buFont typeface="+mj-lt"/>
              <a:buAutoNum type="arabicPeriod"/>
            </a:pPr>
            <a:endParaRPr lang="en-US" b="1" i="1" dirty="0"/>
          </a:p>
          <a:p>
            <a:pPr marL="342900" lvl="1" indent="-342900">
              <a:buFont typeface="+mj-lt"/>
              <a:buAutoNum type="arabicPeriod"/>
            </a:pPr>
            <a:endParaRPr lang="en-US" b="1" i="1" dirty="0"/>
          </a:p>
          <a:p>
            <a:pPr>
              <a:buFont typeface="+mj-lt"/>
              <a:buAutoNum type="arabicPeriod"/>
            </a:pPr>
            <a:endParaRPr lang="en-US" b="1" i="1" dirty="0" smtClean="0"/>
          </a:p>
        </p:txBody>
      </p:sp>
    </p:spTree>
    <p:extLst>
      <p:ext uri="{BB962C8B-B14F-4D97-AF65-F5344CB8AC3E}">
        <p14:creationId xmlns:p14="http://schemas.microsoft.com/office/powerpoint/2010/main" val="938186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023650"/>
            <a:ext cx="10571998" cy="970450"/>
          </a:xfrm>
        </p:spPr>
        <p:txBody>
          <a:bodyPr/>
          <a:lstStyle/>
          <a:p>
            <a:r>
              <a:rPr lang="en-US" dirty="0" smtClean="0"/>
              <a:t>Participation Activity </a:t>
            </a:r>
            <a:r>
              <a:rPr lang="en-US" dirty="0" smtClean="0"/>
              <a:t>4 </a:t>
            </a:r>
            <a:r>
              <a:rPr lang="en-US" dirty="0" smtClean="0"/>
              <a:t>&amp; Preparation Activity </a:t>
            </a:r>
            <a:r>
              <a:rPr lang="en-US" dirty="0" smtClean="0"/>
              <a:t>5: </a:t>
            </a:r>
            <a:r>
              <a:rPr lang="en-US" dirty="0" smtClean="0"/>
              <a:t/>
            </a:r>
            <a:br>
              <a:rPr lang="en-US" dirty="0" smtClean="0"/>
            </a:br>
            <a:r>
              <a:rPr lang="en-US" dirty="0" smtClean="0"/>
              <a:t>In-Class Static Modeling Exercise</a:t>
            </a:r>
            <a:endParaRPr lang="en-US" dirty="0"/>
          </a:p>
        </p:txBody>
      </p:sp>
      <p:sp>
        <p:nvSpPr>
          <p:cNvPr id="3" name="Content Placeholder 2"/>
          <p:cNvSpPr>
            <a:spLocks noGrp="1"/>
          </p:cNvSpPr>
          <p:nvPr>
            <p:ph idx="1"/>
          </p:nvPr>
        </p:nvSpPr>
        <p:spPr>
          <a:xfrm>
            <a:off x="457199" y="2211859"/>
            <a:ext cx="11380573" cy="4469371"/>
          </a:xfrm>
        </p:spPr>
        <p:txBody>
          <a:bodyPr>
            <a:normAutofit/>
          </a:bodyPr>
          <a:lstStyle/>
          <a:p>
            <a:r>
              <a:rPr lang="en-US" dirty="0" smtClean="0"/>
              <a:t>Working in the same in-class groups, follow the four step algorithm for creating a software context class diagram with stereotypes for the Shelby County Bill Pay system you’ve been modeling</a:t>
            </a:r>
          </a:p>
          <a:p>
            <a:r>
              <a:rPr lang="en-US" dirty="0" smtClean="0"/>
              <a:t>Upload the group’s conceptual static model and software context class diagram with stereotypes in Canvas</a:t>
            </a:r>
          </a:p>
          <a:p>
            <a:r>
              <a:rPr lang="en-US" dirty="0" smtClean="0"/>
              <a:t>Be sure that at least one member of your group brings copies of the conceptual static model and software context class diagram to class on Tuesday.</a:t>
            </a:r>
          </a:p>
          <a:p>
            <a:r>
              <a:rPr lang="en-US" dirty="0" smtClean="0"/>
              <a:t>Additionally, ensure that at least one member of your group brings the latest version of your group’s use case model (i.e., use case diagram, use case descriptions, and activity diagrams) to class on Tuesday.</a:t>
            </a:r>
          </a:p>
          <a:p>
            <a:r>
              <a:rPr lang="en-US" dirty="0" smtClean="0"/>
              <a:t>On Tuesday, you will peer review each other’s conceptual static models and software context class diagrams with stereotypes</a:t>
            </a:r>
          </a:p>
        </p:txBody>
      </p:sp>
    </p:spTree>
    <p:extLst>
      <p:ext uri="{BB962C8B-B14F-4D97-AF65-F5344CB8AC3E}">
        <p14:creationId xmlns:p14="http://schemas.microsoft.com/office/powerpoint/2010/main" val="2641098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818712" y="2222287"/>
            <a:ext cx="9669994" cy="4297783"/>
          </a:xfrm>
        </p:spPr>
        <p:txBody>
          <a:bodyPr>
            <a:normAutofit/>
          </a:bodyPr>
          <a:lstStyle/>
          <a:p>
            <a:pPr>
              <a:buFont typeface="+mj-lt"/>
              <a:buAutoNum type="arabicPeriod"/>
            </a:pPr>
            <a:r>
              <a:rPr lang="en-US" b="1" i="1" dirty="0"/>
              <a:t>C</a:t>
            </a:r>
            <a:r>
              <a:rPr lang="en-US" b="1" i="1" dirty="0" smtClean="0"/>
              <a:t>onstruct the conceptual static model for the system</a:t>
            </a:r>
          </a:p>
          <a:p>
            <a:pPr marL="342900" lvl="1" indent="-342900">
              <a:buFont typeface="+mj-lt"/>
              <a:buAutoNum type="arabicPeriod"/>
            </a:pPr>
            <a:endParaRPr lang="en-US" b="1" i="1" dirty="0"/>
          </a:p>
          <a:p>
            <a:pPr marL="342900" lvl="1" indent="-342900">
              <a:buFont typeface="+mj-lt"/>
              <a:buAutoNum type="arabicPeriod"/>
            </a:pPr>
            <a:endParaRPr lang="en-US" b="1" i="1" dirty="0"/>
          </a:p>
          <a:p>
            <a:pPr>
              <a:buFont typeface="+mj-lt"/>
              <a:buAutoNum type="arabicPeriod"/>
            </a:pPr>
            <a:endParaRPr lang="en-US" b="1" i="1" dirty="0" smtClean="0"/>
          </a:p>
        </p:txBody>
      </p:sp>
    </p:spTree>
    <p:extLst>
      <p:ext uri="{BB962C8B-B14F-4D97-AF65-F5344CB8AC3E}">
        <p14:creationId xmlns:p14="http://schemas.microsoft.com/office/powerpoint/2010/main" val="1623098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818712" y="2222287"/>
            <a:ext cx="5840505" cy="4297783"/>
          </a:xfrm>
        </p:spPr>
        <p:txBody>
          <a:bodyPr>
            <a:normAutofit/>
          </a:bodyPr>
          <a:lstStyle/>
          <a:p>
            <a:pPr>
              <a:buFont typeface="+mj-lt"/>
              <a:buAutoNum type="arabicPeriod"/>
            </a:pPr>
            <a:r>
              <a:rPr lang="en-US" b="1" i="1" dirty="0" smtClean="0"/>
              <a:t>From the problem description and use case model</a:t>
            </a:r>
            <a:r>
              <a:rPr lang="en-US" dirty="0" smtClean="0"/>
              <a:t> (i.e., use case diagram, use case descriptions, and use case activity diagrams), </a:t>
            </a:r>
            <a:r>
              <a:rPr lang="en-US" b="1" i="1" dirty="0" smtClean="0"/>
              <a:t>construct the conceptual static model for the system</a:t>
            </a:r>
          </a:p>
          <a:p>
            <a:pPr marL="800100" lvl="1" indent="-342900">
              <a:buFont typeface="+mj-lt"/>
              <a:buAutoNum type="alphaLcPeriod"/>
            </a:pPr>
            <a:r>
              <a:rPr lang="en-US" b="1" dirty="0" smtClean="0">
                <a:solidFill>
                  <a:srgbClr val="92D050"/>
                </a:solidFill>
              </a:rPr>
              <a:t>Identify physical classes (</a:t>
            </a:r>
            <a:r>
              <a:rPr lang="en-US" b="1" dirty="0" err="1" smtClean="0">
                <a:solidFill>
                  <a:srgbClr val="92D050"/>
                </a:solidFill>
              </a:rPr>
              <a:t>i.e</a:t>
            </a:r>
            <a:r>
              <a:rPr lang="en-US" b="1" dirty="0" smtClean="0">
                <a:solidFill>
                  <a:srgbClr val="92D050"/>
                </a:solidFill>
              </a:rPr>
              <a:t>, classes that can be seen and touched – devices, sensors, etc.)</a:t>
            </a:r>
          </a:p>
          <a:p>
            <a:pPr marL="800100" lvl="1" indent="-342900">
              <a:buFont typeface="+mj-lt"/>
              <a:buAutoNum type="alphaLcPeriod"/>
            </a:pPr>
            <a:r>
              <a:rPr lang="en-US" dirty="0" smtClean="0"/>
              <a:t>Identify the associations between the actors, physical classes, and software system (verb descriptions on the lines between those entities)</a:t>
            </a:r>
          </a:p>
          <a:p>
            <a:pPr marL="800100" lvl="1" indent="-342900">
              <a:buFont typeface="+mj-lt"/>
              <a:buAutoNum type="alphaLcPeriod"/>
            </a:pPr>
            <a:r>
              <a:rPr lang="en-US" dirty="0" smtClean="0"/>
              <a:t>Describe/depict the hierarchies (composition/aggregation/generalization/specialization)</a:t>
            </a:r>
          </a:p>
          <a:p>
            <a:pPr marL="800100" lvl="1" indent="-342900">
              <a:buFont typeface="+mj-lt"/>
              <a:buAutoNum type="alphaLcPeriod"/>
            </a:pPr>
            <a:r>
              <a:rPr lang="en-US" dirty="0" smtClean="0"/>
              <a:t>Describe multiplicity of Associations</a:t>
            </a:r>
          </a:p>
        </p:txBody>
      </p:sp>
      <p:grpSp>
        <p:nvGrpSpPr>
          <p:cNvPr id="37" name="Group 36"/>
          <p:cNvGrpSpPr/>
          <p:nvPr/>
        </p:nvGrpSpPr>
        <p:grpSpPr>
          <a:xfrm>
            <a:off x="6889510" y="2365512"/>
            <a:ext cx="4492488" cy="3677479"/>
            <a:chOff x="6889510" y="2365512"/>
            <a:chExt cx="4492488" cy="3677479"/>
          </a:xfrm>
        </p:grpSpPr>
        <p:grpSp>
          <p:nvGrpSpPr>
            <p:cNvPr id="5" name="Group 4"/>
            <p:cNvGrpSpPr/>
            <p:nvPr/>
          </p:nvGrpSpPr>
          <p:grpSpPr>
            <a:xfrm>
              <a:off x="6889510" y="2365512"/>
              <a:ext cx="4492488" cy="3677479"/>
              <a:chOff x="6889510" y="2365512"/>
              <a:chExt cx="4492488" cy="3677479"/>
            </a:xfrm>
          </p:grpSpPr>
          <p:grpSp>
            <p:nvGrpSpPr>
              <p:cNvPr id="6" name="Group 5"/>
              <p:cNvGrpSpPr/>
              <p:nvPr/>
            </p:nvGrpSpPr>
            <p:grpSpPr>
              <a:xfrm>
                <a:off x="6889510" y="2365512"/>
                <a:ext cx="4492488" cy="3677479"/>
                <a:chOff x="6889510" y="2365512"/>
                <a:chExt cx="4492488" cy="3677479"/>
              </a:xfrm>
            </p:grpSpPr>
            <p:pic>
              <p:nvPicPr>
                <p:cNvPr id="13" name="Picture 12"/>
                <p:cNvPicPr>
                  <a:picLocks noChangeAspect="1"/>
                </p:cNvPicPr>
                <p:nvPr/>
              </p:nvPicPr>
              <p:blipFill rotWithShape="1">
                <a:blip r:embed="rId2"/>
                <a:srcRect l="53565" t="35733" r="11907" b="13995"/>
                <a:stretch/>
              </p:blipFill>
              <p:spPr>
                <a:xfrm>
                  <a:off x="6889510" y="2365512"/>
                  <a:ext cx="4492488" cy="3677479"/>
                </a:xfrm>
                <a:prstGeom prst="rect">
                  <a:avLst/>
                </a:prstGeom>
              </p:spPr>
            </p:pic>
            <p:grpSp>
              <p:nvGrpSpPr>
                <p:cNvPr id="14" name="Group 13"/>
                <p:cNvGrpSpPr/>
                <p:nvPr/>
              </p:nvGrpSpPr>
              <p:grpSpPr>
                <a:xfrm>
                  <a:off x="7679709" y="3386667"/>
                  <a:ext cx="2886690" cy="2067888"/>
                  <a:chOff x="7679709" y="3386667"/>
                  <a:chExt cx="2886690" cy="2067888"/>
                </a:xfrm>
              </p:grpSpPr>
              <p:sp>
                <p:nvSpPr>
                  <p:cNvPr id="16" name="Rectangle 15"/>
                  <p:cNvSpPr/>
                  <p:nvPr/>
                </p:nvSpPr>
                <p:spPr>
                  <a:xfrm>
                    <a:off x="9036048" y="3386667"/>
                    <a:ext cx="171451"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389533" y="364490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003367" y="364490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0502899" y="410210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687300" y="4119033"/>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664455" y="4169833"/>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679709" y="412750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832297" y="459767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718497" y="459767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655550" y="4652163"/>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175749" y="524456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520046" y="524456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393132" y="4631536"/>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717480" y="5347577"/>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36048" y="5386822"/>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 name="Rectangle 6"/>
              <p:cNvSpPr/>
              <p:nvPr/>
            </p:nvSpPr>
            <p:spPr>
              <a:xfrm>
                <a:off x="7515225" y="3969989"/>
                <a:ext cx="3051174" cy="2675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96350" y="3779308"/>
                <a:ext cx="213783" cy="2573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96416" y="4007288"/>
                <a:ext cx="213783" cy="2573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543407" y="3975841"/>
                <a:ext cx="213783" cy="2573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337220" y="3975221"/>
                <a:ext cx="213783" cy="2573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019925" y="2521131"/>
                <a:ext cx="894597" cy="2573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7515226" y="3151414"/>
              <a:ext cx="3283940" cy="2521856"/>
              <a:chOff x="7515226" y="3151414"/>
              <a:chExt cx="3283940" cy="2521856"/>
            </a:xfrm>
          </p:grpSpPr>
          <p:sp>
            <p:nvSpPr>
              <p:cNvPr id="31" name="Rectangle 30"/>
              <p:cNvSpPr/>
              <p:nvPr/>
            </p:nvSpPr>
            <p:spPr>
              <a:xfrm>
                <a:off x="8157028" y="3151414"/>
                <a:ext cx="957034" cy="2866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331476" y="3386667"/>
                <a:ext cx="805841" cy="2718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515226" y="4578764"/>
                <a:ext cx="3283940" cy="8757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958050" y="5415914"/>
                <a:ext cx="213783" cy="2573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008848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818712" y="2222287"/>
            <a:ext cx="5840505" cy="4297783"/>
          </a:xfrm>
        </p:spPr>
        <p:txBody>
          <a:bodyPr>
            <a:normAutofit/>
          </a:bodyPr>
          <a:lstStyle/>
          <a:p>
            <a:pPr>
              <a:buFont typeface="+mj-lt"/>
              <a:buAutoNum type="arabicPeriod"/>
            </a:pPr>
            <a:r>
              <a:rPr lang="en-US" dirty="0" smtClean="0"/>
              <a:t>From the problem description and use case model (i.e., use case diagram, use case descriptions, and use case activity diagrams), </a:t>
            </a:r>
            <a:r>
              <a:rPr lang="en-US" b="1" i="1" dirty="0" smtClean="0"/>
              <a:t>construct the conceptual static model for the system</a:t>
            </a:r>
          </a:p>
          <a:p>
            <a:pPr marL="800100" lvl="1" indent="-342900">
              <a:buFont typeface="+mj-lt"/>
              <a:buAutoNum type="alphaLcPeriod"/>
            </a:pPr>
            <a:r>
              <a:rPr lang="en-US" dirty="0" smtClean="0"/>
              <a:t>Identify physical classes (</a:t>
            </a:r>
            <a:r>
              <a:rPr lang="en-US" dirty="0" err="1" smtClean="0"/>
              <a:t>i.e</a:t>
            </a:r>
            <a:r>
              <a:rPr lang="en-US" dirty="0" smtClean="0"/>
              <a:t>, classes that can be seen and touched – devices, sensors, etc.)</a:t>
            </a:r>
          </a:p>
          <a:p>
            <a:pPr marL="800100" lvl="1" indent="-342900">
              <a:buFont typeface="+mj-lt"/>
              <a:buAutoNum type="alphaLcPeriod"/>
            </a:pPr>
            <a:r>
              <a:rPr lang="en-US" b="1" dirty="0" smtClean="0">
                <a:solidFill>
                  <a:srgbClr val="92D050"/>
                </a:solidFill>
              </a:rPr>
              <a:t>Identify the associations between the actors, physical classes, and software system (verb descriptions on the lines between those entities)</a:t>
            </a:r>
          </a:p>
          <a:p>
            <a:pPr marL="800100" lvl="1" indent="-342900">
              <a:buFont typeface="+mj-lt"/>
              <a:buAutoNum type="alphaLcPeriod"/>
            </a:pPr>
            <a:r>
              <a:rPr lang="en-US" dirty="0" smtClean="0"/>
              <a:t>Describe/depict the hierarchies (composition/aggregation/generalization/specialization)</a:t>
            </a:r>
          </a:p>
          <a:p>
            <a:pPr marL="800100" lvl="1" indent="-342900">
              <a:buFont typeface="+mj-lt"/>
              <a:buAutoNum type="alphaLcPeriod"/>
            </a:pPr>
            <a:r>
              <a:rPr lang="en-US" dirty="0" smtClean="0"/>
              <a:t>Describe multiplicity of Associations</a:t>
            </a:r>
          </a:p>
        </p:txBody>
      </p:sp>
      <p:grpSp>
        <p:nvGrpSpPr>
          <p:cNvPr id="49" name="Group 48"/>
          <p:cNvGrpSpPr/>
          <p:nvPr/>
        </p:nvGrpSpPr>
        <p:grpSpPr>
          <a:xfrm>
            <a:off x="6889510" y="2365512"/>
            <a:ext cx="4492488" cy="3677479"/>
            <a:chOff x="6889510" y="2365512"/>
            <a:chExt cx="4492488" cy="3677479"/>
          </a:xfrm>
        </p:grpSpPr>
        <p:grpSp>
          <p:nvGrpSpPr>
            <p:cNvPr id="5" name="Group 4"/>
            <p:cNvGrpSpPr/>
            <p:nvPr/>
          </p:nvGrpSpPr>
          <p:grpSpPr>
            <a:xfrm>
              <a:off x="6889510" y="2365512"/>
              <a:ext cx="4492488" cy="3677479"/>
              <a:chOff x="6889510" y="2365512"/>
              <a:chExt cx="4492488" cy="3677479"/>
            </a:xfrm>
          </p:grpSpPr>
          <p:pic>
            <p:nvPicPr>
              <p:cNvPr id="6" name="Picture 5"/>
              <p:cNvPicPr>
                <a:picLocks noChangeAspect="1"/>
              </p:cNvPicPr>
              <p:nvPr/>
            </p:nvPicPr>
            <p:blipFill rotWithShape="1">
              <a:blip r:embed="rId2"/>
              <a:srcRect l="53565" t="35733" r="11907" b="13995"/>
              <a:stretch/>
            </p:blipFill>
            <p:spPr>
              <a:xfrm>
                <a:off x="6889510" y="2365512"/>
                <a:ext cx="4492488" cy="3677479"/>
              </a:xfrm>
              <a:prstGeom prst="rect">
                <a:avLst/>
              </a:prstGeom>
            </p:spPr>
          </p:pic>
          <p:grpSp>
            <p:nvGrpSpPr>
              <p:cNvPr id="7" name="Group 6"/>
              <p:cNvGrpSpPr/>
              <p:nvPr/>
            </p:nvGrpSpPr>
            <p:grpSpPr>
              <a:xfrm>
                <a:off x="7679709" y="3136900"/>
                <a:ext cx="2886690" cy="2317655"/>
                <a:chOff x="7679709" y="3136900"/>
                <a:chExt cx="2886690" cy="2317655"/>
              </a:xfrm>
            </p:grpSpPr>
            <p:sp>
              <p:nvSpPr>
                <p:cNvPr id="8" name="Rectangle 7"/>
                <p:cNvSpPr/>
                <p:nvPr/>
              </p:nvSpPr>
              <p:spPr>
                <a:xfrm>
                  <a:off x="9046633" y="313690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036048" y="3386667"/>
                  <a:ext cx="171451"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389533" y="364490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003367" y="364490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502899" y="410210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687300" y="4119033"/>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664455" y="4169833"/>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679709" y="412750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832297" y="459767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718497" y="459767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55550" y="4652163"/>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175749" y="524456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520046" y="524456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393132" y="4631536"/>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717480" y="5347577"/>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36048" y="5386822"/>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4" name="Rectangle 23"/>
            <p:cNvSpPr/>
            <p:nvPr/>
          </p:nvSpPr>
          <p:spPr>
            <a:xfrm>
              <a:off x="7515225" y="3969989"/>
              <a:ext cx="3051174" cy="2675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896350" y="3779308"/>
              <a:ext cx="213783" cy="2573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496416" y="4007288"/>
              <a:ext cx="213783" cy="2573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9543407" y="3990355"/>
              <a:ext cx="213783" cy="2573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337220" y="3989735"/>
              <a:ext cx="213783" cy="2573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19925" y="2521131"/>
              <a:ext cx="894597" cy="2573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7105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818712" y="2222287"/>
            <a:ext cx="5840505" cy="4297783"/>
          </a:xfrm>
        </p:spPr>
        <p:txBody>
          <a:bodyPr>
            <a:normAutofit/>
          </a:bodyPr>
          <a:lstStyle/>
          <a:p>
            <a:pPr>
              <a:buFont typeface="+mj-lt"/>
              <a:buAutoNum type="arabicPeriod"/>
            </a:pPr>
            <a:r>
              <a:rPr lang="en-US" dirty="0" smtClean="0"/>
              <a:t>From the problem description and use case model (i.e., use case diagram, use case descriptions, and use case activity diagrams), </a:t>
            </a:r>
            <a:r>
              <a:rPr lang="en-US" b="1" i="1" dirty="0" smtClean="0"/>
              <a:t>construct the conceptual static model for the system</a:t>
            </a:r>
          </a:p>
          <a:p>
            <a:pPr marL="800100" lvl="1" indent="-342900">
              <a:buFont typeface="+mj-lt"/>
              <a:buAutoNum type="alphaLcPeriod"/>
            </a:pPr>
            <a:r>
              <a:rPr lang="en-US" dirty="0" smtClean="0"/>
              <a:t>Identify physical classes (</a:t>
            </a:r>
            <a:r>
              <a:rPr lang="en-US" dirty="0" err="1" smtClean="0"/>
              <a:t>i.e</a:t>
            </a:r>
            <a:r>
              <a:rPr lang="en-US" dirty="0" smtClean="0"/>
              <a:t>, classes that can be seen and touched – devices, sensors, etc.)</a:t>
            </a:r>
          </a:p>
          <a:p>
            <a:pPr marL="800100" lvl="1" indent="-342900">
              <a:buFont typeface="+mj-lt"/>
              <a:buAutoNum type="alphaLcPeriod"/>
            </a:pPr>
            <a:r>
              <a:rPr lang="en-US" dirty="0" smtClean="0"/>
              <a:t>Identify the associations between the actors, physical classes, and software system (verb descriptions on the lines between those entities)</a:t>
            </a:r>
          </a:p>
          <a:p>
            <a:pPr marL="800100" lvl="1" indent="-342900">
              <a:buFont typeface="+mj-lt"/>
              <a:buAutoNum type="alphaLcPeriod"/>
            </a:pPr>
            <a:r>
              <a:rPr lang="en-US" b="1" dirty="0" smtClean="0">
                <a:solidFill>
                  <a:srgbClr val="92D050"/>
                </a:solidFill>
              </a:rPr>
              <a:t>Describe/depict the hierarchies (composition/aggregation/generalization/specialization)</a:t>
            </a:r>
          </a:p>
          <a:p>
            <a:pPr marL="800100" lvl="1" indent="-342900">
              <a:buFont typeface="+mj-lt"/>
              <a:buAutoNum type="alphaLcPeriod"/>
            </a:pPr>
            <a:r>
              <a:rPr lang="en-US" dirty="0" smtClean="0"/>
              <a:t>Describe multiplicity of Associations</a:t>
            </a:r>
          </a:p>
        </p:txBody>
      </p:sp>
      <p:grpSp>
        <p:nvGrpSpPr>
          <p:cNvPr id="24" name="Group 23"/>
          <p:cNvGrpSpPr/>
          <p:nvPr/>
        </p:nvGrpSpPr>
        <p:grpSpPr>
          <a:xfrm>
            <a:off x="6889510" y="2365512"/>
            <a:ext cx="4492488" cy="3677479"/>
            <a:chOff x="6889510" y="2365512"/>
            <a:chExt cx="4492488" cy="3677479"/>
          </a:xfrm>
        </p:grpSpPr>
        <p:grpSp>
          <p:nvGrpSpPr>
            <p:cNvPr id="22" name="Group 21"/>
            <p:cNvGrpSpPr/>
            <p:nvPr/>
          </p:nvGrpSpPr>
          <p:grpSpPr>
            <a:xfrm>
              <a:off x="6889510" y="2365512"/>
              <a:ext cx="4492488" cy="3677479"/>
              <a:chOff x="6889510" y="2365512"/>
              <a:chExt cx="4492488" cy="3677479"/>
            </a:xfrm>
          </p:grpSpPr>
          <p:pic>
            <p:nvPicPr>
              <p:cNvPr id="4" name="Picture 3"/>
              <p:cNvPicPr>
                <a:picLocks noChangeAspect="1"/>
              </p:cNvPicPr>
              <p:nvPr/>
            </p:nvPicPr>
            <p:blipFill rotWithShape="1">
              <a:blip r:embed="rId3"/>
              <a:srcRect l="53565" t="35733" r="11907" b="13995"/>
              <a:stretch/>
            </p:blipFill>
            <p:spPr>
              <a:xfrm>
                <a:off x="6889510" y="2365512"/>
                <a:ext cx="4492488" cy="3677479"/>
              </a:xfrm>
              <a:prstGeom prst="rect">
                <a:avLst/>
              </a:prstGeom>
            </p:spPr>
          </p:pic>
          <p:grpSp>
            <p:nvGrpSpPr>
              <p:cNvPr id="21" name="Group 20"/>
              <p:cNvGrpSpPr/>
              <p:nvPr/>
            </p:nvGrpSpPr>
            <p:grpSpPr>
              <a:xfrm>
                <a:off x="7679709" y="3136900"/>
                <a:ext cx="2886690" cy="2317655"/>
                <a:chOff x="7679709" y="3136900"/>
                <a:chExt cx="2886690" cy="2317655"/>
              </a:xfrm>
            </p:grpSpPr>
            <p:sp>
              <p:nvSpPr>
                <p:cNvPr id="5" name="Rectangle 4"/>
                <p:cNvSpPr/>
                <p:nvPr/>
              </p:nvSpPr>
              <p:spPr>
                <a:xfrm>
                  <a:off x="9046633" y="313690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036048" y="3386667"/>
                  <a:ext cx="171451"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389533" y="364490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03367" y="364490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502899" y="410210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687300" y="4119033"/>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664455" y="4169833"/>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79709" y="412750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832297" y="459767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718497" y="459767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655550" y="4652163"/>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175749" y="524456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520046" y="5244560"/>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393132" y="4631536"/>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717480" y="5347577"/>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36048" y="5386822"/>
                  <a:ext cx="63500" cy="677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3" name="Rectangle 22"/>
            <p:cNvSpPr/>
            <p:nvPr/>
          </p:nvSpPr>
          <p:spPr>
            <a:xfrm>
              <a:off x="6981825" y="2533650"/>
              <a:ext cx="913972" cy="238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27308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818712" y="2222287"/>
            <a:ext cx="5840505" cy="4297783"/>
          </a:xfrm>
        </p:spPr>
        <p:txBody>
          <a:bodyPr>
            <a:normAutofit/>
          </a:bodyPr>
          <a:lstStyle/>
          <a:p>
            <a:pPr>
              <a:buFont typeface="+mj-lt"/>
              <a:buAutoNum type="arabicPeriod"/>
            </a:pPr>
            <a:r>
              <a:rPr lang="en-US" dirty="0" smtClean="0"/>
              <a:t>From the problem description and use case model (i.e., use case diagram, use case descriptions, and use case activity diagrams), </a:t>
            </a:r>
            <a:r>
              <a:rPr lang="en-US" b="1" i="1" dirty="0" smtClean="0"/>
              <a:t>construct the conceptual static model for the system</a:t>
            </a:r>
          </a:p>
          <a:p>
            <a:pPr marL="800100" lvl="1" indent="-342900">
              <a:buFont typeface="+mj-lt"/>
              <a:buAutoNum type="alphaLcPeriod"/>
            </a:pPr>
            <a:r>
              <a:rPr lang="en-US" dirty="0" smtClean="0"/>
              <a:t>Identify physical classes (</a:t>
            </a:r>
            <a:r>
              <a:rPr lang="en-US" dirty="0" err="1" smtClean="0"/>
              <a:t>i.e</a:t>
            </a:r>
            <a:r>
              <a:rPr lang="en-US" dirty="0" smtClean="0"/>
              <a:t>, classes that can be seen and touched – devices, sensors, etc.)</a:t>
            </a:r>
          </a:p>
          <a:p>
            <a:pPr marL="800100" lvl="1" indent="-342900">
              <a:buFont typeface="+mj-lt"/>
              <a:buAutoNum type="alphaLcPeriod"/>
            </a:pPr>
            <a:r>
              <a:rPr lang="en-US" dirty="0" smtClean="0"/>
              <a:t>Identify the associations between the actors, physical classes, and software system (verb descriptions on the lines between those entities)</a:t>
            </a:r>
          </a:p>
          <a:p>
            <a:pPr marL="800100" lvl="1" indent="-342900">
              <a:buFont typeface="+mj-lt"/>
              <a:buAutoNum type="alphaLcPeriod"/>
            </a:pPr>
            <a:r>
              <a:rPr lang="en-US" dirty="0" smtClean="0"/>
              <a:t>Describe/depict the hierarchies (composition/aggregation/generalization/specialization)</a:t>
            </a:r>
          </a:p>
          <a:p>
            <a:pPr marL="800100" lvl="1" indent="-342900">
              <a:buFont typeface="+mj-lt"/>
              <a:buAutoNum type="alphaLcPeriod"/>
            </a:pPr>
            <a:r>
              <a:rPr lang="en-US" b="1" dirty="0" smtClean="0">
                <a:solidFill>
                  <a:srgbClr val="92D050"/>
                </a:solidFill>
              </a:rPr>
              <a:t>Describe multiplicity of Associations</a:t>
            </a:r>
          </a:p>
        </p:txBody>
      </p:sp>
      <p:grpSp>
        <p:nvGrpSpPr>
          <p:cNvPr id="6" name="Group 5"/>
          <p:cNvGrpSpPr/>
          <p:nvPr/>
        </p:nvGrpSpPr>
        <p:grpSpPr>
          <a:xfrm>
            <a:off x="6889510" y="2365512"/>
            <a:ext cx="4492488" cy="3677479"/>
            <a:chOff x="6889510" y="2365512"/>
            <a:chExt cx="4492488" cy="3677479"/>
          </a:xfrm>
        </p:grpSpPr>
        <p:pic>
          <p:nvPicPr>
            <p:cNvPr id="4" name="Picture 3"/>
            <p:cNvPicPr>
              <a:picLocks noChangeAspect="1"/>
            </p:cNvPicPr>
            <p:nvPr/>
          </p:nvPicPr>
          <p:blipFill rotWithShape="1">
            <a:blip r:embed="rId2"/>
            <a:srcRect l="53565" t="35733" r="11907" b="13995"/>
            <a:stretch/>
          </p:blipFill>
          <p:spPr>
            <a:xfrm>
              <a:off x="6889510" y="2365512"/>
              <a:ext cx="4492488" cy="3677479"/>
            </a:xfrm>
            <a:prstGeom prst="rect">
              <a:avLst/>
            </a:prstGeom>
          </p:spPr>
        </p:pic>
        <p:sp>
          <p:nvSpPr>
            <p:cNvPr id="5" name="Rectangle 4"/>
            <p:cNvSpPr/>
            <p:nvPr/>
          </p:nvSpPr>
          <p:spPr>
            <a:xfrm>
              <a:off x="6972300" y="2524125"/>
              <a:ext cx="923925" cy="333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2407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818712" y="2222287"/>
            <a:ext cx="9669994" cy="4297783"/>
          </a:xfrm>
        </p:spPr>
        <p:txBody>
          <a:bodyPr>
            <a:normAutofit/>
          </a:bodyPr>
          <a:lstStyle/>
          <a:p>
            <a:pPr>
              <a:buFont typeface="+mj-lt"/>
              <a:buAutoNum type="arabicPeriod"/>
            </a:pPr>
            <a:r>
              <a:rPr lang="en-US" i="1" dirty="0"/>
              <a:t>C</a:t>
            </a:r>
            <a:r>
              <a:rPr lang="en-US" i="1" dirty="0" smtClean="0"/>
              <a:t>onstruct the conceptual static model for the system</a:t>
            </a:r>
          </a:p>
          <a:p>
            <a:pPr>
              <a:buFont typeface="+mj-lt"/>
              <a:buAutoNum type="arabicPeriod"/>
            </a:pPr>
            <a:r>
              <a:rPr lang="en-US" b="1" i="1" dirty="0" smtClean="0"/>
              <a:t>Build </a:t>
            </a:r>
            <a:r>
              <a:rPr lang="en-US" b="1" i="1" dirty="0"/>
              <a:t>the hardware/software system context class </a:t>
            </a:r>
            <a:r>
              <a:rPr lang="en-US" b="1" i="1" dirty="0" smtClean="0"/>
              <a:t>diagram</a:t>
            </a:r>
          </a:p>
          <a:p>
            <a:pPr marL="342900" lvl="1" indent="-342900">
              <a:buFont typeface="+mj-lt"/>
              <a:buAutoNum type="arabicPeriod"/>
            </a:pPr>
            <a:endParaRPr lang="en-US" b="1" i="1" dirty="0"/>
          </a:p>
          <a:p>
            <a:pPr marL="342900" lvl="1" indent="-342900">
              <a:buFont typeface="+mj-lt"/>
              <a:buAutoNum type="arabicPeriod"/>
            </a:pPr>
            <a:endParaRPr lang="en-US" b="1" i="1" dirty="0"/>
          </a:p>
          <a:p>
            <a:pPr>
              <a:buFont typeface="+mj-lt"/>
              <a:buAutoNum type="arabicPeriod"/>
            </a:pPr>
            <a:endParaRPr lang="en-US" b="1" i="1" dirty="0" smtClean="0"/>
          </a:p>
        </p:txBody>
      </p:sp>
    </p:spTree>
    <p:extLst>
      <p:ext uri="{BB962C8B-B14F-4D97-AF65-F5344CB8AC3E}">
        <p14:creationId xmlns:p14="http://schemas.microsoft.com/office/powerpoint/2010/main" val="34586766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924</TotalTime>
  <Words>1231</Words>
  <Application>Microsoft Office PowerPoint</Application>
  <PresentationFormat>Widescreen</PresentationFormat>
  <Paragraphs>136</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Century Gothic</vt:lpstr>
      <vt:lpstr>Wingdings 2</vt:lpstr>
      <vt:lpstr>Quotable</vt:lpstr>
      <vt:lpstr> Lecture 6 – Breakdown of Steps for Designing Static Model:</vt:lpstr>
      <vt:lpstr>Steps for Designing Static Model</vt:lpstr>
      <vt:lpstr>Participation Activity 4 &amp; Preparation Activity 5:  In-Class Static Modeling Exercise</vt:lpstr>
      <vt:lpstr>Steps for Designing Static Model</vt:lpstr>
      <vt:lpstr>Steps for Designing Static Model</vt:lpstr>
      <vt:lpstr>Steps for Designing Static Model</vt:lpstr>
      <vt:lpstr>Steps for Designing Static Model</vt:lpstr>
      <vt:lpstr>Steps for Designing Static Model</vt:lpstr>
      <vt:lpstr>Steps for Designing Static Model</vt:lpstr>
      <vt:lpstr>Steps for Designing Static Model</vt:lpstr>
      <vt:lpstr>Steps for Designing Static Model</vt:lpstr>
      <vt:lpstr>Steps for Designing Static Model</vt:lpstr>
      <vt:lpstr>Steps for Designing Static Model</vt:lpstr>
      <vt:lpstr>Steps for Designing Static Model</vt:lpstr>
      <vt:lpstr>Steps for Designing Static Model</vt:lpstr>
      <vt:lpstr>Steps for Designing Static Model</vt:lpstr>
      <vt:lpstr>Steps for Designing Static Model</vt:lpstr>
      <vt:lpstr>Steps for Designing Static Model</vt:lpstr>
      <vt:lpstr>Participation Activity 4 &amp; Preparation Activity 5: Peer-Review of Static Models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Life Cycle Models</dc:title>
  <dc:creator>Jakita Thomas</dc:creator>
  <cp:lastModifiedBy>Jakita Thomas</cp:lastModifiedBy>
  <cp:revision>82</cp:revision>
  <dcterms:created xsi:type="dcterms:W3CDTF">2017-01-19T18:24:17Z</dcterms:created>
  <dcterms:modified xsi:type="dcterms:W3CDTF">2017-02-14T16:32:04Z</dcterms:modified>
</cp:coreProperties>
</file>