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366" r:id="rId3"/>
    <p:sldId id="374" r:id="rId4"/>
    <p:sldId id="376" r:id="rId5"/>
    <p:sldId id="375" r:id="rId6"/>
    <p:sldId id="377" r:id="rId7"/>
    <p:sldId id="378" r:id="rId8"/>
    <p:sldId id="379" r:id="rId9"/>
    <p:sldId id="380" r:id="rId10"/>
    <p:sldId id="381" r:id="rId11"/>
    <p:sldId id="382" r:id="rId12"/>
    <p:sldId id="38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94674"/>
  </p:normalViewPr>
  <p:slideViewPr>
    <p:cSldViewPr snapToGrid="0" snapToObjects="1">
      <p:cViewPr varScale="1">
        <p:scale>
          <a:sx n="68" d="100"/>
          <a:sy n="68" d="100"/>
        </p:scale>
        <p:origin x="6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C2CB9E-F9B8-4243-A293-BD87924C1C8E}" type="datetimeFigureOut">
              <a:rPr lang="en-US" smtClean="0"/>
              <a:t>2/20/2017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552288-2427-CD44-8475-59E15EB158BF}" type="slidenum">
              <a:rPr lang="en-US" smtClean="0"/>
              <a:t>‹#›</a:t>
            </a:fld>
            <a:endParaRPr lang="en-US"/>
          </a:p>
        </p:txBody>
      </p:sp>
    </p:spTree>
    <p:extLst>
      <p:ext uri="{BB962C8B-B14F-4D97-AF65-F5344CB8AC3E}">
        <p14:creationId xmlns:p14="http://schemas.microsoft.com/office/powerpoint/2010/main" val="1780567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2/20/2017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2/20/2017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2/20/2017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2/20/2017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2/20/2017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2/20/2017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2/20/2017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2/20/2017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2/20/2017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1" y="1585627"/>
            <a:ext cx="10572000" cy="2971051"/>
          </a:xfrm>
        </p:spPr>
        <p:txBody>
          <a:bodyPr/>
          <a:lstStyle/>
          <a:p>
            <a:r>
              <a:rPr lang="en-US" dirty="0" smtClean="0"/>
              <a:t/>
            </a:r>
            <a:br>
              <a:rPr lang="en-US" dirty="0" smtClean="0"/>
            </a:br>
            <a:r>
              <a:rPr lang="en-US" dirty="0" smtClean="0"/>
              <a:t>Lecture </a:t>
            </a:r>
            <a:r>
              <a:rPr lang="en-US" dirty="0" smtClean="0"/>
              <a:t>7 </a:t>
            </a:r>
            <a:r>
              <a:rPr lang="en-US" dirty="0" smtClean="0"/>
              <a:t>– </a:t>
            </a:r>
            <a:r>
              <a:rPr lang="en-US" dirty="0" smtClean="0"/>
              <a:t>Static Modeling of Entity Classes</a:t>
            </a:r>
            <a:endParaRPr lang="en-US" dirty="0"/>
          </a:p>
        </p:txBody>
      </p:sp>
      <p:sp>
        <p:nvSpPr>
          <p:cNvPr id="3" name="Subtitle 2"/>
          <p:cNvSpPr>
            <a:spLocks noGrp="1"/>
          </p:cNvSpPr>
          <p:nvPr>
            <p:ph type="subTitle" idx="1"/>
          </p:nvPr>
        </p:nvSpPr>
        <p:spPr>
          <a:xfrm>
            <a:off x="810001" y="5280847"/>
            <a:ext cx="10572000" cy="1181598"/>
          </a:xfrm>
        </p:spPr>
        <p:txBody>
          <a:bodyPr/>
          <a:lstStyle/>
          <a:p>
            <a:r>
              <a:rPr lang="en-US" dirty="0" smtClean="0"/>
              <a:t>COMP 3700: Modeling and Design</a:t>
            </a:r>
          </a:p>
          <a:p>
            <a:r>
              <a:rPr lang="en-US" dirty="0"/>
              <a:t>From Conceptual Static Model to Software System Context Class Diagram with </a:t>
            </a:r>
            <a:r>
              <a:rPr lang="en-US" dirty="0" smtClean="0"/>
              <a:t>Stereotypes</a:t>
            </a:r>
            <a:endParaRPr lang="en-US" dirty="0"/>
          </a:p>
        </p:txBody>
      </p:sp>
      <p:sp>
        <p:nvSpPr>
          <p:cNvPr id="4" name="Subtitle 2"/>
          <p:cNvSpPr txBox="1">
            <a:spLocks/>
          </p:cNvSpPr>
          <p:nvPr/>
        </p:nvSpPr>
        <p:spPr>
          <a:xfrm>
            <a:off x="810001" y="6258559"/>
            <a:ext cx="10572000" cy="447041"/>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US" dirty="0" err="1" smtClean="0"/>
              <a:t>Gomaa</a:t>
            </a:r>
            <a:r>
              <a:rPr lang="en-US" dirty="0" smtClean="0"/>
              <a:t>, 2011</a:t>
            </a:r>
            <a:endParaRPr lang="en-US" dirty="0"/>
          </a:p>
        </p:txBody>
      </p:sp>
    </p:spTree>
    <p:extLst>
      <p:ext uri="{BB962C8B-B14F-4D97-AF65-F5344CB8AC3E}">
        <p14:creationId xmlns:p14="http://schemas.microsoft.com/office/powerpoint/2010/main" val="460021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into the Black Box</a:t>
            </a:r>
            <a:endParaRPr lang="en-US" dirty="0"/>
          </a:p>
        </p:txBody>
      </p:sp>
      <p:sp>
        <p:nvSpPr>
          <p:cNvPr id="3" name="Content Placeholder 2"/>
          <p:cNvSpPr>
            <a:spLocks noGrp="1"/>
          </p:cNvSpPr>
          <p:nvPr>
            <p:ph idx="1"/>
          </p:nvPr>
        </p:nvSpPr>
        <p:spPr>
          <a:xfrm>
            <a:off x="286697" y="2482768"/>
            <a:ext cx="5316081" cy="4184039"/>
          </a:xfrm>
        </p:spPr>
        <p:txBody>
          <a:bodyPr>
            <a:normAutofit/>
          </a:bodyPr>
          <a:lstStyle/>
          <a:p>
            <a:r>
              <a:rPr lang="en-US" dirty="0" smtClean="0"/>
              <a:t>An ATM operator may start up and close down the ATM to replenish the ATM cash dispenser and for routine maintenance.  It is assumed that functionality to open and close accounts and to create, update, and delete customer and debit card records is provided by an existing system and is not part of this problem.</a:t>
            </a:r>
          </a:p>
          <a:p>
            <a:endParaRPr lang="en-US" dirty="0" smtClean="0"/>
          </a:p>
          <a:p>
            <a:pPr marL="0" indent="0">
              <a:buNone/>
            </a:pPr>
            <a:endParaRPr lang="en-US" dirty="0"/>
          </a:p>
        </p:txBody>
      </p:sp>
      <p:pic>
        <p:nvPicPr>
          <p:cNvPr id="6" name="Picture 5"/>
          <p:cNvPicPr>
            <a:picLocks noChangeAspect="1"/>
          </p:cNvPicPr>
          <p:nvPr/>
        </p:nvPicPr>
        <p:blipFill rotWithShape="1">
          <a:blip r:embed="rId2"/>
          <a:srcRect l="62054" t="18806" r="8557" b="43239"/>
          <a:stretch/>
        </p:blipFill>
        <p:spPr>
          <a:xfrm>
            <a:off x="5818903" y="2211710"/>
            <a:ext cx="5885411" cy="4273321"/>
          </a:xfrm>
          <a:prstGeom prst="rect">
            <a:avLst/>
          </a:prstGeom>
        </p:spPr>
      </p:pic>
    </p:spTree>
    <p:extLst>
      <p:ext uri="{BB962C8B-B14F-4D97-AF65-F5344CB8AC3E}">
        <p14:creationId xmlns:p14="http://schemas.microsoft.com/office/powerpoint/2010/main" val="3262730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into the Black Box</a:t>
            </a:r>
            <a:endParaRPr lang="en-US" dirty="0"/>
          </a:p>
        </p:txBody>
      </p:sp>
      <p:pic>
        <p:nvPicPr>
          <p:cNvPr id="4" name="Picture 3"/>
          <p:cNvPicPr>
            <a:picLocks noChangeAspect="1"/>
          </p:cNvPicPr>
          <p:nvPr/>
        </p:nvPicPr>
        <p:blipFill rotWithShape="1">
          <a:blip r:embed="rId2"/>
          <a:srcRect l="60520" t="35398" r="7791" b="26193"/>
          <a:stretch/>
        </p:blipFill>
        <p:spPr>
          <a:xfrm>
            <a:off x="103912" y="2011680"/>
            <a:ext cx="4123113" cy="2809702"/>
          </a:xfrm>
          <a:prstGeom prst="rect">
            <a:avLst/>
          </a:prstGeom>
        </p:spPr>
      </p:pic>
      <p:pic>
        <p:nvPicPr>
          <p:cNvPr id="7" name="Picture 6"/>
          <p:cNvPicPr>
            <a:picLocks noChangeAspect="1"/>
          </p:cNvPicPr>
          <p:nvPr/>
        </p:nvPicPr>
        <p:blipFill rotWithShape="1">
          <a:blip r:embed="rId3"/>
          <a:srcRect l="51959" t="25852" r="15969" b="35511"/>
          <a:stretch/>
        </p:blipFill>
        <p:spPr>
          <a:xfrm>
            <a:off x="4162599" y="3765657"/>
            <a:ext cx="4172990" cy="2826329"/>
          </a:xfrm>
          <a:prstGeom prst="rect">
            <a:avLst/>
          </a:prstGeom>
        </p:spPr>
      </p:pic>
      <p:pic>
        <p:nvPicPr>
          <p:cNvPr id="8" name="Picture 7"/>
          <p:cNvPicPr>
            <a:picLocks noChangeAspect="1"/>
          </p:cNvPicPr>
          <p:nvPr/>
        </p:nvPicPr>
        <p:blipFill rotWithShape="1">
          <a:blip r:embed="rId4"/>
          <a:srcRect l="52343" t="33807" r="19163" b="27102"/>
          <a:stretch/>
        </p:blipFill>
        <p:spPr>
          <a:xfrm>
            <a:off x="8318964" y="2327564"/>
            <a:ext cx="3707477" cy="2859579"/>
          </a:xfrm>
          <a:prstGeom prst="rect">
            <a:avLst/>
          </a:prstGeom>
        </p:spPr>
      </p:pic>
    </p:spTree>
    <p:extLst>
      <p:ext uri="{BB962C8B-B14F-4D97-AF65-F5344CB8AC3E}">
        <p14:creationId xmlns:p14="http://schemas.microsoft.com/office/powerpoint/2010/main" val="5261911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1023650"/>
            <a:ext cx="10571998" cy="970450"/>
          </a:xfrm>
        </p:spPr>
        <p:txBody>
          <a:bodyPr/>
          <a:lstStyle/>
          <a:p>
            <a:r>
              <a:rPr lang="en-US" dirty="0" smtClean="0"/>
              <a:t>Participation Activity </a:t>
            </a:r>
            <a:r>
              <a:rPr lang="en-US" dirty="0"/>
              <a:t>6</a:t>
            </a:r>
            <a:r>
              <a:rPr lang="en-US" dirty="0" smtClean="0"/>
              <a:t> Entity class diagram and class attributes</a:t>
            </a:r>
            <a:endParaRPr lang="en-US" dirty="0"/>
          </a:p>
        </p:txBody>
      </p:sp>
      <p:sp>
        <p:nvSpPr>
          <p:cNvPr id="3" name="Content Placeholder 2"/>
          <p:cNvSpPr>
            <a:spLocks noGrp="1"/>
          </p:cNvSpPr>
          <p:nvPr>
            <p:ph idx="1"/>
          </p:nvPr>
        </p:nvSpPr>
        <p:spPr>
          <a:xfrm>
            <a:off x="457199" y="2538430"/>
            <a:ext cx="11380573" cy="4469371"/>
          </a:xfrm>
        </p:spPr>
        <p:txBody>
          <a:bodyPr>
            <a:normAutofit/>
          </a:bodyPr>
          <a:lstStyle/>
          <a:p>
            <a:r>
              <a:rPr lang="en-US" dirty="0" smtClean="0"/>
              <a:t>Remaining in in-class </a:t>
            </a:r>
            <a:r>
              <a:rPr lang="en-US" dirty="0" smtClean="0"/>
              <a:t>groups, create the entity class diagram for the software system depicted as a black box in your software context class diagram</a:t>
            </a:r>
          </a:p>
          <a:p>
            <a:r>
              <a:rPr lang="en-US" dirty="0" smtClean="0"/>
              <a:t>Upload into Canvas</a:t>
            </a:r>
          </a:p>
          <a:p>
            <a:pPr lvl="1"/>
            <a:r>
              <a:rPr lang="en-US" dirty="0" smtClean="0"/>
              <a:t>Entity class diagram with stereotypes</a:t>
            </a:r>
          </a:p>
          <a:p>
            <a:pPr lvl="1"/>
            <a:r>
              <a:rPr lang="en-US" dirty="0" smtClean="0"/>
              <a:t>UML classes with class attributes (including types) with stereotypes</a:t>
            </a:r>
          </a:p>
          <a:p>
            <a:endParaRPr lang="en-US" dirty="0"/>
          </a:p>
          <a:p>
            <a:r>
              <a:rPr lang="en-US" dirty="0" smtClean="0"/>
              <a:t>Reminder: Exam 2 is Thursday (2/23) in class</a:t>
            </a:r>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838788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Designing Static Model</a:t>
            </a:r>
            <a:endParaRPr lang="en-US" dirty="0"/>
          </a:p>
        </p:txBody>
      </p:sp>
      <p:sp>
        <p:nvSpPr>
          <p:cNvPr id="3" name="Content Placeholder 2"/>
          <p:cNvSpPr>
            <a:spLocks noGrp="1"/>
          </p:cNvSpPr>
          <p:nvPr>
            <p:ph idx="1"/>
          </p:nvPr>
        </p:nvSpPr>
        <p:spPr>
          <a:xfrm>
            <a:off x="818712" y="2222287"/>
            <a:ext cx="9669994" cy="4297783"/>
          </a:xfrm>
        </p:spPr>
        <p:txBody>
          <a:bodyPr>
            <a:normAutofit/>
          </a:bodyPr>
          <a:lstStyle/>
          <a:p>
            <a:pPr>
              <a:buFont typeface="+mj-lt"/>
              <a:buAutoNum type="arabicPeriod"/>
            </a:pPr>
            <a:r>
              <a:rPr lang="en-US" b="1" i="1" dirty="0"/>
              <a:t>C</a:t>
            </a:r>
            <a:r>
              <a:rPr lang="en-US" b="1" i="1" dirty="0" smtClean="0"/>
              <a:t>onstruct the conceptual static model for the system</a:t>
            </a:r>
          </a:p>
          <a:p>
            <a:pPr>
              <a:buFont typeface="+mj-lt"/>
              <a:buAutoNum type="arabicPeriod"/>
            </a:pPr>
            <a:r>
              <a:rPr lang="en-US" b="1" i="1" dirty="0" smtClean="0"/>
              <a:t>Build </a:t>
            </a:r>
            <a:r>
              <a:rPr lang="en-US" b="1" i="1" dirty="0"/>
              <a:t>the hardware/software system context class </a:t>
            </a:r>
            <a:r>
              <a:rPr lang="en-US" b="1" i="1" dirty="0" smtClean="0"/>
              <a:t>diagram</a:t>
            </a:r>
          </a:p>
          <a:p>
            <a:pPr>
              <a:buFont typeface="+mj-lt"/>
              <a:buAutoNum type="arabicPeriod"/>
            </a:pPr>
            <a:r>
              <a:rPr lang="en-US" b="1" i="1" dirty="0" smtClean="0"/>
              <a:t>Build </a:t>
            </a:r>
            <a:r>
              <a:rPr lang="en-US" b="1" i="1" dirty="0"/>
              <a:t>the software system context class </a:t>
            </a:r>
            <a:r>
              <a:rPr lang="en-US" b="1" i="1" dirty="0" smtClean="0"/>
              <a:t>diagram</a:t>
            </a:r>
          </a:p>
          <a:p>
            <a:pPr>
              <a:buFont typeface="+mj-lt"/>
              <a:buAutoNum type="arabicPeriod"/>
            </a:pPr>
            <a:r>
              <a:rPr lang="en-US" b="1" i="1" dirty="0" smtClean="0"/>
              <a:t>Add </a:t>
            </a:r>
            <a:r>
              <a:rPr lang="en-US" b="1" i="1" dirty="0"/>
              <a:t>the external class stereotypes to the system software context class diagram</a:t>
            </a:r>
          </a:p>
          <a:p>
            <a:pPr marL="342900" lvl="1" indent="-342900">
              <a:buFont typeface="+mj-lt"/>
              <a:buAutoNum type="arabicPeriod"/>
            </a:pPr>
            <a:endParaRPr lang="en-US" b="1" i="1" dirty="0"/>
          </a:p>
          <a:p>
            <a:pPr marL="342900" lvl="1" indent="-342900">
              <a:buFont typeface="+mj-lt"/>
              <a:buAutoNum type="arabicPeriod"/>
            </a:pPr>
            <a:endParaRPr lang="en-US" b="1" i="1" dirty="0"/>
          </a:p>
          <a:p>
            <a:pPr>
              <a:buFont typeface="+mj-lt"/>
              <a:buAutoNum type="arabicPeriod"/>
            </a:pPr>
            <a:endParaRPr lang="en-US" b="1" i="1" dirty="0" smtClean="0"/>
          </a:p>
        </p:txBody>
      </p:sp>
    </p:spTree>
    <p:extLst>
      <p:ext uri="{BB962C8B-B14F-4D97-AF65-F5344CB8AC3E}">
        <p14:creationId xmlns:p14="http://schemas.microsoft.com/office/powerpoint/2010/main" val="938186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1023650"/>
            <a:ext cx="10571998" cy="970450"/>
          </a:xfrm>
        </p:spPr>
        <p:txBody>
          <a:bodyPr/>
          <a:lstStyle/>
          <a:p>
            <a:r>
              <a:rPr lang="en-US" dirty="0" smtClean="0"/>
              <a:t>Participation Activity </a:t>
            </a:r>
            <a:r>
              <a:rPr lang="en-US" dirty="0" smtClean="0"/>
              <a:t>5 </a:t>
            </a:r>
            <a:r>
              <a:rPr lang="en-US" dirty="0" smtClean="0"/>
              <a:t>&amp; Preparation Activity </a:t>
            </a:r>
            <a:r>
              <a:rPr lang="en-US" dirty="0" smtClean="0"/>
              <a:t>6: </a:t>
            </a:r>
            <a:r>
              <a:rPr lang="en-US" dirty="0" smtClean="0"/>
              <a:t>Peer-Review of Static Models</a:t>
            </a:r>
            <a:endParaRPr lang="en-US" dirty="0"/>
          </a:p>
        </p:txBody>
      </p:sp>
      <p:sp>
        <p:nvSpPr>
          <p:cNvPr id="3" name="Content Placeholder 2"/>
          <p:cNvSpPr>
            <a:spLocks noGrp="1"/>
          </p:cNvSpPr>
          <p:nvPr>
            <p:ph idx="1"/>
          </p:nvPr>
        </p:nvSpPr>
        <p:spPr>
          <a:xfrm>
            <a:off x="457199" y="2538430"/>
            <a:ext cx="11380573" cy="4469371"/>
          </a:xfrm>
        </p:spPr>
        <p:txBody>
          <a:bodyPr>
            <a:normAutofit lnSpcReduction="10000"/>
          </a:bodyPr>
          <a:lstStyle/>
          <a:p>
            <a:r>
              <a:rPr lang="en-US" dirty="0" smtClean="0"/>
              <a:t>Remaining in in-class groups, peer </a:t>
            </a:r>
            <a:r>
              <a:rPr lang="en-US" dirty="0"/>
              <a:t>r</a:t>
            </a:r>
            <a:r>
              <a:rPr lang="en-US" dirty="0" smtClean="0"/>
              <a:t>eview another group’s Static Model</a:t>
            </a:r>
          </a:p>
          <a:p>
            <a:pPr lvl="1"/>
            <a:r>
              <a:rPr lang="en-US" dirty="0" smtClean="0"/>
              <a:t>Start from Use Case Model</a:t>
            </a:r>
          </a:p>
          <a:p>
            <a:pPr lvl="1"/>
            <a:r>
              <a:rPr lang="en-US" dirty="0" smtClean="0"/>
              <a:t>Give feedback</a:t>
            </a:r>
          </a:p>
          <a:p>
            <a:pPr lvl="2"/>
            <a:r>
              <a:rPr lang="en-US" dirty="0" smtClean="0"/>
              <a:t>Conceptual Static Model</a:t>
            </a:r>
          </a:p>
          <a:p>
            <a:pPr lvl="2"/>
            <a:r>
              <a:rPr lang="en-US" dirty="0" smtClean="0"/>
              <a:t>Hardware/Software System Context Class Diagram</a:t>
            </a:r>
          </a:p>
          <a:p>
            <a:pPr lvl="2"/>
            <a:r>
              <a:rPr lang="en-US" dirty="0" smtClean="0"/>
              <a:t>Software System Context Class Diagram</a:t>
            </a:r>
          </a:p>
          <a:p>
            <a:pPr lvl="1"/>
            <a:r>
              <a:rPr lang="en-US" dirty="0" smtClean="0"/>
              <a:t>Write feedback directly on group artifacts</a:t>
            </a:r>
          </a:p>
          <a:p>
            <a:pPr lvl="1"/>
            <a:r>
              <a:rPr lang="en-US" dirty="0" smtClean="0"/>
              <a:t>After you have given feedback, review the feedback your group received and iterate on your group’s Static Model</a:t>
            </a:r>
          </a:p>
          <a:p>
            <a:r>
              <a:rPr lang="en-US" dirty="0" smtClean="0"/>
              <a:t>Upload your group’s updated Static Model to Canvas</a:t>
            </a:r>
          </a:p>
          <a:p>
            <a:pPr lvl="1"/>
            <a:r>
              <a:rPr lang="en-US" dirty="0" smtClean="0"/>
              <a:t>Updated Conceptual Static Model</a:t>
            </a:r>
          </a:p>
          <a:p>
            <a:pPr lvl="1"/>
            <a:r>
              <a:rPr lang="en-US" dirty="0" smtClean="0"/>
              <a:t>Hardware/Software System Context Class Diagram</a:t>
            </a:r>
          </a:p>
          <a:p>
            <a:pPr lvl="1"/>
            <a:r>
              <a:rPr lang="en-US" dirty="0" smtClean="0"/>
              <a:t>Software System Context Class Diagram</a:t>
            </a:r>
          </a:p>
          <a:p>
            <a:pPr lvl="1"/>
            <a:endParaRPr lang="en-US" dirty="0" smtClean="0"/>
          </a:p>
          <a:p>
            <a:pPr lvl="1"/>
            <a:endParaRPr lang="en-US" dirty="0" smtClean="0"/>
          </a:p>
        </p:txBody>
      </p:sp>
    </p:spTree>
    <p:extLst>
      <p:ext uri="{BB962C8B-B14F-4D97-AF65-F5344CB8AC3E}">
        <p14:creationId xmlns:p14="http://schemas.microsoft.com/office/powerpoint/2010/main" val="32649134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Classes</a:t>
            </a:r>
            <a:endParaRPr lang="en-US" dirty="0"/>
          </a:p>
        </p:txBody>
      </p:sp>
      <p:sp>
        <p:nvSpPr>
          <p:cNvPr id="3" name="Content Placeholder 2"/>
          <p:cNvSpPr>
            <a:spLocks noGrp="1"/>
          </p:cNvSpPr>
          <p:nvPr>
            <p:ph idx="1"/>
          </p:nvPr>
        </p:nvSpPr>
        <p:spPr>
          <a:xfrm>
            <a:off x="465513" y="2261062"/>
            <a:ext cx="4954385" cy="4404939"/>
          </a:xfrm>
        </p:spPr>
        <p:txBody>
          <a:bodyPr>
            <a:normAutofit fontScale="92500"/>
          </a:bodyPr>
          <a:lstStyle/>
          <a:p>
            <a:r>
              <a:rPr lang="en-US" dirty="0" smtClean="0"/>
              <a:t>Data intensive classes</a:t>
            </a:r>
          </a:p>
          <a:p>
            <a:r>
              <a:rPr lang="en-US" dirty="0" smtClean="0"/>
              <a:t>Store long-living data (persistent)</a:t>
            </a:r>
          </a:p>
          <a:p>
            <a:r>
              <a:rPr lang="en-US" dirty="0" smtClean="0"/>
              <a:t>Especially important for Information Systems</a:t>
            </a:r>
          </a:p>
          <a:p>
            <a:pPr lvl="1"/>
            <a:r>
              <a:rPr lang="en-US" dirty="0" smtClean="0"/>
              <a:t>Many are database intensive</a:t>
            </a:r>
          </a:p>
          <a:p>
            <a:r>
              <a:rPr lang="en-US" dirty="0" smtClean="0"/>
              <a:t>Also important for many real-time and distributed applications</a:t>
            </a:r>
          </a:p>
          <a:p>
            <a:r>
              <a:rPr lang="en-US" dirty="0" smtClean="0"/>
              <a:t>COMET approach emphasizes static modeling of entity classes </a:t>
            </a:r>
          </a:p>
          <a:p>
            <a:pPr lvl="1"/>
            <a:r>
              <a:rPr lang="en-US" dirty="0" smtClean="0"/>
              <a:t>During analysis modeling</a:t>
            </a:r>
          </a:p>
          <a:p>
            <a:pPr lvl="2"/>
            <a:r>
              <a:rPr lang="en-US" dirty="0" smtClean="0"/>
              <a:t>Model entity classes in the problem domain</a:t>
            </a:r>
          </a:p>
          <a:p>
            <a:pPr lvl="2"/>
            <a:r>
              <a:rPr lang="en-US" dirty="0" smtClean="0"/>
              <a:t>Attributes</a:t>
            </a:r>
          </a:p>
          <a:p>
            <a:pPr lvl="2"/>
            <a:r>
              <a:rPr lang="en-US" dirty="0" smtClean="0"/>
              <a:t>Relationships</a:t>
            </a:r>
          </a:p>
          <a:p>
            <a:pPr marL="0" indent="0">
              <a:buNone/>
            </a:pPr>
            <a:endParaRPr lang="en-US" dirty="0"/>
          </a:p>
        </p:txBody>
      </p:sp>
      <p:pic>
        <p:nvPicPr>
          <p:cNvPr id="4" name="Picture 3"/>
          <p:cNvPicPr>
            <a:picLocks noChangeAspect="1"/>
          </p:cNvPicPr>
          <p:nvPr/>
        </p:nvPicPr>
        <p:blipFill rotWithShape="1">
          <a:blip r:embed="rId2"/>
          <a:srcRect l="49440" t="22690" r="10533" b="25951"/>
          <a:stretch/>
        </p:blipFill>
        <p:spPr>
          <a:xfrm>
            <a:off x="5483511" y="2266643"/>
            <a:ext cx="6469900" cy="4250157"/>
          </a:xfrm>
          <a:prstGeom prst="rect">
            <a:avLst/>
          </a:prstGeom>
        </p:spPr>
      </p:pic>
      <p:sp>
        <p:nvSpPr>
          <p:cNvPr id="5" name="Up Arrow 4"/>
          <p:cNvSpPr/>
          <p:nvPr/>
        </p:nvSpPr>
        <p:spPr>
          <a:xfrm rot="10800000">
            <a:off x="9227130" y="3325091"/>
            <a:ext cx="415636" cy="84789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57866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into the Black Box</a:t>
            </a:r>
            <a:endParaRPr lang="en-US" dirty="0"/>
          </a:p>
        </p:txBody>
      </p:sp>
      <p:sp>
        <p:nvSpPr>
          <p:cNvPr id="3" name="Content Placeholder 2"/>
          <p:cNvSpPr>
            <a:spLocks noGrp="1"/>
          </p:cNvSpPr>
          <p:nvPr>
            <p:ph idx="1"/>
          </p:nvPr>
        </p:nvSpPr>
        <p:spPr>
          <a:xfrm>
            <a:off x="286697" y="2482768"/>
            <a:ext cx="5316081" cy="4129047"/>
          </a:xfrm>
        </p:spPr>
        <p:txBody>
          <a:bodyPr>
            <a:normAutofit fontScale="85000" lnSpcReduction="20000"/>
          </a:bodyPr>
          <a:lstStyle/>
          <a:p>
            <a:r>
              <a:rPr lang="en-US" dirty="0" smtClean="0"/>
              <a:t>This phase focuses on understanding the problem domain/description from the perspective of the software</a:t>
            </a:r>
          </a:p>
          <a:p>
            <a:pPr lvl="1"/>
            <a:r>
              <a:rPr lang="en-US" dirty="0" smtClean="0"/>
              <a:t>Understanding entities of the software that are likely not to change.</a:t>
            </a:r>
          </a:p>
          <a:p>
            <a:r>
              <a:rPr lang="en-US" dirty="0" smtClean="0"/>
              <a:t>Start from the problem description</a:t>
            </a:r>
          </a:p>
          <a:p>
            <a:r>
              <a:rPr lang="en-US" dirty="0" smtClean="0"/>
              <a:t>Identify static (i.e., unlikely to change) entities identified in the problem description</a:t>
            </a:r>
          </a:p>
          <a:p>
            <a:pPr lvl="1"/>
            <a:r>
              <a:rPr lang="en-US" dirty="0" smtClean="0"/>
              <a:t>Model them as classes with the stereotype &lt;&lt;entity&gt;&gt;</a:t>
            </a:r>
          </a:p>
          <a:p>
            <a:r>
              <a:rPr lang="en-US" dirty="0"/>
              <a:t>Depict the associations </a:t>
            </a:r>
            <a:r>
              <a:rPr lang="en-US" dirty="0" smtClean="0"/>
              <a:t>between the entity classes (verb </a:t>
            </a:r>
            <a:r>
              <a:rPr lang="en-US" dirty="0"/>
              <a:t>descriptions on the </a:t>
            </a:r>
            <a:r>
              <a:rPr lang="en-US" dirty="0" smtClean="0"/>
              <a:t>lines) </a:t>
            </a:r>
            <a:r>
              <a:rPr lang="en-US" dirty="0"/>
              <a:t>between those </a:t>
            </a:r>
            <a:r>
              <a:rPr lang="en-US" dirty="0" smtClean="0"/>
              <a:t>classes</a:t>
            </a:r>
          </a:p>
          <a:p>
            <a:r>
              <a:rPr lang="en-US" dirty="0" smtClean="0"/>
              <a:t>Depict the multiplicity of associations</a:t>
            </a:r>
          </a:p>
          <a:p>
            <a:r>
              <a:rPr lang="en-US" dirty="0" smtClean="0"/>
              <a:t>For each class, describe attributes and attribute types using class UML notation</a:t>
            </a:r>
          </a:p>
          <a:p>
            <a:endParaRPr lang="en-US" dirty="0" smtClean="0"/>
          </a:p>
          <a:p>
            <a:pPr marL="0" indent="0">
              <a:buNone/>
            </a:pPr>
            <a:endParaRPr lang="en-US" dirty="0"/>
          </a:p>
        </p:txBody>
      </p:sp>
      <p:pic>
        <p:nvPicPr>
          <p:cNvPr id="6" name="Picture 5"/>
          <p:cNvPicPr>
            <a:picLocks noChangeAspect="1"/>
          </p:cNvPicPr>
          <p:nvPr/>
        </p:nvPicPr>
        <p:blipFill rotWithShape="1">
          <a:blip r:embed="rId2"/>
          <a:srcRect l="62054" t="18806" r="8557" b="43239"/>
          <a:stretch/>
        </p:blipFill>
        <p:spPr>
          <a:xfrm>
            <a:off x="5818903" y="2211710"/>
            <a:ext cx="5885411" cy="4273321"/>
          </a:xfrm>
          <a:prstGeom prst="rect">
            <a:avLst/>
          </a:prstGeom>
        </p:spPr>
      </p:pic>
    </p:spTree>
    <p:extLst>
      <p:ext uri="{BB962C8B-B14F-4D97-AF65-F5344CB8AC3E}">
        <p14:creationId xmlns:p14="http://schemas.microsoft.com/office/powerpoint/2010/main" val="25198474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into the Black Box</a:t>
            </a:r>
            <a:endParaRPr lang="en-US" dirty="0"/>
          </a:p>
        </p:txBody>
      </p:sp>
      <p:sp>
        <p:nvSpPr>
          <p:cNvPr id="3" name="Content Placeholder 2"/>
          <p:cNvSpPr>
            <a:spLocks noGrp="1"/>
          </p:cNvSpPr>
          <p:nvPr>
            <p:ph idx="1"/>
          </p:nvPr>
        </p:nvSpPr>
        <p:spPr>
          <a:xfrm>
            <a:off x="286697" y="2482768"/>
            <a:ext cx="5316081" cy="3636511"/>
          </a:xfrm>
        </p:spPr>
        <p:txBody>
          <a:bodyPr>
            <a:normAutofit/>
          </a:bodyPr>
          <a:lstStyle/>
          <a:p>
            <a:r>
              <a:rPr lang="en-US" dirty="0" smtClean="0"/>
              <a:t>A </a:t>
            </a:r>
            <a:r>
              <a:rPr lang="en-US" dirty="0" smtClean="0">
                <a:solidFill>
                  <a:srgbClr val="FF0000"/>
                </a:solidFill>
              </a:rPr>
              <a:t>bank</a:t>
            </a:r>
            <a:r>
              <a:rPr lang="en-US" dirty="0" smtClean="0"/>
              <a:t> has several automated teller machines (ATMs) that are </a:t>
            </a:r>
            <a:r>
              <a:rPr lang="en-US" dirty="0" smtClean="0">
                <a:solidFill>
                  <a:schemeClr val="accent3">
                    <a:lumMod val="75000"/>
                  </a:schemeClr>
                </a:solidFill>
              </a:rPr>
              <a:t>geographically distributed </a:t>
            </a:r>
            <a:r>
              <a:rPr lang="en-US" dirty="0" smtClean="0"/>
              <a:t>and connected via a wide area network to a central server.  Each ATM machine has a card reader, a cash dispenser, a keyboard/display, and a receipt printer.  Using the ATM machine, a </a:t>
            </a:r>
            <a:r>
              <a:rPr lang="en-US" dirty="0" smtClean="0">
                <a:solidFill>
                  <a:srgbClr val="FF0000"/>
                </a:solidFill>
              </a:rPr>
              <a:t>customer</a:t>
            </a:r>
            <a:r>
              <a:rPr lang="en-US" dirty="0" smtClean="0"/>
              <a:t> can </a:t>
            </a:r>
            <a:r>
              <a:rPr lang="en-US" dirty="0" smtClean="0">
                <a:solidFill>
                  <a:srgbClr val="FF0000"/>
                </a:solidFill>
              </a:rPr>
              <a:t>withdraw</a:t>
            </a:r>
            <a:r>
              <a:rPr lang="en-US" dirty="0" smtClean="0"/>
              <a:t> cash from either a </a:t>
            </a:r>
            <a:r>
              <a:rPr lang="en-US" dirty="0" smtClean="0">
                <a:solidFill>
                  <a:srgbClr val="FF0000"/>
                </a:solidFill>
              </a:rPr>
              <a:t>check</a:t>
            </a:r>
            <a:r>
              <a:rPr lang="en-US" dirty="0" smtClean="0"/>
              <a:t> or </a:t>
            </a:r>
            <a:r>
              <a:rPr lang="en-US" dirty="0" smtClean="0">
                <a:solidFill>
                  <a:srgbClr val="FF0000"/>
                </a:solidFill>
              </a:rPr>
              <a:t>savings</a:t>
            </a:r>
            <a:r>
              <a:rPr lang="en-US" dirty="0" smtClean="0"/>
              <a:t> account, </a:t>
            </a:r>
            <a:r>
              <a:rPr lang="en-US" dirty="0" smtClean="0">
                <a:solidFill>
                  <a:srgbClr val="FF0000"/>
                </a:solidFill>
              </a:rPr>
              <a:t>query</a:t>
            </a:r>
            <a:r>
              <a:rPr lang="en-US" dirty="0" smtClean="0"/>
              <a:t> the </a:t>
            </a:r>
            <a:r>
              <a:rPr lang="en-US" dirty="0" smtClean="0">
                <a:solidFill>
                  <a:schemeClr val="accent3">
                    <a:lumMod val="75000"/>
                  </a:schemeClr>
                </a:solidFill>
              </a:rPr>
              <a:t>balance</a:t>
            </a:r>
            <a:r>
              <a:rPr lang="en-US" dirty="0" smtClean="0"/>
              <a:t> of the account, or </a:t>
            </a:r>
            <a:r>
              <a:rPr lang="en-US" dirty="0" smtClean="0">
                <a:solidFill>
                  <a:srgbClr val="FF0000"/>
                </a:solidFill>
              </a:rPr>
              <a:t>transfer</a:t>
            </a:r>
            <a:r>
              <a:rPr lang="en-US" dirty="0" smtClean="0"/>
              <a:t> funds from one account to another.</a:t>
            </a:r>
          </a:p>
          <a:p>
            <a:endParaRPr lang="en-US" dirty="0" smtClean="0"/>
          </a:p>
          <a:p>
            <a:pPr marL="0" indent="0">
              <a:buNone/>
            </a:pPr>
            <a:endParaRPr lang="en-US" dirty="0"/>
          </a:p>
        </p:txBody>
      </p:sp>
      <p:pic>
        <p:nvPicPr>
          <p:cNvPr id="6" name="Picture 5"/>
          <p:cNvPicPr>
            <a:picLocks noChangeAspect="1"/>
          </p:cNvPicPr>
          <p:nvPr/>
        </p:nvPicPr>
        <p:blipFill rotWithShape="1">
          <a:blip r:embed="rId2"/>
          <a:srcRect l="62054" t="18806" r="8557" b="43239"/>
          <a:stretch/>
        </p:blipFill>
        <p:spPr>
          <a:xfrm>
            <a:off x="5818903" y="2211710"/>
            <a:ext cx="5885411" cy="4273321"/>
          </a:xfrm>
          <a:prstGeom prst="rect">
            <a:avLst/>
          </a:prstGeom>
        </p:spPr>
      </p:pic>
    </p:spTree>
    <p:extLst>
      <p:ext uri="{BB962C8B-B14F-4D97-AF65-F5344CB8AC3E}">
        <p14:creationId xmlns:p14="http://schemas.microsoft.com/office/powerpoint/2010/main" val="24514779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into the Black Box</a:t>
            </a:r>
            <a:endParaRPr lang="en-US" dirty="0"/>
          </a:p>
        </p:txBody>
      </p:sp>
      <p:sp>
        <p:nvSpPr>
          <p:cNvPr id="3" name="Content Placeholder 2"/>
          <p:cNvSpPr>
            <a:spLocks noGrp="1"/>
          </p:cNvSpPr>
          <p:nvPr>
            <p:ph idx="1"/>
          </p:nvPr>
        </p:nvSpPr>
        <p:spPr>
          <a:xfrm>
            <a:off x="286697" y="2482768"/>
            <a:ext cx="5316081" cy="4184039"/>
          </a:xfrm>
        </p:spPr>
        <p:txBody>
          <a:bodyPr>
            <a:normAutofit fontScale="92500" lnSpcReduction="10000"/>
          </a:bodyPr>
          <a:lstStyle/>
          <a:p>
            <a:r>
              <a:rPr lang="en-US" dirty="0" smtClean="0"/>
              <a:t>A transaction is initiated when a customer inserts an </a:t>
            </a:r>
            <a:r>
              <a:rPr lang="en-US" dirty="0" smtClean="0">
                <a:solidFill>
                  <a:srgbClr val="FF0000"/>
                </a:solidFill>
              </a:rPr>
              <a:t>ATM card  (called </a:t>
            </a:r>
            <a:r>
              <a:rPr lang="en-US" dirty="0" err="1" smtClean="0">
                <a:solidFill>
                  <a:srgbClr val="FF0000"/>
                </a:solidFill>
              </a:rPr>
              <a:t>DebitCard</a:t>
            </a:r>
            <a:r>
              <a:rPr lang="en-US" dirty="0" smtClean="0">
                <a:solidFill>
                  <a:srgbClr val="FF0000"/>
                </a:solidFill>
              </a:rPr>
              <a:t>) </a:t>
            </a:r>
            <a:r>
              <a:rPr lang="en-US" dirty="0" smtClean="0"/>
              <a:t>into the card reader.  Encoded on the magnetic strip on the back of the ATM card are the </a:t>
            </a:r>
            <a:r>
              <a:rPr lang="en-US" dirty="0" smtClean="0">
                <a:solidFill>
                  <a:schemeClr val="accent3">
                    <a:lumMod val="75000"/>
                  </a:schemeClr>
                </a:solidFill>
              </a:rPr>
              <a:t>card number</a:t>
            </a:r>
            <a:r>
              <a:rPr lang="en-US" dirty="0" smtClean="0"/>
              <a:t>, the </a:t>
            </a:r>
            <a:r>
              <a:rPr lang="en-US" dirty="0" smtClean="0">
                <a:solidFill>
                  <a:schemeClr val="accent3">
                    <a:lumMod val="75000"/>
                  </a:schemeClr>
                </a:solidFill>
              </a:rPr>
              <a:t>start date</a:t>
            </a:r>
            <a:r>
              <a:rPr lang="en-US" dirty="0" smtClean="0"/>
              <a:t>, and the </a:t>
            </a:r>
            <a:r>
              <a:rPr lang="en-US" dirty="0" smtClean="0">
                <a:solidFill>
                  <a:schemeClr val="accent3">
                    <a:lumMod val="75000"/>
                  </a:schemeClr>
                </a:solidFill>
              </a:rPr>
              <a:t>expiration date</a:t>
            </a:r>
            <a:r>
              <a:rPr lang="en-US" dirty="0" smtClean="0"/>
              <a:t>.  Assuming the card is recognized, the system </a:t>
            </a:r>
            <a:r>
              <a:rPr lang="en-US" dirty="0" smtClean="0">
                <a:solidFill>
                  <a:srgbClr val="FF0000"/>
                </a:solidFill>
              </a:rPr>
              <a:t>validates</a:t>
            </a:r>
            <a:r>
              <a:rPr lang="en-US" dirty="0" smtClean="0"/>
              <a:t> the ATM card to determine the expiration date has not passed, that the user-entered personal identification number, or </a:t>
            </a:r>
            <a:r>
              <a:rPr lang="en-US" dirty="0" smtClean="0">
                <a:solidFill>
                  <a:schemeClr val="accent3">
                    <a:lumMod val="75000"/>
                  </a:schemeClr>
                </a:solidFill>
              </a:rPr>
              <a:t>PIN</a:t>
            </a:r>
            <a:r>
              <a:rPr lang="en-US" dirty="0" smtClean="0"/>
              <a:t>, matches the PIN maintained by the system, and that the card is </a:t>
            </a:r>
            <a:r>
              <a:rPr lang="en-US" dirty="0" smtClean="0">
                <a:solidFill>
                  <a:schemeClr val="accent3">
                    <a:lumMod val="75000"/>
                  </a:schemeClr>
                </a:solidFill>
              </a:rPr>
              <a:t>not lost or stolen</a:t>
            </a:r>
            <a:r>
              <a:rPr lang="en-US" dirty="0" smtClean="0"/>
              <a:t>.  The customer is allowed </a:t>
            </a:r>
            <a:r>
              <a:rPr lang="en-US" dirty="0" smtClean="0">
                <a:solidFill>
                  <a:schemeClr val="accent3">
                    <a:lumMod val="75000"/>
                  </a:schemeClr>
                </a:solidFill>
              </a:rPr>
              <a:t>three attempts </a:t>
            </a:r>
            <a:r>
              <a:rPr lang="en-US" dirty="0" smtClean="0"/>
              <a:t>to enter the correct PIN; the card is confiscated if the third attempt fails.  Cards that have been reported lost or stolen are also </a:t>
            </a:r>
            <a:r>
              <a:rPr lang="en-US" dirty="0" smtClean="0">
                <a:solidFill>
                  <a:schemeClr val="accent3">
                    <a:lumMod val="75000"/>
                  </a:schemeClr>
                </a:solidFill>
              </a:rPr>
              <a:t>confiscated</a:t>
            </a:r>
            <a:r>
              <a:rPr lang="en-US" dirty="0" smtClean="0"/>
              <a:t>.</a:t>
            </a:r>
          </a:p>
          <a:p>
            <a:endParaRPr lang="en-US" dirty="0" smtClean="0"/>
          </a:p>
          <a:p>
            <a:pPr marL="0" indent="0">
              <a:buNone/>
            </a:pPr>
            <a:endParaRPr lang="en-US" dirty="0"/>
          </a:p>
        </p:txBody>
      </p:sp>
      <p:pic>
        <p:nvPicPr>
          <p:cNvPr id="6" name="Picture 5"/>
          <p:cNvPicPr>
            <a:picLocks noChangeAspect="1"/>
          </p:cNvPicPr>
          <p:nvPr/>
        </p:nvPicPr>
        <p:blipFill rotWithShape="1">
          <a:blip r:embed="rId2"/>
          <a:srcRect l="62054" t="18806" r="8557" b="43239"/>
          <a:stretch/>
        </p:blipFill>
        <p:spPr>
          <a:xfrm>
            <a:off x="5818903" y="2211710"/>
            <a:ext cx="5885411" cy="4273321"/>
          </a:xfrm>
          <a:prstGeom prst="rect">
            <a:avLst/>
          </a:prstGeom>
        </p:spPr>
      </p:pic>
    </p:spTree>
    <p:extLst>
      <p:ext uri="{BB962C8B-B14F-4D97-AF65-F5344CB8AC3E}">
        <p14:creationId xmlns:p14="http://schemas.microsoft.com/office/powerpoint/2010/main" val="24943187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into the Black Box</a:t>
            </a:r>
            <a:endParaRPr lang="en-US" dirty="0"/>
          </a:p>
        </p:txBody>
      </p:sp>
      <p:sp>
        <p:nvSpPr>
          <p:cNvPr id="3" name="Content Placeholder 2"/>
          <p:cNvSpPr>
            <a:spLocks noGrp="1"/>
          </p:cNvSpPr>
          <p:nvPr>
            <p:ph idx="1"/>
          </p:nvPr>
        </p:nvSpPr>
        <p:spPr>
          <a:xfrm>
            <a:off x="286697" y="2482768"/>
            <a:ext cx="5316081" cy="4184039"/>
          </a:xfrm>
        </p:spPr>
        <p:txBody>
          <a:bodyPr>
            <a:normAutofit/>
          </a:bodyPr>
          <a:lstStyle/>
          <a:p>
            <a:r>
              <a:rPr lang="en-US" dirty="0" smtClean="0"/>
              <a:t>If the PIN is </a:t>
            </a:r>
            <a:r>
              <a:rPr lang="en-US" dirty="0" smtClean="0">
                <a:solidFill>
                  <a:schemeClr val="accent3">
                    <a:lumMod val="75000"/>
                  </a:schemeClr>
                </a:solidFill>
              </a:rPr>
              <a:t>validated satisfactorily</a:t>
            </a:r>
            <a:r>
              <a:rPr lang="en-US" dirty="0" smtClean="0"/>
              <a:t>, the customer is prompted for a withdrawal, query, or transfer transaction.  Before a withdrawal can be approved, they system determines that </a:t>
            </a:r>
            <a:r>
              <a:rPr lang="en-US" dirty="0" smtClean="0">
                <a:solidFill>
                  <a:schemeClr val="accent3">
                    <a:lumMod val="75000"/>
                  </a:schemeClr>
                </a:solidFill>
              </a:rPr>
              <a:t>sufficient funds exist </a:t>
            </a:r>
            <a:r>
              <a:rPr lang="en-US" dirty="0" smtClean="0"/>
              <a:t>in the </a:t>
            </a:r>
            <a:r>
              <a:rPr lang="en-US" dirty="0" smtClean="0">
                <a:solidFill>
                  <a:schemeClr val="accent3">
                    <a:lumMod val="75000"/>
                  </a:schemeClr>
                </a:solidFill>
              </a:rPr>
              <a:t>requested account</a:t>
            </a:r>
            <a:r>
              <a:rPr lang="en-US" dirty="0" smtClean="0"/>
              <a:t>, that </a:t>
            </a:r>
            <a:r>
              <a:rPr lang="en-US" dirty="0" smtClean="0">
                <a:solidFill>
                  <a:schemeClr val="accent3">
                    <a:lumMod val="75000"/>
                  </a:schemeClr>
                </a:solidFill>
              </a:rPr>
              <a:t>the maximum daily limit </a:t>
            </a:r>
            <a:r>
              <a:rPr lang="en-US" dirty="0" smtClean="0"/>
              <a:t>will not be exceeded, and that there are </a:t>
            </a:r>
            <a:r>
              <a:rPr lang="en-US" dirty="0" smtClean="0">
                <a:solidFill>
                  <a:schemeClr val="accent3">
                    <a:lumMod val="75000"/>
                  </a:schemeClr>
                </a:solidFill>
              </a:rPr>
              <a:t>sufficient funds at the local cash dispenser</a:t>
            </a:r>
            <a:r>
              <a:rPr lang="en-US" dirty="0" smtClean="0"/>
              <a:t>.  If the transaction is approved, the </a:t>
            </a:r>
            <a:r>
              <a:rPr lang="en-US" dirty="0" smtClean="0">
                <a:solidFill>
                  <a:schemeClr val="accent3">
                    <a:lumMod val="75000"/>
                  </a:schemeClr>
                </a:solidFill>
              </a:rPr>
              <a:t>requested amount </a:t>
            </a:r>
            <a:r>
              <a:rPr lang="en-US" dirty="0" smtClean="0"/>
              <a:t>of cash is dispensed, a receipt is printed that contains information about the transaction, and the card is ejected.</a:t>
            </a:r>
          </a:p>
          <a:p>
            <a:endParaRPr lang="en-US" dirty="0" smtClean="0"/>
          </a:p>
          <a:p>
            <a:pPr marL="0" indent="0">
              <a:buNone/>
            </a:pPr>
            <a:endParaRPr lang="en-US" dirty="0"/>
          </a:p>
        </p:txBody>
      </p:sp>
      <p:pic>
        <p:nvPicPr>
          <p:cNvPr id="6" name="Picture 5"/>
          <p:cNvPicPr>
            <a:picLocks noChangeAspect="1"/>
          </p:cNvPicPr>
          <p:nvPr/>
        </p:nvPicPr>
        <p:blipFill rotWithShape="1">
          <a:blip r:embed="rId2"/>
          <a:srcRect l="62054" t="18806" r="8557" b="43239"/>
          <a:stretch/>
        </p:blipFill>
        <p:spPr>
          <a:xfrm>
            <a:off x="5818903" y="2211710"/>
            <a:ext cx="5885411" cy="4273321"/>
          </a:xfrm>
          <a:prstGeom prst="rect">
            <a:avLst/>
          </a:prstGeom>
        </p:spPr>
      </p:pic>
    </p:spTree>
    <p:extLst>
      <p:ext uri="{BB962C8B-B14F-4D97-AF65-F5344CB8AC3E}">
        <p14:creationId xmlns:p14="http://schemas.microsoft.com/office/powerpoint/2010/main" val="18114929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into the Black Box</a:t>
            </a:r>
            <a:endParaRPr lang="en-US" dirty="0"/>
          </a:p>
        </p:txBody>
      </p:sp>
      <p:sp>
        <p:nvSpPr>
          <p:cNvPr id="3" name="Content Placeholder 2"/>
          <p:cNvSpPr>
            <a:spLocks noGrp="1"/>
          </p:cNvSpPr>
          <p:nvPr>
            <p:ph idx="1"/>
          </p:nvPr>
        </p:nvSpPr>
        <p:spPr>
          <a:xfrm>
            <a:off x="286697" y="2482768"/>
            <a:ext cx="5316081" cy="4184039"/>
          </a:xfrm>
        </p:spPr>
        <p:txBody>
          <a:bodyPr>
            <a:normAutofit/>
          </a:bodyPr>
          <a:lstStyle/>
          <a:p>
            <a:r>
              <a:rPr lang="en-US" dirty="0" smtClean="0"/>
              <a:t>Before a transfer transaction can be approved, the system determines that the customer </a:t>
            </a:r>
            <a:r>
              <a:rPr lang="en-US" dirty="0" smtClean="0">
                <a:solidFill>
                  <a:schemeClr val="accent3">
                    <a:lumMod val="75000"/>
                  </a:schemeClr>
                </a:solidFill>
              </a:rPr>
              <a:t>has at least two accounts </a:t>
            </a:r>
            <a:r>
              <a:rPr lang="en-US" dirty="0" smtClean="0"/>
              <a:t>and that there are sufficient funds in the account to be debited.  For approved query and transfer requests, a receipt is printed and the card ejected.  A customer may cancel a transaction at any time; the transaction is terminated, and the card is ejected.  Customer records, account records, and debit card records are all maintained at the server.</a:t>
            </a:r>
          </a:p>
          <a:p>
            <a:endParaRPr lang="en-US" dirty="0" smtClean="0"/>
          </a:p>
          <a:p>
            <a:pPr marL="0" indent="0">
              <a:buNone/>
            </a:pPr>
            <a:endParaRPr lang="en-US" dirty="0"/>
          </a:p>
        </p:txBody>
      </p:sp>
      <p:pic>
        <p:nvPicPr>
          <p:cNvPr id="6" name="Picture 5"/>
          <p:cNvPicPr>
            <a:picLocks noChangeAspect="1"/>
          </p:cNvPicPr>
          <p:nvPr/>
        </p:nvPicPr>
        <p:blipFill rotWithShape="1">
          <a:blip r:embed="rId2"/>
          <a:srcRect l="62054" t="18806" r="8557" b="43239"/>
          <a:stretch/>
        </p:blipFill>
        <p:spPr>
          <a:xfrm>
            <a:off x="5818903" y="2211710"/>
            <a:ext cx="5885411" cy="4273321"/>
          </a:xfrm>
          <a:prstGeom prst="rect">
            <a:avLst/>
          </a:prstGeom>
        </p:spPr>
      </p:pic>
    </p:spTree>
    <p:extLst>
      <p:ext uri="{BB962C8B-B14F-4D97-AF65-F5344CB8AC3E}">
        <p14:creationId xmlns:p14="http://schemas.microsoft.com/office/powerpoint/2010/main" val="4906632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1873</TotalTime>
  <Words>835</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Century Gothic</vt:lpstr>
      <vt:lpstr>Wingdings 2</vt:lpstr>
      <vt:lpstr>Quotable</vt:lpstr>
      <vt:lpstr> Lecture 7 – Static Modeling of Entity Classes</vt:lpstr>
      <vt:lpstr>Steps for Designing Static Model</vt:lpstr>
      <vt:lpstr>Participation Activity 5 &amp; Preparation Activity 6: Peer-Review of Static Models</vt:lpstr>
      <vt:lpstr>Entity Classes</vt:lpstr>
      <vt:lpstr>Moving into the Black Box</vt:lpstr>
      <vt:lpstr>Moving into the Black Box</vt:lpstr>
      <vt:lpstr>Moving into the Black Box</vt:lpstr>
      <vt:lpstr>Moving into the Black Box</vt:lpstr>
      <vt:lpstr>Moving into the Black Box</vt:lpstr>
      <vt:lpstr>Moving into the Black Box</vt:lpstr>
      <vt:lpstr>Moving into the Black Box</vt:lpstr>
      <vt:lpstr>Participation Activity 6 Entity class diagram and class attributes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Life Cycle Models</dc:title>
  <dc:creator>Jakita Thomas</dc:creator>
  <cp:lastModifiedBy>Jakita Thomas</cp:lastModifiedBy>
  <cp:revision>97</cp:revision>
  <dcterms:created xsi:type="dcterms:W3CDTF">2017-01-19T18:24:17Z</dcterms:created>
  <dcterms:modified xsi:type="dcterms:W3CDTF">2017-02-21T20:32:11Z</dcterms:modified>
</cp:coreProperties>
</file>