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08" r:id="rId2"/>
    <p:sldId id="418" r:id="rId3"/>
    <p:sldId id="419" r:id="rId4"/>
    <p:sldId id="420" r:id="rId5"/>
    <p:sldId id="421" r:id="rId6"/>
    <p:sldId id="424" r:id="rId7"/>
    <p:sldId id="425" r:id="rId8"/>
    <p:sldId id="422" r:id="rId9"/>
    <p:sldId id="423" r:id="rId10"/>
    <p:sldId id="407" r:id="rId11"/>
    <p:sldId id="410" r:id="rId12"/>
    <p:sldId id="411" r:id="rId13"/>
    <p:sldId id="412" r:id="rId14"/>
    <p:sldId id="413" r:id="rId15"/>
    <p:sldId id="414" r:id="rId16"/>
    <p:sldId id="416" r:id="rId17"/>
    <p:sldId id="415" r:id="rId18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79361" autoAdjust="0"/>
  </p:normalViewPr>
  <p:slideViewPr>
    <p:cSldViewPr>
      <p:cViewPr varScale="1">
        <p:scale>
          <a:sx n="102" d="100"/>
          <a:sy n="102" d="100"/>
        </p:scale>
        <p:origin x="204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6ECB-CC71-514F-AE3D-2AF4C028FBB2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65FAF-7D4D-5945-BCEC-A6043A78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50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Minutes: slides 1-10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65058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8625" y="684213"/>
            <a:ext cx="6076950" cy="3419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/>
                <a:cs typeface="Calibri"/>
              </a:rPr>
              <a:t>Review: Handle the empty/full cases using locks</a:t>
            </a:r>
          </a:p>
          <a:p>
            <a:r>
              <a:rPr lang="en-US" dirty="0">
                <a:latin typeface="Calibri"/>
                <a:cs typeface="Calibri"/>
              </a:rPr>
              <a:t>Reference</a:t>
            </a:r>
            <a:r>
              <a:rPr lang="en-US" baseline="0" dirty="0">
                <a:latin typeface="Calibri"/>
                <a:cs typeface="Calibri"/>
              </a:rPr>
              <a:t> of CV: https://</a:t>
            </a:r>
            <a:r>
              <a:rPr lang="en-US" baseline="0" dirty="0" err="1">
                <a:latin typeface="Calibri"/>
                <a:cs typeface="Calibri"/>
              </a:rPr>
              <a:t>en.wikipedia.org</a:t>
            </a:r>
            <a:r>
              <a:rPr lang="en-US" baseline="0" dirty="0">
                <a:latin typeface="Calibri"/>
                <a:cs typeface="Calibri"/>
              </a:rPr>
              <a:t>/wiki/Monitor_(synchronization)#</a:t>
            </a:r>
            <a:r>
              <a:rPr lang="en-US" baseline="0" dirty="0" err="1">
                <a:latin typeface="Calibri"/>
                <a:cs typeface="Calibri"/>
              </a:rPr>
              <a:t>Condition_variables</a:t>
            </a:r>
            <a:endParaRPr lang="en-US" baseline="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are the two</a:t>
            </a:r>
            <a:r>
              <a:rPr lang="en-US" baseline="0" dirty="0">
                <a:latin typeface="Calibri"/>
                <a:cs typeface="Calibri"/>
              </a:rPr>
              <a:t> problems if we </a:t>
            </a:r>
            <a:r>
              <a:rPr lang="en-US" dirty="0">
                <a:latin typeface="Calibri"/>
                <a:cs typeface="Calibri"/>
              </a:rPr>
              <a:t>don’t use CV here?</a:t>
            </a:r>
            <a:r>
              <a:rPr lang="en-US" baseline="0" dirty="0">
                <a:latin typeface="Calibri"/>
                <a:cs typeface="Calibri"/>
              </a:rPr>
              <a:t> </a:t>
            </a:r>
          </a:p>
          <a:p>
            <a:pPr marL="228600" indent="-228600">
              <a:buAutoNum type="arabicPeriod"/>
            </a:pPr>
            <a:r>
              <a:rPr lang="en-US" baseline="0" dirty="0">
                <a:latin typeface="Calibri"/>
                <a:cs typeface="Calibri"/>
              </a:rPr>
              <a:t>Critical Section: shared resource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Busy-wait on the condition, wasting CPU resource. </a:t>
            </a:r>
            <a:endParaRPr lang="en-US" baseline="0" dirty="0">
              <a:latin typeface="Calibri"/>
              <a:cs typeface="Calibri"/>
            </a:endParaRPr>
          </a:p>
          <a:p>
            <a:endParaRPr lang="en-US" baseline="0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Ne</a:t>
            </a:r>
            <a:r>
              <a:rPr lang="en-US" baseline="0" dirty="0">
                <a:latin typeface="Calibri"/>
                <a:cs typeface="Calibri"/>
              </a:rPr>
              <a:t>w topic: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1. Condition Variables: Data Structure</a:t>
            </a:r>
          </a:p>
          <a:p>
            <a:r>
              <a:rPr lang="en-US" baseline="0" dirty="0">
                <a:latin typeface="Calibri"/>
                <a:cs typeface="Calibri"/>
              </a:rPr>
              <a:t>2. </a:t>
            </a:r>
            <a:r>
              <a:rPr lang="en-US" dirty="0">
                <a:latin typeface="Calibri"/>
                <a:cs typeface="Calibri"/>
              </a:rPr>
              <a:t>How to 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/>
                <a:cs typeface="Calibri"/>
              </a:rPr>
              <a:t>? </a:t>
            </a:r>
          </a:p>
          <a:p>
            <a:r>
              <a:rPr lang="en-US" dirty="0">
                <a:latin typeface="Calibri"/>
                <a:cs typeface="Calibri"/>
              </a:rPr>
              <a:t>3. How to 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/>
                <a:cs typeface="Calibri"/>
              </a:rPr>
              <a:t>? 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A5EE1D-AEEB-5346-B699-82CA03C48839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little information on condition</a:t>
            </a:r>
            <a:r>
              <a:rPr lang="en-US" baseline="0" dirty="0"/>
              <a:t> variables in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cv</a:t>
            </a:r>
            <a:r>
              <a:rPr lang="en-US" baseline="0" dirty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/>
              <a:t>lock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/>
              <a:t>Wait for cv do not wait for lock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err="1"/>
              <a:t>Thread_sleep</a:t>
            </a: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/>
              <a:t>Using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cv</a:t>
            </a:r>
            <a:r>
              <a:rPr lang="en-US" baseline="0" dirty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/>
              <a:t>lock shouldn’t be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lock_acqure</a:t>
            </a:r>
            <a:r>
              <a:rPr lang="en-US" baseline="0" dirty="0"/>
              <a:t> and </a:t>
            </a:r>
            <a:r>
              <a:rPr lang="en-US" baseline="0" dirty="0" err="1"/>
              <a:t>lock_release</a:t>
            </a:r>
            <a:r>
              <a:rPr lang="en-US" baseline="0" dirty="0"/>
              <a:t> are a pair?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Describe the basic idea on </a:t>
            </a:r>
            <a:r>
              <a:rPr lang="en-US" sz="1200" kern="12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whiteboard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1DD708-9C6C-BC4A-8ACC-1131D652BA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</a:rPr>
              <a:t>Project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 </a:t>
            </a:r>
            <a:r>
              <a:rPr lang="en-US" altLang="zh-CN" sz="3600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Implemenation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using Locks and Condition Variables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581400" y="4183064"/>
            <a:ext cx="4953000" cy="19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alibri" charset="0"/>
                <a:ea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89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36539"/>
            <a:ext cx="8991600" cy="140176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Basic Idea: Timesharing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676401"/>
            <a:ext cx="929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ourier New"/>
              </a:rPr>
              <a:t>Two cats per turn and two mice per turn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800" dirty="0" err="1">
                <a:latin typeface="Courier New"/>
                <a:cs typeface="Courier New"/>
              </a:rPr>
              <a:t>cats_turns</a:t>
            </a:r>
            <a:r>
              <a:rPr lang="en-US" sz="2800" dirty="0">
                <a:latin typeface="Courier New"/>
                <a:cs typeface="Courier New"/>
              </a:rPr>
              <a:t> = 2; 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 err="1">
                <a:latin typeface="Courier New"/>
                <a:cs typeface="Courier New"/>
              </a:rPr>
              <a:t>mice_turns</a:t>
            </a:r>
            <a:r>
              <a:rPr lang="en-US" sz="2800" dirty="0">
                <a:latin typeface="Courier New"/>
                <a:cs typeface="Courier New"/>
              </a:rPr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398101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0" y="1524000"/>
            <a:ext cx="5181600" cy="1084262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1. </a:t>
            </a:r>
            <a:r>
              <a:rPr lang="en-US" sz="3600" dirty="0">
                <a:latin typeface="Calibri"/>
                <a:cs typeface="Calibri"/>
              </a:rPr>
              <a:t>Please initialize the lock and two CVs.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810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"/>
            <a:ext cx="11201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lock *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;	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/* wait for the cat or mouse turn */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*</a:t>
            </a:r>
            <a:r>
              <a:rPr lang="en-US" sz="2600" dirty="0" err="1">
                <a:latin typeface="Courier New"/>
                <a:cs typeface="Courier New"/>
              </a:rPr>
              <a:t>turn_cv</a:t>
            </a:r>
            <a:r>
              <a:rPr lang="en-US" sz="2600" dirty="0">
                <a:latin typeface="Courier New"/>
                <a:cs typeface="Courier New"/>
              </a:rPr>
              <a:t>;	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/* wait here for process done */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*</a:t>
            </a:r>
            <a:r>
              <a:rPr lang="en-US" sz="2600" dirty="0" err="1">
                <a:latin typeface="Courier New"/>
                <a:cs typeface="Courier New"/>
              </a:rPr>
              <a:t>done_cv</a:t>
            </a:r>
            <a:r>
              <a:rPr lang="en-US" sz="2600" dirty="0">
                <a:latin typeface="Courier New"/>
                <a:cs typeface="Courier New"/>
              </a:rPr>
              <a:t>;	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/* 1. NOCATMOUSE, 2. CATS 3. MICE */</a:t>
            </a:r>
          </a:p>
          <a:p>
            <a:r>
              <a:rPr lang="en-US" sz="2600" dirty="0">
                <a:latin typeface="Courier New"/>
                <a:cs typeface="Courier New"/>
              </a:rPr>
              <a:t>static volatile </a:t>
            </a:r>
            <a:r>
              <a:rPr lang="en-US" sz="2600" dirty="0" err="1">
                <a:latin typeface="Courier New"/>
                <a:cs typeface="Courier New"/>
              </a:rPr>
              <a:t>int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Courier New"/>
                <a:cs typeface="Courier New"/>
              </a:rPr>
              <a:t>turn_type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630062"/>
            <a:ext cx="1120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/>
                <a:cs typeface="Courier New"/>
              </a:rPr>
              <a:t>/* Initialize 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and two condition variables */</a:t>
            </a:r>
          </a:p>
          <a:p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lock_create</a:t>
            </a:r>
            <a:r>
              <a:rPr lang="en-US" sz="2600" dirty="0">
                <a:latin typeface="Courier New"/>
                <a:cs typeface="Courier New"/>
              </a:rPr>
              <a:t>("</a:t>
            </a:r>
            <a:r>
              <a:rPr lang="en-US" sz="2600" dirty="0" err="1">
                <a:latin typeface="Courier New"/>
                <a:cs typeface="Courier New"/>
              </a:rPr>
              <a:t>catlock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");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turn_cv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("</a:t>
            </a:r>
            <a:r>
              <a:rPr lang="en-US" sz="2600" dirty="0" err="1">
                <a:latin typeface="Courier New"/>
                <a:cs typeface="Courier New"/>
              </a:rPr>
              <a:t>catlock</a:t>
            </a:r>
            <a:r>
              <a:rPr lang="en-US" sz="2600" dirty="0">
                <a:latin typeface="Courier New"/>
                <a:cs typeface="Courier New"/>
              </a:rPr>
              <a:t> turn cv");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done_cv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("</a:t>
            </a:r>
            <a:r>
              <a:rPr lang="en-US" sz="2600" dirty="0" err="1">
                <a:latin typeface="Courier New"/>
                <a:cs typeface="Courier New"/>
              </a:rPr>
              <a:t>catlock</a:t>
            </a:r>
            <a:r>
              <a:rPr lang="en-US" sz="2600" dirty="0">
                <a:latin typeface="Courier New"/>
                <a:cs typeface="Courier New"/>
              </a:rPr>
              <a:t> done cv");</a:t>
            </a:r>
          </a:p>
        </p:txBody>
      </p:sp>
    </p:spTree>
    <p:extLst>
      <p:ext uri="{BB962C8B-B14F-4D97-AF65-F5344CB8AC3E}">
        <p14:creationId xmlns:p14="http://schemas.microsoft.com/office/powerpoint/2010/main" val="15113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2514600"/>
            <a:ext cx="4267200" cy="1477962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Exercise 2.</a:t>
            </a:r>
            <a:r>
              <a:rPr lang="en-US" sz="3200" dirty="0">
                <a:latin typeface="Calibri"/>
                <a:cs typeface="Calibri"/>
              </a:rPr>
              <a:t> How can cats wait until their turn?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40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cats_wait_count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/* Initial value = 0 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NOCATMOUSE)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 /*Two cats per turn*/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How? Discussions */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Wait until it is the cat turn. */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(___________________________) 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___________________;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 /* one cat in the kitchen 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cats_eat_count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/* Initial value = 0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“Cat enters the kitchen.";</a:t>
            </a:r>
          </a:p>
        </p:txBody>
      </p:sp>
    </p:spTree>
    <p:extLst>
      <p:ext uri="{BB962C8B-B14F-4D97-AF65-F5344CB8AC3E}">
        <p14:creationId xmlns:p14="http://schemas.microsoft.com/office/powerpoint/2010/main" val="174898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0" y="76619"/>
            <a:ext cx="8991600" cy="715962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3. </a:t>
            </a:r>
            <a:r>
              <a:rPr lang="en-US" sz="3600" dirty="0">
                <a:latin typeface="Calibri"/>
                <a:cs typeface="Calibri"/>
              </a:rPr>
              <a:t>How to take a dish?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757734"/>
            <a:ext cx="10972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 (dish1_busy  == ________) {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dish1_busy = _________;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dish2_busy = ______;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 “Cat is eating.”; /* which cat? */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_____________________; /* release the lock */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clocksleep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(1); /* enjoys food */</a:t>
            </a:r>
          </a:p>
        </p:txBody>
      </p:sp>
    </p:spTree>
    <p:extLst>
      <p:ext uri="{BB962C8B-B14F-4D97-AF65-F5344CB8AC3E}">
        <p14:creationId xmlns:p14="http://schemas.microsoft.com/office/powerpoint/2010/main" val="248877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188853"/>
            <a:ext cx="8991600" cy="715962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4. </a:t>
            </a:r>
            <a:r>
              <a:rPr lang="en-US" sz="3600" dirty="0">
                <a:latin typeface="Calibri"/>
                <a:cs typeface="Calibri"/>
              </a:rPr>
              <a:t>How to release a dish?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433006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847090"/>
            <a:ext cx="10210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“Cat finishes eating at dish”,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/* release dish 1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dish1_busy = _________;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 /* release dish 2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dish2_busy = _________;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/*update the number of cats in kitchen*/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cats_eat_count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/*update the number of waiting cats*/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cats_wait_count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60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1201400" cy="19812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5. </a:t>
            </a:r>
            <a:r>
              <a:rPr lang="en-US" sz="3600" dirty="0">
                <a:latin typeface="Calibri"/>
                <a:cs typeface="Calibri"/>
              </a:rPr>
              <a:t>How to implement “Switch Turn”. Consider Case 1 where (1) No waiting mouse and (2) There are waiting cats.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38400"/>
            <a:ext cx="1059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(No waiting mouse &amp;&amp; there are waiting cats)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/* Wake up one waiting cat to enter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How?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47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991600" cy="9144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Switch Turn: Case 2. Last Cat and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1043939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/*Last cat and timeout. Then switch to mice.*/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(Last Cat and Timeout)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/*see next slide for detail*/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change_turn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("Cat leaves kitchen.";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unlock(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4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1"/>
            <a:ext cx="10363200" cy="844689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Exercise 6.</a:t>
            </a:r>
            <a:r>
              <a:rPr lang="en-US" sz="3600" dirty="0">
                <a:latin typeface="Calibri"/>
                <a:cs typeface="Calibri"/>
              </a:rPr>
              <a:t> How to switch Turn?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change_turn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844689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/*Case 1: there are waiting mice*/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(there are waiting mice)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MICE;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“It is mice turn now.”;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(there are waiting cats)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/*let cats eat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{/*no waiting cats or mice*/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NOCATMOUSE;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/*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Wake up those waiting for turn 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_______________________;</a:t>
            </a:r>
          </a:p>
        </p:txBody>
      </p:sp>
    </p:spTree>
    <p:extLst>
      <p:ext uri="{BB962C8B-B14F-4D97-AF65-F5344CB8AC3E}">
        <p14:creationId xmlns:p14="http://schemas.microsoft.com/office/powerpoint/2010/main" val="52041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2039600" cy="990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Question: </a:t>
            </a:r>
            <a:r>
              <a:rPr lang="en-US" sz="3600" dirty="0">
                <a:latin typeface="Calibri"/>
                <a:cs typeface="Calibri"/>
              </a:rPr>
              <a:t>What are the two problems if we don’t use CV here? 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752600" y="6477000"/>
            <a:ext cx="12192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B83CF5-451D-2748-9708-DEE764A0CAA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66799"/>
            <a:ext cx="9753600" cy="4953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6248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Reference: http://</a:t>
            </a:r>
            <a:r>
              <a:rPr lang="en-US" sz="1600" dirty="0" err="1">
                <a:latin typeface="Calibri"/>
                <a:cs typeface="Calibri"/>
              </a:rPr>
              <a:t>blog.csdn.net</a:t>
            </a:r>
            <a:r>
              <a:rPr lang="en-US" sz="1600" dirty="0">
                <a:latin typeface="Calibri"/>
                <a:cs typeface="Calibri"/>
              </a:rPr>
              <a:t>/</a:t>
            </a:r>
            <a:r>
              <a:rPr lang="en-US" sz="1600" dirty="0" err="1">
                <a:latin typeface="Calibri"/>
                <a:cs typeface="Calibri"/>
              </a:rPr>
              <a:t>imyfriend</a:t>
            </a:r>
            <a:r>
              <a:rPr lang="en-US" sz="1600" dirty="0">
                <a:latin typeface="Calibri"/>
                <a:cs typeface="Calibri"/>
              </a:rPr>
              <a:t>/article/details/7590547</a:t>
            </a:r>
          </a:p>
        </p:txBody>
      </p:sp>
    </p:spTree>
    <p:extLst>
      <p:ext uri="{BB962C8B-B14F-4D97-AF65-F5344CB8AC3E}">
        <p14:creationId xmlns:p14="http://schemas.microsoft.com/office/powerpoint/2010/main" val="203110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Condition Variables: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7638"/>
            <a:ext cx="9601200" cy="1676399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Wait until a variable meets a particular condition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There is no actual variable in the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581401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/* kern/include/</a:t>
            </a:r>
            <a:r>
              <a:rPr lang="en-US" sz="2800" dirty="0" err="1">
                <a:latin typeface="Courier New"/>
                <a:cs typeface="Courier New"/>
              </a:rPr>
              <a:t>synch.h</a:t>
            </a:r>
            <a:r>
              <a:rPr lang="en-US" sz="2800" dirty="0">
                <a:latin typeface="Courier New"/>
                <a:cs typeface="Courier New"/>
              </a:rPr>
              <a:t>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cv {</a:t>
            </a:r>
          </a:p>
          <a:p>
            <a:r>
              <a:rPr lang="en-US" sz="2800" dirty="0">
                <a:latin typeface="Courier New"/>
                <a:cs typeface="Courier New"/>
              </a:rPr>
              <a:t>	char *name;</a:t>
            </a:r>
          </a:p>
          <a:p>
            <a:r>
              <a:rPr lang="en-US" sz="2800" dirty="0">
                <a:latin typeface="Courier New"/>
                <a:cs typeface="Courier New"/>
              </a:rPr>
              <a:t>	// add what you need here</a:t>
            </a:r>
          </a:p>
          <a:p>
            <a:r>
              <a:rPr lang="en-US" sz="2800" dirty="0">
                <a:latin typeface="Courier New"/>
                <a:cs typeface="Courier New"/>
              </a:rPr>
              <a:t>};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00400" y="5133621"/>
            <a:ext cx="5943600" cy="7620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implement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>
                <a:latin typeface="Calibri"/>
                <a:cs typeface="Calibri"/>
              </a:rPr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3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951270"/>
            <a:ext cx="1143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void </a:t>
            </a:r>
            <a:r>
              <a:rPr lang="en-US" sz="2800" dirty="0" err="1">
                <a:latin typeface="Courier New"/>
                <a:cs typeface="Courier New"/>
              </a:rPr>
              <a:t>cv_wait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cv *cv, </a:t>
            </a:r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lock *lock) {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    use assert to check input cv and lock;</a:t>
            </a:r>
          </a:p>
          <a:p>
            <a:r>
              <a:rPr lang="en-US" sz="2800" dirty="0">
                <a:latin typeface="Courier New"/>
                <a:cs typeface="Courier New"/>
              </a:rPr>
              <a:t>    turn off interrupts;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    release the lock;</a:t>
            </a:r>
          </a:p>
          <a:p>
            <a:r>
              <a:rPr lang="en-US" sz="2800" dirty="0">
                <a:latin typeface="Courier New"/>
                <a:cs typeface="Courier New"/>
              </a:rPr>
              <a:t>    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    /*Question: </a:t>
            </a: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thread_sleep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() using cv or lock?*/</a:t>
            </a:r>
          </a:p>
          <a:p>
            <a:r>
              <a:rPr lang="en-US" sz="2800" dirty="0">
                <a:latin typeface="Courier New"/>
                <a:cs typeface="Courier New"/>
              </a:rPr>
              <a:t>    sleep the thread until someone signals cv;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    acquire the lock;</a:t>
            </a:r>
          </a:p>
          <a:p>
            <a:r>
              <a:rPr lang="en-US" sz="2800" dirty="0">
                <a:latin typeface="Courier New"/>
                <a:cs typeface="Courier New"/>
              </a:rPr>
              <a:t>    turn on interrupts to the previous level;</a:t>
            </a:r>
          </a:p>
          <a:p>
            <a:r>
              <a:rPr lang="en-US" sz="2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5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implement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>
                <a:latin typeface="Calibri"/>
                <a:cs typeface="Calibri"/>
              </a:rPr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3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4024"/>
            <a:ext cx="11811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/>
                <a:cs typeface="Courier New"/>
              </a:rPr>
              <a:t>void </a:t>
            </a:r>
            <a:r>
              <a:rPr lang="en-US" sz="2600" dirty="0" err="1">
                <a:latin typeface="Courier New"/>
                <a:cs typeface="Courier New"/>
              </a:rPr>
              <a:t>cv_signal</a:t>
            </a:r>
            <a:r>
              <a:rPr lang="en-US" sz="2600" dirty="0">
                <a:latin typeface="Courier New"/>
                <a:cs typeface="Courier New"/>
              </a:rPr>
              <a:t>(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*cv,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lock *lock) {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    use assert to check cv and lock;</a:t>
            </a:r>
          </a:p>
          <a:p>
            <a:r>
              <a:rPr lang="en-US" sz="2600" dirty="0">
                <a:latin typeface="Courier New"/>
                <a:cs typeface="Courier New"/>
              </a:rPr>
              <a:t>    turn off interrupts;</a:t>
            </a:r>
          </a:p>
          <a:p>
            <a:r>
              <a:rPr lang="en-US" sz="2600" b="1" dirty="0">
                <a:solidFill>
                  <a:srgbClr val="FF0000"/>
                </a:solidFill>
                <a:latin typeface="Courier New"/>
                <a:cs typeface="Courier New"/>
              </a:rPr>
              <a:t>    /* Question 1: Why panic below? */</a:t>
            </a:r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   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cs typeface="Courier New"/>
              </a:rPr>
              <a:t>/* Question 2: How to implement this IF statement */</a:t>
            </a:r>
          </a:p>
          <a:p>
            <a:r>
              <a:rPr lang="en-US" sz="2600" dirty="0">
                <a:latin typeface="Courier New"/>
                <a:cs typeface="Courier New"/>
              </a:rPr>
              <a:t>    if (this thread does not hold lock)</a:t>
            </a:r>
          </a:p>
          <a:p>
            <a:r>
              <a:rPr lang="en-US" sz="2600" dirty="0">
                <a:latin typeface="Courier New"/>
                <a:cs typeface="Courier New"/>
              </a:rPr>
              <a:t>        panic("</a:t>
            </a:r>
            <a:r>
              <a:rPr lang="en-US" sz="2600" dirty="0" err="1">
                <a:latin typeface="Courier New"/>
                <a:cs typeface="Courier New"/>
              </a:rPr>
              <a:t>cv_signal</a:t>
            </a:r>
            <a:r>
              <a:rPr lang="en-US" sz="2600" dirty="0">
                <a:latin typeface="Courier New"/>
                <a:cs typeface="Courier New"/>
              </a:rPr>
              <a:t> error: cv %s at %p, lock %s at   </a:t>
            </a:r>
          </a:p>
          <a:p>
            <a:r>
              <a:rPr lang="en-US" sz="2600" dirty="0">
                <a:latin typeface="Courier New"/>
                <a:cs typeface="Courier New"/>
              </a:rPr>
              <a:t>              %p.\n", cv-&gt;name, cv, lock-&gt;name, lock);</a:t>
            </a:r>
          </a:p>
          <a:p>
            <a:r>
              <a:rPr lang="en-US" sz="2600" dirty="0">
                <a:latin typeface="Courier New"/>
                <a:cs typeface="Courier New"/>
              </a:rPr>
              <a:t>	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2600" dirty="0">
                <a:latin typeface="Courier New"/>
                <a:cs typeface="Courier New"/>
              </a:rPr>
              <a:t>/* see also how to wakeup a thread Slide 15 */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    wakeup one thread using indicator “cv”;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    turn on interrupts to the previous level;</a:t>
            </a:r>
          </a:p>
          <a:p>
            <a:r>
              <a:rPr lang="en-US" sz="2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63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32480" y="1828800"/>
            <a:ext cx="5486400" cy="685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32480" y="2895600"/>
            <a:ext cx="54864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209663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charset="0"/>
                <a:ea typeface="Times New Roman" charset="0"/>
                <a:cs typeface="Arial" charset="0"/>
              </a:rPr>
              <a:t>In order to understand the implementation of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</a:rPr>
              <a:t>thread_sleep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Times New Roman" charset="0"/>
                <a:cs typeface="Times New Roman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</a:rPr>
              <a:t>thread_wakeup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, you have to study the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Times New Roman" charset="0"/>
              </a:rPr>
              <a:t>thread/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Times New Roman" charset="0"/>
              </a:rPr>
              <a:t>thread.c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 source code file. The global queue of sleepers is declared on lines 28-29 (see below).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409712"/>
            <a:ext cx="10668000" cy="511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The 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thread_wakeup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function (see line 511) wakes up one or more threads who are sleeping on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 “sleep address” ADDR.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If you only want to wake up a single sleeper, you will have to modify this function by adding a 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 statement at the end of the if statement. For example,</a:t>
            </a:r>
            <a:endParaRPr lang="en-US" sz="28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If (t-&gt;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t_sleepaddr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addr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) {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 indent="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…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 indent="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assert(result == 0);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 indent="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Times New Roman" charset="0"/>
                <a:cs typeface="Times New Roman" charset="0"/>
              </a:rPr>
              <a:t>break;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}</a:t>
            </a:r>
            <a:endParaRPr lang="en-US" sz="2000" dirty="0">
              <a:effectLst/>
              <a:latin typeface="Calibri" charset="0"/>
              <a:ea typeface="SimSu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Condition Variables: Sample Usage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4643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15143"/>
            <a:ext cx="11582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/* Declare a cv. 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Question 1: </a:t>
            </a:r>
            <a:r>
              <a:rPr lang="en-US" sz="2800" dirty="0">
                <a:latin typeface="Courier New"/>
                <a:cs typeface="Courier New"/>
              </a:rPr>
              <a:t>Why no initial value? */</a:t>
            </a:r>
          </a:p>
          <a:p>
            <a:r>
              <a:rPr lang="en-US" sz="2800" dirty="0">
                <a:latin typeface="Courier New"/>
                <a:cs typeface="Courier New"/>
              </a:rPr>
              <a:t>static </a:t>
            </a:r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cv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; 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/* Initialize the cv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 = </a:t>
            </a:r>
            <a:r>
              <a:rPr lang="en-US" sz="2800" dirty="0" err="1">
                <a:latin typeface="Courier New"/>
                <a:cs typeface="Courier New"/>
              </a:rPr>
              <a:t>cv_create</a:t>
            </a:r>
            <a:r>
              <a:rPr lang="en-US" sz="2800" dirty="0">
                <a:latin typeface="Courier New"/>
                <a:cs typeface="Courier New"/>
              </a:rPr>
              <a:t>(”sample cv");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if (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== NULL) 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/* Question 2: Why panic? */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2800" dirty="0">
                <a:latin typeface="Courier New"/>
                <a:cs typeface="Courier New"/>
              </a:rPr>
              <a:t>panic(”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: Out of memory.\n");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/* Destroy the cv in the end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cv_destroy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);</a:t>
            </a:r>
          </a:p>
          <a:p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 = NULL;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 err="1">
                <a:latin typeface="Courier New"/>
                <a:cs typeface="Courier New"/>
              </a:rPr>
              <a:t>cv_wait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, </a:t>
            </a:r>
            <a:r>
              <a:rPr lang="en-US" sz="2800" dirty="0" err="1">
                <a:latin typeface="Courier New"/>
                <a:cs typeface="Courier New"/>
              </a:rPr>
              <a:t>sample_lock</a:t>
            </a:r>
            <a:r>
              <a:rPr lang="en-US" sz="2800" dirty="0">
                <a:latin typeface="Courier New"/>
                <a:cs typeface="Courier New"/>
              </a:rPr>
              <a:t>); /* Wait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cv_signal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, </a:t>
            </a:r>
            <a:r>
              <a:rPr lang="en-US" sz="2800" dirty="0" err="1">
                <a:latin typeface="Courier New"/>
                <a:cs typeface="Courier New"/>
              </a:rPr>
              <a:t>sample_lock</a:t>
            </a:r>
            <a:r>
              <a:rPr lang="en-US" sz="2800" dirty="0">
                <a:latin typeface="Courier New"/>
                <a:cs typeface="Courier New"/>
              </a:rPr>
              <a:t>); /*Signal*/ </a:t>
            </a:r>
          </a:p>
        </p:txBody>
      </p:sp>
    </p:spTree>
    <p:extLst>
      <p:ext uri="{BB962C8B-B14F-4D97-AF65-F5344CB8AC3E}">
        <p14:creationId xmlns:p14="http://schemas.microsoft.com/office/powerpoint/2010/main" val="200586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06200" cy="563562"/>
          </a:xfrm>
        </p:spPr>
        <p:txBody>
          <a:bodyPr/>
          <a:lstStyle/>
          <a:p>
            <a:r>
              <a:rPr lang="en-US" sz="3200">
                <a:latin typeface="Calibri"/>
                <a:cs typeface="Calibri"/>
              </a:rPr>
              <a:t>Producer/Consumer: How </a:t>
            </a:r>
            <a:r>
              <a:rPr lang="en-US" sz="3200" dirty="0">
                <a:latin typeface="Calibri"/>
                <a:cs typeface="Calibri"/>
              </a:rPr>
              <a:t>to use condition variables in OS/161?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673348"/>
            <a:ext cx="10668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/>
                <a:cs typeface="Courier New"/>
              </a:rPr>
              <a:t>char buffer[SIZE];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int</a:t>
            </a:r>
            <a:r>
              <a:rPr lang="en-US" sz="2600" dirty="0">
                <a:latin typeface="Courier New"/>
                <a:cs typeface="Courier New"/>
              </a:rPr>
              <a:t> count = 0, head = 0, tail = 0;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lock *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  <a:p>
            <a:r>
              <a:rPr lang="en-US" sz="2600" dirty="0">
                <a:latin typeface="Courier New"/>
                <a:cs typeface="Courier New"/>
              </a:rPr>
              <a:t>static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2600" dirty="0" err="1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  <a:p>
            <a:r>
              <a:rPr lang="en-US" sz="2600" dirty="0">
                <a:latin typeface="Courier New"/>
                <a:cs typeface="Courier New"/>
              </a:rPr>
              <a:t>static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2600" dirty="0" err="1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lock_create</a:t>
            </a:r>
            <a:r>
              <a:rPr lang="en-US" sz="2600" dirty="0">
                <a:latin typeface="Courier New"/>
                <a:cs typeface="Courier New"/>
              </a:rPr>
              <a:t>(“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for cv”);</a:t>
            </a:r>
          </a:p>
          <a:p>
            <a:r>
              <a:rPr lang="en-US" sz="2600" dirty="0">
                <a:latin typeface="Courier New"/>
                <a:cs typeface="Courier New"/>
              </a:rPr>
              <a:t>if (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== NULL)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sz="2600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: Out of memory.\n");</a:t>
            </a:r>
          </a:p>
          <a:p>
            <a:endParaRPr lang="en-US" sz="26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600" dirty="0" err="1">
                <a:latin typeface="Courier New"/>
                <a:cs typeface="Courier New"/>
              </a:rPr>
              <a:t>notEmpty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(“Buffer not empty”);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notFull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(“Buffer not full”);</a:t>
            </a:r>
          </a:p>
          <a:p>
            <a:r>
              <a:rPr lang="en-US" sz="2600" dirty="0">
                <a:latin typeface="Courier New"/>
                <a:cs typeface="Courier New"/>
              </a:rPr>
              <a:t>if (</a:t>
            </a:r>
            <a:r>
              <a:rPr lang="en-US" sz="2600" dirty="0" err="1">
                <a:latin typeface="Courier New"/>
                <a:cs typeface="Courier New"/>
              </a:rPr>
              <a:t>notEmpty</a:t>
            </a:r>
            <a:r>
              <a:rPr lang="en-US" sz="2600" dirty="0">
                <a:latin typeface="Courier New"/>
                <a:cs typeface="Courier New"/>
              </a:rPr>
              <a:t> == NULL || </a:t>
            </a:r>
            <a:r>
              <a:rPr lang="en-US" sz="2600" dirty="0" err="1">
                <a:latin typeface="Courier New"/>
                <a:cs typeface="Courier New"/>
              </a:rPr>
              <a:t>notFull</a:t>
            </a:r>
            <a:r>
              <a:rPr lang="en-US" sz="2600" dirty="0">
                <a:latin typeface="Courier New"/>
                <a:cs typeface="Courier New"/>
              </a:rPr>
              <a:t> == NULL)</a:t>
            </a:r>
          </a:p>
          <a:p>
            <a:r>
              <a:rPr lang="en-US" sz="2600" dirty="0">
                <a:latin typeface="Courier New"/>
                <a:cs typeface="Courier New"/>
              </a:rPr>
              <a:t>    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panic(”CV: Out of memory.\n");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505200"/>
            <a:ext cx="26670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9347" y="3945308"/>
            <a:ext cx="6641253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5486400"/>
            <a:ext cx="7010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5940354"/>
            <a:ext cx="7010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1330</Words>
  <Application>Microsoft Macintosh PowerPoint</Application>
  <PresentationFormat>Widescreen</PresentationFormat>
  <Paragraphs>242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宋体</vt:lpstr>
      <vt:lpstr>宋体</vt:lpstr>
      <vt:lpstr>Arial</vt:lpstr>
      <vt:lpstr>Calibri</vt:lpstr>
      <vt:lpstr>Courier New</vt:lpstr>
      <vt:lpstr>Times New Roman</vt:lpstr>
      <vt:lpstr>1_Default Design</vt:lpstr>
      <vt:lpstr>COMP 3500  Introduction to Operating Systems  Project 3 – Synchronization  Cats and Mice Implemenation using Locks and Condition Variables</vt:lpstr>
      <vt:lpstr>Question: What are the two problems if we don’t use CV here? </vt:lpstr>
      <vt:lpstr>Condition Variables: Data Structure</vt:lpstr>
      <vt:lpstr>How to implement cv_wait()? </vt:lpstr>
      <vt:lpstr>How to implement cv_signal()? </vt:lpstr>
      <vt:lpstr>PowerPoint Presentation</vt:lpstr>
      <vt:lpstr>PowerPoint Presentation</vt:lpstr>
      <vt:lpstr>Condition Variables: Sample Usage </vt:lpstr>
      <vt:lpstr>Producer/Consumer: How to use condition variables in OS/161?</vt:lpstr>
      <vt:lpstr>Basic Idea: Timesharing Policy</vt:lpstr>
      <vt:lpstr>Exercise 1. Please initialize the lock and two CVs.</vt:lpstr>
      <vt:lpstr>Exercise 2. How can cats wait until their turn?</vt:lpstr>
      <vt:lpstr>Exercise 3. How to take a dish?</vt:lpstr>
      <vt:lpstr>Exercise 4. How to release a dish? </vt:lpstr>
      <vt:lpstr>Exercise 5. How to implement “Switch Turn”. Consider Case 1 where (1) No waiting mouse and (2) There are waiting cats.</vt:lpstr>
      <vt:lpstr>Switch Turn: Case 2. Last Cat and Timeout</vt:lpstr>
      <vt:lpstr>Exercise 6. How to switch Turn? change_turn();</vt:lpstr>
    </vt:vector>
  </TitlesOfParts>
  <Company>New Mexico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421</cp:revision>
  <dcterms:created xsi:type="dcterms:W3CDTF">2006-08-22T22:53:10Z</dcterms:created>
  <dcterms:modified xsi:type="dcterms:W3CDTF">2018-10-08T15:27:48Z</dcterms:modified>
</cp:coreProperties>
</file>