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1"/>
  </p:notesMasterIdLst>
  <p:handoutMasterIdLst>
    <p:handoutMasterId r:id="rId22"/>
  </p:handoutMasterIdLst>
  <p:sldIdLst>
    <p:sldId id="557" r:id="rId2"/>
    <p:sldId id="571" r:id="rId3"/>
    <p:sldId id="603" r:id="rId4"/>
    <p:sldId id="617" r:id="rId5"/>
    <p:sldId id="618" r:id="rId6"/>
    <p:sldId id="605" r:id="rId7"/>
    <p:sldId id="606" r:id="rId8"/>
    <p:sldId id="607" r:id="rId9"/>
    <p:sldId id="608" r:id="rId10"/>
    <p:sldId id="615" r:id="rId11"/>
    <p:sldId id="614" r:id="rId12"/>
    <p:sldId id="610" r:id="rId13"/>
    <p:sldId id="611" r:id="rId14"/>
    <p:sldId id="612" r:id="rId15"/>
    <p:sldId id="620" r:id="rId16"/>
    <p:sldId id="619" r:id="rId17"/>
    <p:sldId id="613" r:id="rId18"/>
    <p:sldId id="616" r:id="rId19"/>
    <p:sldId id="609"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4154" autoAdjust="0"/>
  </p:normalViewPr>
  <p:slideViewPr>
    <p:cSldViewPr>
      <p:cViewPr varScale="1">
        <p:scale>
          <a:sx n="109" d="100"/>
          <a:sy n="109" d="100"/>
        </p:scale>
        <p:origin x="1224" y="192"/>
      </p:cViewPr>
      <p:guideLst>
        <p:guide orient="horz" pos="2160"/>
        <p:guide pos="3840"/>
      </p:guideLst>
    </p:cSldViewPr>
  </p:slideViewPr>
  <p:notesTextViewPr>
    <p:cViewPr>
      <p:scale>
        <a:sx n="100" d="100"/>
        <a:sy n="100" d="100"/>
      </p:scale>
      <p:origin x="0" y="-24"/>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10/9/17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10/9/17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38" tIns="44425" rIns="90438" bIns="44425"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Fall’17</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Lecture 21: 25 Minutes, Slides 1-5</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mtClean="0">
                <a:latin typeface="Times New Roman" charset="0"/>
                <a:ea typeface="宋体" charset="0"/>
                <a:cs typeface="宋体" charset="0"/>
              </a:rPr>
              <a:t>Lecture 22: 20 Minutes</a:t>
            </a:r>
          </a:p>
          <a:p>
            <a:pPr eaLnBrk="1" hangingPunct="1"/>
            <a:endParaRPr lang="en-US" altLang="zh-CN" dirty="0" smtClean="0">
              <a:latin typeface="Calibri" charset="0"/>
              <a:ea typeface="SimSun" charset="0"/>
              <a:cs typeface="SimSun" charset="0"/>
            </a:endParaRPr>
          </a:p>
          <a:p>
            <a:pPr eaLnBrk="1" hangingPunct="1"/>
            <a:r>
              <a:rPr lang="en-US" altLang="zh-CN" dirty="0" smtClean="0">
                <a:latin typeface="Calibri" charset="0"/>
                <a:ea typeface="SimSun" charset="0"/>
                <a:cs typeface="SimSun" charset="0"/>
              </a:rPr>
              <a:t>Spring’17</a:t>
            </a:r>
          </a:p>
          <a:p>
            <a:pPr eaLnBrk="1" hangingPunct="1"/>
            <a:r>
              <a:rPr lang="en-US" altLang="zh-CN" dirty="0" smtClean="0">
                <a:latin typeface="Calibri" charset="0"/>
                <a:ea typeface="SimSun" charset="0"/>
                <a:cs typeface="SimSun" charset="0"/>
              </a:rPr>
              <a:t>25 </a:t>
            </a:r>
            <a:r>
              <a:rPr lang="en-US" altLang="zh-CN" dirty="0">
                <a:latin typeface="Calibri" charset="0"/>
                <a:ea typeface="SimSun" charset="0"/>
                <a:cs typeface="SimSun" charset="0"/>
              </a:rPr>
              <a:t>Min: Lec08a1-Project 3-6 Cats and Mice Implementation CV </a:t>
            </a:r>
            <a:r>
              <a:rPr lang="en-US" altLang="zh-CN" dirty="0" err="1">
                <a:latin typeface="Calibri" charset="0"/>
                <a:ea typeface="SimSun" charset="0"/>
                <a:cs typeface="SimSun" charset="0"/>
              </a:rPr>
              <a:t>cont</a:t>
            </a:r>
            <a:endParaRPr lang="en-US" altLang="zh-CN" dirty="0">
              <a:latin typeface="Calibri" charset="0"/>
              <a:ea typeface="SimSun" charset="0"/>
              <a:cs typeface="SimSun" charset="0"/>
            </a:endParaRPr>
          </a:p>
          <a:p>
            <a:pPr eaLnBrk="1" hangingPunct="1"/>
            <a:r>
              <a:rPr lang="en-US" altLang="zh-CN" dirty="0">
                <a:latin typeface="Calibri" charset="0"/>
                <a:ea typeface="SimSun" charset="0"/>
                <a:cs typeface="SimSun" charset="0"/>
              </a:rPr>
              <a:t>25</a:t>
            </a:r>
            <a:r>
              <a:rPr lang="en-US" altLang="zh-CN" baseline="0" dirty="0">
                <a:latin typeface="Calibri" charset="0"/>
                <a:ea typeface="SimSun" charset="0"/>
                <a:cs typeface="SimSun" charset="0"/>
              </a:rPr>
              <a:t> Min: Lec08a2 This lecture note. Slides </a:t>
            </a:r>
            <a:r>
              <a:rPr lang="en-US" altLang="zh-CN" baseline="0" dirty="0" smtClean="0">
                <a:latin typeface="Calibri" charset="0"/>
                <a:ea typeface="SimSun" charset="0"/>
                <a:cs typeface="SimSun" charset="0"/>
              </a:rPr>
              <a:t>1-15 or 1-10</a:t>
            </a:r>
            <a:endParaRPr lang="en-US" altLang="zh-CN" baseline="0" dirty="0">
              <a:latin typeface="Calibri" charset="0"/>
              <a:ea typeface="SimSun" charset="0"/>
              <a:cs typeface="SimSun" charset="0"/>
            </a:endParaRPr>
          </a:p>
          <a:p>
            <a:pPr eaLnBrk="1" hangingPunct="1"/>
            <a:r>
              <a:rPr lang="en-US" altLang="zh-CN" baseline="0" dirty="0">
                <a:latin typeface="Calibri" charset="0"/>
                <a:ea typeface="SimSun" charset="0"/>
                <a:cs typeface="SimSun" charset="0"/>
              </a:rPr>
              <a:t>No resource allocation graphs: next lecture Slides 11-18</a:t>
            </a:r>
            <a:endParaRPr lang="en-US" altLang="zh-CN" dirty="0">
              <a:latin typeface="Calibri" charset="0"/>
              <a:ea typeface="SimSun" charset="0"/>
              <a:cs typeface="SimSun" charset="0"/>
            </a:endParaRPr>
          </a:p>
        </p:txBody>
      </p:sp>
      <p:sp>
        <p:nvSpPr>
          <p:cNvPr id="8194"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1326937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C9886AE9-A4F5-C84E-9FD6-A3AC65DBC3AE}" type="slidenum">
              <a:rPr lang="en-US">
                <a:latin typeface="Times New Roman" charset="0"/>
              </a:rPr>
              <a:pPr/>
              <a:t>11</a:t>
            </a:fld>
            <a:endParaRPr lang="en-US">
              <a:latin typeface="Times New Roman" charset="0"/>
            </a:endParaRPr>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857377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A2A65828-B40F-894A-8D63-E8CA854F570B}" type="slidenum">
              <a:rPr lang="en-US">
                <a:latin typeface="Times New Roman" charset="0"/>
              </a:rPr>
              <a:pPr/>
              <a:t>12</a:t>
            </a:fld>
            <a:endParaRPr lang="en-US">
              <a:latin typeface="Times New Roman" charset="0"/>
            </a:endParaRPr>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11948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AEC82677-421B-404B-99AE-16B0D1492434}" type="slidenum">
              <a:rPr lang="en-US">
                <a:latin typeface="Times New Roman" charset="0"/>
              </a:rPr>
              <a:pPr/>
              <a:t>13</a:t>
            </a:fld>
            <a:endParaRPr lang="en-US">
              <a:latin typeface="Times New Roman" charset="0"/>
            </a:endParaRPr>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065558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39E45B3A-411B-1E40-B533-73270BEAC5E2}" type="slidenum">
              <a:rPr lang="en-US">
                <a:latin typeface="Times New Roman" charset="0"/>
              </a:rPr>
              <a:pPr/>
              <a:t>14</a:t>
            </a:fld>
            <a:endParaRPr lang="en-US">
              <a:latin typeface="Times New Roman" charset="0"/>
            </a:endParaRPr>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rPr>
              <a:t>Answer: deadlock</a:t>
            </a:r>
          </a:p>
        </p:txBody>
      </p:sp>
    </p:spTree>
    <p:extLst>
      <p:ext uri="{BB962C8B-B14F-4D97-AF65-F5344CB8AC3E}">
        <p14:creationId xmlns:p14="http://schemas.microsoft.com/office/powerpoint/2010/main" val="973056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15</a:t>
            </a:fld>
            <a:endParaRPr lang="en-US">
              <a:latin typeface="Times New Roman" charset="0"/>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836690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39E45B3A-411B-1E40-B533-73270BEAC5E2}" type="slidenum">
              <a:rPr lang="en-US">
                <a:latin typeface="Times New Roman" charset="0"/>
              </a:rPr>
              <a:pPr/>
              <a:t>16</a:t>
            </a:fld>
            <a:endParaRPr lang="en-US">
              <a:latin typeface="Times New Roman" charset="0"/>
            </a:endParaRPr>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rPr>
              <a:t>Answer: deadlock</a:t>
            </a:r>
          </a:p>
        </p:txBody>
      </p:sp>
    </p:spTree>
    <p:extLst>
      <p:ext uri="{BB962C8B-B14F-4D97-AF65-F5344CB8AC3E}">
        <p14:creationId xmlns:p14="http://schemas.microsoft.com/office/powerpoint/2010/main" val="1066186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93F20FE6-A2D8-5444-8851-99AD587F5441}" type="slidenum">
              <a:rPr lang="en-US">
                <a:latin typeface="Times New Roman" charset="0"/>
              </a:rPr>
              <a:pPr/>
              <a:t>17</a:t>
            </a:fld>
            <a:endParaRPr lang="en-US">
              <a:latin typeface="Times New Roman" charset="0"/>
            </a:endParaRPr>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rPr>
              <a:t>No.</a:t>
            </a:r>
          </a:p>
        </p:txBody>
      </p:sp>
    </p:spTree>
    <p:extLst>
      <p:ext uri="{BB962C8B-B14F-4D97-AF65-F5344CB8AC3E}">
        <p14:creationId xmlns:p14="http://schemas.microsoft.com/office/powerpoint/2010/main" val="79319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C611D085-4D3D-A748-AEAE-86986DFDDC4E}" type="slidenum">
              <a:rPr lang="en-US">
                <a:latin typeface="Times New Roman" charset="0"/>
              </a:rPr>
              <a:pPr/>
              <a:t>18</a:t>
            </a:fld>
            <a:endParaRPr lang="en-US">
              <a:latin typeface="Times New Roman" charset="0"/>
            </a:endParaRPr>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rPr>
              <a:t>Deadlock or no deadlock?</a:t>
            </a:r>
          </a:p>
          <a:p>
            <a:r>
              <a:rPr lang="en-US" dirty="0">
                <a:ea typeface="MS PGothic" charset="0"/>
              </a:rPr>
              <a:t>Why no cycle then</a:t>
            </a:r>
            <a:r>
              <a:rPr lang="en-US" baseline="0" dirty="0">
                <a:ea typeface="MS PGothic" charset="0"/>
              </a:rPr>
              <a:t> no deadlock? No circular wait (one of the four conditions)</a:t>
            </a:r>
            <a:endParaRPr lang="en-US" dirty="0">
              <a:ea typeface="MS PGothic" charset="0"/>
            </a:endParaRPr>
          </a:p>
        </p:txBody>
      </p:sp>
    </p:spTree>
    <p:extLst>
      <p:ext uri="{BB962C8B-B14F-4D97-AF65-F5344CB8AC3E}">
        <p14:creationId xmlns:p14="http://schemas.microsoft.com/office/powerpoint/2010/main" val="1717198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19</a:t>
            </a:fld>
            <a:endParaRPr lang="en-US">
              <a:latin typeface="Times New Roman" charset="0"/>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92549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Three conditions of policy must be present for a deadlock to be possible: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Mutual exclusion . Only one process may use a resource at a time. No process </a:t>
            </a:r>
            <a:r>
              <a:rPr lang="en-US" sz="1200" kern="1200" baseline="0" dirty="0">
                <a:solidFill>
                  <a:schemeClr val="tx1"/>
                </a:solidFill>
                <a:latin typeface="+mn-lt"/>
                <a:ea typeface="+mn-ea"/>
                <a:cs typeface="+mn-cs"/>
              </a:rPr>
              <a:t>may access a resource unit that has been allocated to another process.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Hold and wait . A process may hold allocated resources while awaiting assignment </a:t>
            </a:r>
            <a:r>
              <a:rPr lang="en-US" sz="1200" kern="1200" baseline="0" dirty="0">
                <a:solidFill>
                  <a:schemeClr val="tx1"/>
                </a:solidFill>
                <a:latin typeface="+mn-lt"/>
                <a:ea typeface="+mn-ea"/>
                <a:cs typeface="+mn-cs"/>
              </a:rPr>
              <a:t>of other resources.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No preemption . No resource can be forcibly removed from a process holding 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first three conditions are necessary but not sufficient for a deadlock to exist. For deadlock to actually take place, a fourth condition is required:</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Circular wait . </a:t>
            </a:r>
            <a:r>
              <a:rPr lang="en-US" sz="1200" b="0" kern="1200" baseline="0" dirty="0">
                <a:solidFill>
                  <a:schemeClr val="tx1"/>
                </a:solidFill>
                <a:latin typeface="+mn-lt"/>
                <a:ea typeface="+mn-ea"/>
                <a:cs typeface="+mn-cs"/>
              </a:rPr>
              <a:t>A closed chain of processes exists, such that each process holds</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at least one resource needed by the next process in the chain (e.g., Figure 6.5c</a:t>
            </a:r>
          </a:p>
          <a:p>
            <a:r>
              <a:rPr lang="en-US" sz="1200" kern="1200" baseline="0" dirty="0">
                <a:solidFill>
                  <a:schemeClr val="tx1"/>
                </a:solidFill>
                <a:latin typeface="+mn-lt"/>
                <a:ea typeface="+mn-ea"/>
                <a:cs typeface="+mn-cs"/>
              </a:rPr>
              <a:t>and Figure 6.6 ).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fourth condition is, actually, a potential consequence of the first three. That is, given that the first three conditions exist, a sequence of events may occur that lead to an </a:t>
            </a:r>
            <a:r>
              <a:rPr lang="en-US" sz="1200" kern="1200" baseline="0" dirty="0" err="1">
                <a:solidFill>
                  <a:schemeClr val="tx1"/>
                </a:solidFill>
                <a:latin typeface="+mn-lt"/>
                <a:ea typeface="+mn-ea"/>
                <a:cs typeface="+mn-cs"/>
              </a:rPr>
              <a:t>unresolvable</a:t>
            </a:r>
            <a:r>
              <a:rPr lang="en-US" sz="1200" kern="1200" baseline="0" dirty="0">
                <a:solidFill>
                  <a:schemeClr val="tx1"/>
                </a:solidFill>
                <a:latin typeface="+mn-lt"/>
                <a:ea typeface="+mn-ea"/>
                <a:cs typeface="+mn-cs"/>
              </a:rPr>
              <a:t> circular wait. The </a:t>
            </a:r>
            <a:r>
              <a:rPr lang="en-US" sz="1200" kern="1200" baseline="0" dirty="0" err="1">
                <a:solidFill>
                  <a:schemeClr val="tx1"/>
                </a:solidFill>
                <a:latin typeface="+mn-lt"/>
                <a:ea typeface="+mn-ea"/>
                <a:cs typeface="+mn-cs"/>
              </a:rPr>
              <a:t>unresolvable</a:t>
            </a:r>
            <a:r>
              <a:rPr lang="en-US" sz="1200" kern="1200" baseline="0" dirty="0">
                <a:solidFill>
                  <a:schemeClr val="tx1"/>
                </a:solidFill>
                <a:latin typeface="+mn-lt"/>
                <a:ea typeface="+mn-ea"/>
                <a:cs typeface="+mn-cs"/>
              </a:rPr>
              <a:t> circular wait is in fact the definition of deadlock. The circular wait listed as condition 4 is </a:t>
            </a:r>
            <a:r>
              <a:rPr lang="en-US" sz="1200" kern="1200" baseline="0" dirty="0" err="1">
                <a:solidFill>
                  <a:schemeClr val="tx1"/>
                </a:solidFill>
                <a:latin typeface="+mn-lt"/>
                <a:ea typeface="+mn-ea"/>
                <a:cs typeface="+mn-cs"/>
              </a:rPr>
              <a:t>unresolvable</a:t>
            </a:r>
            <a:r>
              <a:rPr lang="en-US" sz="1200" kern="1200" baseline="0" dirty="0">
                <a:solidFill>
                  <a:schemeClr val="tx1"/>
                </a:solidFill>
                <a:latin typeface="+mn-lt"/>
                <a:ea typeface="+mn-ea"/>
                <a:cs typeface="+mn-cs"/>
              </a:rPr>
              <a:t> because the first three conditions hold. Thus, the four conditions, taken together, constitute necessary and sufficient conditions for deadlock.</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2888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sz="1200" kern="1200" baseline="0" dirty="0">
              <a:solidFill>
                <a:schemeClr val="tx1"/>
              </a:solidFill>
              <a:latin typeface="+mn-lt"/>
              <a:ea typeface="+mn-ea"/>
              <a:cs typeface="+mn-cs"/>
            </a:endParaRPr>
          </a:p>
          <a:p>
            <a:r>
              <a:rPr lang="en-US" sz="1200" kern="1200" baseline="0" dirty="0" err="1">
                <a:solidFill>
                  <a:schemeClr val="tx1"/>
                </a:solidFill>
                <a:latin typeface="+mn-lt"/>
                <a:ea typeface="+mn-ea"/>
                <a:cs typeface="+mn-cs"/>
              </a:rPr>
              <a:t>p</a:t>
            </a:r>
            <a:r>
              <a:rPr lang="en-US" sz="1200" kern="1200" baseline="0" dirty="0">
                <a:solidFill>
                  <a:schemeClr val="tx1"/>
                </a:solidFill>
                <a:latin typeface="+mn-lt"/>
                <a:ea typeface="+mn-ea"/>
                <a:cs typeface="+mn-cs"/>
              </a:rPr>
              <a:t> 0 </a:t>
            </a:r>
            <a:r>
              <a:rPr lang="en-US" sz="1200" kern="1200" baseline="0" dirty="0" err="1">
                <a:solidFill>
                  <a:schemeClr val="tx1"/>
                </a:solidFill>
                <a:latin typeface="+mn-lt"/>
                <a:ea typeface="+mn-ea"/>
                <a:cs typeface="+mn-cs"/>
              </a:rPr>
              <a:t>p</a:t>
            </a:r>
            <a:r>
              <a:rPr lang="en-US" sz="1200" kern="1200" baseline="0" dirty="0">
                <a:solidFill>
                  <a:schemeClr val="tx1"/>
                </a:solidFill>
                <a:latin typeface="+mn-lt"/>
                <a:ea typeface="+mn-ea"/>
                <a:cs typeface="+mn-cs"/>
              </a:rPr>
              <a:t> 1 </a:t>
            </a:r>
            <a:r>
              <a:rPr lang="en-US" sz="1200" kern="1200" baseline="0" dirty="0" err="1">
                <a:solidFill>
                  <a:schemeClr val="tx1"/>
                </a:solidFill>
                <a:latin typeface="+mn-lt"/>
                <a:ea typeface="+mn-ea"/>
                <a:cs typeface="+mn-cs"/>
              </a:rPr>
              <a:t>q</a:t>
            </a:r>
            <a:r>
              <a:rPr lang="en-US" sz="1200" kern="1200" baseline="0" dirty="0">
                <a:solidFill>
                  <a:schemeClr val="tx1"/>
                </a:solidFill>
                <a:latin typeface="+mn-lt"/>
                <a:ea typeface="+mn-ea"/>
                <a:cs typeface="+mn-cs"/>
              </a:rPr>
              <a:t> 0 </a:t>
            </a:r>
            <a:r>
              <a:rPr lang="en-US" sz="1200" kern="1200" baseline="0" dirty="0" err="1">
                <a:solidFill>
                  <a:schemeClr val="tx1"/>
                </a:solidFill>
                <a:latin typeface="+mn-lt"/>
                <a:ea typeface="+mn-ea"/>
                <a:cs typeface="+mn-cs"/>
              </a:rPr>
              <a:t>q</a:t>
            </a:r>
            <a:r>
              <a:rPr lang="en-US" sz="1200" kern="1200" baseline="0" dirty="0">
                <a:solidFill>
                  <a:schemeClr val="tx1"/>
                </a:solidFill>
                <a:latin typeface="+mn-lt"/>
                <a:ea typeface="+mn-ea"/>
                <a:cs typeface="+mn-cs"/>
              </a:rPr>
              <a:t> 1 </a:t>
            </a:r>
            <a:r>
              <a:rPr lang="en-US" sz="1200" kern="1200" baseline="0" dirty="0" err="1">
                <a:solidFill>
                  <a:schemeClr val="tx1"/>
                </a:solidFill>
                <a:latin typeface="+mn-lt"/>
                <a:ea typeface="+mn-ea"/>
                <a:cs typeface="+mn-cs"/>
              </a:rPr>
              <a:t>p</a:t>
            </a:r>
            <a:r>
              <a:rPr lang="en-US" sz="1200" kern="1200" baseline="0" dirty="0">
                <a:solidFill>
                  <a:schemeClr val="tx1"/>
                </a:solidFill>
                <a:latin typeface="+mn-lt"/>
                <a:ea typeface="+mn-ea"/>
                <a:cs typeface="+mn-cs"/>
              </a:rPr>
              <a:t> 2 </a:t>
            </a:r>
            <a:r>
              <a:rPr lang="en-US" sz="1200" kern="1200" baseline="0" dirty="0" err="1">
                <a:solidFill>
                  <a:schemeClr val="tx1"/>
                </a:solidFill>
                <a:latin typeface="+mn-lt"/>
                <a:ea typeface="+mn-ea"/>
                <a:cs typeface="+mn-cs"/>
              </a:rPr>
              <a:t>q</a:t>
            </a:r>
            <a:r>
              <a:rPr lang="en-US" sz="1200" kern="1200" baseline="0" dirty="0">
                <a:solidFill>
                  <a:schemeClr val="tx1"/>
                </a:solidFill>
                <a:latin typeface="+mn-lt"/>
                <a:ea typeface="+mn-ea"/>
                <a:cs typeface="+mn-cs"/>
              </a:rPr>
              <a:t> 2</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78642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1907621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DEAEADDB-80BC-7848-B190-BAEAC0B7BDFB}" type="slidenum">
              <a:rPr lang="en-US">
                <a:latin typeface="Times New Roman" charset="0"/>
              </a:rPr>
              <a:pPr/>
              <a:t>6</a:t>
            </a:fld>
            <a:endParaRPr lang="en-US">
              <a:latin typeface="Times New Roman" charset="0"/>
            </a:endParaRPr>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60338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DEAEADDB-80BC-7848-B190-BAEAC0B7BDFB}" type="slidenum">
              <a:rPr lang="en-US">
                <a:latin typeface="Times New Roman" charset="0"/>
              </a:rPr>
              <a:pPr/>
              <a:t>7</a:t>
            </a:fld>
            <a:endParaRPr lang="en-US">
              <a:latin typeface="Times New Roman" charset="0"/>
            </a:endParaRPr>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483514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DEAEADDB-80BC-7848-B190-BAEAC0B7BDFB}" type="slidenum">
              <a:rPr lang="en-US">
                <a:latin typeface="Times New Roman" charset="0"/>
              </a:rPr>
              <a:pPr/>
              <a:t>8</a:t>
            </a:fld>
            <a:endParaRPr lang="en-US">
              <a:latin typeface="Times New Roman" charset="0"/>
            </a:endParaRPr>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144185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DEAEADDB-80BC-7848-B190-BAEAC0B7BDFB}" type="slidenum">
              <a:rPr lang="en-US">
                <a:latin typeface="Times New Roman" charset="0"/>
              </a:rPr>
              <a:pPr/>
              <a:t>9</a:t>
            </a:fld>
            <a:endParaRPr lang="en-US">
              <a:latin typeface="Times New Roman" charset="0"/>
            </a:endParaRPr>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763829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10</a:t>
            </a:fld>
            <a:endParaRPr lang="en-US">
              <a:latin typeface="Times New Roman" charset="0"/>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81402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226484"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defRPr>
                <a:solidFill>
                  <a:srgbClr val="0000FF"/>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0"/>
          </p:nvPr>
        </p:nvSpPr>
        <p:spPr>
          <a:xfrm>
            <a:off x="8737600" y="6356351"/>
            <a:ext cx="1422400" cy="365125"/>
          </a:xfrm>
        </p:spPr>
        <p:txBody>
          <a:bodyPr/>
          <a:lstStyle>
            <a:lvl1pPr>
              <a:defRPr/>
            </a:lvl1pPr>
          </a:lstStyle>
          <a:p>
            <a:pPr>
              <a:defRPr/>
            </a:pPr>
            <a:fld id="{28F4A3D6-8C1B-B547-85DF-557C25BCE148}" type="slidenum">
              <a:rPr lang="en-US"/>
              <a:pPr>
                <a:defRPr/>
              </a:pPr>
              <a:t>‹#›</a:t>
            </a:fld>
            <a:endParaRPr lang="en-US"/>
          </a:p>
        </p:txBody>
      </p:sp>
    </p:spTree>
    <p:extLst>
      <p:ext uri="{BB962C8B-B14F-4D97-AF65-F5344CB8AC3E}">
        <p14:creationId xmlns:p14="http://schemas.microsoft.com/office/powerpoint/2010/main" val="8562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8" descr="SGCOE V 158 289"/>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000FF"/>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a:xfrm>
            <a:off x="304800" y="6248401"/>
            <a:ext cx="1625600" cy="365125"/>
          </a:xfrm>
        </p:spPr>
        <p:txBody>
          <a:bodyPr/>
          <a:lstStyle>
            <a:lvl1pPr>
              <a:defRPr/>
            </a:lvl1pPr>
          </a:lstStyle>
          <a:p>
            <a:pPr>
              <a:defRPr/>
            </a:pPr>
            <a:fld id="{4650CFA0-3E24-3141-A4B7-FE671916A352}" type="slidenum">
              <a:rPr lang="en-US"/>
              <a:pPr>
                <a:defRPr/>
              </a:pPr>
              <a:t>‹#›</a:t>
            </a:fld>
            <a:endParaRPr lang="en-US"/>
          </a:p>
        </p:txBody>
      </p:sp>
    </p:spTree>
    <p:extLst>
      <p:ext uri="{BB962C8B-B14F-4D97-AF65-F5344CB8AC3E}">
        <p14:creationId xmlns:p14="http://schemas.microsoft.com/office/powerpoint/2010/main" val="234912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a:xfrm>
            <a:off x="8920480" y="6492876"/>
            <a:ext cx="2844800" cy="365125"/>
          </a:xfrm>
          <a:prstGeom prst="rect">
            <a:avLst/>
          </a:prstGeom>
        </p:spPr>
        <p:txBody>
          <a:bodyPr/>
          <a:lstStyle/>
          <a:p>
            <a:pPr>
              <a:defRPr/>
            </a:pPr>
            <a:endParaRPr lang="en-US" dirty="0"/>
          </a:p>
        </p:txBody>
      </p:sp>
      <p:sp>
        <p:nvSpPr>
          <p:cNvPr id="4" name="Footer Placeholder 3"/>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extLst>
      <p:ext uri="{BB962C8B-B14F-4D97-AF65-F5344CB8AC3E}">
        <p14:creationId xmlns:p14="http://schemas.microsoft.com/office/powerpoint/2010/main" val="41645657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useBgFill="1">
        <p:nvSpPr>
          <p:cNvPr id="7" name="Rectangle 6"/>
          <p:cNvSpPr/>
          <p:nvPr/>
        </p:nvSpPr>
        <p:spPr>
          <a:xfrm>
            <a:off x="474133" y="566058"/>
            <a:ext cx="11195352"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8920480" y="6492876"/>
            <a:ext cx="2844800" cy="365125"/>
          </a:xfrm>
          <a:prstGeom prst="rect">
            <a:avLst/>
          </a:prstGeom>
        </p:spPr>
        <p:txBody>
          <a:bodyPr/>
          <a:lstStyle/>
          <a:p>
            <a:pPr>
              <a:defRPr/>
            </a:pPr>
            <a:endParaRPr lang="en-US" dirty="0"/>
          </a:p>
        </p:txBody>
      </p:sp>
      <p:sp>
        <p:nvSpPr>
          <p:cNvPr id="3" name="Footer Placeholder 2"/>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extLst>
      <p:ext uri="{BB962C8B-B14F-4D97-AF65-F5344CB8AC3E}">
        <p14:creationId xmlns:p14="http://schemas.microsoft.com/office/powerpoint/2010/main" val="2566506740"/>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508000" y="6324601"/>
            <a:ext cx="1320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BFA6D376-C5A1-F04E-B9D7-60DF914D44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1" r:id="rId3"/>
    <p:sldLayoutId id="2147484282" r:id="rId4"/>
  </p:sldLayoutIdLst>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idx="4294967295"/>
          </p:nvPr>
        </p:nvSpPr>
        <p:spPr>
          <a:xfrm>
            <a:off x="1828800" y="762000"/>
            <a:ext cx="8686800" cy="2743200"/>
          </a:xfrm>
        </p:spPr>
        <p:txBody>
          <a:bodyPr/>
          <a:lstStyle/>
          <a:p>
            <a:pPr eaLnBrk="1" hangingPunct="1"/>
            <a:r>
              <a:rPr lang="en-US" altLang="zh-CN" dirty="0">
                <a:latin typeface="Calibri" charset="0"/>
                <a:ea typeface="SimSun" charset="0"/>
                <a:cs typeface="SimSun" charset="0"/>
              </a:rPr>
              <a:t>COMP 3500 </a:t>
            </a:r>
            <a:br>
              <a:rPr lang="en-US" altLang="zh-CN" dirty="0">
                <a:latin typeface="Calibri" charset="0"/>
                <a:ea typeface="SimSun" charset="0"/>
                <a:cs typeface="SimSun" charset="0"/>
              </a:rPr>
            </a:br>
            <a:r>
              <a:rPr lang="en-US" altLang="zh-CN" dirty="0">
                <a:latin typeface="Calibri" charset="0"/>
                <a:ea typeface="SimSun" charset="0"/>
                <a:cs typeface="SimSun" charset="0"/>
              </a:rPr>
              <a:t>Introduction to Operating Systems</a:t>
            </a:r>
            <a:br>
              <a:rPr lang="en-US" altLang="zh-CN" dirty="0">
                <a:latin typeface="Calibri" charset="0"/>
                <a:ea typeface="SimSun" charset="0"/>
                <a:cs typeface="SimSun" charset="0"/>
              </a:rPr>
            </a:br>
            <a:r>
              <a:rPr lang="en-US" dirty="0">
                <a:latin typeface="Calibri" charset="0"/>
              </a:rPr>
              <a:t> </a:t>
            </a:r>
            <a:br>
              <a:rPr lang="en-US" dirty="0">
                <a:latin typeface="Calibri" charset="0"/>
              </a:rPr>
            </a:br>
            <a:r>
              <a:rPr lang="en-US" dirty="0">
                <a:latin typeface="Calibri" charset="0"/>
              </a:rPr>
              <a:t>Deadlocks</a:t>
            </a:r>
            <a:endParaRPr lang="en-US" altLang="zh-CN" dirty="0">
              <a:latin typeface="Calibri" charset="0"/>
              <a:ea typeface="SimSun" charset="0"/>
              <a:cs typeface="SimSun" charset="0"/>
            </a:endParaRPr>
          </a:p>
        </p:txBody>
      </p:sp>
      <p:sp>
        <p:nvSpPr>
          <p:cNvPr id="7170" name="Text Box 3"/>
          <p:cNvSpPr txBox="1">
            <a:spLocks noChangeArrowheads="1"/>
          </p:cNvSpPr>
          <p:nvPr/>
        </p:nvSpPr>
        <p:spPr bwMode="auto">
          <a:xfrm>
            <a:off x="3581400" y="3933826"/>
            <a:ext cx="495300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600" dirty="0">
                <a:solidFill>
                  <a:srgbClr val="0000FF"/>
                </a:solidFill>
                <a:latin typeface="Calibri" charset="0"/>
              </a:rPr>
              <a:t>Dr. Xiao Qin</a:t>
            </a:r>
          </a:p>
          <a:p>
            <a:pPr algn="ctr">
              <a:spcBef>
                <a:spcPct val="50000"/>
              </a:spcBef>
            </a:pPr>
            <a:r>
              <a:rPr lang="en-US" i="1" dirty="0">
                <a:solidFill>
                  <a:srgbClr val="0000FF"/>
                </a:solidFill>
                <a:latin typeface="Calibri" charset="0"/>
              </a:rPr>
              <a:t>Auburn University</a:t>
            </a:r>
            <a:br>
              <a:rPr lang="en-US" i="1" dirty="0">
                <a:solidFill>
                  <a:srgbClr val="0000FF"/>
                </a:solidFill>
                <a:latin typeface="Calibri" charset="0"/>
              </a:rPr>
            </a:br>
            <a:r>
              <a:rPr lang="en-US" i="1" dirty="0">
                <a:solidFill>
                  <a:srgbClr val="0000FF"/>
                </a:solidFill>
                <a:latin typeface="Calibri" charset="0"/>
              </a:rPr>
              <a:t>http://</a:t>
            </a:r>
            <a:r>
              <a:rPr lang="en-US" i="1" dirty="0" err="1">
                <a:solidFill>
                  <a:srgbClr val="0000FF"/>
                </a:solidFill>
                <a:latin typeface="Calibri" charset="0"/>
              </a:rPr>
              <a:t>www.eng.auburn.edu</a:t>
            </a:r>
            <a:r>
              <a:rPr lang="en-US" i="1" dirty="0">
                <a:solidFill>
                  <a:srgbClr val="0000FF"/>
                </a:solidFill>
                <a:latin typeface="Calibri" charset="0"/>
              </a:rPr>
              <a:t>/~</a:t>
            </a:r>
            <a:r>
              <a:rPr lang="en-US" i="1" dirty="0" err="1">
                <a:solidFill>
                  <a:srgbClr val="0000FF"/>
                </a:solidFill>
                <a:latin typeface="Calibri" charset="0"/>
              </a:rPr>
              <a:t>xqin</a:t>
            </a:r>
            <a:endParaRPr lang="en-US" i="1" dirty="0">
              <a:solidFill>
                <a:srgbClr val="0000FF"/>
              </a:solidFill>
              <a:latin typeface="Calibri" charset="0"/>
            </a:endParaRPr>
          </a:p>
          <a:p>
            <a:pPr algn="ctr">
              <a:lnSpc>
                <a:spcPct val="50000"/>
              </a:lnSpc>
              <a:spcBef>
                <a:spcPct val="50000"/>
              </a:spcBef>
            </a:pPr>
            <a:r>
              <a:rPr lang="en-US" i="1" dirty="0" err="1">
                <a:solidFill>
                  <a:srgbClr val="0000FF"/>
                </a:solidFill>
                <a:latin typeface="Calibri" charset="0"/>
              </a:rPr>
              <a:t>xqin@auburn.edu</a:t>
            </a:r>
            <a:endParaRPr lang="en-US" altLang="zh-CN" i="1" dirty="0">
              <a:solidFill>
                <a:srgbClr val="0000FF"/>
              </a:solidFill>
              <a:latin typeface="Calibri" charset="0"/>
            </a:endParaRPr>
          </a:p>
        </p:txBody>
      </p:sp>
      <p:sp>
        <p:nvSpPr>
          <p:cNvPr id="2" name="Slide Number Placeholder 1"/>
          <p:cNvSpPr>
            <a:spLocks noGrp="1"/>
          </p:cNvSpPr>
          <p:nvPr>
            <p:ph type="sldNum" sz="quarter" idx="10"/>
          </p:nvPr>
        </p:nvSpPr>
        <p:spPr/>
        <p:txBody>
          <a:bodyPr/>
          <a:lstStyle/>
          <a:p>
            <a:pPr>
              <a:defRPr/>
            </a:pPr>
            <a:fld id="{28F4A3D6-8C1B-B547-85DF-557C25BCE148}" type="slidenum">
              <a:rPr lang="en-US" smtClean="0"/>
              <a:pPr>
                <a:defRPr/>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76212"/>
            <a:ext cx="8229600" cy="966788"/>
          </a:xfrm>
        </p:spPr>
        <p:txBody>
          <a:bodyPr/>
          <a:lstStyle/>
          <a:p>
            <a:pPr eaLnBrk="1" hangingPunct="1"/>
            <a:r>
              <a:rPr lang="en-US" dirty="0">
                <a:latin typeface="+mj-lt"/>
                <a:ea typeface="MS PGothic" charset="0"/>
              </a:rPr>
              <a:t>System Model</a:t>
            </a:r>
          </a:p>
        </p:txBody>
      </p:sp>
      <p:sp>
        <p:nvSpPr>
          <p:cNvPr id="6147" name="Rectangle 3"/>
          <p:cNvSpPr>
            <a:spLocks noGrp="1" noChangeArrowheads="1"/>
          </p:cNvSpPr>
          <p:nvPr>
            <p:ph type="body" idx="1"/>
          </p:nvPr>
        </p:nvSpPr>
        <p:spPr>
          <a:xfrm>
            <a:off x="2133600" y="1295400"/>
            <a:ext cx="7683500" cy="4346575"/>
          </a:xfrm>
        </p:spPr>
        <p:txBody>
          <a:bodyPr/>
          <a:lstStyle/>
          <a:p>
            <a:r>
              <a:rPr lang="en-US" dirty="0">
                <a:latin typeface="+mn-lt"/>
                <a:ea typeface="MS PGothic" charset="0"/>
              </a:rPr>
              <a:t>System consists of resources</a:t>
            </a:r>
          </a:p>
          <a:p>
            <a:endParaRPr lang="en-US" dirty="0">
              <a:latin typeface="+mn-lt"/>
              <a:ea typeface="MS PGothic" charset="0"/>
            </a:endParaRPr>
          </a:p>
          <a:p>
            <a:r>
              <a:rPr lang="en-US" dirty="0">
                <a:latin typeface="+mn-lt"/>
                <a:ea typeface="MS PGothic" charset="0"/>
              </a:rPr>
              <a:t>Resource types </a:t>
            </a:r>
            <a:r>
              <a:rPr lang="en-US" i="1" dirty="0">
                <a:latin typeface="+mn-lt"/>
                <a:ea typeface="MS PGothic" charset="0"/>
              </a:rPr>
              <a:t>R</a:t>
            </a:r>
            <a:r>
              <a:rPr lang="en-US" baseline="-25000" dirty="0">
                <a:latin typeface="+mn-lt"/>
                <a:ea typeface="MS PGothic" charset="0"/>
              </a:rPr>
              <a:t>1</a:t>
            </a:r>
            <a:r>
              <a:rPr lang="en-US" dirty="0">
                <a:latin typeface="+mn-lt"/>
                <a:ea typeface="MS PGothic" charset="0"/>
              </a:rPr>
              <a:t>, </a:t>
            </a:r>
            <a:r>
              <a:rPr lang="en-US" i="1" dirty="0">
                <a:latin typeface="+mn-lt"/>
                <a:ea typeface="MS PGothic" charset="0"/>
              </a:rPr>
              <a:t>R</a:t>
            </a:r>
            <a:r>
              <a:rPr lang="en-US" baseline="-25000" dirty="0">
                <a:latin typeface="+mn-lt"/>
                <a:ea typeface="MS PGothic" charset="0"/>
              </a:rPr>
              <a:t>2</a:t>
            </a:r>
            <a:r>
              <a:rPr lang="en-US" dirty="0">
                <a:latin typeface="+mn-lt"/>
                <a:ea typeface="MS PGothic" charset="0"/>
              </a:rPr>
              <a:t>, . . ., </a:t>
            </a:r>
            <a:r>
              <a:rPr lang="en-US" i="1" dirty="0" err="1">
                <a:latin typeface="+mn-lt"/>
                <a:ea typeface="MS PGothic" charset="0"/>
              </a:rPr>
              <a:t>R</a:t>
            </a:r>
            <a:r>
              <a:rPr lang="en-US" baseline="-25000" dirty="0" err="1">
                <a:latin typeface="+mn-lt"/>
                <a:ea typeface="MS PGothic" charset="0"/>
              </a:rPr>
              <a:t>m</a:t>
            </a:r>
            <a:endParaRPr lang="en-US" baseline="-25000" dirty="0">
              <a:latin typeface="+mn-lt"/>
              <a:ea typeface="MS PGothic" charset="0"/>
            </a:endParaRPr>
          </a:p>
          <a:p>
            <a:pPr lvl="2">
              <a:buFont typeface="Webdings" charset="0"/>
              <a:buNone/>
            </a:pPr>
            <a:r>
              <a:rPr lang="en-US" sz="2800" i="1" dirty="0">
                <a:latin typeface="+mn-lt"/>
                <a:ea typeface="MS PGothic" charset="0"/>
              </a:rPr>
              <a:t>CPU cycles, memory space, I/O devices</a:t>
            </a:r>
          </a:p>
          <a:p>
            <a:endParaRPr lang="en-US" dirty="0">
              <a:latin typeface="+mn-lt"/>
              <a:ea typeface="MS PGothic" charset="0"/>
            </a:endParaRPr>
          </a:p>
          <a:p>
            <a:r>
              <a:rPr lang="en-US" dirty="0">
                <a:latin typeface="+mn-lt"/>
                <a:ea typeface="MS PGothic" charset="0"/>
              </a:rPr>
              <a:t>Each resource type </a:t>
            </a:r>
            <a:r>
              <a:rPr lang="en-US" i="1" dirty="0" err="1">
                <a:latin typeface="+mn-lt"/>
                <a:ea typeface="MS PGothic" charset="0"/>
              </a:rPr>
              <a:t>R</a:t>
            </a:r>
            <a:r>
              <a:rPr lang="en-US" baseline="-25000" dirty="0" err="1">
                <a:latin typeface="+mn-lt"/>
                <a:ea typeface="MS PGothic" charset="0"/>
              </a:rPr>
              <a:t>i</a:t>
            </a:r>
            <a:r>
              <a:rPr lang="en-US" dirty="0">
                <a:latin typeface="+mn-lt"/>
                <a:ea typeface="MS PGothic" charset="0"/>
              </a:rPr>
              <a:t> has </a:t>
            </a:r>
            <a:r>
              <a:rPr lang="en-US" i="1" dirty="0">
                <a:latin typeface="+mn-lt"/>
                <a:ea typeface="MS PGothic" charset="0"/>
              </a:rPr>
              <a:t>W</a:t>
            </a:r>
            <a:r>
              <a:rPr lang="en-US" baseline="-25000" dirty="0">
                <a:latin typeface="+mn-lt"/>
                <a:ea typeface="MS PGothic" charset="0"/>
              </a:rPr>
              <a:t>i</a:t>
            </a:r>
            <a:r>
              <a:rPr lang="en-US" dirty="0">
                <a:latin typeface="+mn-lt"/>
                <a:ea typeface="MS PGothic" charset="0"/>
              </a:rPr>
              <a:t> instances.</a:t>
            </a:r>
          </a:p>
          <a:p>
            <a:endParaRPr lang="en-US" dirty="0">
              <a:latin typeface="+mn-lt"/>
              <a:ea typeface="MS PGothic" charset="0"/>
            </a:endParaRPr>
          </a:p>
          <a:p>
            <a:r>
              <a:rPr lang="en-US" dirty="0">
                <a:latin typeface="+mn-lt"/>
                <a:ea typeface="MS PGothic" charset="0"/>
              </a:rPr>
              <a:t>Each process utilizes a resource as follows:</a:t>
            </a:r>
          </a:p>
          <a:p>
            <a:pPr lvl="1"/>
            <a:r>
              <a:rPr lang="en-US" sz="2800" b="1" dirty="0">
                <a:latin typeface="+mn-lt"/>
                <a:ea typeface="MS PGothic" charset="0"/>
              </a:rPr>
              <a:t>request </a:t>
            </a:r>
          </a:p>
          <a:p>
            <a:pPr lvl="1"/>
            <a:r>
              <a:rPr lang="en-US" sz="2800" b="1" dirty="0">
                <a:latin typeface="+mn-lt"/>
                <a:ea typeface="MS PGothic" charset="0"/>
              </a:rPr>
              <a:t>use </a:t>
            </a:r>
          </a:p>
          <a:p>
            <a:pPr lvl="1"/>
            <a:r>
              <a:rPr lang="en-US" sz="2800" b="1" dirty="0">
                <a:latin typeface="+mn-lt"/>
                <a:ea typeface="MS PGothic" charset="0"/>
              </a:rPr>
              <a:t>release</a:t>
            </a: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10</a:t>
            </a:fld>
            <a:endParaRPr lang="en-US"/>
          </a:p>
        </p:txBody>
      </p:sp>
    </p:spTree>
    <p:extLst>
      <p:ext uri="{BB962C8B-B14F-4D97-AF65-F5344CB8AC3E}">
        <p14:creationId xmlns:p14="http://schemas.microsoft.com/office/powerpoint/2010/main" val="362693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62200" y="319088"/>
            <a:ext cx="7683500" cy="823912"/>
          </a:xfrm>
        </p:spPr>
        <p:txBody>
          <a:bodyPr/>
          <a:lstStyle/>
          <a:p>
            <a:pPr eaLnBrk="1" hangingPunct="1"/>
            <a:r>
              <a:rPr lang="en-US" dirty="0">
                <a:latin typeface="+mj-lt"/>
                <a:ea typeface="MS PGothic" charset="0"/>
              </a:rPr>
              <a:t>Resource-Allocation Graph</a:t>
            </a:r>
          </a:p>
        </p:txBody>
      </p:sp>
      <p:sp>
        <p:nvSpPr>
          <p:cNvPr id="9219" name="Rectangle 3"/>
          <p:cNvSpPr>
            <a:spLocks noGrp="1" noChangeArrowheads="1"/>
          </p:cNvSpPr>
          <p:nvPr>
            <p:ph type="body" idx="1"/>
          </p:nvPr>
        </p:nvSpPr>
        <p:spPr>
          <a:xfrm>
            <a:off x="1981200" y="1752600"/>
            <a:ext cx="8001000" cy="4019550"/>
          </a:xfrm>
        </p:spPr>
        <p:txBody>
          <a:bodyPr/>
          <a:lstStyle/>
          <a:p>
            <a:r>
              <a:rPr lang="en-US" dirty="0">
                <a:latin typeface="+mn-lt"/>
                <a:ea typeface="MS PGothic" charset="0"/>
              </a:rPr>
              <a:t>V is partitioned into two types:</a:t>
            </a:r>
          </a:p>
          <a:p>
            <a:pPr lvl="1"/>
            <a:r>
              <a:rPr lang="en-US" i="1" dirty="0">
                <a:latin typeface="+mn-lt"/>
                <a:ea typeface="MS PGothic" charset="0"/>
              </a:rPr>
              <a:t>P</a:t>
            </a:r>
            <a:r>
              <a:rPr lang="en-US" dirty="0">
                <a:latin typeface="+mn-lt"/>
                <a:ea typeface="MS PGothic" charset="0"/>
              </a:rPr>
              <a:t> = {</a:t>
            </a:r>
            <a:r>
              <a:rPr lang="en-US" i="1" dirty="0">
                <a:latin typeface="+mn-lt"/>
                <a:ea typeface="MS PGothic" charset="0"/>
              </a:rPr>
              <a:t>P</a:t>
            </a:r>
            <a:r>
              <a:rPr lang="en-US" baseline="-25000" dirty="0">
                <a:latin typeface="+mn-lt"/>
                <a:ea typeface="MS PGothic" charset="0"/>
              </a:rPr>
              <a:t>1</a:t>
            </a:r>
            <a:r>
              <a:rPr lang="en-US" dirty="0">
                <a:latin typeface="+mn-lt"/>
                <a:ea typeface="MS PGothic" charset="0"/>
              </a:rPr>
              <a:t>, </a:t>
            </a:r>
            <a:r>
              <a:rPr lang="en-US" i="1" dirty="0">
                <a:latin typeface="+mn-lt"/>
                <a:ea typeface="MS PGothic" charset="0"/>
              </a:rPr>
              <a:t>P</a:t>
            </a:r>
            <a:r>
              <a:rPr lang="en-US" baseline="-25000" dirty="0">
                <a:latin typeface="+mn-lt"/>
                <a:ea typeface="MS PGothic" charset="0"/>
              </a:rPr>
              <a:t>2</a:t>
            </a:r>
            <a:r>
              <a:rPr lang="en-US" dirty="0">
                <a:latin typeface="+mn-lt"/>
                <a:ea typeface="MS PGothic" charset="0"/>
              </a:rPr>
              <a:t>, …, </a:t>
            </a:r>
            <a:r>
              <a:rPr lang="en-US" i="1" dirty="0" err="1">
                <a:latin typeface="+mn-lt"/>
                <a:ea typeface="MS PGothic" charset="0"/>
              </a:rPr>
              <a:t>P</a:t>
            </a:r>
            <a:r>
              <a:rPr lang="en-US" i="1" baseline="-25000" dirty="0" err="1">
                <a:latin typeface="+mn-lt"/>
                <a:ea typeface="MS PGothic" charset="0"/>
              </a:rPr>
              <a:t>n</a:t>
            </a:r>
            <a:r>
              <a:rPr lang="en-US" dirty="0">
                <a:latin typeface="+mn-lt"/>
                <a:ea typeface="MS PGothic" charset="0"/>
              </a:rPr>
              <a:t>}, the set consisting of all the processes in the system</a:t>
            </a:r>
            <a:br>
              <a:rPr lang="en-US" dirty="0">
                <a:latin typeface="+mn-lt"/>
                <a:ea typeface="MS PGothic" charset="0"/>
              </a:rPr>
            </a:br>
            <a:endParaRPr lang="en-US" dirty="0">
              <a:latin typeface="+mn-lt"/>
              <a:ea typeface="MS PGothic" charset="0"/>
            </a:endParaRPr>
          </a:p>
          <a:p>
            <a:pPr lvl="1"/>
            <a:r>
              <a:rPr lang="en-US" i="1" dirty="0">
                <a:latin typeface="+mn-lt"/>
                <a:ea typeface="MS PGothic" charset="0"/>
              </a:rPr>
              <a:t>R</a:t>
            </a:r>
            <a:r>
              <a:rPr lang="en-US" dirty="0">
                <a:latin typeface="+mn-lt"/>
                <a:ea typeface="MS PGothic" charset="0"/>
              </a:rPr>
              <a:t> = {</a:t>
            </a:r>
            <a:r>
              <a:rPr lang="en-US" i="1" dirty="0">
                <a:latin typeface="+mn-lt"/>
                <a:ea typeface="MS PGothic" charset="0"/>
              </a:rPr>
              <a:t>R</a:t>
            </a:r>
            <a:r>
              <a:rPr lang="en-US" baseline="-25000" dirty="0">
                <a:latin typeface="+mn-lt"/>
                <a:ea typeface="MS PGothic" charset="0"/>
              </a:rPr>
              <a:t>1</a:t>
            </a:r>
            <a:r>
              <a:rPr lang="en-US" dirty="0">
                <a:latin typeface="+mn-lt"/>
                <a:ea typeface="MS PGothic" charset="0"/>
              </a:rPr>
              <a:t>, </a:t>
            </a:r>
            <a:r>
              <a:rPr lang="en-US" i="1" dirty="0">
                <a:latin typeface="+mn-lt"/>
                <a:ea typeface="MS PGothic" charset="0"/>
              </a:rPr>
              <a:t>R</a:t>
            </a:r>
            <a:r>
              <a:rPr lang="en-US" baseline="-25000" dirty="0">
                <a:latin typeface="+mn-lt"/>
                <a:ea typeface="MS PGothic" charset="0"/>
              </a:rPr>
              <a:t>2</a:t>
            </a:r>
            <a:r>
              <a:rPr lang="en-US" dirty="0">
                <a:latin typeface="+mn-lt"/>
                <a:ea typeface="MS PGothic" charset="0"/>
              </a:rPr>
              <a:t>, …, </a:t>
            </a:r>
            <a:r>
              <a:rPr lang="en-US" i="1" dirty="0" err="1">
                <a:latin typeface="+mn-lt"/>
                <a:ea typeface="MS PGothic" charset="0"/>
              </a:rPr>
              <a:t>R</a:t>
            </a:r>
            <a:r>
              <a:rPr lang="en-US" i="1" baseline="-25000" dirty="0" err="1">
                <a:latin typeface="+mn-lt"/>
                <a:ea typeface="MS PGothic" charset="0"/>
              </a:rPr>
              <a:t>m</a:t>
            </a:r>
            <a:r>
              <a:rPr lang="en-US" dirty="0">
                <a:latin typeface="+mn-lt"/>
                <a:ea typeface="MS PGothic" charset="0"/>
              </a:rPr>
              <a:t>}, the set consisting of all resource types in the system</a:t>
            </a:r>
          </a:p>
          <a:p>
            <a:pPr lvl="1"/>
            <a:endParaRPr lang="en-US" sz="900" dirty="0">
              <a:latin typeface="+mn-lt"/>
              <a:ea typeface="MS PGothic" charset="0"/>
            </a:endParaRPr>
          </a:p>
          <a:p>
            <a:r>
              <a:rPr lang="en-US" dirty="0">
                <a:solidFill>
                  <a:srgbClr val="FF0000"/>
                </a:solidFill>
                <a:latin typeface="+mn-lt"/>
                <a:ea typeface="MS PGothic" charset="0"/>
              </a:rPr>
              <a:t>request edge</a:t>
            </a:r>
            <a:r>
              <a:rPr lang="en-US" dirty="0">
                <a:solidFill>
                  <a:srgbClr val="3366FF"/>
                </a:solidFill>
                <a:latin typeface="+mn-lt"/>
                <a:ea typeface="MS PGothic" charset="0"/>
              </a:rPr>
              <a:t> </a:t>
            </a:r>
            <a:r>
              <a:rPr lang="en-US" dirty="0">
                <a:latin typeface="+mn-lt"/>
                <a:ea typeface="MS PGothic" charset="0"/>
              </a:rPr>
              <a:t>– directed edge </a:t>
            </a:r>
            <a:r>
              <a:rPr lang="en-US" i="1" dirty="0">
                <a:latin typeface="+mn-lt"/>
                <a:ea typeface="MS PGothic" charset="0"/>
              </a:rPr>
              <a:t>P</a:t>
            </a:r>
            <a:r>
              <a:rPr lang="en-US" i="1" baseline="-25000" dirty="0">
                <a:latin typeface="+mn-lt"/>
                <a:ea typeface="MS PGothic" charset="0"/>
              </a:rPr>
              <a:t>i </a:t>
            </a:r>
            <a:r>
              <a:rPr lang="en-US" dirty="0">
                <a:latin typeface="+mn-lt"/>
                <a:ea typeface="MS PGothic" charset="0"/>
                <a:sym typeface="Symbol" charset="0"/>
              </a:rPr>
              <a:t> </a:t>
            </a:r>
            <a:r>
              <a:rPr lang="en-US" i="1" dirty="0" err="1">
                <a:latin typeface="+mn-lt"/>
                <a:ea typeface="MS PGothic" charset="0"/>
                <a:sym typeface="Symbol" charset="0"/>
              </a:rPr>
              <a:t>R</a:t>
            </a:r>
            <a:r>
              <a:rPr lang="en-US" i="1" baseline="-25000" dirty="0" err="1">
                <a:latin typeface="+mn-lt"/>
                <a:ea typeface="MS PGothic" charset="0"/>
                <a:sym typeface="Symbol" charset="0"/>
              </a:rPr>
              <a:t>j</a:t>
            </a:r>
            <a:endParaRPr lang="en-US" i="1" baseline="-25000" dirty="0">
              <a:latin typeface="+mn-lt"/>
              <a:ea typeface="MS PGothic" charset="0"/>
              <a:sym typeface="Symbol" charset="0"/>
            </a:endParaRPr>
          </a:p>
          <a:p>
            <a:endParaRPr lang="en-US" sz="800" i="1" baseline="-25000" dirty="0">
              <a:latin typeface="+mn-lt"/>
              <a:ea typeface="MS PGothic" charset="0"/>
              <a:sym typeface="Symbol" charset="0"/>
            </a:endParaRPr>
          </a:p>
          <a:p>
            <a:r>
              <a:rPr lang="en-US" dirty="0">
                <a:solidFill>
                  <a:srgbClr val="FF0000"/>
                </a:solidFill>
                <a:latin typeface="+mn-lt"/>
                <a:ea typeface="MS PGothic" charset="0"/>
                <a:sym typeface="Symbol" charset="0"/>
              </a:rPr>
              <a:t>assignment edge</a:t>
            </a:r>
            <a:r>
              <a:rPr lang="en-US" dirty="0">
                <a:solidFill>
                  <a:srgbClr val="3366FF"/>
                </a:solidFill>
                <a:latin typeface="+mn-lt"/>
                <a:ea typeface="MS PGothic" charset="0"/>
                <a:sym typeface="Symbol" charset="0"/>
              </a:rPr>
              <a:t> </a:t>
            </a:r>
            <a:r>
              <a:rPr lang="en-US" dirty="0">
                <a:latin typeface="+mn-lt"/>
                <a:ea typeface="MS PGothic" charset="0"/>
              </a:rPr>
              <a:t>– directed edge </a:t>
            </a:r>
            <a:r>
              <a:rPr lang="en-US" i="1" dirty="0" err="1">
                <a:latin typeface="+mn-lt"/>
                <a:ea typeface="MS PGothic" charset="0"/>
              </a:rPr>
              <a:t>R</a:t>
            </a:r>
            <a:r>
              <a:rPr lang="en-US" i="1" baseline="-25000" dirty="0" err="1">
                <a:latin typeface="+mn-lt"/>
                <a:ea typeface="MS PGothic" charset="0"/>
              </a:rPr>
              <a:t>j</a:t>
            </a:r>
            <a:r>
              <a:rPr lang="en-US" i="1" dirty="0">
                <a:latin typeface="+mn-lt"/>
                <a:ea typeface="MS PGothic" charset="0"/>
              </a:rPr>
              <a:t> </a:t>
            </a:r>
            <a:r>
              <a:rPr lang="en-US" dirty="0">
                <a:latin typeface="+mn-lt"/>
                <a:ea typeface="MS PGothic" charset="0"/>
                <a:sym typeface="Symbol" charset="0"/>
              </a:rPr>
              <a:t> </a:t>
            </a:r>
            <a:r>
              <a:rPr lang="en-US" i="1" dirty="0">
                <a:latin typeface="+mn-lt"/>
                <a:ea typeface="MS PGothic" charset="0"/>
                <a:sym typeface="Symbol" charset="0"/>
              </a:rPr>
              <a:t>P</a:t>
            </a:r>
            <a:r>
              <a:rPr lang="en-US" i="1" baseline="-25000" dirty="0">
                <a:latin typeface="+mn-lt"/>
                <a:ea typeface="MS PGothic" charset="0"/>
                <a:sym typeface="Symbol" charset="0"/>
              </a:rPr>
              <a:t>i</a:t>
            </a:r>
            <a:endParaRPr lang="en-US" dirty="0">
              <a:latin typeface="+mn-lt"/>
              <a:ea typeface="MS PGothic" charset="0"/>
              <a:sym typeface="Symbol" charset="0"/>
            </a:endParaRPr>
          </a:p>
        </p:txBody>
      </p:sp>
      <p:sp>
        <p:nvSpPr>
          <p:cNvPr id="9220" name="Text Box 4"/>
          <p:cNvSpPr txBox="1">
            <a:spLocks noChangeArrowheads="1"/>
          </p:cNvSpPr>
          <p:nvPr/>
        </p:nvSpPr>
        <p:spPr bwMode="auto">
          <a:xfrm>
            <a:off x="2209800" y="1219200"/>
            <a:ext cx="58642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2800" dirty="0">
                <a:latin typeface="+mn-lt"/>
              </a:rPr>
              <a:t>A set of vertices </a:t>
            </a:r>
            <a:r>
              <a:rPr lang="en-US" sz="2800" i="1" dirty="0">
                <a:latin typeface="+mn-lt"/>
              </a:rPr>
              <a:t>V</a:t>
            </a:r>
            <a:r>
              <a:rPr lang="en-US" sz="2800" dirty="0">
                <a:latin typeface="+mn-lt"/>
              </a:rPr>
              <a:t> and a set of edges </a:t>
            </a:r>
            <a:r>
              <a:rPr lang="en-US" sz="2800" i="1" dirty="0">
                <a:latin typeface="+mn-lt"/>
              </a:rPr>
              <a:t>E</a:t>
            </a:r>
            <a:r>
              <a:rPr lang="en-US" sz="2800" dirty="0">
                <a:latin typeface="+mn-lt"/>
              </a:rPr>
              <a:t>.</a:t>
            </a: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11</a:t>
            </a:fld>
            <a:endParaRPr lang="en-US"/>
          </a:p>
        </p:txBody>
      </p:sp>
    </p:spTree>
    <p:extLst>
      <p:ext uri="{BB962C8B-B14F-4D97-AF65-F5344CB8AC3E}">
        <p14:creationId xmlns:p14="http://schemas.microsoft.com/office/powerpoint/2010/main" val="195612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1" y="304800"/>
            <a:ext cx="8634413" cy="576262"/>
          </a:xfrm>
        </p:spPr>
        <p:txBody>
          <a:bodyPr/>
          <a:lstStyle/>
          <a:p>
            <a:pPr eaLnBrk="1" hangingPunct="1"/>
            <a:r>
              <a:rPr lang="en-US" dirty="0">
                <a:latin typeface="+mj-lt"/>
                <a:ea typeface="MS PGothic" charset="0"/>
              </a:rPr>
              <a:t>Resource-Allocation Graph (Cont.)</a:t>
            </a:r>
          </a:p>
        </p:txBody>
      </p:sp>
      <p:sp>
        <p:nvSpPr>
          <p:cNvPr id="10243" name="Rectangle 3"/>
          <p:cNvSpPr>
            <a:spLocks noGrp="1" noChangeArrowheads="1"/>
          </p:cNvSpPr>
          <p:nvPr>
            <p:ph type="body" idx="1"/>
          </p:nvPr>
        </p:nvSpPr>
        <p:spPr>
          <a:xfrm>
            <a:off x="1981201" y="1295401"/>
            <a:ext cx="7343775" cy="4530725"/>
          </a:xfrm>
        </p:spPr>
        <p:txBody>
          <a:bodyPr/>
          <a:lstStyle/>
          <a:p>
            <a:r>
              <a:rPr lang="en-US" dirty="0">
                <a:latin typeface="+mn-lt"/>
                <a:ea typeface="MS PGothic" charset="0"/>
              </a:rPr>
              <a:t>Process</a:t>
            </a:r>
            <a:br>
              <a:rPr lang="en-US" dirty="0">
                <a:latin typeface="+mn-lt"/>
                <a:ea typeface="MS PGothic" charset="0"/>
              </a:rPr>
            </a:br>
            <a:r>
              <a:rPr lang="en-US" dirty="0">
                <a:latin typeface="+mn-lt"/>
                <a:ea typeface="MS PGothic" charset="0"/>
              </a:rPr>
              <a:t/>
            </a:r>
            <a:br>
              <a:rPr lang="en-US" dirty="0">
                <a:latin typeface="+mn-lt"/>
                <a:ea typeface="MS PGothic" charset="0"/>
              </a:rPr>
            </a:br>
            <a:endParaRPr lang="en-US" dirty="0">
              <a:latin typeface="+mn-lt"/>
              <a:ea typeface="MS PGothic" charset="0"/>
            </a:endParaRPr>
          </a:p>
          <a:p>
            <a:r>
              <a:rPr lang="en-US" dirty="0">
                <a:latin typeface="+mn-lt"/>
                <a:ea typeface="MS PGothic" charset="0"/>
              </a:rPr>
              <a:t>Resource Type with 4 instances</a:t>
            </a:r>
          </a:p>
          <a:p>
            <a:pPr>
              <a:buFont typeface="Monotype Sorts" charset="0"/>
              <a:buNone/>
            </a:pPr>
            <a:endParaRPr lang="en-US" dirty="0">
              <a:latin typeface="+mn-lt"/>
              <a:ea typeface="MS PGothic" charset="0"/>
            </a:endParaRPr>
          </a:p>
          <a:p>
            <a:endParaRPr lang="en-US" dirty="0">
              <a:latin typeface="+mn-lt"/>
              <a:ea typeface="MS PGothic" charset="0"/>
            </a:endParaRPr>
          </a:p>
          <a:p>
            <a:r>
              <a:rPr lang="en-US" i="1" dirty="0">
                <a:latin typeface="+mn-lt"/>
                <a:ea typeface="MS PGothic" charset="0"/>
              </a:rPr>
              <a:t>P</a:t>
            </a:r>
            <a:r>
              <a:rPr lang="en-US" i="1" baseline="-25000" dirty="0">
                <a:latin typeface="+mn-lt"/>
                <a:ea typeface="MS PGothic" charset="0"/>
              </a:rPr>
              <a:t>i</a:t>
            </a:r>
            <a:r>
              <a:rPr lang="en-US" i="1" dirty="0">
                <a:latin typeface="+mn-lt"/>
                <a:ea typeface="MS PGothic" charset="0"/>
              </a:rPr>
              <a:t> </a:t>
            </a:r>
            <a:r>
              <a:rPr lang="en-US" dirty="0">
                <a:latin typeface="+mn-lt"/>
                <a:ea typeface="MS PGothic" charset="0"/>
              </a:rPr>
              <a:t>requests instance of </a:t>
            </a:r>
            <a:r>
              <a:rPr lang="en-US" i="1" dirty="0" err="1">
                <a:latin typeface="+mn-lt"/>
                <a:ea typeface="MS PGothic" charset="0"/>
              </a:rPr>
              <a:t>R</a:t>
            </a:r>
            <a:r>
              <a:rPr lang="en-US" i="1" baseline="-25000" dirty="0" err="1">
                <a:latin typeface="+mn-lt"/>
                <a:ea typeface="MS PGothic" charset="0"/>
              </a:rPr>
              <a:t>j</a:t>
            </a:r>
            <a:endParaRPr lang="en-US" dirty="0">
              <a:latin typeface="+mn-lt"/>
              <a:ea typeface="MS PGothic" charset="0"/>
            </a:endParaRPr>
          </a:p>
          <a:p>
            <a:endParaRPr lang="en-US" dirty="0">
              <a:latin typeface="+mn-lt"/>
              <a:ea typeface="MS PGothic" charset="0"/>
            </a:endParaRPr>
          </a:p>
          <a:p>
            <a:pPr>
              <a:buFont typeface="Monotype Sorts" charset="0"/>
              <a:buNone/>
            </a:pPr>
            <a:endParaRPr lang="en-US" dirty="0">
              <a:latin typeface="+mn-lt"/>
              <a:ea typeface="MS PGothic" charset="0"/>
            </a:endParaRPr>
          </a:p>
          <a:p>
            <a:r>
              <a:rPr lang="en-US" i="1" dirty="0">
                <a:latin typeface="+mn-lt"/>
                <a:ea typeface="MS PGothic" charset="0"/>
              </a:rPr>
              <a:t>P</a:t>
            </a:r>
            <a:r>
              <a:rPr lang="en-US" i="1" baseline="-25000" dirty="0">
                <a:latin typeface="+mn-lt"/>
                <a:ea typeface="MS PGothic" charset="0"/>
              </a:rPr>
              <a:t>i</a:t>
            </a:r>
            <a:r>
              <a:rPr lang="en-US" dirty="0">
                <a:latin typeface="+mn-lt"/>
                <a:ea typeface="MS PGothic" charset="0"/>
              </a:rPr>
              <a:t> is holding an instance of </a:t>
            </a:r>
            <a:r>
              <a:rPr lang="en-US" i="1" dirty="0" err="1">
                <a:latin typeface="+mn-lt"/>
                <a:ea typeface="MS PGothic" charset="0"/>
              </a:rPr>
              <a:t>R</a:t>
            </a:r>
            <a:r>
              <a:rPr lang="en-US" i="1" baseline="-25000" dirty="0" err="1">
                <a:latin typeface="+mn-lt"/>
                <a:ea typeface="MS PGothic" charset="0"/>
              </a:rPr>
              <a:t>j</a:t>
            </a:r>
            <a:endParaRPr lang="en-US" i="1" dirty="0">
              <a:latin typeface="+mn-lt"/>
              <a:ea typeface="MS PGothic" charset="0"/>
            </a:endParaRPr>
          </a:p>
        </p:txBody>
      </p:sp>
      <p:sp>
        <p:nvSpPr>
          <p:cNvPr id="10244" name="Oval 4"/>
          <p:cNvSpPr>
            <a:spLocks noChangeArrowheads="1"/>
          </p:cNvSpPr>
          <p:nvPr/>
        </p:nvSpPr>
        <p:spPr bwMode="auto">
          <a:xfrm>
            <a:off x="5667375" y="1493838"/>
            <a:ext cx="495300" cy="495300"/>
          </a:xfrm>
          <a:prstGeom prst="ellipse">
            <a:avLst/>
          </a:prstGeom>
          <a:solidFill>
            <a:srgbClr val="CCECFF"/>
          </a:solidFill>
          <a:ln w="9525">
            <a:solidFill>
              <a:schemeClr val="tx1"/>
            </a:solidFill>
            <a:round/>
            <a:headEnd/>
            <a:tailEnd/>
          </a:ln>
        </p:spPr>
        <p:txBody>
          <a:bodyPr wrap="none" anchor="ctr"/>
          <a:lstStyle/>
          <a:p>
            <a:endParaRPr lang="en-US"/>
          </a:p>
        </p:txBody>
      </p:sp>
      <p:sp>
        <p:nvSpPr>
          <p:cNvPr id="10246" name="Oval 6"/>
          <p:cNvSpPr>
            <a:spLocks noChangeArrowheads="1"/>
          </p:cNvSpPr>
          <p:nvPr/>
        </p:nvSpPr>
        <p:spPr bwMode="auto">
          <a:xfrm>
            <a:off x="6324600" y="3657601"/>
            <a:ext cx="813872" cy="828079"/>
          </a:xfrm>
          <a:prstGeom prst="ellipse">
            <a:avLst/>
          </a:prstGeom>
          <a:solidFill>
            <a:srgbClr val="CCECFF"/>
          </a:solidFill>
          <a:ln w="9525">
            <a:solidFill>
              <a:schemeClr val="tx1"/>
            </a:solidFill>
            <a:round/>
            <a:headEnd/>
            <a:tailEnd/>
          </a:ln>
        </p:spPr>
        <p:txBody>
          <a:bodyPr wrap="none" anchor="ctr"/>
          <a:lstStyle/>
          <a:p>
            <a:pPr algn="ctr"/>
            <a:r>
              <a:rPr lang="en-US" i="1" dirty="0">
                <a:latin typeface="Helvetica" charset="0"/>
              </a:rPr>
              <a:t>P</a:t>
            </a:r>
            <a:r>
              <a:rPr lang="en-US" i="1" baseline="-25000" dirty="0">
                <a:latin typeface="Helvetica" charset="0"/>
              </a:rPr>
              <a:t>i</a:t>
            </a:r>
            <a:endParaRPr lang="en-US" i="1" dirty="0">
              <a:latin typeface="Helvetica" charset="0"/>
            </a:endParaRPr>
          </a:p>
        </p:txBody>
      </p:sp>
      <p:grpSp>
        <p:nvGrpSpPr>
          <p:cNvPr id="3" name="Group 13"/>
          <p:cNvGrpSpPr>
            <a:grpSpLocks/>
          </p:cNvGrpSpPr>
          <p:nvPr/>
        </p:nvGrpSpPr>
        <p:grpSpPr bwMode="auto">
          <a:xfrm>
            <a:off x="7738236" y="3721101"/>
            <a:ext cx="719964" cy="700682"/>
            <a:chOff x="2666" y="1966"/>
            <a:chExt cx="276" cy="264"/>
          </a:xfrm>
          <a:solidFill>
            <a:srgbClr val="CCECFF"/>
          </a:solidFill>
        </p:grpSpPr>
        <p:sp>
          <p:nvSpPr>
            <p:cNvPr id="10259"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10260"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10261"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10262"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10263"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grpSp>
      <p:sp>
        <p:nvSpPr>
          <p:cNvPr id="10249" name="Line 19"/>
          <p:cNvSpPr>
            <a:spLocks noChangeShapeType="1"/>
          </p:cNvSpPr>
          <p:nvPr/>
        </p:nvSpPr>
        <p:spPr bwMode="auto">
          <a:xfrm>
            <a:off x="7162800" y="4114801"/>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50" name="Text Box 20"/>
          <p:cNvSpPr txBox="1">
            <a:spLocks noChangeArrowheads="1"/>
          </p:cNvSpPr>
          <p:nvPr/>
        </p:nvSpPr>
        <p:spPr bwMode="auto">
          <a:xfrm>
            <a:off x="7848601" y="4416625"/>
            <a:ext cx="55562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1400" i="1" dirty="0" err="1">
                <a:latin typeface="Helvetica" charset="0"/>
              </a:rPr>
              <a:t>R</a:t>
            </a:r>
            <a:r>
              <a:rPr lang="en-US" sz="1400" i="1" baseline="-25000" dirty="0" err="1">
                <a:latin typeface="Helvetica" charset="0"/>
              </a:rPr>
              <a:t>j</a:t>
            </a:r>
            <a:endParaRPr lang="en-US" sz="1400" i="1" dirty="0">
              <a:latin typeface="Helvetica" charset="0"/>
            </a:endParaRPr>
          </a:p>
        </p:txBody>
      </p:sp>
      <p:grpSp>
        <p:nvGrpSpPr>
          <p:cNvPr id="29" name="Group 13"/>
          <p:cNvGrpSpPr>
            <a:grpSpLocks/>
          </p:cNvGrpSpPr>
          <p:nvPr/>
        </p:nvGrpSpPr>
        <p:grpSpPr bwMode="auto">
          <a:xfrm>
            <a:off x="7738236" y="2514600"/>
            <a:ext cx="719964" cy="700682"/>
            <a:chOff x="2666" y="1966"/>
            <a:chExt cx="276" cy="264"/>
          </a:xfrm>
          <a:solidFill>
            <a:srgbClr val="CCECFF"/>
          </a:solidFill>
        </p:grpSpPr>
        <p:sp>
          <p:nvSpPr>
            <p:cNvPr id="30"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31"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32"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33"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34"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grpSp>
      <p:sp>
        <p:nvSpPr>
          <p:cNvPr id="35" name="Oval 6"/>
          <p:cNvSpPr>
            <a:spLocks noChangeArrowheads="1"/>
          </p:cNvSpPr>
          <p:nvPr/>
        </p:nvSpPr>
        <p:spPr bwMode="auto">
          <a:xfrm>
            <a:off x="6934200" y="4876802"/>
            <a:ext cx="813872" cy="828079"/>
          </a:xfrm>
          <a:prstGeom prst="ellipse">
            <a:avLst/>
          </a:prstGeom>
          <a:solidFill>
            <a:srgbClr val="CCECFF"/>
          </a:solidFill>
          <a:ln w="9525">
            <a:solidFill>
              <a:schemeClr val="tx1"/>
            </a:solidFill>
            <a:round/>
            <a:headEnd/>
            <a:tailEnd/>
          </a:ln>
        </p:spPr>
        <p:txBody>
          <a:bodyPr wrap="none" anchor="ctr"/>
          <a:lstStyle/>
          <a:p>
            <a:pPr algn="ctr"/>
            <a:r>
              <a:rPr lang="en-US" i="1" dirty="0">
                <a:latin typeface="Helvetica" charset="0"/>
              </a:rPr>
              <a:t>P</a:t>
            </a:r>
            <a:r>
              <a:rPr lang="en-US" i="1" baseline="-25000" dirty="0">
                <a:latin typeface="Helvetica" charset="0"/>
              </a:rPr>
              <a:t>i</a:t>
            </a:r>
            <a:endParaRPr lang="en-US" i="1" dirty="0">
              <a:latin typeface="Helvetica" charset="0"/>
            </a:endParaRPr>
          </a:p>
        </p:txBody>
      </p:sp>
      <p:grpSp>
        <p:nvGrpSpPr>
          <p:cNvPr id="36" name="Group 13"/>
          <p:cNvGrpSpPr>
            <a:grpSpLocks/>
          </p:cNvGrpSpPr>
          <p:nvPr/>
        </p:nvGrpSpPr>
        <p:grpSpPr bwMode="auto">
          <a:xfrm>
            <a:off x="8347836" y="4940302"/>
            <a:ext cx="719964" cy="700682"/>
            <a:chOff x="2666" y="1966"/>
            <a:chExt cx="276" cy="264"/>
          </a:xfrm>
          <a:solidFill>
            <a:srgbClr val="CCECFF"/>
          </a:solidFill>
        </p:grpSpPr>
        <p:sp>
          <p:nvSpPr>
            <p:cNvPr id="37"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38"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39"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40"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sp>
          <p:nvSpPr>
            <p:cNvPr id="41"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cs typeface="+mn-cs"/>
              </a:endParaRPr>
            </a:p>
          </p:txBody>
        </p:sp>
      </p:grpSp>
      <p:sp>
        <p:nvSpPr>
          <p:cNvPr id="42" name="Line 19"/>
          <p:cNvSpPr>
            <a:spLocks noChangeShapeType="1"/>
          </p:cNvSpPr>
          <p:nvPr/>
        </p:nvSpPr>
        <p:spPr bwMode="auto">
          <a:xfrm flipH="1" flipV="1">
            <a:off x="7772400" y="5334000"/>
            <a:ext cx="533400" cy="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Text Box 20"/>
          <p:cNvSpPr txBox="1">
            <a:spLocks noChangeArrowheads="1"/>
          </p:cNvSpPr>
          <p:nvPr/>
        </p:nvSpPr>
        <p:spPr bwMode="auto">
          <a:xfrm>
            <a:off x="8458201" y="5635826"/>
            <a:ext cx="55562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1400" i="1" dirty="0" err="1">
                <a:latin typeface="Helvetica" charset="0"/>
              </a:rPr>
              <a:t>R</a:t>
            </a:r>
            <a:r>
              <a:rPr lang="en-US" sz="1400" i="1" baseline="-25000" dirty="0" err="1">
                <a:latin typeface="Helvetica" charset="0"/>
              </a:rPr>
              <a:t>j</a:t>
            </a:r>
            <a:endParaRPr lang="en-US" sz="1400" i="1" dirty="0">
              <a:latin typeface="Helvetica" charset="0"/>
            </a:endParaRP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12</a:t>
            </a:fld>
            <a:endParaRPr lang="en-US"/>
          </a:p>
        </p:txBody>
      </p:sp>
    </p:spTree>
    <p:extLst>
      <p:ext uri="{BB962C8B-B14F-4D97-AF65-F5344CB8AC3E}">
        <p14:creationId xmlns:p14="http://schemas.microsoft.com/office/powerpoint/2010/main" val="184247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066800" y="228600"/>
            <a:ext cx="10744200" cy="1371600"/>
          </a:xfrm>
        </p:spPr>
        <p:txBody>
          <a:bodyPr/>
          <a:lstStyle/>
          <a:p>
            <a:pPr eaLnBrk="1" hangingPunct="1"/>
            <a:r>
              <a:rPr lang="en-US" dirty="0">
                <a:solidFill>
                  <a:srgbClr val="FF0000"/>
                </a:solidFill>
                <a:latin typeface="+mn-lt"/>
                <a:ea typeface="MS PGothic" charset="0"/>
              </a:rPr>
              <a:t>Exercise 7.1 </a:t>
            </a:r>
            <a:r>
              <a:rPr lang="en-US" dirty="0">
                <a:latin typeface="+mn-lt"/>
                <a:ea typeface="MS PGothic" charset="0"/>
              </a:rPr>
              <a:t>Can you explain this resource allocation graph?</a:t>
            </a:r>
          </a:p>
        </p:txBody>
      </p:sp>
      <p:pic>
        <p:nvPicPr>
          <p:cNvPr id="4"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91000" y="1997076"/>
            <a:ext cx="2781300" cy="409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13</a:t>
            </a:fld>
            <a:endParaRPr lang="en-US"/>
          </a:p>
        </p:txBody>
      </p:sp>
    </p:spTree>
    <p:extLst>
      <p:ext uri="{BB962C8B-B14F-4D97-AF65-F5344CB8AC3E}">
        <p14:creationId xmlns:p14="http://schemas.microsoft.com/office/powerpoint/2010/main" val="366710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91000" y="1997076"/>
            <a:ext cx="2781300" cy="409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26"/>
          <p:cNvSpPr txBox="1">
            <a:spLocks noChangeArrowheads="1"/>
          </p:cNvSpPr>
          <p:nvPr/>
        </p:nvSpPr>
        <p:spPr bwMode="auto">
          <a:xfrm>
            <a:off x="1295401" y="304800"/>
            <a:ext cx="10134600" cy="13716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a:solidFill>
                  <a:srgbClr val="FF0000"/>
                </a:solidFill>
                <a:latin typeface="+mn-lt"/>
                <a:ea typeface="MS PGothic" charset="0"/>
              </a:rPr>
              <a:t>Exercise 7.2</a:t>
            </a:r>
            <a:r>
              <a:rPr lang="en-US" dirty="0">
                <a:latin typeface="+mn-lt"/>
                <a:ea typeface="MS PGothic" charset="0"/>
              </a:rPr>
              <a:t> Is there any problem with this resource allocation graph?</a:t>
            </a:r>
          </a:p>
        </p:txBody>
      </p:sp>
      <p:sp>
        <p:nvSpPr>
          <p:cNvPr id="2" name="Slide Number Placeholder 1"/>
          <p:cNvSpPr>
            <a:spLocks noGrp="1"/>
          </p:cNvSpPr>
          <p:nvPr>
            <p:ph type="sldNum" sz="quarter" idx="12"/>
          </p:nvPr>
        </p:nvSpPr>
        <p:spPr/>
        <p:txBody>
          <a:bodyPr/>
          <a:lstStyle/>
          <a:p>
            <a:pPr>
              <a:defRPr/>
            </a:pPr>
            <a:fld id="{97012834-41A2-49E3-8762-B14EE3F5CFB1}" type="slidenum">
              <a:rPr lang="en-US" smtClean="0"/>
              <a:pPr>
                <a:defRPr/>
              </a:pPr>
              <a:t>14</a:t>
            </a:fld>
            <a:endParaRPr lang="en-US" dirty="0"/>
          </a:p>
        </p:txBody>
      </p:sp>
    </p:spTree>
    <p:extLst>
      <p:ext uri="{BB962C8B-B14F-4D97-AF65-F5344CB8AC3E}">
        <p14:creationId xmlns:p14="http://schemas.microsoft.com/office/powerpoint/2010/main" val="12665223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30400" y="609600"/>
            <a:ext cx="8229600" cy="966788"/>
          </a:xfrm>
        </p:spPr>
        <p:txBody>
          <a:bodyPr/>
          <a:lstStyle/>
          <a:p>
            <a:pPr eaLnBrk="1" hangingPunct="1"/>
            <a:r>
              <a:rPr lang="en-US" dirty="0">
                <a:latin typeface="+mj-lt"/>
                <a:ea typeface="MS PGothic" charset="0"/>
              </a:rPr>
              <a:t>Summary</a:t>
            </a:r>
          </a:p>
        </p:txBody>
      </p:sp>
      <p:sp>
        <p:nvSpPr>
          <p:cNvPr id="6147" name="Rectangle 3"/>
          <p:cNvSpPr>
            <a:spLocks noGrp="1" noChangeArrowheads="1"/>
          </p:cNvSpPr>
          <p:nvPr>
            <p:ph type="body" idx="1"/>
          </p:nvPr>
        </p:nvSpPr>
        <p:spPr>
          <a:xfrm>
            <a:off x="2203450" y="2057400"/>
            <a:ext cx="7683500" cy="3203574"/>
          </a:xfrm>
        </p:spPr>
        <p:txBody>
          <a:bodyPr/>
          <a:lstStyle/>
          <a:p>
            <a:r>
              <a:rPr lang="en-US" sz="3200" dirty="0">
                <a:latin typeface="+mn-lt"/>
                <a:ea typeface="MS PGothic" charset="0"/>
              </a:rPr>
              <a:t>Cats and Mice Implementation using Locks and Condition Variables </a:t>
            </a:r>
          </a:p>
          <a:p>
            <a:endParaRPr lang="en-US" sz="3200" dirty="0">
              <a:latin typeface="+mn-lt"/>
              <a:ea typeface="MS PGothic" charset="0"/>
            </a:endParaRPr>
          </a:p>
          <a:p>
            <a:r>
              <a:rPr lang="en-US" sz="3200" dirty="0">
                <a:latin typeface="+mn-lt"/>
                <a:ea typeface="MS PGothic" charset="0"/>
              </a:rPr>
              <a:t>Deadlock Characterization</a:t>
            </a:r>
          </a:p>
          <a:p>
            <a:pPr marL="0" indent="0">
              <a:buNone/>
            </a:pPr>
            <a:endParaRPr lang="en-US" dirty="0">
              <a:latin typeface="+mn-lt"/>
              <a:ea typeface="MS PGothic" charset="0"/>
            </a:endParaRP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15</a:t>
            </a:fld>
            <a:endParaRPr lang="en-US"/>
          </a:p>
        </p:txBody>
      </p:sp>
    </p:spTree>
    <p:extLst>
      <p:ext uri="{BB962C8B-B14F-4D97-AF65-F5344CB8AC3E}">
        <p14:creationId xmlns:p14="http://schemas.microsoft.com/office/powerpoint/2010/main" val="32018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txBox="1">
            <a:spLocks noChangeArrowheads="1"/>
          </p:cNvSpPr>
          <p:nvPr/>
        </p:nvSpPr>
        <p:spPr bwMode="auto">
          <a:xfrm>
            <a:off x="1905001" y="304800"/>
            <a:ext cx="8150225" cy="13716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a:latin typeface="+mn-lt"/>
                <a:ea typeface="MS PGothic" charset="0"/>
              </a:rPr>
              <a:t>Is there any problem with this resource allocation graph?</a:t>
            </a:r>
          </a:p>
        </p:txBody>
      </p:sp>
      <p:pic>
        <p:nvPicPr>
          <p:cNvPr id="2" name="Picture 1"/>
          <p:cNvPicPr>
            <a:picLocks noChangeAspect="1"/>
          </p:cNvPicPr>
          <p:nvPr/>
        </p:nvPicPr>
        <p:blipFill>
          <a:blip r:embed="rId3"/>
          <a:stretch>
            <a:fillRect/>
          </a:stretch>
        </p:blipFill>
        <p:spPr>
          <a:xfrm>
            <a:off x="2133600" y="1905000"/>
            <a:ext cx="7848600" cy="4207396"/>
          </a:xfrm>
          <a:prstGeom prst="rect">
            <a:avLst/>
          </a:prstGeom>
        </p:spPr>
      </p:pic>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16</a:t>
            </a:fld>
            <a:endParaRPr lang="en-US" dirty="0"/>
          </a:p>
        </p:txBody>
      </p:sp>
    </p:spTree>
    <p:extLst>
      <p:ext uri="{BB962C8B-B14F-4D97-AF65-F5344CB8AC3E}">
        <p14:creationId xmlns:p14="http://schemas.microsoft.com/office/powerpoint/2010/main" val="171561948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62201" y="304800"/>
            <a:ext cx="7954963" cy="1143000"/>
          </a:xfrm>
        </p:spPr>
        <p:txBody>
          <a:bodyPr/>
          <a:lstStyle/>
          <a:p>
            <a:pPr eaLnBrk="1" hangingPunct="1"/>
            <a:r>
              <a:rPr lang="en-US" dirty="0">
                <a:latin typeface="+mj-lt"/>
                <a:ea typeface="MS PGothic" charset="0"/>
              </a:rPr>
              <a:t>The graph below has a cycle. Is this a deadlock? Why?</a:t>
            </a:r>
          </a:p>
        </p:txBody>
      </p:sp>
      <p:pic>
        <p:nvPicPr>
          <p:cNvPr id="13315" name="Picture 4" descr="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43400" y="2133601"/>
            <a:ext cx="2952750" cy="3767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7012834-41A2-49E3-8762-B14EE3F5CFB1}" type="slidenum">
              <a:rPr lang="en-US" smtClean="0"/>
              <a:pPr>
                <a:defRPr/>
              </a:pPr>
              <a:t>17</a:t>
            </a:fld>
            <a:endParaRPr lang="en-US" dirty="0"/>
          </a:p>
        </p:txBody>
      </p:sp>
    </p:spTree>
    <p:extLst>
      <p:ext uri="{BB962C8B-B14F-4D97-AF65-F5344CB8AC3E}">
        <p14:creationId xmlns:p14="http://schemas.microsoft.com/office/powerpoint/2010/main" val="210595144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28800" y="152400"/>
            <a:ext cx="8229600" cy="1600200"/>
          </a:xfrm>
        </p:spPr>
        <p:txBody>
          <a:bodyPr/>
          <a:lstStyle/>
          <a:p>
            <a:pPr eaLnBrk="1" hangingPunct="1"/>
            <a:r>
              <a:rPr lang="en-US" dirty="0">
                <a:latin typeface="+mn-lt"/>
                <a:ea typeface="MS PGothic" charset="0"/>
              </a:rPr>
              <a:t>Can you draw the following conclusions?</a:t>
            </a:r>
          </a:p>
        </p:txBody>
      </p:sp>
      <p:sp>
        <p:nvSpPr>
          <p:cNvPr id="14339" name="Rectangle 3"/>
          <p:cNvSpPr>
            <a:spLocks noGrp="1" noChangeArrowheads="1"/>
          </p:cNvSpPr>
          <p:nvPr>
            <p:ph type="body" idx="1"/>
          </p:nvPr>
        </p:nvSpPr>
        <p:spPr>
          <a:xfrm>
            <a:off x="1981200" y="1847850"/>
            <a:ext cx="8305800" cy="4400550"/>
          </a:xfrm>
        </p:spPr>
        <p:txBody>
          <a:bodyPr/>
          <a:lstStyle/>
          <a:p>
            <a:r>
              <a:rPr lang="en-US" dirty="0">
                <a:latin typeface="+mj-lt"/>
                <a:ea typeface="MS PGothic" charset="0"/>
              </a:rPr>
              <a:t>If graph contains no cycles </a:t>
            </a:r>
            <a:r>
              <a:rPr lang="en-US" dirty="0">
                <a:latin typeface="+mj-lt"/>
                <a:ea typeface="MS PGothic" charset="0"/>
                <a:sym typeface="Symbol" charset="0"/>
              </a:rPr>
              <a:t> no deadlock</a:t>
            </a:r>
          </a:p>
          <a:p>
            <a:endParaRPr lang="en-US" dirty="0">
              <a:latin typeface="+mj-lt"/>
              <a:ea typeface="MS PGothic" charset="0"/>
              <a:sym typeface="Symbol" charset="0"/>
            </a:endParaRPr>
          </a:p>
          <a:p>
            <a:r>
              <a:rPr lang="en-US" dirty="0">
                <a:latin typeface="+mj-lt"/>
                <a:ea typeface="MS PGothic" charset="0"/>
                <a:sym typeface="Symbol" charset="0"/>
              </a:rPr>
              <a:t>If graph contains a cycle </a:t>
            </a:r>
          </a:p>
          <a:p>
            <a:pPr lvl="1"/>
            <a:r>
              <a:rPr lang="en-US" sz="2800" dirty="0">
                <a:latin typeface="+mj-lt"/>
                <a:ea typeface="MS PGothic" charset="0"/>
                <a:sym typeface="Symbol" charset="0"/>
              </a:rPr>
              <a:t>if only one instance per resource type, then deadlock</a:t>
            </a:r>
          </a:p>
          <a:p>
            <a:pPr lvl="1"/>
            <a:r>
              <a:rPr lang="en-US" sz="2800" dirty="0">
                <a:latin typeface="+mj-lt"/>
                <a:ea typeface="MS PGothic" charset="0"/>
                <a:sym typeface="Symbol" charset="0"/>
              </a:rPr>
              <a:t>if several instances per resource type, then possibility of deadlock</a:t>
            </a:r>
          </a:p>
        </p:txBody>
      </p:sp>
      <p:pic>
        <p:nvPicPr>
          <p:cNvPr id="4"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05600" y="2000250"/>
            <a:ext cx="33528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cxnSp>
        <p:nvCxnSpPr>
          <p:cNvPr id="3" name="Straight Connector 2"/>
          <p:cNvCxnSpPr/>
          <p:nvPr/>
        </p:nvCxnSpPr>
        <p:spPr>
          <a:xfrm>
            <a:off x="6781800" y="2457450"/>
            <a:ext cx="25908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743200" y="4972050"/>
            <a:ext cx="34290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590800" y="4057650"/>
            <a:ext cx="1752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pic>
        <p:nvPicPr>
          <p:cNvPr id="12"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67000" y="3600450"/>
            <a:ext cx="19812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67000" y="4514850"/>
            <a:ext cx="35814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18</a:t>
            </a:fld>
            <a:endParaRPr lang="en-US"/>
          </a:p>
        </p:txBody>
      </p:sp>
    </p:spTree>
    <p:extLst>
      <p:ext uri="{BB962C8B-B14F-4D97-AF65-F5344CB8AC3E}">
        <p14:creationId xmlns:p14="http://schemas.microsoft.com/office/powerpoint/2010/main" val="26486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76212"/>
            <a:ext cx="8229600" cy="966788"/>
          </a:xfrm>
        </p:spPr>
        <p:txBody>
          <a:bodyPr/>
          <a:lstStyle/>
          <a:p>
            <a:pPr eaLnBrk="1" hangingPunct="1"/>
            <a:r>
              <a:rPr lang="en-US" dirty="0">
                <a:latin typeface="+mj-lt"/>
                <a:ea typeface="MS PGothic" charset="0"/>
              </a:rPr>
              <a:t>Summary</a:t>
            </a:r>
          </a:p>
        </p:txBody>
      </p:sp>
      <p:sp>
        <p:nvSpPr>
          <p:cNvPr id="6147" name="Rectangle 3"/>
          <p:cNvSpPr>
            <a:spLocks noGrp="1" noChangeArrowheads="1"/>
          </p:cNvSpPr>
          <p:nvPr>
            <p:ph type="body" idx="1"/>
          </p:nvPr>
        </p:nvSpPr>
        <p:spPr>
          <a:xfrm>
            <a:off x="2133600" y="1371600"/>
            <a:ext cx="7683500" cy="4270374"/>
          </a:xfrm>
        </p:spPr>
        <p:txBody>
          <a:bodyPr/>
          <a:lstStyle/>
          <a:p>
            <a:r>
              <a:rPr lang="en-US" dirty="0">
                <a:latin typeface="+mn-lt"/>
                <a:ea typeface="MS PGothic" charset="0"/>
              </a:rPr>
              <a:t>Deadlock Characterization</a:t>
            </a:r>
          </a:p>
          <a:p>
            <a:endParaRPr lang="en-US" dirty="0">
              <a:latin typeface="+mn-lt"/>
              <a:ea typeface="MS PGothic" charset="0"/>
            </a:endParaRPr>
          </a:p>
          <a:p>
            <a:r>
              <a:rPr lang="en-US" dirty="0">
                <a:latin typeface="+mn-lt"/>
                <a:ea typeface="MS PGothic" charset="0"/>
              </a:rPr>
              <a:t>Resource-Allocation Graph</a:t>
            </a: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19</a:t>
            </a:fld>
            <a:endParaRPr lang="en-US"/>
          </a:p>
        </p:txBody>
      </p:sp>
    </p:spTree>
    <p:extLst>
      <p:ext uri="{BB962C8B-B14F-4D97-AF65-F5344CB8AC3E}">
        <p14:creationId xmlns:p14="http://schemas.microsoft.com/office/powerpoint/2010/main" val="24331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dirty="0">
                <a:latin typeface="Calibri" charset="0"/>
              </a:rPr>
              <a:t>Deadlocks: A Real-Life Example</a:t>
            </a:r>
          </a:p>
        </p:txBody>
      </p:sp>
      <p:sp>
        <p:nvSpPr>
          <p:cNvPr id="11267" name="Slide Number Placeholder 1"/>
          <p:cNvSpPr>
            <a:spLocks noGrp="1"/>
          </p:cNvSpPr>
          <p:nvPr>
            <p:ph type="sldNum" sz="quarter" idx="10"/>
          </p:nvPr>
        </p:nvSpPr>
        <p:spPr bwMode="auto">
          <a:xfrm>
            <a:off x="1905000" y="6324601"/>
            <a:ext cx="990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D2F6DA4-97C1-2241-B4B7-1D678570D7C4}" type="slidenum">
              <a:rPr lang="en-US" sz="1200">
                <a:solidFill>
                  <a:srgbClr val="898989"/>
                </a:solidFill>
                <a:latin typeface="Calibri" charset="0"/>
              </a:rPr>
              <a:pPr eaLnBrk="1" hangingPunct="1"/>
              <a:t>2</a:t>
            </a:fld>
            <a:endParaRPr lang="en-US" sz="1200" dirty="0">
              <a:solidFill>
                <a:srgbClr val="898989"/>
              </a:solidFill>
              <a:latin typeface="Calibri" charset="0"/>
            </a:endParaRPr>
          </a:p>
        </p:txBody>
      </p:sp>
      <p:pic>
        <p:nvPicPr>
          <p:cNvPr id="3" name="Picture 2"/>
          <p:cNvPicPr>
            <a:picLocks noChangeAspect="1"/>
          </p:cNvPicPr>
          <p:nvPr/>
        </p:nvPicPr>
        <p:blipFill>
          <a:blip r:embed="rId2"/>
          <a:stretch>
            <a:fillRect/>
          </a:stretch>
        </p:blipFill>
        <p:spPr>
          <a:xfrm>
            <a:off x="2133600" y="1371600"/>
            <a:ext cx="8143250" cy="4340352"/>
          </a:xfrm>
          <a:prstGeom prst="rect">
            <a:avLst/>
          </a:prstGeom>
        </p:spPr>
      </p:pic>
      <p:pic>
        <p:nvPicPr>
          <p:cNvPr id="5" name="Picture 4"/>
          <p:cNvPicPr>
            <a:picLocks noChangeAspect="1"/>
          </p:cNvPicPr>
          <p:nvPr/>
        </p:nvPicPr>
        <p:blipFill>
          <a:blip r:embed="rId3"/>
          <a:stretch>
            <a:fillRect/>
          </a:stretch>
        </p:blipFill>
        <p:spPr>
          <a:xfrm>
            <a:off x="1524000" y="152401"/>
            <a:ext cx="9144000" cy="6501581"/>
          </a:xfrm>
          <a:prstGeom prst="rect">
            <a:avLst/>
          </a:prstGeom>
        </p:spPr>
      </p:pic>
      <p:sp>
        <p:nvSpPr>
          <p:cNvPr id="9" name="Rectangle 8"/>
          <p:cNvSpPr/>
          <p:nvPr/>
        </p:nvSpPr>
        <p:spPr>
          <a:xfrm>
            <a:off x="4343400" y="6172200"/>
            <a:ext cx="3352800" cy="338554"/>
          </a:xfrm>
          <a:prstGeom prst="rect">
            <a:avLst/>
          </a:prstGeom>
        </p:spPr>
        <p:txBody>
          <a:bodyPr wrap="square">
            <a:spAutoFit/>
          </a:bodyPr>
          <a:lstStyle/>
          <a:p>
            <a:r>
              <a:rPr lang="en-US" sz="1600" dirty="0">
                <a:latin typeface="+mn-lt"/>
              </a:rPr>
              <a:t>Slide courtesy of Dr. William Stallings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7824788" cy="1220148"/>
          </a:xfrm>
        </p:spPr>
        <p:txBody>
          <a:bodyPr/>
          <a:lstStyle/>
          <a:p>
            <a:pPr lvl="0"/>
            <a:r>
              <a:rPr lang="en-US" dirty="0">
                <a:latin typeface="Calibri" charset="0"/>
              </a:rPr>
              <a:t>Three</a:t>
            </a:r>
            <a:r>
              <a:rPr lang="en-US" sz="4800" b="1" dirty="0">
                <a:solidFill>
                  <a:schemeClr val="accent1">
                    <a:lumMod val="50000"/>
                  </a:schemeClr>
                </a:solidFill>
              </a:rPr>
              <a:t> </a:t>
            </a:r>
            <a:r>
              <a:rPr lang="en-US" dirty="0">
                <a:latin typeface="Calibri" charset="0"/>
              </a:rPr>
              <a:t>Deadlocked Processes</a:t>
            </a:r>
          </a:p>
        </p:txBody>
      </p:sp>
      <p:sp>
        <p:nvSpPr>
          <p:cNvPr id="3" name="Content Placeholder 2"/>
          <p:cNvSpPr>
            <a:spLocks noGrp="1"/>
          </p:cNvSpPr>
          <p:nvPr>
            <p:ph idx="4294967295"/>
          </p:nvPr>
        </p:nvSpPr>
        <p:spPr>
          <a:xfrm>
            <a:off x="2362200" y="1295400"/>
            <a:ext cx="8305800" cy="5257800"/>
          </a:xfrm>
        </p:spPr>
        <p:txBody>
          <a:bodyPr/>
          <a:lstStyle/>
          <a:p>
            <a:pPr lvl="1"/>
            <a:endParaRPr lang="en-US" dirty="0"/>
          </a:p>
          <a:p>
            <a:endParaRPr lang="en-US" dirty="0"/>
          </a:p>
        </p:txBody>
      </p:sp>
      <p:sp>
        <p:nvSpPr>
          <p:cNvPr id="6" name="Oval 3"/>
          <p:cNvSpPr>
            <a:spLocks noChangeArrowheads="1"/>
          </p:cNvSpPr>
          <p:nvPr/>
        </p:nvSpPr>
        <p:spPr bwMode="auto">
          <a:xfrm>
            <a:off x="2895600" y="2209800"/>
            <a:ext cx="1600200" cy="6096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dirty="0"/>
              <a:t>Process 1</a:t>
            </a:r>
          </a:p>
        </p:txBody>
      </p:sp>
      <p:sp>
        <p:nvSpPr>
          <p:cNvPr id="7" name="Oval 4"/>
          <p:cNvSpPr>
            <a:spLocks noChangeArrowheads="1"/>
          </p:cNvSpPr>
          <p:nvPr/>
        </p:nvSpPr>
        <p:spPr bwMode="auto">
          <a:xfrm>
            <a:off x="5257800" y="2209800"/>
            <a:ext cx="1600200" cy="6096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a:t>Process 2</a:t>
            </a:r>
          </a:p>
        </p:txBody>
      </p:sp>
      <p:sp>
        <p:nvSpPr>
          <p:cNvPr id="8" name="Oval 7"/>
          <p:cNvSpPr>
            <a:spLocks noChangeArrowheads="1"/>
          </p:cNvSpPr>
          <p:nvPr/>
        </p:nvSpPr>
        <p:spPr bwMode="auto">
          <a:xfrm>
            <a:off x="7696200" y="2209800"/>
            <a:ext cx="1600200" cy="6096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a:t>Process 3</a:t>
            </a:r>
          </a:p>
        </p:txBody>
      </p:sp>
      <p:sp>
        <p:nvSpPr>
          <p:cNvPr id="9" name="Rectangle 8"/>
          <p:cNvSpPr>
            <a:spLocks noChangeArrowheads="1"/>
          </p:cNvSpPr>
          <p:nvPr/>
        </p:nvSpPr>
        <p:spPr bwMode="auto">
          <a:xfrm>
            <a:off x="2895600" y="4038600"/>
            <a:ext cx="1600200" cy="6096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a:t>Resource 1</a:t>
            </a:r>
          </a:p>
        </p:txBody>
      </p:sp>
      <p:sp>
        <p:nvSpPr>
          <p:cNvPr id="10" name="Rectangle 9"/>
          <p:cNvSpPr>
            <a:spLocks noChangeArrowheads="1"/>
          </p:cNvSpPr>
          <p:nvPr/>
        </p:nvSpPr>
        <p:spPr bwMode="auto">
          <a:xfrm>
            <a:off x="5257800" y="4038600"/>
            <a:ext cx="1600200" cy="6096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a:t>Resource 2</a:t>
            </a:r>
          </a:p>
        </p:txBody>
      </p:sp>
      <p:sp>
        <p:nvSpPr>
          <p:cNvPr id="11" name="Rectangle 10"/>
          <p:cNvSpPr>
            <a:spLocks noChangeArrowheads="1"/>
          </p:cNvSpPr>
          <p:nvPr/>
        </p:nvSpPr>
        <p:spPr bwMode="auto">
          <a:xfrm>
            <a:off x="7696200" y="4038600"/>
            <a:ext cx="1600200" cy="6096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a:t>Resource 3</a:t>
            </a:r>
          </a:p>
        </p:txBody>
      </p:sp>
      <p:sp>
        <p:nvSpPr>
          <p:cNvPr id="12" name="Line 9"/>
          <p:cNvSpPr>
            <a:spLocks noChangeShapeType="1"/>
          </p:cNvSpPr>
          <p:nvPr/>
        </p:nvSpPr>
        <p:spPr bwMode="auto">
          <a:xfrm flipV="1">
            <a:off x="3733800" y="2819400"/>
            <a:ext cx="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10"/>
          <p:cNvSpPr>
            <a:spLocks noChangeShapeType="1"/>
          </p:cNvSpPr>
          <p:nvPr/>
        </p:nvSpPr>
        <p:spPr bwMode="auto">
          <a:xfrm flipV="1">
            <a:off x="8534400" y="2819400"/>
            <a:ext cx="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11"/>
          <p:cNvSpPr>
            <a:spLocks noChangeShapeType="1"/>
          </p:cNvSpPr>
          <p:nvPr/>
        </p:nvSpPr>
        <p:spPr bwMode="auto">
          <a:xfrm flipV="1">
            <a:off x="6096000" y="2819400"/>
            <a:ext cx="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2"/>
          <p:cNvSpPr>
            <a:spLocks noChangeShapeType="1"/>
          </p:cNvSpPr>
          <p:nvPr/>
        </p:nvSpPr>
        <p:spPr bwMode="auto">
          <a:xfrm>
            <a:off x="4191000" y="2819400"/>
            <a:ext cx="1447800" cy="12192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3"/>
          <p:cNvSpPr>
            <a:spLocks noChangeShapeType="1"/>
          </p:cNvSpPr>
          <p:nvPr/>
        </p:nvSpPr>
        <p:spPr bwMode="auto">
          <a:xfrm>
            <a:off x="6553200" y="2743200"/>
            <a:ext cx="1600200" cy="1295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14"/>
          <p:cNvSpPr>
            <a:spLocks noChangeShapeType="1"/>
          </p:cNvSpPr>
          <p:nvPr/>
        </p:nvSpPr>
        <p:spPr bwMode="auto">
          <a:xfrm flipH="1">
            <a:off x="4267200" y="2743200"/>
            <a:ext cx="3733800" cy="12954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15"/>
          <p:cNvSpPr>
            <a:spLocks noChangeShapeType="1"/>
          </p:cNvSpPr>
          <p:nvPr/>
        </p:nvSpPr>
        <p:spPr bwMode="auto">
          <a:xfrm flipV="1">
            <a:off x="3276600" y="53340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16"/>
          <p:cNvSpPr>
            <a:spLocks noChangeShapeType="1"/>
          </p:cNvSpPr>
          <p:nvPr/>
        </p:nvSpPr>
        <p:spPr bwMode="auto">
          <a:xfrm>
            <a:off x="3276600" y="5638800"/>
            <a:ext cx="45720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Text Box 17"/>
          <p:cNvSpPr txBox="1">
            <a:spLocks noChangeArrowheads="1"/>
          </p:cNvSpPr>
          <p:nvPr/>
        </p:nvSpPr>
        <p:spPr bwMode="auto">
          <a:xfrm>
            <a:off x="3886201" y="5089525"/>
            <a:ext cx="328968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Process </a:t>
            </a:r>
            <a:r>
              <a:rPr lang="en-US" sz="2000" i="1" dirty="0"/>
              <a:t>holds</a:t>
            </a:r>
            <a:r>
              <a:rPr lang="en-US" sz="2000" dirty="0"/>
              <a:t> the resource</a:t>
            </a:r>
          </a:p>
        </p:txBody>
      </p:sp>
      <p:sp>
        <p:nvSpPr>
          <p:cNvPr id="21" name="Text Box 18"/>
          <p:cNvSpPr txBox="1">
            <a:spLocks noChangeArrowheads="1"/>
          </p:cNvSpPr>
          <p:nvPr/>
        </p:nvSpPr>
        <p:spPr bwMode="auto">
          <a:xfrm>
            <a:off x="3886200" y="5410200"/>
            <a:ext cx="36583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Process </a:t>
            </a:r>
            <a:r>
              <a:rPr lang="en-US" sz="2000" i="1"/>
              <a:t>requests</a:t>
            </a:r>
            <a:r>
              <a:rPr lang="en-US" sz="2000"/>
              <a:t> the resource</a:t>
            </a:r>
          </a:p>
        </p:txBody>
      </p:sp>
      <p:sp>
        <p:nvSpPr>
          <p:cNvPr id="4" name="Rectangle 3"/>
          <p:cNvSpPr/>
          <p:nvPr/>
        </p:nvSpPr>
        <p:spPr>
          <a:xfrm>
            <a:off x="7620000" y="6248400"/>
            <a:ext cx="2743200" cy="338554"/>
          </a:xfrm>
          <a:prstGeom prst="rect">
            <a:avLst/>
          </a:prstGeom>
        </p:spPr>
        <p:txBody>
          <a:bodyPr wrap="square">
            <a:spAutoFit/>
          </a:bodyPr>
          <a:lstStyle/>
          <a:p>
            <a:r>
              <a:rPr lang="en-US" sz="1600" dirty="0">
                <a:latin typeface="+mn-lt"/>
              </a:rPr>
              <a:t>Slide courtesy of Dr. Gary Nutt</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3</a:t>
            </a:fld>
            <a:endParaRPr lang="en-US" dirty="0"/>
          </a:p>
        </p:txBody>
      </p:sp>
    </p:spTree>
    <p:extLst>
      <p:ext uri="{BB962C8B-B14F-4D97-AF65-F5344CB8AC3E}">
        <p14:creationId xmlns:p14="http://schemas.microsoft.com/office/powerpoint/2010/main" val="5582144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95400" y="1600200"/>
            <a:ext cx="9724748" cy="4191000"/>
          </a:xfrm>
          <a:prstGeom prst="rect">
            <a:avLst/>
          </a:prstGeom>
        </p:spPr>
      </p:pic>
      <p:sp>
        <p:nvSpPr>
          <p:cNvPr id="6" name="TextBox 5"/>
          <p:cNvSpPr txBox="1"/>
          <p:nvPr/>
        </p:nvSpPr>
        <p:spPr>
          <a:xfrm>
            <a:off x="1905000" y="5638800"/>
            <a:ext cx="8458200" cy="369332"/>
          </a:xfrm>
          <a:prstGeom prst="rect">
            <a:avLst/>
          </a:prstGeom>
          <a:noFill/>
        </p:spPr>
        <p:txBody>
          <a:bodyPr wrap="square" rtlCol="0">
            <a:spAutoFit/>
          </a:bodyPr>
          <a:lstStyle/>
          <a:p>
            <a:pPr algn="ctr"/>
            <a:r>
              <a:rPr lang="es-ES_tradnl" b="1" dirty="0">
                <a:latin typeface="+mn-lt"/>
              </a:rPr>
              <a:t>p 0 p 1 q 0 q 1 p 2 q 2</a:t>
            </a:r>
            <a:r>
              <a:rPr lang="en-US" b="1" dirty="0">
                <a:latin typeface="+mn-lt"/>
              </a:rPr>
              <a:t> </a:t>
            </a:r>
          </a:p>
        </p:txBody>
      </p:sp>
      <p:sp>
        <p:nvSpPr>
          <p:cNvPr id="4" name="Title 1"/>
          <p:cNvSpPr txBox="1">
            <a:spLocks/>
          </p:cNvSpPr>
          <p:nvPr/>
        </p:nvSpPr>
        <p:spPr>
          <a:xfrm>
            <a:off x="1828800" y="609600"/>
            <a:ext cx="9677400" cy="838200"/>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4400" dirty="0">
                <a:solidFill>
                  <a:srgbClr val="FF0000"/>
                </a:solidFill>
                <a:latin typeface="Calibri" charset="0"/>
                <a:ea typeface="ＭＳ Ｐゴシック" charset="0"/>
                <a:cs typeface="ＭＳ Ｐゴシック" charset="0"/>
              </a:rPr>
              <a:t>Exercise 5: </a:t>
            </a:r>
            <a:r>
              <a:rPr lang="en-US" sz="4400" dirty="0">
                <a:solidFill>
                  <a:srgbClr val="0000FF"/>
                </a:solidFill>
                <a:latin typeface="Calibri" charset="0"/>
                <a:ea typeface="ＭＳ Ｐゴシック" charset="0"/>
                <a:cs typeface="ＭＳ Ｐゴシック" charset="0"/>
              </a:rPr>
              <a:t>Can a deadlock occur? How?</a:t>
            </a:r>
          </a:p>
        </p:txBody>
      </p:sp>
      <p:sp>
        <p:nvSpPr>
          <p:cNvPr id="7" name="Rectangle 6"/>
          <p:cNvSpPr/>
          <p:nvPr/>
        </p:nvSpPr>
        <p:spPr>
          <a:xfrm>
            <a:off x="7010400" y="6172200"/>
            <a:ext cx="3352800" cy="338554"/>
          </a:xfrm>
          <a:prstGeom prst="rect">
            <a:avLst/>
          </a:prstGeom>
        </p:spPr>
        <p:txBody>
          <a:bodyPr wrap="square">
            <a:spAutoFit/>
          </a:bodyPr>
          <a:lstStyle/>
          <a:p>
            <a:r>
              <a:rPr lang="en-US" sz="1600" dirty="0">
                <a:latin typeface="+mn-lt"/>
              </a:rPr>
              <a:t>Slide courtesy of Dr. William Stallings</a:t>
            </a:r>
          </a:p>
        </p:txBody>
      </p:sp>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4</a:t>
            </a:fld>
            <a:endParaRPr lang="en-US" dirty="0"/>
          </a:p>
        </p:txBody>
      </p:sp>
    </p:spTree>
    <p:extLst>
      <p:ext uri="{BB962C8B-B14F-4D97-AF65-F5344CB8AC3E}">
        <p14:creationId xmlns:p14="http://schemas.microsoft.com/office/powerpoint/2010/main" val="6726663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71600" y="1981200"/>
            <a:ext cx="8991600" cy="3200400"/>
          </a:xfrm>
        </p:spPr>
        <p:txBody>
          <a:bodyPr/>
          <a:lstStyle/>
          <a:p>
            <a:r>
              <a:rPr lang="en-US" sz="2800" dirty="0"/>
              <a:t>Space is available for allocation of 200Kbytes, and the following sequence of events occur:</a:t>
            </a:r>
          </a:p>
          <a:p>
            <a:endParaRPr lang="en-US" dirty="0"/>
          </a:p>
          <a:p>
            <a:endParaRPr lang="en-US" dirty="0"/>
          </a:p>
          <a:p>
            <a:pPr>
              <a:buNone/>
            </a:pPr>
            <a:endParaRPr lang="en-US" dirty="0"/>
          </a:p>
          <a:p>
            <a:endParaRPr lang="en-US" dirty="0"/>
          </a:p>
          <a:p>
            <a:endParaRPr lang="en-US" dirty="0"/>
          </a:p>
        </p:txBody>
      </p:sp>
      <p:sp>
        <p:nvSpPr>
          <p:cNvPr id="6" name="Rectangle 4"/>
          <p:cNvSpPr>
            <a:spLocks noChangeArrowheads="1"/>
          </p:cNvSpPr>
          <p:nvPr/>
        </p:nvSpPr>
        <p:spPr bwMode="auto">
          <a:xfrm>
            <a:off x="3505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3733801"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3657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3657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3581401"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3505201"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a:t>
            </a:r>
            <a:r>
              <a:rPr lang="en-US" sz="1200" b="1" dirty="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6553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6858001"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6320974"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5" name="Rectangle 13"/>
          <p:cNvSpPr>
            <a:spLocks noChangeArrowheads="1"/>
          </p:cNvSpPr>
          <p:nvPr/>
        </p:nvSpPr>
        <p:spPr bwMode="auto">
          <a:xfrm>
            <a:off x="6320974"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6" name="Rectangle 14"/>
          <p:cNvSpPr>
            <a:spLocks noChangeArrowheads="1"/>
          </p:cNvSpPr>
          <p:nvPr/>
        </p:nvSpPr>
        <p:spPr bwMode="auto">
          <a:xfrm>
            <a:off x="6553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a:latin typeface="Times New Roman" pitchFamily="18" charset="0"/>
              </a:rPr>
              <a:t>Request 70 Kbytes</a:t>
            </a:r>
            <a:r>
              <a:rPr lang="en-US" sz="1200" b="1" dirty="0">
                <a:latin typeface="Times New Roman" pitchFamily="18" charset="0"/>
              </a:rPr>
              <a:t>;</a:t>
            </a:r>
          </a:p>
        </p:txBody>
      </p:sp>
      <p:sp>
        <p:nvSpPr>
          <p:cNvPr id="17" name="Rectangle 15"/>
          <p:cNvSpPr>
            <a:spLocks noChangeArrowheads="1"/>
          </p:cNvSpPr>
          <p:nvPr/>
        </p:nvSpPr>
        <p:spPr bwMode="auto">
          <a:xfrm>
            <a:off x="6477001"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 80 Kbytes;</a:t>
            </a:r>
          </a:p>
        </p:txBody>
      </p:sp>
      <p:sp>
        <p:nvSpPr>
          <p:cNvPr id="18" name="Title 1"/>
          <p:cNvSpPr txBox="1">
            <a:spLocks/>
          </p:cNvSpPr>
          <p:nvPr/>
        </p:nvSpPr>
        <p:spPr>
          <a:xfrm>
            <a:off x="1714500" y="772886"/>
            <a:ext cx="8458200" cy="838200"/>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4400" dirty="0">
                <a:solidFill>
                  <a:srgbClr val="FF0000"/>
                </a:solidFill>
                <a:latin typeface="Calibri" charset="0"/>
                <a:ea typeface="ＭＳ Ｐゴシック" charset="0"/>
                <a:cs typeface="ＭＳ Ｐゴシック" charset="0"/>
              </a:rPr>
              <a:t>Exercise 6: </a:t>
            </a:r>
            <a:r>
              <a:rPr lang="en-US" sz="4400" dirty="0">
                <a:solidFill>
                  <a:srgbClr val="0000FF"/>
                </a:solidFill>
                <a:latin typeface="Calibri" charset="0"/>
                <a:ea typeface="ＭＳ Ｐゴシック" charset="0"/>
                <a:cs typeface="ＭＳ Ｐゴシック" charset="0"/>
              </a:rPr>
              <a:t>Can a deadlock occur?</a:t>
            </a:r>
          </a:p>
        </p:txBody>
      </p:sp>
      <p:sp>
        <p:nvSpPr>
          <p:cNvPr id="4" name="Rectangle 3"/>
          <p:cNvSpPr/>
          <p:nvPr/>
        </p:nvSpPr>
        <p:spPr>
          <a:xfrm>
            <a:off x="1524000" y="5334001"/>
            <a:ext cx="9220200" cy="461665"/>
          </a:xfrm>
          <a:prstGeom prst="rect">
            <a:avLst/>
          </a:prstGeom>
        </p:spPr>
        <p:txBody>
          <a:bodyPr wrap="square">
            <a:spAutoFit/>
          </a:bodyPr>
          <a:lstStyle/>
          <a:p>
            <a:r>
              <a:rPr lang="en-US" sz="2400" dirty="0">
                <a:latin typeface="+mn-lt"/>
              </a:rPr>
              <a:t>Deadlock occurs if both processes progress to their second request.</a:t>
            </a:r>
          </a:p>
        </p:txBody>
      </p:sp>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5</a:t>
            </a:fld>
            <a:endParaRPr lang="en-US" dirty="0"/>
          </a:p>
        </p:txBody>
      </p:sp>
    </p:spTree>
    <p:extLst>
      <p:ext uri="{BB962C8B-B14F-4D97-AF65-F5344CB8AC3E}">
        <p14:creationId xmlns:p14="http://schemas.microsoft.com/office/powerpoint/2010/main" val="765507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228601"/>
            <a:ext cx="7937500" cy="808037"/>
          </a:xfrm>
        </p:spPr>
        <p:txBody>
          <a:bodyPr/>
          <a:lstStyle/>
          <a:p>
            <a:pPr eaLnBrk="1" hangingPunct="1"/>
            <a:r>
              <a:rPr lang="en-US" dirty="0">
                <a:latin typeface="+mj-lt"/>
                <a:ea typeface="MS PGothic" charset="0"/>
              </a:rPr>
              <a:t>Deadlock Characterization</a:t>
            </a:r>
          </a:p>
        </p:txBody>
      </p:sp>
      <p:sp>
        <p:nvSpPr>
          <p:cNvPr id="7171" name="Rectangle 3"/>
          <p:cNvSpPr>
            <a:spLocks noGrp="1" noChangeArrowheads="1"/>
          </p:cNvSpPr>
          <p:nvPr>
            <p:ph type="body" idx="1"/>
          </p:nvPr>
        </p:nvSpPr>
        <p:spPr>
          <a:xfrm>
            <a:off x="1828800" y="1676400"/>
            <a:ext cx="8534400" cy="1219200"/>
          </a:xfrm>
        </p:spPr>
        <p:txBody>
          <a:bodyPr/>
          <a:lstStyle/>
          <a:p>
            <a:r>
              <a:rPr lang="en-US" dirty="0">
                <a:solidFill>
                  <a:srgbClr val="FF0000"/>
                </a:solidFill>
                <a:latin typeface="+mn-lt"/>
                <a:ea typeface="MS PGothic" charset="0"/>
              </a:rPr>
              <a:t>1. Mutual exclusion</a:t>
            </a:r>
            <a:r>
              <a:rPr lang="en-US" b="1" dirty="0">
                <a:latin typeface="+mn-lt"/>
                <a:ea typeface="MS PGothic" charset="0"/>
              </a:rPr>
              <a:t>:</a:t>
            </a:r>
            <a:r>
              <a:rPr lang="en-US" dirty="0">
                <a:latin typeface="+mn-lt"/>
                <a:ea typeface="MS PGothic" charset="0"/>
              </a:rPr>
              <a:t>  only one process at a time can use a resource</a:t>
            </a:r>
          </a:p>
          <a:p>
            <a:pPr marL="0" indent="0">
              <a:buNone/>
            </a:pPr>
            <a:endParaRPr lang="en-US" sz="2400" dirty="0">
              <a:latin typeface="+mn-lt"/>
              <a:ea typeface="MS PGothic" charset="0"/>
            </a:endParaRPr>
          </a:p>
        </p:txBody>
      </p:sp>
      <p:sp>
        <p:nvSpPr>
          <p:cNvPr id="7172" name="Text Box 5"/>
          <p:cNvSpPr txBox="1">
            <a:spLocks noChangeArrowheads="1"/>
          </p:cNvSpPr>
          <p:nvPr/>
        </p:nvSpPr>
        <p:spPr bwMode="auto">
          <a:xfrm>
            <a:off x="1752600" y="1112222"/>
            <a:ext cx="89154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2800" dirty="0">
                <a:latin typeface="+mn-lt"/>
              </a:rPr>
              <a:t>Deadlock can arise if four conditions hold simultaneously.</a:t>
            </a:r>
          </a:p>
        </p:txBody>
      </p:sp>
      <p:pic>
        <p:nvPicPr>
          <p:cNvPr id="2" name="Picture 1"/>
          <p:cNvPicPr>
            <a:picLocks noChangeAspect="1"/>
          </p:cNvPicPr>
          <p:nvPr/>
        </p:nvPicPr>
        <p:blipFill>
          <a:blip r:embed="rId3"/>
          <a:stretch>
            <a:fillRect/>
          </a:stretch>
        </p:blipFill>
        <p:spPr>
          <a:xfrm>
            <a:off x="3429000" y="2667000"/>
            <a:ext cx="5283200" cy="3962400"/>
          </a:xfrm>
          <a:prstGeom prst="rect">
            <a:avLst/>
          </a:prstGeom>
        </p:spPr>
      </p:pic>
      <p:sp>
        <p:nvSpPr>
          <p:cNvPr id="3" name="Slide Number Placeholder 2"/>
          <p:cNvSpPr>
            <a:spLocks noGrp="1"/>
          </p:cNvSpPr>
          <p:nvPr>
            <p:ph type="sldNum" sz="quarter" idx="10"/>
          </p:nvPr>
        </p:nvSpPr>
        <p:spPr/>
        <p:txBody>
          <a:bodyPr/>
          <a:lstStyle/>
          <a:p>
            <a:pPr>
              <a:defRPr/>
            </a:pPr>
            <a:fld id="{4650CFA0-3E24-3141-A4B7-FE671916A352}" type="slidenum">
              <a:rPr lang="en-US" smtClean="0"/>
              <a:pPr>
                <a:defRPr/>
              </a:pPr>
              <a:t>6</a:t>
            </a:fld>
            <a:endParaRPr lang="en-US"/>
          </a:p>
        </p:txBody>
      </p:sp>
    </p:spTree>
    <p:extLst>
      <p:ext uri="{BB962C8B-B14F-4D97-AF65-F5344CB8AC3E}">
        <p14:creationId xmlns:p14="http://schemas.microsoft.com/office/powerpoint/2010/main" val="128684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228601"/>
            <a:ext cx="7937500" cy="808037"/>
          </a:xfrm>
        </p:spPr>
        <p:txBody>
          <a:bodyPr/>
          <a:lstStyle/>
          <a:p>
            <a:pPr eaLnBrk="1" hangingPunct="1"/>
            <a:r>
              <a:rPr lang="en-US" dirty="0">
                <a:latin typeface="Arial" charset="0"/>
                <a:ea typeface="MS PGothic" charset="0"/>
              </a:rPr>
              <a:t>Deadlock Characterization</a:t>
            </a:r>
          </a:p>
        </p:txBody>
      </p:sp>
      <p:sp>
        <p:nvSpPr>
          <p:cNvPr id="7171" name="Rectangle 3"/>
          <p:cNvSpPr>
            <a:spLocks noGrp="1" noChangeArrowheads="1"/>
          </p:cNvSpPr>
          <p:nvPr>
            <p:ph type="body" idx="1"/>
          </p:nvPr>
        </p:nvSpPr>
        <p:spPr>
          <a:xfrm>
            <a:off x="1828800" y="1676400"/>
            <a:ext cx="8534400" cy="4533900"/>
          </a:xfrm>
        </p:spPr>
        <p:txBody>
          <a:bodyPr/>
          <a:lstStyle/>
          <a:p>
            <a:r>
              <a:rPr lang="en-US" dirty="0">
                <a:solidFill>
                  <a:srgbClr val="FF0000"/>
                </a:solidFill>
                <a:latin typeface="+mn-lt"/>
                <a:ea typeface="MS PGothic" charset="0"/>
              </a:rPr>
              <a:t>2. Hold and wait</a:t>
            </a:r>
            <a:r>
              <a:rPr lang="en-US" b="1" dirty="0">
                <a:latin typeface="+mn-lt"/>
                <a:ea typeface="MS PGothic" charset="0"/>
              </a:rPr>
              <a:t>:</a:t>
            </a:r>
            <a:r>
              <a:rPr lang="en-US" dirty="0">
                <a:latin typeface="+mn-lt"/>
                <a:ea typeface="MS PGothic" charset="0"/>
              </a:rPr>
              <a:t>  a process holding at least one resource is waiting to acquire additional resources held by other processes</a:t>
            </a:r>
          </a:p>
        </p:txBody>
      </p:sp>
      <p:sp>
        <p:nvSpPr>
          <p:cNvPr id="7172" name="Text Box 5"/>
          <p:cNvSpPr txBox="1">
            <a:spLocks noChangeArrowheads="1"/>
          </p:cNvSpPr>
          <p:nvPr/>
        </p:nvSpPr>
        <p:spPr bwMode="auto">
          <a:xfrm>
            <a:off x="1676400" y="1112222"/>
            <a:ext cx="89154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2800" dirty="0">
                <a:latin typeface="+mn-lt"/>
              </a:rPr>
              <a:t>Deadlock can arise if four conditions hold simultaneously.</a:t>
            </a:r>
          </a:p>
        </p:txBody>
      </p:sp>
      <p:pic>
        <p:nvPicPr>
          <p:cNvPr id="2" name="Picture 1"/>
          <p:cNvPicPr>
            <a:picLocks noChangeAspect="1"/>
          </p:cNvPicPr>
          <p:nvPr/>
        </p:nvPicPr>
        <p:blipFill>
          <a:blip r:embed="rId3"/>
          <a:stretch>
            <a:fillRect/>
          </a:stretch>
        </p:blipFill>
        <p:spPr>
          <a:xfrm>
            <a:off x="3810000" y="2971800"/>
            <a:ext cx="4419600" cy="3314700"/>
          </a:xfrm>
          <a:prstGeom prst="rect">
            <a:avLst/>
          </a:prstGeom>
        </p:spPr>
      </p:pic>
      <p:sp>
        <p:nvSpPr>
          <p:cNvPr id="3" name="Slide Number Placeholder 2"/>
          <p:cNvSpPr>
            <a:spLocks noGrp="1"/>
          </p:cNvSpPr>
          <p:nvPr>
            <p:ph type="sldNum" sz="quarter" idx="10"/>
          </p:nvPr>
        </p:nvSpPr>
        <p:spPr/>
        <p:txBody>
          <a:bodyPr/>
          <a:lstStyle/>
          <a:p>
            <a:pPr>
              <a:defRPr/>
            </a:pPr>
            <a:fld id="{4650CFA0-3E24-3141-A4B7-FE671916A352}" type="slidenum">
              <a:rPr lang="en-US" smtClean="0"/>
              <a:pPr>
                <a:defRPr/>
              </a:pPr>
              <a:t>7</a:t>
            </a:fld>
            <a:endParaRPr lang="en-US"/>
          </a:p>
        </p:txBody>
      </p:sp>
    </p:spTree>
    <p:extLst>
      <p:ext uri="{BB962C8B-B14F-4D97-AF65-F5344CB8AC3E}">
        <p14:creationId xmlns:p14="http://schemas.microsoft.com/office/powerpoint/2010/main" val="2891512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228601"/>
            <a:ext cx="7937500" cy="808037"/>
          </a:xfrm>
        </p:spPr>
        <p:txBody>
          <a:bodyPr/>
          <a:lstStyle/>
          <a:p>
            <a:pPr eaLnBrk="1" hangingPunct="1"/>
            <a:r>
              <a:rPr lang="en-US" dirty="0">
                <a:latin typeface="Arial" charset="0"/>
                <a:ea typeface="MS PGothic" charset="0"/>
              </a:rPr>
              <a:t>Deadlock Characterization</a:t>
            </a:r>
          </a:p>
        </p:txBody>
      </p:sp>
      <p:sp>
        <p:nvSpPr>
          <p:cNvPr id="7171" name="Rectangle 3"/>
          <p:cNvSpPr>
            <a:spLocks noGrp="1" noChangeArrowheads="1"/>
          </p:cNvSpPr>
          <p:nvPr>
            <p:ph type="body" idx="1"/>
          </p:nvPr>
        </p:nvSpPr>
        <p:spPr>
          <a:xfrm>
            <a:off x="1828800" y="1828800"/>
            <a:ext cx="8534400" cy="3848100"/>
          </a:xfrm>
        </p:spPr>
        <p:txBody>
          <a:bodyPr/>
          <a:lstStyle/>
          <a:p>
            <a:r>
              <a:rPr lang="en-US" dirty="0">
                <a:solidFill>
                  <a:srgbClr val="FF0000"/>
                </a:solidFill>
                <a:latin typeface="+mn-lt"/>
                <a:ea typeface="MS PGothic" charset="0"/>
              </a:rPr>
              <a:t>3.No preemption</a:t>
            </a:r>
            <a:r>
              <a:rPr lang="en-US" b="1" dirty="0">
                <a:latin typeface="+mn-lt"/>
                <a:ea typeface="MS PGothic" charset="0"/>
              </a:rPr>
              <a:t>:</a:t>
            </a:r>
            <a:r>
              <a:rPr lang="en-US" dirty="0">
                <a:latin typeface="+mn-lt"/>
                <a:ea typeface="MS PGothic" charset="0"/>
              </a:rPr>
              <a:t>  a resource can be released only voluntarily by the process holding it, after that process has completed its task</a:t>
            </a:r>
          </a:p>
        </p:txBody>
      </p:sp>
      <p:sp>
        <p:nvSpPr>
          <p:cNvPr id="7172" name="Text Box 5"/>
          <p:cNvSpPr txBox="1">
            <a:spLocks noChangeArrowheads="1"/>
          </p:cNvSpPr>
          <p:nvPr/>
        </p:nvSpPr>
        <p:spPr bwMode="auto">
          <a:xfrm>
            <a:off x="1676400" y="1112222"/>
            <a:ext cx="89154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2800" dirty="0">
                <a:latin typeface="+mn-lt"/>
              </a:rPr>
              <a:t>Deadlock can arise if four conditions hold simultaneously.</a:t>
            </a:r>
          </a:p>
        </p:txBody>
      </p:sp>
      <p:pic>
        <p:nvPicPr>
          <p:cNvPr id="2" name="Picture 1"/>
          <p:cNvPicPr>
            <a:picLocks noChangeAspect="1"/>
          </p:cNvPicPr>
          <p:nvPr/>
        </p:nvPicPr>
        <p:blipFill>
          <a:blip r:embed="rId3"/>
          <a:stretch>
            <a:fillRect/>
          </a:stretch>
        </p:blipFill>
        <p:spPr>
          <a:xfrm>
            <a:off x="2590801" y="3429000"/>
            <a:ext cx="4445955" cy="2956560"/>
          </a:xfrm>
          <a:prstGeom prst="rect">
            <a:avLst/>
          </a:prstGeom>
        </p:spPr>
      </p:pic>
      <p:pic>
        <p:nvPicPr>
          <p:cNvPr id="3" name="Picture 2"/>
          <p:cNvPicPr>
            <a:picLocks noChangeAspect="1"/>
          </p:cNvPicPr>
          <p:nvPr/>
        </p:nvPicPr>
        <p:blipFill>
          <a:blip r:embed="rId4">
            <a:alphaModFix/>
          </a:blip>
          <a:stretch>
            <a:fillRect/>
          </a:stretch>
        </p:blipFill>
        <p:spPr>
          <a:xfrm>
            <a:off x="7239000" y="3810000"/>
            <a:ext cx="2289948" cy="2209800"/>
          </a:xfrm>
          <a:prstGeom prst="rect">
            <a:avLst/>
          </a:prstGeom>
        </p:spPr>
      </p:pic>
      <p:sp>
        <p:nvSpPr>
          <p:cNvPr id="4" name="Slide Number Placeholder 3"/>
          <p:cNvSpPr>
            <a:spLocks noGrp="1"/>
          </p:cNvSpPr>
          <p:nvPr>
            <p:ph type="sldNum" sz="quarter" idx="10"/>
          </p:nvPr>
        </p:nvSpPr>
        <p:spPr/>
        <p:txBody>
          <a:bodyPr/>
          <a:lstStyle/>
          <a:p>
            <a:pPr>
              <a:defRPr/>
            </a:pPr>
            <a:fld id="{4650CFA0-3E24-3141-A4B7-FE671916A352}" type="slidenum">
              <a:rPr lang="en-US" smtClean="0"/>
              <a:pPr>
                <a:defRPr/>
              </a:pPr>
              <a:t>8</a:t>
            </a:fld>
            <a:endParaRPr lang="en-US"/>
          </a:p>
        </p:txBody>
      </p:sp>
    </p:spTree>
    <p:extLst>
      <p:ext uri="{BB962C8B-B14F-4D97-AF65-F5344CB8AC3E}">
        <p14:creationId xmlns:p14="http://schemas.microsoft.com/office/powerpoint/2010/main" val="211250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228601"/>
            <a:ext cx="7937500" cy="808037"/>
          </a:xfrm>
        </p:spPr>
        <p:txBody>
          <a:bodyPr/>
          <a:lstStyle/>
          <a:p>
            <a:pPr eaLnBrk="1" hangingPunct="1"/>
            <a:r>
              <a:rPr lang="en-US" dirty="0">
                <a:latin typeface="Arial" charset="0"/>
                <a:ea typeface="MS PGothic" charset="0"/>
              </a:rPr>
              <a:t>Deadlock Characterization</a:t>
            </a:r>
          </a:p>
        </p:txBody>
      </p:sp>
      <p:sp>
        <p:nvSpPr>
          <p:cNvPr id="7171" name="Rectangle 3"/>
          <p:cNvSpPr>
            <a:spLocks noGrp="1" noChangeArrowheads="1"/>
          </p:cNvSpPr>
          <p:nvPr>
            <p:ph type="body" idx="1"/>
          </p:nvPr>
        </p:nvSpPr>
        <p:spPr>
          <a:xfrm>
            <a:off x="1828800" y="1600200"/>
            <a:ext cx="8534400" cy="4533900"/>
          </a:xfrm>
        </p:spPr>
        <p:txBody>
          <a:bodyPr/>
          <a:lstStyle/>
          <a:p>
            <a:r>
              <a:rPr lang="en-US" dirty="0">
                <a:solidFill>
                  <a:srgbClr val="FF0000"/>
                </a:solidFill>
                <a:latin typeface="+mn-lt"/>
                <a:ea typeface="MS PGothic" charset="0"/>
              </a:rPr>
              <a:t>4. Circular wait</a:t>
            </a:r>
            <a:r>
              <a:rPr lang="en-US" b="1" dirty="0">
                <a:latin typeface="+mn-lt"/>
                <a:ea typeface="MS PGothic" charset="0"/>
              </a:rPr>
              <a:t>:</a:t>
            </a:r>
            <a:r>
              <a:rPr lang="en-US" dirty="0">
                <a:latin typeface="+mn-lt"/>
                <a:ea typeface="MS PGothic" charset="0"/>
              </a:rPr>
              <a:t>  </a:t>
            </a:r>
          </a:p>
          <a:p>
            <a:pPr lvl="1"/>
            <a:r>
              <a:rPr lang="en-US" dirty="0">
                <a:latin typeface="+mn-lt"/>
                <a:ea typeface="MS PGothic" charset="0"/>
              </a:rPr>
              <a:t>a set {</a:t>
            </a:r>
            <a:r>
              <a:rPr lang="en-US" i="1" dirty="0">
                <a:latin typeface="+mn-lt"/>
                <a:ea typeface="MS PGothic" charset="0"/>
              </a:rPr>
              <a:t>P</a:t>
            </a:r>
            <a:r>
              <a:rPr lang="en-US" baseline="-25000" dirty="0">
                <a:latin typeface="+mn-lt"/>
                <a:ea typeface="MS PGothic" charset="0"/>
              </a:rPr>
              <a:t>0</a:t>
            </a:r>
            <a:r>
              <a:rPr lang="en-US" dirty="0">
                <a:latin typeface="+mn-lt"/>
                <a:ea typeface="MS PGothic" charset="0"/>
              </a:rPr>
              <a:t>, </a:t>
            </a:r>
            <a:r>
              <a:rPr lang="en-US" i="1" dirty="0">
                <a:latin typeface="+mn-lt"/>
                <a:ea typeface="MS PGothic" charset="0"/>
              </a:rPr>
              <a:t>P</a:t>
            </a:r>
            <a:r>
              <a:rPr lang="en-US" baseline="-25000" dirty="0">
                <a:latin typeface="+mn-lt"/>
                <a:ea typeface="MS PGothic" charset="0"/>
              </a:rPr>
              <a:t>1</a:t>
            </a:r>
            <a:r>
              <a:rPr lang="en-US" dirty="0">
                <a:latin typeface="+mn-lt"/>
                <a:ea typeface="MS PGothic" charset="0"/>
              </a:rPr>
              <a:t>, …, </a:t>
            </a:r>
            <a:r>
              <a:rPr lang="en-US" i="1" dirty="0" err="1">
                <a:latin typeface="+mn-lt"/>
                <a:ea typeface="MS PGothic" charset="0"/>
              </a:rPr>
              <a:t>P</a:t>
            </a:r>
            <a:r>
              <a:rPr lang="en-US" baseline="-25000" dirty="0" err="1">
                <a:latin typeface="+mn-lt"/>
                <a:ea typeface="MS PGothic" charset="0"/>
              </a:rPr>
              <a:t>n</a:t>
            </a:r>
            <a:r>
              <a:rPr lang="en-US" dirty="0">
                <a:latin typeface="+mn-lt"/>
                <a:ea typeface="MS PGothic" charset="0"/>
              </a:rPr>
              <a:t>} of waiting processes </a:t>
            </a:r>
          </a:p>
          <a:p>
            <a:pPr lvl="1"/>
            <a:r>
              <a:rPr lang="en-US" i="1" dirty="0">
                <a:latin typeface="+mn-lt"/>
                <a:ea typeface="MS PGothic" charset="0"/>
              </a:rPr>
              <a:t>P</a:t>
            </a:r>
            <a:r>
              <a:rPr lang="en-US" baseline="-25000" dirty="0">
                <a:latin typeface="+mn-lt"/>
                <a:ea typeface="MS PGothic" charset="0"/>
              </a:rPr>
              <a:t>0 </a:t>
            </a:r>
            <a:r>
              <a:rPr lang="en-US" dirty="0">
                <a:latin typeface="+mn-lt"/>
                <a:ea typeface="MS PGothic" charset="0"/>
              </a:rPr>
              <a:t>is waiting for a resource that is held by </a:t>
            </a:r>
            <a:r>
              <a:rPr lang="en-US" i="1" dirty="0">
                <a:latin typeface="+mn-lt"/>
                <a:ea typeface="MS PGothic" charset="0"/>
              </a:rPr>
              <a:t>P</a:t>
            </a:r>
            <a:r>
              <a:rPr lang="en-US" baseline="-25000" dirty="0">
                <a:latin typeface="+mn-lt"/>
                <a:ea typeface="MS PGothic" charset="0"/>
              </a:rPr>
              <a:t>1</a:t>
            </a:r>
            <a:r>
              <a:rPr lang="en-US" dirty="0">
                <a:latin typeface="+mn-lt"/>
                <a:ea typeface="MS PGothic" charset="0"/>
              </a:rPr>
              <a:t>, </a:t>
            </a:r>
          </a:p>
          <a:p>
            <a:pPr lvl="1"/>
            <a:r>
              <a:rPr lang="en-US" i="1" dirty="0">
                <a:latin typeface="+mn-lt"/>
                <a:ea typeface="MS PGothic" charset="0"/>
              </a:rPr>
              <a:t>P</a:t>
            </a:r>
            <a:r>
              <a:rPr lang="en-US" baseline="-25000" dirty="0">
                <a:latin typeface="+mn-lt"/>
                <a:ea typeface="MS PGothic" charset="0"/>
              </a:rPr>
              <a:t>1</a:t>
            </a:r>
            <a:r>
              <a:rPr lang="en-US" dirty="0">
                <a:latin typeface="+mn-lt"/>
                <a:ea typeface="MS PGothic" charset="0"/>
              </a:rPr>
              <a:t> is waiting for a resource that is held by </a:t>
            </a:r>
            <a:r>
              <a:rPr lang="en-US" i="1" dirty="0">
                <a:latin typeface="+mn-lt"/>
                <a:ea typeface="MS PGothic" charset="0"/>
              </a:rPr>
              <a:t>P</a:t>
            </a:r>
            <a:r>
              <a:rPr lang="en-US" baseline="-25000" dirty="0">
                <a:latin typeface="+mn-lt"/>
                <a:ea typeface="MS PGothic" charset="0"/>
              </a:rPr>
              <a:t>2</a:t>
            </a:r>
            <a:r>
              <a:rPr lang="en-US" dirty="0">
                <a:latin typeface="+mn-lt"/>
                <a:ea typeface="MS PGothic" charset="0"/>
              </a:rPr>
              <a:t>, …, </a:t>
            </a:r>
          </a:p>
          <a:p>
            <a:pPr lvl="1"/>
            <a:r>
              <a:rPr lang="en-US" i="1" dirty="0" err="1">
                <a:latin typeface="+mn-lt"/>
                <a:ea typeface="MS PGothic" charset="0"/>
              </a:rPr>
              <a:t>P</a:t>
            </a:r>
            <a:r>
              <a:rPr lang="en-US" i="1" baseline="-25000" dirty="0" err="1">
                <a:latin typeface="+mn-lt"/>
                <a:ea typeface="MS PGothic" charset="0"/>
              </a:rPr>
              <a:t>n</a:t>
            </a:r>
            <a:r>
              <a:rPr lang="en-US" baseline="-25000" dirty="0">
                <a:latin typeface="+mn-lt"/>
                <a:ea typeface="MS PGothic" charset="0"/>
              </a:rPr>
              <a:t>–1</a:t>
            </a:r>
            <a:r>
              <a:rPr lang="en-US" dirty="0">
                <a:latin typeface="+mn-lt"/>
                <a:ea typeface="MS PGothic" charset="0"/>
              </a:rPr>
              <a:t> is waiting for a resource that is held by </a:t>
            </a:r>
            <a:r>
              <a:rPr lang="en-US" i="1" dirty="0" err="1">
                <a:latin typeface="+mn-lt"/>
                <a:ea typeface="MS PGothic" charset="0"/>
              </a:rPr>
              <a:t>P</a:t>
            </a:r>
            <a:r>
              <a:rPr lang="en-US" baseline="-25000" dirty="0" err="1">
                <a:latin typeface="+mn-lt"/>
                <a:ea typeface="MS PGothic" charset="0"/>
              </a:rPr>
              <a:t>n</a:t>
            </a:r>
            <a:r>
              <a:rPr lang="en-US" dirty="0">
                <a:latin typeface="+mn-lt"/>
                <a:ea typeface="MS PGothic" charset="0"/>
              </a:rPr>
              <a:t>, and </a:t>
            </a:r>
          </a:p>
          <a:p>
            <a:pPr lvl="1"/>
            <a:r>
              <a:rPr lang="en-US" i="1" dirty="0" err="1">
                <a:latin typeface="+mn-lt"/>
                <a:ea typeface="MS PGothic" charset="0"/>
              </a:rPr>
              <a:t>P</a:t>
            </a:r>
            <a:r>
              <a:rPr lang="en-US" baseline="-25000" dirty="0" err="1">
                <a:latin typeface="+mn-lt"/>
                <a:ea typeface="MS PGothic" charset="0"/>
              </a:rPr>
              <a:t>n</a:t>
            </a:r>
            <a:r>
              <a:rPr lang="en-US" dirty="0">
                <a:latin typeface="+mn-lt"/>
                <a:ea typeface="MS PGothic" charset="0"/>
              </a:rPr>
              <a:t> is waiting for a resource that is held by </a:t>
            </a:r>
            <a:r>
              <a:rPr lang="en-US" i="1" dirty="0">
                <a:latin typeface="+mn-lt"/>
                <a:ea typeface="MS PGothic" charset="0"/>
              </a:rPr>
              <a:t>P</a:t>
            </a:r>
            <a:r>
              <a:rPr lang="en-US" baseline="-25000" dirty="0">
                <a:latin typeface="+mn-lt"/>
                <a:ea typeface="MS PGothic" charset="0"/>
              </a:rPr>
              <a:t>0</a:t>
            </a:r>
            <a:r>
              <a:rPr lang="en-US" dirty="0">
                <a:latin typeface="+mn-lt"/>
                <a:ea typeface="MS PGothic" charset="0"/>
              </a:rPr>
              <a:t>.</a:t>
            </a:r>
          </a:p>
          <a:p>
            <a:endParaRPr lang="en-US" dirty="0">
              <a:latin typeface="+mn-lt"/>
              <a:ea typeface="MS PGothic" charset="0"/>
            </a:endParaRPr>
          </a:p>
        </p:txBody>
      </p:sp>
      <p:sp>
        <p:nvSpPr>
          <p:cNvPr id="7172" name="Text Box 5"/>
          <p:cNvSpPr txBox="1">
            <a:spLocks noChangeArrowheads="1"/>
          </p:cNvSpPr>
          <p:nvPr/>
        </p:nvSpPr>
        <p:spPr bwMode="auto">
          <a:xfrm>
            <a:off x="1676400" y="1112222"/>
            <a:ext cx="89154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lgn="ctr">
              <a:spcBef>
                <a:spcPct val="50000"/>
              </a:spcBef>
            </a:pPr>
            <a:r>
              <a:rPr lang="en-US" sz="2800" dirty="0">
                <a:latin typeface="+mn-lt"/>
              </a:rPr>
              <a:t>Deadlock can arise if four conditions hold simultaneously.</a:t>
            </a:r>
          </a:p>
        </p:txBody>
      </p:sp>
      <p:pic>
        <p:nvPicPr>
          <p:cNvPr id="2" name="Picture 1"/>
          <p:cNvPicPr>
            <a:picLocks noChangeAspect="1"/>
          </p:cNvPicPr>
          <p:nvPr/>
        </p:nvPicPr>
        <p:blipFill>
          <a:blip r:embed="rId3"/>
          <a:stretch>
            <a:fillRect/>
          </a:stretch>
        </p:blipFill>
        <p:spPr>
          <a:xfrm>
            <a:off x="4038600" y="4038600"/>
            <a:ext cx="3721100" cy="2621888"/>
          </a:xfrm>
          <a:prstGeom prst="rect">
            <a:avLst/>
          </a:prstGeom>
        </p:spPr>
      </p:pic>
      <p:sp>
        <p:nvSpPr>
          <p:cNvPr id="3" name="Slide Number Placeholder 2"/>
          <p:cNvSpPr>
            <a:spLocks noGrp="1"/>
          </p:cNvSpPr>
          <p:nvPr>
            <p:ph type="sldNum" sz="quarter" idx="10"/>
          </p:nvPr>
        </p:nvSpPr>
        <p:spPr/>
        <p:txBody>
          <a:bodyPr/>
          <a:lstStyle/>
          <a:p>
            <a:pPr>
              <a:defRPr/>
            </a:pPr>
            <a:fld id="{4650CFA0-3E24-3141-A4B7-FE671916A352}" type="slidenum">
              <a:rPr lang="en-US" smtClean="0"/>
              <a:pPr>
                <a:defRPr/>
              </a:pPr>
              <a:t>9</a:t>
            </a:fld>
            <a:endParaRPr lang="en-US"/>
          </a:p>
        </p:txBody>
      </p:sp>
    </p:spTree>
    <p:extLst>
      <p:ext uri="{BB962C8B-B14F-4D97-AF65-F5344CB8AC3E}">
        <p14:creationId xmlns:p14="http://schemas.microsoft.com/office/powerpoint/2010/main" val="805042377"/>
      </p:ext>
    </p:extLst>
  </p:cSld>
  <p:clrMapOvr>
    <a:masterClrMapping/>
  </p:clrMapOvr>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4660</TotalTime>
  <Words>1212</Words>
  <Application>Microsoft Macintosh PowerPoint</Application>
  <PresentationFormat>Widescreen</PresentationFormat>
  <Paragraphs>177</Paragraphs>
  <Slides>19</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Calibri</vt:lpstr>
      <vt:lpstr>Helvetica</vt:lpstr>
      <vt:lpstr>Monotype Sorts</vt:lpstr>
      <vt:lpstr>MS PGothic</vt:lpstr>
      <vt:lpstr>ＭＳ Ｐゴシック</vt:lpstr>
      <vt:lpstr>SimSun</vt:lpstr>
      <vt:lpstr>Symbol</vt:lpstr>
      <vt:lpstr>Times New Roman</vt:lpstr>
      <vt:lpstr>Verdana</vt:lpstr>
      <vt:lpstr>Webdings</vt:lpstr>
      <vt:lpstr>宋体</vt:lpstr>
      <vt:lpstr>Arial</vt:lpstr>
      <vt:lpstr>5_Office Theme</vt:lpstr>
      <vt:lpstr>COMP 3500  Introduction to Operating Systems   Deadlocks</vt:lpstr>
      <vt:lpstr>Deadlocks: A Real-Life Example</vt:lpstr>
      <vt:lpstr>Three Deadlocked Processes</vt:lpstr>
      <vt:lpstr>PowerPoint Presentation</vt:lpstr>
      <vt:lpstr>PowerPoint Presentation</vt:lpstr>
      <vt:lpstr>Deadlock Characterization</vt:lpstr>
      <vt:lpstr>Deadlock Characterization</vt:lpstr>
      <vt:lpstr>Deadlock Characterization</vt:lpstr>
      <vt:lpstr>Deadlock Characterization</vt:lpstr>
      <vt:lpstr>System Model</vt:lpstr>
      <vt:lpstr>Resource-Allocation Graph</vt:lpstr>
      <vt:lpstr>Resource-Allocation Graph (Cont.)</vt:lpstr>
      <vt:lpstr>Exercise 7.1 Can you explain this resource allocation graph?</vt:lpstr>
      <vt:lpstr>PowerPoint Presentation</vt:lpstr>
      <vt:lpstr>Summary</vt:lpstr>
      <vt:lpstr>PowerPoint Presentation</vt:lpstr>
      <vt:lpstr>The graph below has a cycle. Is this a deadlock? Why?</vt:lpstr>
      <vt:lpstr>Can you draw the following conclusions?</vt:lpstr>
      <vt:lpstr>Summary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Xiao Qin</cp:lastModifiedBy>
  <cp:revision>288</cp:revision>
  <dcterms:created xsi:type="dcterms:W3CDTF">2006-08-16T00:00:00Z</dcterms:created>
  <dcterms:modified xsi:type="dcterms:W3CDTF">2017-10-09T16:57:54Z</dcterms:modified>
</cp:coreProperties>
</file>