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</p:sldMasterIdLst>
  <p:notesMasterIdLst>
    <p:notesMasterId r:id="rId12"/>
  </p:notesMasterIdLst>
  <p:handoutMasterIdLst>
    <p:handoutMasterId r:id="rId13"/>
  </p:handoutMasterIdLst>
  <p:sldIdLst>
    <p:sldId id="665" r:id="rId2"/>
    <p:sldId id="645" r:id="rId3"/>
    <p:sldId id="646" r:id="rId4"/>
    <p:sldId id="648" r:id="rId5"/>
    <p:sldId id="649" r:id="rId6"/>
    <p:sldId id="663" r:id="rId7"/>
    <p:sldId id="653" r:id="rId8"/>
    <p:sldId id="654" r:id="rId9"/>
    <p:sldId id="655" r:id="rId10"/>
    <p:sldId id="662" r:id="rId11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49"/>
    <p:restoredTop sz="74434" autoAdjust="0"/>
  </p:normalViewPr>
  <p:slideViewPr>
    <p:cSldViewPr>
      <p:cViewPr varScale="1">
        <p:scale>
          <a:sx n="96" d="100"/>
          <a:sy n="96" d="100"/>
        </p:scale>
        <p:origin x="1704" y="16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handoutMaster" Target="handoutMasters/handout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712EC83D-DF42-934D-9B4C-9DA45B0AF85E}" type="datetimeFigureOut">
              <a:rPr lang="en-US"/>
              <a:pPr>
                <a:defRPr/>
              </a:pPr>
              <a:t>10/23/17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CD712F13-7286-E547-A1B9-BD5D58A0F4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11726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pPr>
              <a:defRPr/>
            </a:pPr>
            <a:fld id="{DAB72A0E-0C65-6244-A8C3-15FE060AFF12}" type="datetimeFigureOut">
              <a:rPr lang="en-US"/>
              <a:pPr>
                <a:defRPr/>
              </a:pPr>
              <a:t>10/23/17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pPr>
              <a:defRPr/>
            </a:pPr>
            <a:fld id="{C4C04107-0928-CB46-B9AF-281984CA4C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43151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5158F1AB-0442-9C47-965B-63F936FE97E9}" type="slidenum">
              <a:rPr lang="en-US">
                <a:latin typeface="Times New Roman" charset="0"/>
              </a:rPr>
              <a:pPr/>
              <a:t>1</a:t>
            </a:fld>
            <a:endParaRPr lang="en-US">
              <a:latin typeface="Times New Roman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>
                <a:latin typeface="Times New Roman" charset="0"/>
                <a:ea typeface="宋体" charset="0"/>
                <a:cs typeface="宋体" charset="0"/>
              </a:rPr>
              <a:t>Fall’17:</a:t>
            </a:r>
            <a:r>
              <a:rPr lang="zh-CN" altLang="en-US" dirty="0" smtClean="0">
                <a:latin typeface="Times New Roman" charset="0"/>
                <a:ea typeface="宋体" charset="0"/>
                <a:cs typeface="宋体" charset="0"/>
              </a:rPr>
              <a:t> </a:t>
            </a:r>
            <a:r>
              <a:rPr lang="en-US" altLang="zh-CN" dirty="0" smtClean="0">
                <a:latin typeface="Times New Roman" charset="0"/>
                <a:ea typeface="宋体" charset="0"/>
                <a:cs typeface="宋体" charset="0"/>
              </a:rPr>
              <a:t>27a-deadlock</a:t>
            </a:r>
            <a:r>
              <a:rPr lang="zh-CN" altLang="en-US" dirty="0" smtClean="0">
                <a:latin typeface="Times New Roman" charset="0"/>
                <a:ea typeface="宋体" charset="0"/>
                <a:cs typeface="宋体" charset="0"/>
              </a:rPr>
              <a:t> </a:t>
            </a:r>
            <a:r>
              <a:rPr lang="en-US" altLang="zh-CN" dirty="0" smtClean="0">
                <a:latin typeface="Times New Roman" charset="0"/>
                <a:ea typeface="宋体" charset="0"/>
                <a:cs typeface="宋体" charset="0"/>
              </a:rPr>
              <a:t>detection:</a:t>
            </a:r>
            <a:r>
              <a:rPr lang="zh-CN" altLang="en-US" dirty="0" smtClean="0">
                <a:latin typeface="Times New Roman" charset="0"/>
                <a:ea typeface="宋体" charset="0"/>
                <a:cs typeface="宋体" charset="0"/>
              </a:rPr>
              <a:t> </a:t>
            </a:r>
            <a:r>
              <a:rPr lang="en-US" altLang="zh-CN" dirty="0" smtClean="0">
                <a:latin typeface="Times New Roman" charset="0"/>
                <a:ea typeface="宋体" charset="0"/>
                <a:cs typeface="宋体" charset="0"/>
              </a:rPr>
              <a:t>20</a:t>
            </a:r>
            <a:r>
              <a:rPr lang="zh-CN" altLang="en-US" dirty="0" smtClean="0">
                <a:latin typeface="Times New Roman" charset="0"/>
                <a:ea typeface="宋体" charset="0"/>
                <a:cs typeface="宋体" charset="0"/>
              </a:rPr>
              <a:t> </a:t>
            </a:r>
            <a:r>
              <a:rPr lang="en-US" altLang="zh-CN" dirty="0" smtClean="0">
                <a:latin typeface="Times New Roman" charset="0"/>
                <a:ea typeface="宋体" charset="0"/>
                <a:cs typeface="宋体" charset="0"/>
              </a:rPr>
              <a:t>Minutes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>
                <a:latin typeface="Times New Roman" charset="0"/>
                <a:ea typeface="宋体" charset="0"/>
                <a:cs typeface="宋体" charset="0"/>
              </a:rPr>
              <a:t>27b:</a:t>
            </a:r>
            <a:r>
              <a:rPr lang="zh-CN" altLang="en-US" dirty="0" smtClean="0">
                <a:latin typeface="Times New Roman" charset="0"/>
                <a:ea typeface="宋体" charset="0"/>
                <a:cs typeface="宋体" charset="0"/>
              </a:rPr>
              <a:t> </a:t>
            </a:r>
            <a:r>
              <a:rPr lang="en-US" altLang="zh-CN" dirty="0" smtClean="0">
                <a:latin typeface="Times New Roman" charset="0"/>
                <a:ea typeface="宋体" charset="0"/>
                <a:cs typeface="宋体" charset="0"/>
              </a:rPr>
              <a:t>slides</a:t>
            </a:r>
            <a:r>
              <a:rPr lang="zh-CN" altLang="en-US" dirty="0" smtClean="0">
                <a:latin typeface="Times New Roman" charset="0"/>
                <a:ea typeface="宋体" charset="0"/>
                <a:cs typeface="宋体" charset="0"/>
              </a:rPr>
              <a:t> </a:t>
            </a:r>
            <a:r>
              <a:rPr lang="en-US" altLang="zh-CN" dirty="0" smtClean="0">
                <a:latin typeface="Times New Roman" charset="0"/>
                <a:ea typeface="宋体" charset="0"/>
                <a:cs typeface="宋体" charset="0"/>
              </a:rPr>
              <a:t>1-10</a:t>
            </a:r>
            <a:r>
              <a:rPr lang="zh-CN" altLang="en-US" baseline="0" dirty="0" smtClean="0">
                <a:latin typeface="Times New Roman" charset="0"/>
                <a:ea typeface="宋体" charset="0"/>
                <a:cs typeface="宋体" charset="0"/>
              </a:rPr>
              <a:t> </a:t>
            </a:r>
            <a:r>
              <a:rPr lang="en-US" altLang="zh-CN" baseline="0" dirty="0" smtClean="0">
                <a:latin typeface="Times New Roman" charset="0"/>
                <a:ea typeface="宋体" charset="0"/>
                <a:cs typeface="宋体" charset="0"/>
              </a:rPr>
              <a:t>30</a:t>
            </a:r>
            <a:r>
              <a:rPr lang="zh-CN" altLang="en-US" baseline="0" dirty="0" smtClean="0">
                <a:latin typeface="Times New Roman" charset="0"/>
                <a:ea typeface="宋体" charset="0"/>
                <a:cs typeface="宋体" charset="0"/>
              </a:rPr>
              <a:t> </a:t>
            </a:r>
            <a:r>
              <a:rPr lang="en-US" altLang="zh-CN" baseline="0" dirty="0" smtClean="0">
                <a:latin typeface="Times New Roman" charset="0"/>
                <a:ea typeface="宋体" charset="0"/>
                <a:cs typeface="宋体" charset="0"/>
              </a:rPr>
              <a:t>Minutes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baseline="0" dirty="0" smtClean="0">
              <a:latin typeface="Times New Roman" charset="0"/>
              <a:ea typeface="宋体" charset="0"/>
              <a:cs typeface="宋体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aseline="0" dirty="0" smtClean="0">
                <a:latin typeface="Times New Roman" charset="0"/>
                <a:ea typeface="宋体" charset="0"/>
                <a:cs typeface="宋体" charset="0"/>
              </a:rPr>
              <a:t>Cont.</a:t>
            </a:r>
            <a:r>
              <a:rPr lang="zh-CN" altLang="en-US" baseline="0" dirty="0" smtClean="0">
                <a:latin typeface="Times New Roman" charset="0"/>
                <a:ea typeface="宋体" charset="0"/>
                <a:cs typeface="宋体" charset="0"/>
              </a:rPr>
              <a:t> </a:t>
            </a:r>
            <a:r>
              <a:rPr lang="en-US" altLang="zh-CN" baseline="0" dirty="0" smtClean="0">
                <a:latin typeface="Times New Roman" charset="0"/>
                <a:ea typeface="宋体" charset="0"/>
                <a:cs typeface="宋体" charset="0"/>
              </a:rPr>
              <a:t>from</a:t>
            </a:r>
            <a:r>
              <a:rPr lang="zh-CN" altLang="en-US" baseline="0" dirty="0" smtClean="0">
                <a:latin typeface="Times New Roman" charset="0"/>
                <a:ea typeface="宋体" charset="0"/>
                <a:cs typeface="宋体" charset="0"/>
              </a:rPr>
              <a:t> </a:t>
            </a:r>
            <a:r>
              <a:rPr lang="en-US" altLang="zh-CN" baseline="0" dirty="0" smtClean="0">
                <a:latin typeface="Times New Roman" charset="0"/>
                <a:ea typeface="宋体" charset="0"/>
                <a:cs typeface="宋体" charset="0"/>
              </a:rPr>
              <a:t>27b</a:t>
            </a:r>
            <a:r>
              <a:rPr lang="zh-CN" altLang="en-US" baseline="0" dirty="0" smtClean="0">
                <a:latin typeface="Times New Roman" charset="0"/>
                <a:ea typeface="宋体" charset="0"/>
                <a:cs typeface="宋体" charset="0"/>
              </a:rPr>
              <a:t> </a:t>
            </a:r>
            <a:r>
              <a:rPr lang="en-US" altLang="zh-CN" baseline="0" dirty="0" smtClean="0">
                <a:latin typeface="Times New Roman" charset="0"/>
                <a:ea typeface="宋体" charset="0"/>
                <a:cs typeface="宋体" charset="0"/>
              </a:rPr>
              <a:t>Slides</a:t>
            </a:r>
            <a:r>
              <a:rPr lang="zh-CN" altLang="en-US" baseline="0" dirty="0" smtClean="0">
                <a:latin typeface="Times New Roman" charset="0"/>
                <a:ea typeface="宋体" charset="0"/>
                <a:cs typeface="宋体" charset="0"/>
              </a:rPr>
              <a:t> </a:t>
            </a:r>
            <a:r>
              <a:rPr lang="en-US" altLang="zh-CN" baseline="0" dirty="0" smtClean="0">
                <a:latin typeface="Times New Roman" charset="0"/>
                <a:ea typeface="宋体" charset="0"/>
                <a:cs typeface="宋体" charset="0"/>
              </a:rPr>
              <a:t>11</a:t>
            </a:r>
            <a:endParaRPr lang="en-US" altLang="zh-CN" dirty="0" smtClean="0">
              <a:latin typeface="Times New Roman" charset="0"/>
              <a:ea typeface="宋体" charset="0"/>
              <a:cs typeface="宋体" charset="0"/>
            </a:endParaRPr>
          </a:p>
          <a:p>
            <a:endParaRPr lang="en-US" dirty="0" smtClean="0">
              <a:ea typeface="MS PGothic" charset="0"/>
            </a:endParaRPr>
          </a:p>
          <a:p>
            <a:endParaRPr lang="en-US" dirty="0" smtClean="0">
              <a:ea typeface="MS PGothic" charset="0"/>
            </a:endParaRPr>
          </a:p>
          <a:p>
            <a:r>
              <a:rPr lang="en-US" dirty="0" smtClean="0">
                <a:ea typeface="MS PGothic" charset="0"/>
              </a:rPr>
              <a:t>See </a:t>
            </a:r>
            <a:r>
              <a:rPr lang="en-US" dirty="0">
                <a:ea typeface="MS PGothic" charset="0"/>
              </a:rPr>
              <a:t>also Slides 7-17 in 09a-The Banker Algorithm Part 2</a:t>
            </a:r>
          </a:p>
        </p:txBody>
      </p:sp>
    </p:spTree>
    <p:extLst>
      <p:ext uri="{BB962C8B-B14F-4D97-AF65-F5344CB8AC3E}">
        <p14:creationId xmlns:p14="http://schemas.microsoft.com/office/powerpoint/2010/main" val="18026570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8E323DC5-07FA-7247-BEE2-5A3FC8D2D900}" type="slidenum">
              <a:rPr lang="en-US">
                <a:latin typeface="Times New Roman" charset="0"/>
              </a:rPr>
              <a:pPr/>
              <a:t>10</a:t>
            </a:fld>
            <a:endParaRPr lang="en-US">
              <a:latin typeface="Times New Roman" charset="0"/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40610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F5B5DA58-3BC9-9446-972C-AE0DF9D14FC3}" type="slidenum">
              <a:rPr lang="en-US">
                <a:latin typeface="Times New Roman" charset="0"/>
              </a:rPr>
              <a:pPr/>
              <a:t>2</a:t>
            </a:fld>
            <a:endParaRPr lang="en-US">
              <a:latin typeface="Times New Roman" charset="0"/>
            </a:endParaRPr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09333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7324E26C-F881-3E48-8E2A-4EC954D7EB51}" type="slidenum">
              <a:rPr lang="en-US">
                <a:latin typeface="Times New Roman" charset="0"/>
              </a:rPr>
              <a:pPr/>
              <a:t>3</a:t>
            </a:fld>
            <a:endParaRPr lang="en-US">
              <a:latin typeface="Times New Roman" charset="0"/>
            </a:endParaRPr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>
                <a:ea typeface="MS PGothic" charset="0"/>
              </a:rPr>
              <a:t>D. </a:t>
            </a:r>
            <a:r>
              <a:rPr lang="en-US" dirty="0" err="1">
                <a:ea typeface="MS PGothic" charset="0"/>
              </a:rPr>
              <a:t>nlogn</a:t>
            </a:r>
            <a:r>
              <a:rPr lang="en-US" dirty="0">
                <a:ea typeface="MS PGothic" charset="0"/>
              </a:rPr>
              <a:t> should be n^2</a:t>
            </a:r>
          </a:p>
        </p:txBody>
      </p:sp>
    </p:spTree>
    <p:extLst>
      <p:ext uri="{BB962C8B-B14F-4D97-AF65-F5344CB8AC3E}">
        <p14:creationId xmlns:p14="http://schemas.microsoft.com/office/powerpoint/2010/main" val="9899970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1C5CD4AE-1BCB-344E-9C51-3A3C290088C8}" type="slidenum">
              <a:rPr lang="en-US">
                <a:latin typeface="Times New Roman" charset="0"/>
              </a:rPr>
              <a:pPr/>
              <a:t>4</a:t>
            </a:fld>
            <a:endParaRPr lang="en-US">
              <a:latin typeface="Times New Roman" charset="0"/>
            </a:endParaRPr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42119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E4FA7383-B87A-9147-8B36-D42388014D0F}" type="slidenum">
              <a:rPr lang="en-US">
                <a:latin typeface="Times New Roman" charset="0"/>
              </a:rPr>
              <a:pPr/>
              <a:t>5</a:t>
            </a:fld>
            <a:endParaRPr lang="en-US">
              <a:latin typeface="Times New Roman" charset="0"/>
            </a:endParaRPr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>
                <a:ea typeface="MS PGothic" charset="0"/>
              </a:rPr>
              <a:t>Reference:</a:t>
            </a:r>
          </a:p>
          <a:p>
            <a:r>
              <a:rPr lang="en-US" dirty="0">
                <a:ea typeface="MS PGothic" charset="0"/>
              </a:rPr>
              <a:t>http://stackoverflow.com/questions/1298308/bankers-algorithm-calculated-time-complexity</a:t>
            </a:r>
          </a:p>
          <a:p>
            <a:endParaRPr lang="en-US" dirty="0">
              <a:ea typeface="MS PGothic" charset="0"/>
            </a:endParaRPr>
          </a:p>
          <a:p>
            <a:r>
              <a:rPr lang="en-US" dirty="0">
                <a:ea typeface="MS PGothic" charset="0"/>
              </a:rPr>
              <a:t>Similar to the safety</a:t>
            </a:r>
            <a:r>
              <a:rPr lang="en-US" baseline="0" dirty="0">
                <a:ea typeface="MS PGothic" charset="0"/>
              </a:rPr>
              <a:t> algorithm.</a:t>
            </a:r>
          </a:p>
          <a:p>
            <a:endParaRPr lang="en-US" baseline="0" dirty="0">
              <a:ea typeface="MS PGothic" charset="0"/>
            </a:endParaRPr>
          </a:p>
          <a:p>
            <a:r>
              <a:rPr lang="en-US" baseline="0" dirty="0" err="1">
                <a:ea typeface="MS PGothic" charset="0"/>
              </a:rPr>
              <a:t>Request_i</a:t>
            </a:r>
            <a:r>
              <a:rPr lang="en-US" baseline="0" dirty="0">
                <a:ea typeface="MS PGothic" charset="0"/>
              </a:rPr>
              <a:t> &lt;= Work.</a:t>
            </a:r>
            <a:endParaRPr lang="en-US" dirty="0"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6165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E4FA7383-B87A-9147-8B36-D42388014D0F}" type="slidenum">
              <a:rPr lang="en-US">
                <a:latin typeface="Times New Roman" charset="0"/>
              </a:rPr>
              <a:pPr/>
              <a:t>6</a:t>
            </a:fld>
            <a:endParaRPr lang="en-US">
              <a:latin typeface="Times New Roman" charset="0"/>
            </a:endParaRPr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/>
              <a:t>Initialization</a:t>
            </a:r>
            <a:r>
              <a:rPr lang="en-US" baseline="0" dirty="0"/>
              <a:t> O(n)</a:t>
            </a:r>
          </a:p>
          <a:p>
            <a:r>
              <a:rPr lang="en-US" baseline="0" dirty="0"/>
              <a:t>O(</a:t>
            </a:r>
            <a:r>
              <a:rPr lang="en-US" baseline="0" dirty="0" err="1"/>
              <a:t>n+m</a:t>
            </a:r>
            <a:r>
              <a:rPr lang="en-US" baseline="0" dirty="0"/>
              <a:t>*n^2)=O(m*n^2).</a:t>
            </a:r>
            <a:endParaRPr lang="en-US" dirty="0"/>
          </a:p>
          <a:p>
            <a:endParaRPr lang="en-US" dirty="0"/>
          </a:p>
          <a:p>
            <a:r>
              <a:rPr lang="en-US" dirty="0"/>
              <a:t>Repeat //O(n)</a:t>
            </a:r>
          </a:p>
          <a:p>
            <a:r>
              <a:rPr lang="en-US" dirty="0"/>
              <a:t>For I</a:t>
            </a:r>
            <a:r>
              <a:rPr lang="en-US" baseline="0" dirty="0"/>
              <a:t> = 1 to n do //O(n)</a:t>
            </a:r>
            <a:endParaRPr lang="en-US" dirty="0"/>
          </a:p>
          <a:p>
            <a:r>
              <a:rPr lang="en-US" dirty="0"/>
              <a:t>WORK = WORK + </a:t>
            </a:r>
            <a:r>
              <a:rPr lang="en-US" dirty="0" err="1"/>
              <a:t>ALLOCATION_i</a:t>
            </a:r>
            <a:r>
              <a:rPr lang="en-US" dirty="0"/>
              <a:t>; // O(m)</a:t>
            </a:r>
            <a:endParaRPr lang="en-US" dirty="0">
              <a:ea typeface="MS PGothic" charset="0"/>
            </a:endParaRPr>
          </a:p>
          <a:p>
            <a:endParaRPr lang="en-US" dirty="0">
              <a:ea typeface="MS PGothic" charset="0"/>
            </a:endParaRPr>
          </a:p>
          <a:p>
            <a:r>
              <a:rPr lang="en-US" dirty="0">
                <a:ea typeface="MS PGothic" charset="0"/>
              </a:rPr>
              <a:t>O(m*n^2)</a:t>
            </a:r>
          </a:p>
          <a:p>
            <a:endParaRPr lang="en-US" dirty="0">
              <a:ea typeface="MS PGothic" charset="0"/>
            </a:endParaRPr>
          </a:p>
          <a:p>
            <a:r>
              <a:rPr lang="en-US" dirty="0">
                <a:ea typeface="MS PGothic" charset="0"/>
              </a:rPr>
              <a:t>Reference:</a:t>
            </a:r>
          </a:p>
          <a:p>
            <a:r>
              <a:rPr lang="en-US" dirty="0">
                <a:ea typeface="MS PGothic" charset="0"/>
              </a:rPr>
              <a:t>http://stackoverflow.com/questions/1298308/bankers-algorithm-calculated-time-complexity</a:t>
            </a:r>
          </a:p>
          <a:p>
            <a:endParaRPr lang="en-US" dirty="0">
              <a:ea typeface="MS PGothic" charset="0"/>
            </a:endParaRPr>
          </a:p>
          <a:p>
            <a:r>
              <a:rPr lang="en-US" dirty="0">
                <a:ea typeface="MS PGothic" charset="0"/>
              </a:rPr>
              <a:t>Similar to the safety</a:t>
            </a:r>
            <a:r>
              <a:rPr lang="en-US" baseline="0" dirty="0">
                <a:ea typeface="MS PGothic" charset="0"/>
              </a:rPr>
              <a:t> algorithm.</a:t>
            </a:r>
          </a:p>
          <a:p>
            <a:endParaRPr lang="en-US" baseline="0" dirty="0">
              <a:ea typeface="MS PGothic" charset="0"/>
            </a:endParaRPr>
          </a:p>
          <a:p>
            <a:r>
              <a:rPr lang="en-US" baseline="0" dirty="0" err="1">
                <a:ea typeface="MS PGothic" charset="0"/>
              </a:rPr>
              <a:t>Request_i</a:t>
            </a:r>
            <a:r>
              <a:rPr lang="en-US" baseline="0" dirty="0">
                <a:ea typeface="MS PGothic" charset="0"/>
              </a:rPr>
              <a:t> &lt;= Work.</a:t>
            </a:r>
            <a:endParaRPr lang="en-US" dirty="0"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21362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0B14112B-1C8B-224F-8821-FC01241DF6C5}" type="slidenum">
              <a:rPr lang="en-US">
                <a:latin typeface="Times New Roman" charset="0"/>
              </a:rPr>
              <a:pPr/>
              <a:t>7</a:t>
            </a:fld>
            <a:endParaRPr lang="en-US">
              <a:latin typeface="Times New Roman" charset="0"/>
            </a:endParaRPr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23357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A0A19825-5247-D048-A379-4391696421C4}" type="slidenum">
              <a:rPr lang="en-US">
                <a:latin typeface="Times New Roman" charset="0"/>
              </a:rPr>
              <a:pPr/>
              <a:t>8</a:t>
            </a:fld>
            <a:endParaRPr lang="en-US">
              <a:latin typeface="Times New Roman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>
                <a:ea typeface="MS PGothic" charset="0"/>
              </a:rPr>
              <a:t>Abort all:</a:t>
            </a:r>
            <a:r>
              <a:rPr lang="en-US" baseline="0" dirty="0">
                <a:ea typeface="MS PGothic" charset="0"/>
              </a:rPr>
              <a:t> easy implementation</a:t>
            </a:r>
          </a:p>
          <a:p>
            <a:r>
              <a:rPr lang="en-US" baseline="0" dirty="0">
                <a:ea typeface="MS PGothic" charset="0"/>
              </a:rPr>
              <a:t>Abort one: good performance</a:t>
            </a:r>
            <a:endParaRPr lang="en-US" dirty="0"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72793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A0A1E40C-D11D-3C41-AF82-50DF25993B8D}" type="slidenum">
              <a:rPr lang="en-US">
                <a:latin typeface="Times New Roman" charset="0"/>
              </a:rPr>
              <a:pPr/>
              <a:t>9</a:t>
            </a:fld>
            <a:endParaRPr lang="en-US">
              <a:latin typeface="Times New Roman" charset="0"/>
            </a:endParaRPr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20138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226484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8" descr="SGCOE V 158 289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3200" y="5791201"/>
            <a:ext cx="15240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>
                <a:solidFill>
                  <a:srgbClr val="0000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737600" y="6356351"/>
            <a:ext cx="1422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F4A3D6-8C1B-B547-85DF-557C25BCE1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23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SGCOE V 158 289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3200" y="5791201"/>
            <a:ext cx="15240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00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304800" y="6248401"/>
            <a:ext cx="1625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50CFA0-3E24-3141-A4B7-FE671916A35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128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000" y="6324601"/>
            <a:ext cx="1320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pPr>
              <a:defRPr/>
            </a:pPr>
            <a:fld id="{BFA6D376-C5A1-F04E-B9D7-60DF914D44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78" r:id="rId1"/>
    <p:sldLayoutId id="2147484279" r:id="rId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0000FF"/>
          </a:solidFill>
          <a:latin typeface="Calibri"/>
          <a:ea typeface="ＭＳ Ｐゴシック" charset="0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FF"/>
          </a:solidFill>
          <a:latin typeface="Calibri" charset="0"/>
          <a:ea typeface="ＭＳ Ｐゴシック" charset="0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FF"/>
          </a:solidFill>
          <a:latin typeface="Calibri" charset="0"/>
          <a:ea typeface="ＭＳ Ｐゴシック" charset="0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FF"/>
          </a:solidFill>
          <a:latin typeface="Calibri" charset="0"/>
          <a:ea typeface="ＭＳ Ｐゴシック" charset="0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FF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Calibri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Calibri"/>
          <a:ea typeface="ＭＳ Ｐゴシック" charset="0"/>
          <a:cs typeface="+mn-cs"/>
        </a:defRPr>
      </a:lvl2pPr>
      <a:lvl3pPr marL="1143000" indent="-228600" algn="l" rtl="0" eaLnBrk="0" fontAlgn="base" hangingPunct="0">
        <a:spcBef>
          <a:spcPct val="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Calibri"/>
          <a:ea typeface="ＭＳ Ｐゴシック" charset="0"/>
          <a:cs typeface="+mn-cs"/>
        </a:defRPr>
      </a:lvl3pPr>
      <a:lvl4pPr marL="1600200" indent="-228600" algn="l" rtl="0" eaLnBrk="0" fontAlgn="base" hangingPunct="0">
        <a:spcBef>
          <a:spcPct val="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Calibri"/>
          <a:ea typeface="ＭＳ Ｐゴシック" charset="0"/>
          <a:cs typeface="+mn-cs"/>
        </a:defRPr>
      </a:lvl4pPr>
      <a:lvl5pPr marL="2057400" indent="-228600" algn="l" rtl="0" eaLnBrk="0" fontAlgn="base" hangingPunct="0">
        <a:spcBef>
          <a:spcPct val="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Calibri"/>
          <a:ea typeface="ＭＳ Ｐゴシック" charset="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NUL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NUL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2"/>
          <p:cNvSpPr txBox="1">
            <a:spLocks/>
          </p:cNvSpPr>
          <p:nvPr/>
        </p:nvSpPr>
        <p:spPr bwMode="auto">
          <a:xfrm>
            <a:off x="685800" y="533400"/>
            <a:ext cx="11049000" cy="340042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0000FF"/>
                </a:solidFill>
                <a:latin typeface="Calibri"/>
                <a:ea typeface="ＭＳ Ｐゴシック" charset="0"/>
                <a:cs typeface="ＭＳ Ｐゴシック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FF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FF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FF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FF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n-US" altLang="zh-CN" dirty="0">
                <a:latin typeface="Calibri" charset="0"/>
                <a:ea typeface="SimSun" charset="0"/>
                <a:cs typeface="SimSun" charset="0"/>
              </a:rPr>
              <a:t>COMP 3500 </a:t>
            </a:r>
            <a:br>
              <a:rPr lang="en-US" altLang="zh-CN" dirty="0">
                <a:latin typeface="Calibri" charset="0"/>
                <a:ea typeface="SimSun" charset="0"/>
                <a:cs typeface="SimSun" charset="0"/>
              </a:rPr>
            </a:br>
            <a:r>
              <a:rPr lang="en-US" altLang="zh-CN" dirty="0">
                <a:latin typeface="Calibri" charset="0"/>
                <a:ea typeface="SimSun" charset="0"/>
                <a:cs typeface="SimSun" charset="0"/>
              </a:rPr>
              <a:t>Introduction to Operating Systems</a:t>
            </a:r>
            <a:br>
              <a:rPr lang="en-US" altLang="zh-CN" dirty="0">
                <a:latin typeface="Calibri" charset="0"/>
                <a:ea typeface="SimSun" charset="0"/>
                <a:cs typeface="SimSun" charset="0"/>
              </a:rPr>
            </a:br>
            <a:r>
              <a:rPr lang="en-US" dirty="0">
                <a:latin typeface="Calibri" charset="0"/>
              </a:rPr>
              <a:t> </a:t>
            </a:r>
            <a:br>
              <a:rPr lang="en-US" dirty="0">
                <a:latin typeface="Calibri" charset="0"/>
              </a:rPr>
            </a:br>
            <a:r>
              <a:rPr lang="en-US" altLang="ja-JP" sz="4000" dirty="0">
                <a:ea typeface="MS PGothic" charset="0"/>
              </a:rPr>
              <a:t>Deadlock Detection</a:t>
            </a:r>
            <a:endParaRPr lang="en-US" altLang="zh-CN" sz="4000" dirty="0">
              <a:latin typeface="Calibri" charset="0"/>
              <a:ea typeface="SimSun" charset="0"/>
              <a:cs typeface="SimSun" charset="0"/>
            </a:endParaRPr>
          </a:p>
        </p:txBody>
      </p:sp>
      <p:sp>
        <p:nvSpPr>
          <p:cNvPr id="15" name="Text Box 3"/>
          <p:cNvSpPr txBox="1">
            <a:spLocks noChangeArrowheads="1"/>
          </p:cNvSpPr>
          <p:nvPr/>
        </p:nvSpPr>
        <p:spPr bwMode="auto">
          <a:xfrm>
            <a:off x="3581400" y="4447163"/>
            <a:ext cx="4953000" cy="1877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3200" b="1" dirty="0">
                <a:latin typeface="Calibri" charset="0"/>
                <a:ea typeface="SimSun" charset="0"/>
                <a:cs typeface="SimSun" charset="0"/>
              </a:rPr>
              <a:t>Dr. Xiao Qin</a:t>
            </a:r>
          </a:p>
          <a:p>
            <a:pPr algn="ctr">
              <a:spcBef>
                <a:spcPct val="50000"/>
              </a:spcBef>
            </a:pPr>
            <a:r>
              <a:rPr kumimoji="1" lang="en-US" i="1" dirty="0">
                <a:latin typeface="Calibri" charset="0"/>
              </a:rPr>
              <a:t>Auburn University</a:t>
            </a:r>
            <a:br>
              <a:rPr kumimoji="1" lang="en-US" i="1" dirty="0">
                <a:latin typeface="Calibri" charset="0"/>
              </a:rPr>
            </a:br>
            <a:r>
              <a:rPr kumimoji="1" lang="en-US" i="1" dirty="0">
                <a:latin typeface="Calibri" charset="0"/>
              </a:rPr>
              <a:t>http://</a:t>
            </a:r>
            <a:r>
              <a:rPr kumimoji="1" lang="en-US" i="1" dirty="0" err="1">
                <a:latin typeface="Calibri" charset="0"/>
              </a:rPr>
              <a:t>www.eng.auburn.edu</a:t>
            </a:r>
            <a:r>
              <a:rPr kumimoji="1" lang="en-US" i="1" dirty="0">
                <a:latin typeface="Calibri" charset="0"/>
              </a:rPr>
              <a:t>/~</a:t>
            </a:r>
            <a:r>
              <a:rPr kumimoji="1" lang="en-US" i="1" dirty="0" err="1">
                <a:latin typeface="Calibri" charset="0"/>
              </a:rPr>
              <a:t>xqin</a:t>
            </a:r>
            <a:endParaRPr kumimoji="1" lang="en-US" i="1" dirty="0">
              <a:latin typeface="Calibri" charset="0"/>
            </a:endParaRPr>
          </a:p>
          <a:p>
            <a:pPr algn="ctr">
              <a:lnSpc>
                <a:spcPct val="50000"/>
              </a:lnSpc>
              <a:spcBef>
                <a:spcPct val="50000"/>
              </a:spcBef>
            </a:pPr>
            <a:r>
              <a:rPr kumimoji="1" lang="en-US" i="1" dirty="0" err="1">
                <a:latin typeface="Calibri" charset="0"/>
              </a:rPr>
              <a:t>xqin@auburn.edu</a:t>
            </a:r>
            <a:endParaRPr kumimoji="1" lang="en-US" altLang="zh-CN" i="1" dirty="0">
              <a:latin typeface="Calibri" charset="0"/>
              <a:ea typeface="SimSun" charset="0"/>
              <a:cs typeface="SimSu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41042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176212"/>
            <a:ext cx="8229600" cy="1042988"/>
          </a:xfrm>
        </p:spPr>
        <p:txBody>
          <a:bodyPr/>
          <a:lstStyle/>
          <a:p>
            <a:pPr eaLnBrk="1" hangingPunct="1"/>
            <a:r>
              <a:rPr lang="en-US" dirty="0">
                <a:latin typeface="+mj-lt"/>
                <a:ea typeface="MS PGothic" charset="0"/>
              </a:rPr>
              <a:t>Summary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33600" y="1905000"/>
            <a:ext cx="7683500" cy="3736974"/>
          </a:xfrm>
        </p:spPr>
        <p:txBody>
          <a:bodyPr/>
          <a:lstStyle/>
          <a:p>
            <a:r>
              <a:rPr lang="en-US" sz="3200" dirty="0">
                <a:ea typeface="MS PGothic" charset="0"/>
              </a:rPr>
              <a:t>The detection algorithm</a:t>
            </a:r>
            <a:br>
              <a:rPr lang="en-US" sz="3200" dirty="0">
                <a:ea typeface="MS PGothic" charset="0"/>
              </a:rPr>
            </a:br>
            <a:endParaRPr lang="en-US" sz="3200" dirty="0">
              <a:ea typeface="MS PGothic" charset="0"/>
            </a:endParaRPr>
          </a:p>
          <a:p>
            <a:r>
              <a:rPr lang="en-US" sz="3200" dirty="0">
                <a:ea typeface="MS PGothic" charset="0"/>
              </a:rPr>
              <a:t>The recovery scheme</a:t>
            </a:r>
          </a:p>
          <a:p>
            <a:pPr lvl="1"/>
            <a:endParaRPr lang="en-US" sz="3200" dirty="0">
              <a:latin typeface="+mn-lt"/>
              <a:ea typeface="MS PGothic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50CFA0-3E24-3141-A4B7-FE671916A352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680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2665414" y="350838"/>
            <a:ext cx="7011987" cy="868362"/>
          </a:xfrm>
        </p:spPr>
        <p:txBody>
          <a:bodyPr/>
          <a:lstStyle/>
          <a:p>
            <a:pPr eaLnBrk="1" hangingPunct="1"/>
            <a:r>
              <a:rPr lang="en-US" dirty="0">
                <a:latin typeface="+mn-lt"/>
                <a:ea typeface="MS PGothic" charset="0"/>
              </a:rPr>
              <a:t>Deadlock Detection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1600" y="1752600"/>
            <a:ext cx="9753600" cy="4011614"/>
          </a:xfrm>
        </p:spPr>
        <p:txBody>
          <a:bodyPr/>
          <a:lstStyle/>
          <a:p>
            <a:r>
              <a:rPr lang="en-US" sz="3200" dirty="0">
                <a:latin typeface="+mn-lt"/>
                <a:ea typeface="MS PGothic" charset="0"/>
              </a:rPr>
              <a:t>Allow system to enter deadlock states </a:t>
            </a:r>
            <a:br>
              <a:rPr lang="en-US" sz="3200" dirty="0">
                <a:latin typeface="+mn-lt"/>
                <a:ea typeface="MS PGothic" charset="0"/>
              </a:rPr>
            </a:br>
            <a:endParaRPr lang="en-US" sz="3200" dirty="0">
              <a:latin typeface="+mn-lt"/>
              <a:ea typeface="MS PGothic" charset="0"/>
            </a:endParaRPr>
          </a:p>
          <a:p>
            <a:r>
              <a:rPr lang="en-US" sz="3200" dirty="0">
                <a:latin typeface="+mn-lt"/>
                <a:ea typeface="MS PGothic" charset="0"/>
              </a:rPr>
              <a:t>A detection algorithm</a:t>
            </a:r>
            <a:br>
              <a:rPr lang="en-US" sz="3200" dirty="0">
                <a:latin typeface="+mn-lt"/>
                <a:ea typeface="MS PGothic" charset="0"/>
              </a:rPr>
            </a:br>
            <a:endParaRPr lang="en-US" sz="3200" dirty="0">
              <a:latin typeface="+mn-lt"/>
              <a:ea typeface="MS PGothic" charset="0"/>
            </a:endParaRPr>
          </a:p>
          <a:p>
            <a:r>
              <a:rPr lang="en-US" sz="3200" dirty="0">
                <a:latin typeface="+mn-lt"/>
                <a:ea typeface="MS PGothic" charset="0"/>
              </a:rPr>
              <a:t>A recovery scheme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50CFA0-3E24-3141-A4B7-FE671916A352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535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228600"/>
            <a:ext cx="11049000" cy="1600199"/>
          </a:xfrm>
        </p:spPr>
        <p:txBody>
          <a:bodyPr/>
          <a:lstStyle/>
          <a:p>
            <a:pPr algn="l" eaLnBrk="1" hangingPunct="1"/>
            <a:r>
              <a:rPr lang="en-US" sz="3200" dirty="0">
                <a:solidFill>
                  <a:srgbClr val="FF0000"/>
                </a:solidFill>
                <a:latin typeface="+mj-lt"/>
                <a:ea typeface="MS PGothic" charset="0"/>
              </a:rPr>
              <a:t>Exercise 1. </a:t>
            </a:r>
            <a:r>
              <a:rPr lang="en-US" sz="3200" dirty="0"/>
              <a:t>Let’s consider a system where there is a single instance per resource type. Which one of the following statement on deadlock detection is </a:t>
            </a:r>
            <a:r>
              <a:rPr lang="en-US" sz="3200" u="sng" dirty="0"/>
              <a:t>incorrect</a:t>
            </a:r>
            <a:r>
              <a:rPr lang="en-US" sz="3200" dirty="0"/>
              <a:t>?</a:t>
            </a:r>
            <a:endParaRPr lang="en-US" sz="3200" dirty="0">
              <a:latin typeface="+mj-lt"/>
              <a:ea typeface="MS PGothic" charset="0"/>
            </a:endParaRP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1100" y="1828799"/>
            <a:ext cx="10363200" cy="4511675"/>
          </a:xfrm>
        </p:spPr>
        <p:txBody>
          <a:bodyPr/>
          <a:lstStyle/>
          <a:p>
            <a:pPr marL="514350" indent="-514350">
              <a:buFont typeface="+mj-lt"/>
              <a:buAutoNum type="alphaUcPeriod"/>
            </a:pPr>
            <a:r>
              <a:rPr lang="en-US" dirty="0">
                <a:latin typeface="+mn-lt"/>
                <a:ea typeface="MS PGothic" charset="0"/>
              </a:rPr>
              <a:t>Maintain a wait-for</a:t>
            </a:r>
            <a:r>
              <a:rPr lang="en-US" b="1" dirty="0">
                <a:solidFill>
                  <a:srgbClr val="3366FF"/>
                </a:solidFill>
                <a:latin typeface="+mn-lt"/>
                <a:ea typeface="MS PGothic" charset="0"/>
              </a:rPr>
              <a:t> </a:t>
            </a:r>
            <a:r>
              <a:rPr lang="en-US" dirty="0">
                <a:latin typeface="+mn-lt"/>
                <a:ea typeface="MS PGothic" charset="0"/>
              </a:rPr>
              <a:t>graph</a:t>
            </a:r>
          </a:p>
          <a:p>
            <a:pPr lvl="1"/>
            <a:r>
              <a:rPr lang="en-US" dirty="0">
                <a:latin typeface="+mn-lt"/>
                <a:ea typeface="MS PGothic" charset="0"/>
              </a:rPr>
              <a:t>Nodes are processes</a:t>
            </a:r>
          </a:p>
          <a:p>
            <a:pPr lvl="1"/>
            <a:r>
              <a:rPr lang="en-US" b="1" i="1" dirty="0">
                <a:latin typeface="+mn-lt"/>
                <a:ea typeface="MS PGothic" charset="0"/>
              </a:rPr>
              <a:t>P</a:t>
            </a:r>
            <a:r>
              <a:rPr lang="en-US" b="1" i="1" baseline="-25000" dirty="0">
                <a:latin typeface="+mn-lt"/>
                <a:ea typeface="MS PGothic" charset="0"/>
              </a:rPr>
              <a:t>i</a:t>
            </a:r>
            <a:r>
              <a:rPr lang="en-US" b="1" dirty="0">
                <a:latin typeface="+mn-lt"/>
                <a:ea typeface="MS PGothic" charset="0"/>
              </a:rPr>
              <a:t> </a:t>
            </a:r>
            <a:r>
              <a:rPr lang="en-US" b="1" dirty="0">
                <a:latin typeface="+mn-lt"/>
                <a:ea typeface="MS PGothic" charset="0"/>
                <a:sym typeface="Symbol" charset="0"/>
              </a:rPr>
              <a:t> </a:t>
            </a:r>
            <a:r>
              <a:rPr lang="en-US" b="1" i="1" dirty="0" err="1">
                <a:latin typeface="+mn-lt"/>
                <a:ea typeface="MS PGothic" charset="0"/>
                <a:sym typeface="Symbol" charset="0"/>
              </a:rPr>
              <a:t>P</a:t>
            </a:r>
            <a:r>
              <a:rPr lang="en-US" b="1" i="1" baseline="-25000" dirty="0" err="1">
                <a:latin typeface="+mn-lt"/>
                <a:ea typeface="MS PGothic" charset="0"/>
                <a:sym typeface="Symbol" charset="0"/>
              </a:rPr>
              <a:t>j</a:t>
            </a:r>
            <a:r>
              <a:rPr lang="en-US" b="1" i="1" baseline="-25000" dirty="0">
                <a:latin typeface="+mn-lt"/>
                <a:ea typeface="MS PGothic" charset="0"/>
                <a:sym typeface="Symbol" charset="0"/>
              </a:rPr>
              <a:t>   </a:t>
            </a:r>
            <a:r>
              <a:rPr lang="en-US" dirty="0">
                <a:latin typeface="+mn-lt"/>
                <a:ea typeface="MS PGothic" charset="0"/>
                <a:sym typeface="Symbol" charset="0"/>
              </a:rPr>
              <a:t>if </a:t>
            </a:r>
            <a:r>
              <a:rPr lang="en-US" b="1" i="1" dirty="0">
                <a:latin typeface="+mn-lt"/>
                <a:ea typeface="MS PGothic" charset="0"/>
                <a:sym typeface="Symbol" charset="0"/>
              </a:rPr>
              <a:t>P</a:t>
            </a:r>
            <a:r>
              <a:rPr lang="en-US" b="1" i="1" baseline="-25000" dirty="0">
                <a:latin typeface="+mn-lt"/>
                <a:ea typeface="MS PGothic" charset="0"/>
                <a:sym typeface="Symbol" charset="0"/>
              </a:rPr>
              <a:t>i</a:t>
            </a:r>
            <a:r>
              <a:rPr lang="en-US" i="1" dirty="0">
                <a:latin typeface="+mn-lt"/>
                <a:ea typeface="MS PGothic" charset="0"/>
                <a:sym typeface="Symbol" charset="0"/>
              </a:rPr>
              <a:t> </a:t>
            </a:r>
            <a:r>
              <a:rPr lang="en-US" dirty="0">
                <a:latin typeface="+mn-lt"/>
                <a:ea typeface="MS PGothic" charset="0"/>
                <a:sym typeface="Symbol" charset="0"/>
              </a:rPr>
              <a:t>is waiting for</a:t>
            </a:r>
            <a:r>
              <a:rPr lang="en-US" i="1" dirty="0">
                <a:latin typeface="+mn-lt"/>
                <a:ea typeface="MS PGothic" charset="0"/>
                <a:sym typeface="Symbol" charset="0"/>
              </a:rPr>
              <a:t> </a:t>
            </a:r>
            <a:r>
              <a:rPr lang="en-US" b="1" i="1" dirty="0" err="1">
                <a:latin typeface="+mn-lt"/>
                <a:ea typeface="MS PGothic" charset="0"/>
                <a:sym typeface="Symbol" charset="0"/>
              </a:rPr>
              <a:t>P</a:t>
            </a:r>
            <a:r>
              <a:rPr lang="en-US" b="1" i="1" baseline="-25000" dirty="0" err="1">
                <a:latin typeface="+mn-lt"/>
                <a:ea typeface="MS PGothic" charset="0"/>
                <a:sym typeface="Symbol" charset="0"/>
              </a:rPr>
              <a:t>j</a:t>
            </a:r>
            <a:r>
              <a:rPr lang="en-US" b="1" i="1" dirty="0">
                <a:latin typeface="+mn-lt"/>
                <a:ea typeface="MS PGothic" charset="0"/>
                <a:sym typeface="Symbol" charset="0"/>
              </a:rPr>
              <a:t/>
            </a:r>
            <a:br>
              <a:rPr lang="en-US" b="1" i="1" dirty="0">
                <a:latin typeface="+mn-lt"/>
                <a:ea typeface="MS PGothic" charset="0"/>
                <a:sym typeface="Symbol" charset="0"/>
              </a:rPr>
            </a:br>
            <a:endParaRPr lang="en-US" b="1" i="1" dirty="0">
              <a:latin typeface="+mn-lt"/>
              <a:ea typeface="MS PGothic" charset="0"/>
              <a:sym typeface="Symbol" charset="0"/>
            </a:endParaRPr>
          </a:p>
          <a:p>
            <a:pPr marL="514350" indent="-514350">
              <a:buFont typeface="+mj-lt"/>
              <a:buAutoNum type="alphaUcPeriod"/>
            </a:pPr>
            <a:r>
              <a:rPr lang="en-US" dirty="0">
                <a:latin typeface="+mn-lt"/>
                <a:ea typeface="MS PGothic" charset="0"/>
              </a:rPr>
              <a:t>Periodically invoke an algorithm that searches for a cycle in the graph. </a:t>
            </a:r>
          </a:p>
          <a:p>
            <a:pPr marL="514350" indent="-514350">
              <a:buFont typeface="+mj-lt"/>
              <a:buAutoNum type="alphaUcPeriod"/>
            </a:pPr>
            <a:endParaRPr lang="en-US" dirty="0">
              <a:latin typeface="+mn-lt"/>
              <a:ea typeface="MS PGothic" charset="0"/>
            </a:endParaRPr>
          </a:p>
          <a:p>
            <a:pPr marL="514350" indent="-514350">
              <a:buFont typeface="+mj-lt"/>
              <a:buAutoNum type="alphaUcPeriod"/>
            </a:pPr>
            <a:r>
              <a:rPr lang="en-US" dirty="0">
                <a:latin typeface="+mn-lt"/>
                <a:ea typeface="MS PGothic" charset="0"/>
              </a:rPr>
              <a:t>If there is a cycle, there exists a deadlock</a:t>
            </a:r>
          </a:p>
          <a:p>
            <a:pPr marL="514350" indent="-514350">
              <a:buFont typeface="+mj-lt"/>
              <a:buAutoNum type="alphaUcPeriod"/>
            </a:pPr>
            <a:endParaRPr lang="en-US" dirty="0">
              <a:latin typeface="+mn-lt"/>
              <a:ea typeface="MS PGothic" charset="0"/>
            </a:endParaRPr>
          </a:p>
          <a:p>
            <a:pPr marL="514350" indent="-514350">
              <a:buFont typeface="+mj-lt"/>
              <a:buAutoNum type="alphaUcPeriod"/>
            </a:pPr>
            <a:r>
              <a:rPr lang="en-US" dirty="0">
                <a:ea typeface="MS PGothic" charset="0"/>
              </a:rPr>
              <a:t>An algorithm to detect a cycle in a graph requires an order of</a:t>
            </a:r>
            <a:r>
              <a:rPr lang="en-US" i="1" dirty="0">
                <a:ea typeface="MS PGothic" charset="0"/>
              </a:rPr>
              <a:t> </a:t>
            </a:r>
            <a:r>
              <a:rPr lang="en-US" b="1" i="1" dirty="0">
                <a:ea typeface="MS PGothic" charset="0"/>
              </a:rPr>
              <a:t>n*</a:t>
            </a:r>
            <a:r>
              <a:rPr lang="en-US" b="1" i="1" dirty="0" err="1">
                <a:ea typeface="MS PGothic" charset="0"/>
              </a:rPr>
              <a:t>logn</a:t>
            </a:r>
            <a:r>
              <a:rPr lang="en-US" b="1" dirty="0">
                <a:ea typeface="MS PGothic" charset="0"/>
              </a:rPr>
              <a:t> </a:t>
            </a:r>
            <a:r>
              <a:rPr lang="en-US" dirty="0">
                <a:ea typeface="MS PGothic" charset="0"/>
              </a:rPr>
              <a:t>operations, where </a:t>
            </a:r>
            <a:r>
              <a:rPr lang="en-US" b="1" i="1" dirty="0">
                <a:ea typeface="MS PGothic" charset="0"/>
              </a:rPr>
              <a:t>n</a:t>
            </a:r>
            <a:r>
              <a:rPr lang="en-US" dirty="0">
                <a:ea typeface="MS PGothic" charset="0"/>
              </a:rPr>
              <a:t> is the number of vertices in the graph</a:t>
            </a:r>
            <a:endParaRPr lang="en-US" dirty="0">
              <a:latin typeface="+mn-lt"/>
              <a:ea typeface="MS PGothic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>
              <a:defRPr/>
            </a:pPr>
            <a:fld id="{4650CFA0-3E24-3141-A4B7-FE671916A352}" type="slidenum">
              <a:rPr lang="en-US" smtClean="0"/>
              <a:pPr algn="l"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738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285750"/>
            <a:ext cx="8667750" cy="901700"/>
          </a:xfrm>
        </p:spPr>
        <p:txBody>
          <a:bodyPr/>
          <a:lstStyle/>
          <a:p>
            <a:pPr eaLnBrk="1" hangingPunct="1"/>
            <a:r>
              <a:rPr lang="en-US" dirty="0">
                <a:latin typeface="+mj-lt"/>
                <a:ea typeface="MS PGothic" charset="0"/>
              </a:rPr>
              <a:t>Several Instances of a Resource Type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187450"/>
            <a:ext cx="10439400" cy="4984750"/>
          </a:xfrm>
        </p:spPr>
        <p:txBody>
          <a:bodyPr/>
          <a:lstStyle/>
          <a:p>
            <a:r>
              <a:rPr lang="en-US" b="1" dirty="0">
                <a:solidFill>
                  <a:srgbClr val="000000"/>
                </a:solidFill>
                <a:latin typeface="+mj-lt"/>
                <a:ea typeface="MS PGothic" charset="0"/>
              </a:rPr>
              <a:t>Available</a:t>
            </a:r>
            <a:r>
              <a:rPr lang="en-US" i="1" dirty="0">
                <a:latin typeface="+mj-lt"/>
                <a:ea typeface="MS PGothic" charset="0"/>
              </a:rPr>
              <a:t>:</a:t>
            </a:r>
            <a:r>
              <a:rPr lang="en-US" dirty="0">
                <a:latin typeface="+mj-lt"/>
                <a:ea typeface="MS PGothic" charset="0"/>
              </a:rPr>
              <a:t>  A vector of length </a:t>
            </a:r>
            <a:r>
              <a:rPr lang="en-US" b="1" i="1" dirty="0">
                <a:latin typeface="+mj-lt"/>
                <a:ea typeface="MS PGothic" charset="0"/>
              </a:rPr>
              <a:t>m</a:t>
            </a:r>
            <a:r>
              <a:rPr lang="en-US" dirty="0">
                <a:latin typeface="+mj-lt"/>
                <a:ea typeface="MS PGothic" charset="0"/>
              </a:rPr>
              <a:t> indicates the number of available resources of each type</a:t>
            </a:r>
          </a:p>
          <a:p>
            <a:endParaRPr lang="en-US" dirty="0">
              <a:latin typeface="+mj-lt"/>
              <a:ea typeface="MS PGothic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+mj-lt"/>
                <a:ea typeface="MS PGothic" charset="0"/>
              </a:rPr>
              <a:t>Allocation</a:t>
            </a:r>
            <a:r>
              <a:rPr lang="en-US" i="1" dirty="0">
                <a:latin typeface="+mj-lt"/>
                <a:ea typeface="MS PGothic" charset="0"/>
              </a:rPr>
              <a:t>:</a:t>
            </a:r>
            <a:r>
              <a:rPr lang="en-US" dirty="0">
                <a:latin typeface="+mj-lt"/>
                <a:ea typeface="MS PGothic" charset="0"/>
              </a:rPr>
              <a:t>  An </a:t>
            </a:r>
            <a:r>
              <a:rPr lang="en-US" b="1" i="1" dirty="0">
                <a:latin typeface="+mj-lt"/>
                <a:ea typeface="MS PGothic" charset="0"/>
              </a:rPr>
              <a:t>n </a:t>
            </a:r>
            <a:r>
              <a:rPr lang="en-US" b="1" dirty="0">
                <a:latin typeface="+mj-lt"/>
                <a:ea typeface="MS PGothic" charset="0"/>
              </a:rPr>
              <a:t>x</a:t>
            </a:r>
            <a:r>
              <a:rPr lang="en-US" b="1" i="1" dirty="0">
                <a:latin typeface="+mj-lt"/>
                <a:ea typeface="MS PGothic" charset="0"/>
              </a:rPr>
              <a:t> m</a:t>
            </a:r>
            <a:r>
              <a:rPr lang="en-US" b="1" dirty="0">
                <a:latin typeface="+mj-lt"/>
                <a:ea typeface="MS PGothic" charset="0"/>
              </a:rPr>
              <a:t> </a:t>
            </a:r>
            <a:r>
              <a:rPr lang="en-US" dirty="0">
                <a:latin typeface="+mj-lt"/>
                <a:ea typeface="MS PGothic" charset="0"/>
              </a:rPr>
              <a:t>matrix defines the number of resources of each type currently allocated to each process</a:t>
            </a:r>
          </a:p>
          <a:p>
            <a:endParaRPr lang="en-US" dirty="0">
              <a:latin typeface="+mj-lt"/>
              <a:ea typeface="MS PGothic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+mj-lt"/>
                <a:ea typeface="MS PGothic" charset="0"/>
              </a:rPr>
              <a:t>Request</a:t>
            </a:r>
            <a:r>
              <a:rPr lang="en-US" i="1" dirty="0">
                <a:latin typeface="+mj-lt"/>
                <a:ea typeface="MS PGothic" charset="0"/>
              </a:rPr>
              <a:t>:</a:t>
            </a:r>
            <a:r>
              <a:rPr lang="en-US" dirty="0">
                <a:latin typeface="+mj-lt"/>
                <a:ea typeface="MS PGothic" charset="0"/>
              </a:rPr>
              <a:t>  An </a:t>
            </a:r>
            <a:r>
              <a:rPr lang="en-US" b="1" i="1" dirty="0">
                <a:latin typeface="+mj-lt"/>
                <a:ea typeface="MS PGothic" charset="0"/>
              </a:rPr>
              <a:t>n </a:t>
            </a:r>
            <a:r>
              <a:rPr lang="en-US" b="1" dirty="0">
                <a:latin typeface="+mj-lt"/>
                <a:ea typeface="MS PGothic" charset="0"/>
              </a:rPr>
              <a:t>x</a:t>
            </a:r>
            <a:r>
              <a:rPr lang="en-US" b="1" i="1" dirty="0">
                <a:latin typeface="+mj-lt"/>
                <a:ea typeface="MS PGothic" charset="0"/>
              </a:rPr>
              <a:t> m</a:t>
            </a:r>
            <a:r>
              <a:rPr lang="en-US" b="1" dirty="0">
                <a:latin typeface="+mj-lt"/>
                <a:ea typeface="MS PGothic" charset="0"/>
              </a:rPr>
              <a:t> </a:t>
            </a:r>
            <a:r>
              <a:rPr lang="en-US" dirty="0">
                <a:latin typeface="+mj-lt"/>
                <a:ea typeface="MS PGothic" charset="0"/>
              </a:rPr>
              <a:t>matrix indicates the current request  of each process.  If </a:t>
            </a:r>
            <a:r>
              <a:rPr lang="en-US" b="1" i="1" dirty="0">
                <a:latin typeface="+mj-lt"/>
                <a:ea typeface="MS PGothic" charset="0"/>
              </a:rPr>
              <a:t>Request </a:t>
            </a:r>
            <a:r>
              <a:rPr lang="en-US" b="1" dirty="0">
                <a:latin typeface="+mj-lt"/>
                <a:ea typeface="MS PGothic" charset="0"/>
              </a:rPr>
              <a:t>[</a:t>
            </a:r>
            <a:r>
              <a:rPr lang="en-US" b="1" i="1" dirty="0" err="1">
                <a:latin typeface="+mj-lt"/>
                <a:ea typeface="MS PGothic" charset="0"/>
              </a:rPr>
              <a:t>i</a:t>
            </a:r>
            <a:r>
              <a:rPr lang="en-US" b="1" dirty="0">
                <a:latin typeface="+mj-lt"/>
                <a:ea typeface="MS PGothic" charset="0"/>
              </a:rPr>
              <a:t>][</a:t>
            </a:r>
            <a:r>
              <a:rPr lang="en-US" b="1" i="1" dirty="0">
                <a:latin typeface="+mj-lt"/>
                <a:ea typeface="MS PGothic" charset="0"/>
              </a:rPr>
              <a:t>j</a:t>
            </a:r>
            <a:r>
              <a:rPr lang="en-US" b="1" dirty="0">
                <a:latin typeface="+mj-lt"/>
                <a:ea typeface="MS PGothic" charset="0"/>
              </a:rPr>
              <a:t>] = </a:t>
            </a:r>
            <a:r>
              <a:rPr lang="en-US" b="1" i="1" dirty="0">
                <a:latin typeface="+mj-lt"/>
                <a:ea typeface="MS PGothic" charset="0"/>
              </a:rPr>
              <a:t>k</a:t>
            </a:r>
            <a:r>
              <a:rPr lang="en-US" dirty="0">
                <a:latin typeface="+mj-lt"/>
                <a:ea typeface="MS PGothic" charset="0"/>
              </a:rPr>
              <a:t>, then process</a:t>
            </a:r>
            <a:r>
              <a:rPr lang="en-US" i="1" dirty="0">
                <a:latin typeface="+mj-lt"/>
                <a:ea typeface="MS PGothic" charset="0"/>
              </a:rPr>
              <a:t> </a:t>
            </a:r>
            <a:r>
              <a:rPr lang="en-US" b="1" i="1" dirty="0">
                <a:latin typeface="+mj-lt"/>
                <a:ea typeface="MS PGothic" charset="0"/>
              </a:rPr>
              <a:t>P</a:t>
            </a:r>
            <a:r>
              <a:rPr lang="en-US" b="1" i="1" baseline="-25000" dirty="0">
                <a:latin typeface="+mj-lt"/>
                <a:ea typeface="MS PGothic" charset="0"/>
              </a:rPr>
              <a:t>i</a:t>
            </a:r>
            <a:r>
              <a:rPr lang="en-US" dirty="0">
                <a:latin typeface="+mj-lt"/>
                <a:ea typeface="MS PGothic" charset="0"/>
              </a:rPr>
              <a:t> is requesting</a:t>
            </a:r>
            <a:r>
              <a:rPr lang="en-US" i="1" dirty="0">
                <a:latin typeface="+mj-lt"/>
                <a:ea typeface="MS PGothic" charset="0"/>
              </a:rPr>
              <a:t> </a:t>
            </a:r>
            <a:r>
              <a:rPr lang="en-US" b="1" i="1" dirty="0">
                <a:latin typeface="+mj-lt"/>
                <a:ea typeface="MS PGothic" charset="0"/>
              </a:rPr>
              <a:t>k</a:t>
            </a:r>
            <a:r>
              <a:rPr lang="en-US" dirty="0">
                <a:latin typeface="+mj-lt"/>
                <a:ea typeface="MS PGothic" charset="0"/>
              </a:rPr>
              <a:t> more instances of resource type </a:t>
            </a:r>
            <a:r>
              <a:rPr lang="en-US" b="1" i="1" dirty="0" err="1">
                <a:latin typeface="+mj-lt"/>
                <a:ea typeface="MS PGothic" charset="0"/>
              </a:rPr>
              <a:t>R</a:t>
            </a:r>
            <a:r>
              <a:rPr lang="en-US" b="1" i="1" baseline="-25000" dirty="0" err="1">
                <a:latin typeface="+mj-lt"/>
                <a:ea typeface="MS PGothic" charset="0"/>
              </a:rPr>
              <a:t>j</a:t>
            </a:r>
            <a:r>
              <a:rPr lang="en-US" dirty="0">
                <a:latin typeface="+mj-lt"/>
                <a:ea typeface="MS PGothic" charset="0"/>
              </a:rPr>
              <a:t>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50CFA0-3E24-3141-A4B7-FE671916A352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5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12039600" cy="609600"/>
          </a:xfrm>
        </p:spPr>
        <p:txBody>
          <a:bodyPr/>
          <a:lstStyle/>
          <a:p>
            <a:pPr eaLnBrk="1" hangingPunct="1"/>
            <a:r>
              <a:rPr lang="en-US" sz="3200" dirty="0">
                <a:solidFill>
                  <a:srgbClr val="FF0000"/>
                </a:solidFill>
                <a:latin typeface="+mn-lt"/>
                <a:ea typeface="MS PGothic" charset="0"/>
              </a:rPr>
              <a:t>Exercise </a:t>
            </a:r>
            <a:r>
              <a:rPr lang="en-US" altLang="zh-CN" sz="3200" dirty="0" smtClean="0">
                <a:solidFill>
                  <a:srgbClr val="FF0000"/>
                </a:solidFill>
                <a:latin typeface="+mn-lt"/>
                <a:ea typeface="MS PGothic" charset="0"/>
              </a:rPr>
              <a:t>2</a:t>
            </a:r>
            <a:r>
              <a:rPr lang="en-US" sz="3200" dirty="0" smtClean="0">
                <a:solidFill>
                  <a:srgbClr val="FF0000"/>
                </a:solidFill>
                <a:latin typeface="+mn-lt"/>
                <a:ea typeface="MS PGothic" charset="0"/>
              </a:rPr>
              <a:t>.</a:t>
            </a:r>
            <a:r>
              <a:rPr lang="en-US" sz="3200" dirty="0" smtClean="0">
                <a:latin typeface="+mn-lt"/>
                <a:ea typeface="MS PGothic" charset="0"/>
              </a:rPr>
              <a:t> </a:t>
            </a:r>
            <a:r>
              <a:rPr lang="en-US" sz="3200" dirty="0">
                <a:latin typeface="+mn-lt"/>
                <a:ea typeface="MS PGothic" charset="0"/>
              </a:rPr>
              <a:t>What is the time complexity of the detection algorithm?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0" y="685800"/>
            <a:ext cx="8534400" cy="6096000"/>
          </a:xfrm>
        </p:spPr>
        <p:txBody>
          <a:bodyPr/>
          <a:lstStyle/>
          <a:p>
            <a:pPr>
              <a:buFont typeface="Monotype Sorts" charset="0"/>
              <a:buNone/>
            </a:pPr>
            <a:r>
              <a:rPr lang="en-US" sz="2000" dirty="0">
                <a:latin typeface="+mn-lt"/>
                <a:ea typeface="MS PGothic" charset="0"/>
              </a:rPr>
              <a:t>1.	</a:t>
            </a:r>
            <a:r>
              <a:rPr lang="en-US" sz="2400" dirty="0">
                <a:latin typeface="+mn-lt"/>
                <a:ea typeface="MS PGothic" charset="0"/>
              </a:rPr>
              <a:t>Let </a:t>
            </a:r>
            <a:r>
              <a:rPr lang="en-US" sz="2400" b="1" i="1" dirty="0">
                <a:latin typeface="+mn-lt"/>
                <a:ea typeface="MS PGothic" charset="0"/>
              </a:rPr>
              <a:t>Work</a:t>
            </a:r>
            <a:r>
              <a:rPr lang="en-US" sz="2400" dirty="0">
                <a:latin typeface="+mn-lt"/>
                <a:ea typeface="MS PGothic" charset="0"/>
              </a:rPr>
              <a:t> and </a:t>
            </a:r>
            <a:r>
              <a:rPr lang="en-US" sz="2400" b="1" i="1" dirty="0">
                <a:latin typeface="+mn-lt"/>
                <a:ea typeface="MS PGothic" charset="0"/>
              </a:rPr>
              <a:t>Finish</a:t>
            </a:r>
            <a:r>
              <a:rPr lang="en-US" sz="2400" dirty="0">
                <a:latin typeface="+mn-lt"/>
                <a:ea typeface="MS PGothic" charset="0"/>
              </a:rPr>
              <a:t> be vectors of length </a:t>
            </a:r>
            <a:r>
              <a:rPr lang="en-US" sz="2400" b="1" i="1" dirty="0">
                <a:latin typeface="+mn-lt"/>
                <a:ea typeface="MS PGothic" charset="0"/>
              </a:rPr>
              <a:t>m</a:t>
            </a:r>
            <a:r>
              <a:rPr lang="en-US" sz="2400" dirty="0">
                <a:latin typeface="+mn-lt"/>
                <a:ea typeface="MS PGothic" charset="0"/>
              </a:rPr>
              <a:t> and </a:t>
            </a:r>
            <a:r>
              <a:rPr lang="en-US" sz="2400" b="1" i="1" dirty="0">
                <a:latin typeface="+mn-lt"/>
                <a:ea typeface="MS PGothic" charset="0"/>
              </a:rPr>
              <a:t>n. </a:t>
            </a:r>
            <a:r>
              <a:rPr lang="en-US" sz="2400" dirty="0">
                <a:latin typeface="+mn-lt"/>
                <a:ea typeface="MS PGothic" charset="0"/>
              </a:rPr>
              <a:t>Initialize:</a:t>
            </a:r>
          </a:p>
          <a:p>
            <a:pPr marL="850900" lvl="1" indent="-393700">
              <a:buNone/>
            </a:pPr>
            <a:r>
              <a:rPr lang="en-US" dirty="0">
                <a:latin typeface="+mn-lt"/>
                <a:ea typeface="MS PGothic" charset="0"/>
              </a:rPr>
              <a:t>(a) </a:t>
            </a:r>
            <a:r>
              <a:rPr lang="en-US" b="1" i="1" dirty="0">
                <a:latin typeface="+mn-lt"/>
                <a:ea typeface="MS PGothic" charset="0"/>
              </a:rPr>
              <a:t>Work</a:t>
            </a:r>
            <a:r>
              <a:rPr lang="en-US" b="1" dirty="0">
                <a:latin typeface="+mn-lt"/>
                <a:ea typeface="MS PGothic" charset="0"/>
              </a:rPr>
              <a:t> = </a:t>
            </a:r>
            <a:r>
              <a:rPr lang="en-US" b="1" i="1" dirty="0">
                <a:latin typeface="+mn-lt"/>
                <a:ea typeface="MS PGothic" charset="0"/>
              </a:rPr>
              <a:t>Available</a:t>
            </a:r>
            <a:endParaRPr lang="en-US" b="1" dirty="0">
              <a:latin typeface="+mn-lt"/>
              <a:ea typeface="MS PGothic" charset="0"/>
            </a:endParaRPr>
          </a:p>
          <a:p>
            <a:pPr marL="850900" lvl="1" indent="-393700">
              <a:buNone/>
            </a:pPr>
            <a:r>
              <a:rPr lang="en-US" dirty="0">
                <a:latin typeface="+mn-lt"/>
                <a:ea typeface="MS PGothic" charset="0"/>
              </a:rPr>
              <a:t>(b)	For </a:t>
            </a:r>
            <a:r>
              <a:rPr lang="en-US" b="1" i="1" dirty="0" err="1">
                <a:latin typeface="+mn-lt"/>
                <a:ea typeface="MS PGothic" charset="0"/>
              </a:rPr>
              <a:t>i</a:t>
            </a:r>
            <a:r>
              <a:rPr lang="en-US" b="1" dirty="0">
                <a:latin typeface="+mn-lt"/>
                <a:ea typeface="MS PGothic" charset="0"/>
              </a:rPr>
              <a:t> = 1,2, …,</a:t>
            </a:r>
            <a:r>
              <a:rPr lang="en-US" b="1" i="1" dirty="0">
                <a:latin typeface="+mn-lt"/>
                <a:ea typeface="MS PGothic" charset="0"/>
              </a:rPr>
              <a:t> n</a:t>
            </a:r>
            <a:r>
              <a:rPr lang="en-US" dirty="0">
                <a:latin typeface="+mn-lt"/>
                <a:ea typeface="MS PGothic" charset="0"/>
              </a:rPr>
              <a:t>, if </a:t>
            </a:r>
            <a:r>
              <a:rPr lang="en-US" b="1" i="1" dirty="0" err="1">
                <a:latin typeface="+mn-lt"/>
                <a:ea typeface="MS PGothic" charset="0"/>
              </a:rPr>
              <a:t>Allocation</a:t>
            </a:r>
            <a:r>
              <a:rPr lang="en-US" b="1" i="1" baseline="-25000" dirty="0" err="1">
                <a:latin typeface="+mn-lt"/>
                <a:ea typeface="MS PGothic" charset="0"/>
              </a:rPr>
              <a:t>i</a:t>
            </a:r>
            <a:r>
              <a:rPr lang="en-US" b="1" dirty="0">
                <a:latin typeface="+mn-lt"/>
                <a:ea typeface="MS PGothic" charset="0"/>
              </a:rPr>
              <a:t> </a:t>
            </a:r>
            <a:r>
              <a:rPr lang="en-US" b="1" dirty="0">
                <a:latin typeface="+mn-lt"/>
                <a:ea typeface="MS PGothic" charset="0"/>
                <a:sym typeface="Symbol" charset="0"/>
              </a:rPr>
              <a:t> 0</a:t>
            </a:r>
            <a:r>
              <a:rPr lang="en-US" dirty="0">
                <a:latin typeface="+mn-lt"/>
                <a:ea typeface="MS PGothic" charset="0"/>
                <a:sym typeface="Symbol" charset="0"/>
              </a:rPr>
              <a:t>, then </a:t>
            </a:r>
            <a:br>
              <a:rPr lang="en-US" dirty="0">
                <a:latin typeface="+mn-lt"/>
                <a:ea typeface="MS PGothic" charset="0"/>
                <a:sym typeface="Symbol" charset="0"/>
              </a:rPr>
            </a:br>
            <a:r>
              <a:rPr lang="en-US" b="1" i="1" dirty="0">
                <a:latin typeface="+mn-lt"/>
                <a:ea typeface="MS PGothic" charset="0"/>
                <a:sym typeface="Symbol" charset="0"/>
              </a:rPr>
              <a:t>Finish</a:t>
            </a:r>
            <a:r>
              <a:rPr lang="en-US" b="1" dirty="0">
                <a:latin typeface="+mn-lt"/>
                <a:ea typeface="MS PGothic" charset="0"/>
                <a:sym typeface="Symbol" charset="0"/>
              </a:rPr>
              <a:t>[</a:t>
            </a:r>
            <a:r>
              <a:rPr lang="en-US" b="1" dirty="0" err="1">
                <a:latin typeface="+mn-lt"/>
                <a:ea typeface="MS PGothic" charset="0"/>
                <a:sym typeface="Symbol" charset="0"/>
              </a:rPr>
              <a:t>i</a:t>
            </a:r>
            <a:r>
              <a:rPr lang="en-US" b="1" dirty="0">
                <a:latin typeface="+mn-lt"/>
                <a:ea typeface="MS PGothic" charset="0"/>
                <a:sym typeface="Symbol" charset="0"/>
              </a:rPr>
              <a:t>] </a:t>
            </a:r>
            <a:r>
              <a:rPr lang="en-US" b="1" i="1" dirty="0">
                <a:latin typeface="+mn-lt"/>
                <a:ea typeface="MS PGothic" charset="0"/>
                <a:sym typeface="Symbol" charset="0"/>
              </a:rPr>
              <a:t>= false</a:t>
            </a:r>
            <a:r>
              <a:rPr lang="en-US" dirty="0">
                <a:latin typeface="+mn-lt"/>
                <a:ea typeface="MS PGothic" charset="0"/>
                <a:sym typeface="Symbol" charset="0"/>
              </a:rPr>
              <a:t>; otherwise, </a:t>
            </a:r>
            <a:r>
              <a:rPr lang="en-US" b="1" i="1" dirty="0">
                <a:latin typeface="+mn-lt"/>
                <a:ea typeface="MS PGothic" charset="0"/>
                <a:sym typeface="Symbol" charset="0"/>
              </a:rPr>
              <a:t>Finish</a:t>
            </a:r>
            <a:r>
              <a:rPr lang="en-US" b="1" dirty="0">
                <a:latin typeface="+mn-lt"/>
                <a:ea typeface="MS PGothic" charset="0"/>
                <a:sym typeface="Symbol" charset="0"/>
              </a:rPr>
              <a:t>[</a:t>
            </a:r>
            <a:r>
              <a:rPr lang="en-US" b="1" dirty="0" err="1">
                <a:latin typeface="+mn-lt"/>
                <a:ea typeface="MS PGothic" charset="0"/>
                <a:sym typeface="Symbol" charset="0"/>
              </a:rPr>
              <a:t>i</a:t>
            </a:r>
            <a:r>
              <a:rPr lang="en-US" b="1" dirty="0">
                <a:latin typeface="+mn-lt"/>
                <a:ea typeface="MS PGothic" charset="0"/>
                <a:sym typeface="Symbol" charset="0"/>
              </a:rPr>
              <a:t>] = </a:t>
            </a:r>
            <a:r>
              <a:rPr lang="en-US" b="1" i="1" dirty="0">
                <a:latin typeface="+mn-lt"/>
                <a:ea typeface="MS PGothic" charset="0"/>
                <a:sym typeface="Symbol" charset="0"/>
              </a:rPr>
              <a:t>true</a:t>
            </a:r>
          </a:p>
          <a:p>
            <a:pPr marL="850900" lvl="1" indent="-393700">
              <a:buNone/>
            </a:pPr>
            <a:endParaRPr lang="en-US" dirty="0">
              <a:latin typeface="+mn-lt"/>
              <a:ea typeface="MS PGothic" charset="0"/>
              <a:sym typeface="Symbol" charset="0"/>
            </a:endParaRPr>
          </a:p>
          <a:p>
            <a:pPr>
              <a:buFont typeface="Monotype Sorts" charset="0"/>
              <a:buNone/>
            </a:pPr>
            <a:r>
              <a:rPr lang="en-US" sz="2400" dirty="0">
                <a:latin typeface="+mn-lt"/>
                <a:ea typeface="MS PGothic" charset="0"/>
              </a:rPr>
              <a:t>2.	Find an index </a:t>
            </a:r>
            <a:r>
              <a:rPr lang="en-US" sz="2400" b="1" i="1" dirty="0" err="1">
                <a:latin typeface="+mn-lt"/>
                <a:ea typeface="MS PGothic" charset="0"/>
              </a:rPr>
              <a:t>i</a:t>
            </a:r>
            <a:r>
              <a:rPr lang="en-US" sz="2400" i="1" dirty="0">
                <a:latin typeface="+mn-lt"/>
                <a:ea typeface="MS PGothic" charset="0"/>
              </a:rPr>
              <a:t> </a:t>
            </a:r>
            <a:r>
              <a:rPr lang="en-US" sz="2400" dirty="0">
                <a:latin typeface="+mn-lt"/>
                <a:ea typeface="MS PGothic" charset="0"/>
              </a:rPr>
              <a:t>such that both:</a:t>
            </a:r>
          </a:p>
          <a:p>
            <a:pPr marL="850900" lvl="1" indent="-393700">
              <a:buNone/>
            </a:pPr>
            <a:r>
              <a:rPr lang="en-US" dirty="0">
                <a:latin typeface="+mn-lt"/>
                <a:ea typeface="MS PGothic" charset="0"/>
              </a:rPr>
              <a:t>(a)	</a:t>
            </a:r>
            <a:r>
              <a:rPr lang="en-US" b="1" i="1" dirty="0">
                <a:latin typeface="+mn-lt"/>
                <a:ea typeface="MS PGothic" charset="0"/>
              </a:rPr>
              <a:t>Finish</a:t>
            </a:r>
            <a:r>
              <a:rPr lang="en-US" b="1" dirty="0">
                <a:latin typeface="+mn-lt"/>
                <a:ea typeface="MS PGothic" charset="0"/>
              </a:rPr>
              <a:t>[</a:t>
            </a:r>
            <a:r>
              <a:rPr lang="en-US" b="1" i="1" dirty="0" err="1">
                <a:latin typeface="+mn-lt"/>
                <a:ea typeface="MS PGothic" charset="0"/>
              </a:rPr>
              <a:t>i</a:t>
            </a:r>
            <a:r>
              <a:rPr lang="en-US" b="1" dirty="0">
                <a:latin typeface="+mn-lt"/>
                <a:ea typeface="MS PGothic" charset="0"/>
              </a:rPr>
              <a:t>] == </a:t>
            </a:r>
            <a:r>
              <a:rPr lang="en-US" b="1" i="1" dirty="0">
                <a:latin typeface="+mn-lt"/>
                <a:ea typeface="MS PGothic" charset="0"/>
              </a:rPr>
              <a:t>false</a:t>
            </a:r>
            <a:endParaRPr lang="en-US" b="1" dirty="0">
              <a:latin typeface="+mn-lt"/>
              <a:ea typeface="MS PGothic" charset="0"/>
            </a:endParaRPr>
          </a:p>
          <a:p>
            <a:pPr marL="850900" lvl="1" indent="-393700">
              <a:buNone/>
            </a:pPr>
            <a:r>
              <a:rPr lang="en-US" dirty="0">
                <a:latin typeface="+mn-lt"/>
                <a:ea typeface="MS PGothic" charset="0"/>
              </a:rPr>
              <a:t>(b)	</a:t>
            </a:r>
            <a:r>
              <a:rPr lang="en-US" b="1" i="1" dirty="0" err="1">
                <a:latin typeface="+mn-lt"/>
                <a:ea typeface="MS PGothic" charset="0"/>
              </a:rPr>
              <a:t>Request</a:t>
            </a:r>
            <a:r>
              <a:rPr lang="en-US" b="1" i="1" baseline="-25000" dirty="0" err="1">
                <a:latin typeface="+mn-lt"/>
                <a:ea typeface="MS PGothic" charset="0"/>
              </a:rPr>
              <a:t>i</a:t>
            </a:r>
            <a:r>
              <a:rPr lang="en-US" b="1" dirty="0">
                <a:latin typeface="+mn-lt"/>
                <a:ea typeface="MS PGothic" charset="0"/>
              </a:rPr>
              <a:t> </a:t>
            </a:r>
            <a:r>
              <a:rPr lang="en-US" b="1" dirty="0">
                <a:latin typeface="+mn-lt"/>
                <a:ea typeface="MS PGothic" charset="0"/>
                <a:sym typeface="Symbol" charset="0"/>
              </a:rPr>
              <a:t> </a:t>
            </a:r>
            <a:r>
              <a:rPr lang="en-US" b="1" i="1" dirty="0">
                <a:latin typeface="+mn-lt"/>
                <a:ea typeface="MS PGothic" charset="0"/>
                <a:sym typeface="Symbol" charset="0"/>
              </a:rPr>
              <a:t>Work</a:t>
            </a:r>
          </a:p>
          <a:p>
            <a:pPr marL="850900" lvl="1" indent="-393700">
              <a:buNone/>
            </a:pPr>
            <a:r>
              <a:rPr lang="en-US" dirty="0">
                <a:latin typeface="+mn-lt"/>
                <a:ea typeface="MS PGothic" charset="0"/>
                <a:sym typeface="Symbol" charset="0"/>
              </a:rPr>
              <a:t>If no such </a:t>
            </a:r>
            <a:r>
              <a:rPr lang="en-US" b="1" i="1" dirty="0" err="1">
                <a:latin typeface="+mn-lt"/>
                <a:ea typeface="MS PGothic" charset="0"/>
                <a:sym typeface="Symbol" charset="0"/>
              </a:rPr>
              <a:t>i</a:t>
            </a:r>
            <a:r>
              <a:rPr lang="en-US" b="1" dirty="0">
                <a:latin typeface="+mn-lt"/>
                <a:ea typeface="MS PGothic" charset="0"/>
                <a:sym typeface="Symbol" charset="0"/>
              </a:rPr>
              <a:t> </a:t>
            </a:r>
            <a:r>
              <a:rPr lang="en-US" dirty="0">
                <a:latin typeface="+mn-lt"/>
                <a:ea typeface="MS PGothic" charset="0"/>
                <a:sym typeface="Symbol" charset="0"/>
              </a:rPr>
              <a:t>exists, go to step 4</a:t>
            </a:r>
          </a:p>
          <a:p>
            <a:pPr marL="850900" lvl="1" indent="-393700">
              <a:buNone/>
            </a:pPr>
            <a:endParaRPr lang="en-US" dirty="0">
              <a:latin typeface="+mn-lt"/>
              <a:ea typeface="MS PGothic" charset="0"/>
              <a:sym typeface="Symbol" charset="0"/>
            </a:endParaRPr>
          </a:p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sz="2400" dirty="0">
                <a:latin typeface="+mn-lt"/>
                <a:ea typeface="MS PGothic" charset="0"/>
              </a:rPr>
              <a:t>3.	</a:t>
            </a:r>
            <a:r>
              <a:rPr lang="en-US" sz="2400" b="1" i="1" dirty="0">
                <a:latin typeface="+mn-lt"/>
                <a:ea typeface="MS PGothic" charset="0"/>
              </a:rPr>
              <a:t>Work</a:t>
            </a:r>
            <a:r>
              <a:rPr lang="en-US" sz="2400" b="1" dirty="0">
                <a:latin typeface="+mn-lt"/>
                <a:ea typeface="MS PGothic" charset="0"/>
              </a:rPr>
              <a:t> = </a:t>
            </a:r>
            <a:r>
              <a:rPr lang="en-US" sz="2400" b="1" i="1" dirty="0">
                <a:latin typeface="+mn-lt"/>
                <a:ea typeface="MS PGothic" charset="0"/>
              </a:rPr>
              <a:t>Work</a:t>
            </a:r>
            <a:r>
              <a:rPr lang="en-US" sz="2400" b="1" dirty="0">
                <a:latin typeface="+mn-lt"/>
                <a:ea typeface="MS PGothic" charset="0"/>
              </a:rPr>
              <a:t> + </a:t>
            </a:r>
            <a:r>
              <a:rPr lang="en-US" sz="2400" b="1" i="1" dirty="0" err="1">
                <a:latin typeface="+mn-lt"/>
                <a:ea typeface="MS PGothic" charset="0"/>
              </a:rPr>
              <a:t>Allocation</a:t>
            </a:r>
            <a:r>
              <a:rPr lang="en-US" sz="2400" b="1" i="1" baseline="-25000" dirty="0" err="1">
                <a:latin typeface="+mn-lt"/>
                <a:ea typeface="MS PGothic" charset="0"/>
              </a:rPr>
              <a:t>i</a:t>
            </a:r>
            <a:r>
              <a:rPr lang="en-US" sz="2400" b="1" dirty="0">
                <a:latin typeface="+mn-lt"/>
                <a:ea typeface="MS PGothic" charset="0"/>
              </a:rPr>
              <a:t/>
            </a:r>
            <a:br>
              <a:rPr lang="en-US" sz="2400" b="1" dirty="0">
                <a:latin typeface="+mn-lt"/>
                <a:ea typeface="MS PGothic" charset="0"/>
              </a:rPr>
            </a:br>
            <a:r>
              <a:rPr lang="en-US" sz="2400" b="1" i="1" dirty="0">
                <a:latin typeface="+mn-lt"/>
                <a:ea typeface="MS PGothic" charset="0"/>
              </a:rPr>
              <a:t>Finish</a:t>
            </a:r>
            <a:r>
              <a:rPr lang="en-US" sz="2400" b="1" dirty="0">
                <a:latin typeface="+mn-lt"/>
                <a:ea typeface="MS PGothic" charset="0"/>
              </a:rPr>
              <a:t>[</a:t>
            </a:r>
            <a:r>
              <a:rPr lang="en-US" sz="2400" b="1" i="1" dirty="0" err="1">
                <a:latin typeface="+mn-lt"/>
                <a:ea typeface="MS PGothic" charset="0"/>
              </a:rPr>
              <a:t>i</a:t>
            </a:r>
            <a:r>
              <a:rPr lang="en-US" sz="2400" b="1" dirty="0">
                <a:latin typeface="+mn-lt"/>
                <a:ea typeface="MS PGothic" charset="0"/>
              </a:rPr>
              <a:t>] = </a:t>
            </a:r>
            <a:r>
              <a:rPr lang="en-US" sz="2400" b="1" i="1" dirty="0">
                <a:latin typeface="+mn-lt"/>
                <a:ea typeface="MS PGothic" charset="0"/>
              </a:rPr>
              <a:t>true</a:t>
            </a:r>
            <a:r>
              <a:rPr lang="en-US" sz="2400" b="1" dirty="0">
                <a:latin typeface="+mn-lt"/>
                <a:ea typeface="MS PGothic" charset="0"/>
              </a:rPr>
              <a:t/>
            </a:r>
            <a:br>
              <a:rPr lang="en-US" sz="2400" b="1" dirty="0">
                <a:latin typeface="+mn-lt"/>
                <a:ea typeface="MS PGothic" charset="0"/>
              </a:rPr>
            </a:br>
            <a:r>
              <a:rPr lang="en-US" sz="2400" dirty="0">
                <a:latin typeface="+mn-lt"/>
                <a:ea typeface="MS PGothic" charset="0"/>
              </a:rPr>
              <a:t>go to step 2</a:t>
            </a:r>
            <a:br>
              <a:rPr lang="en-US" sz="2400" dirty="0">
                <a:latin typeface="+mn-lt"/>
                <a:ea typeface="MS PGothic" charset="0"/>
              </a:rPr>
            </a:br>
            <a:endParaRPr lang="en-US" sz="2400" dirty="0">
              <a:latin typeface="+mn-lt"/>
              <a:ea typeface="MS PGothic" charset="0"/>
            </a:endParaRPr>
          </a:p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sz="2400" dirty="0">
                <a:latin typeface="+mn-lt"/>
                <a:ea typeface="MS PGothic" charset="0"/>
              </a:rPr>
              <a:t>4.	If </a:t>
            </a:r>
            <a:r>
              <a:rPr lang="en-US" sz="2400" b="1" i="1" dirty="0">
                <a:latin typeface="+mn-lt"/>
                <a:ea typeface="MS PGothic" charset="0"/>
              </a:rPr>
              <a:t>Finish[</a:t>
            </a:r>
            <a:r>
              <a:rPr lang="en-US" sz="2400" b="1" i="1" dirty="0" err="1">
                <a:latin typeface="+mn-lt"/>
                <a:ea typeface="MS PGothic" charset="0"/>
              </a:rPr>
              <a:t>i</a:t>
            </a:r>
            <a:r>
              <a:rPr lang="en-US" sz="2400" b="1" i="1" dirty="0">
                <a:latin typeface="+mn-lt"/>
                <a:ea typeface="MS PGothic" charset="0"/>
              </a:rPr>
              <a:t>] == false</a:t>
            </a:r>
            <a:r>
              <a:rPr lang="en-US" sz="2400" dirty="0">
                <a:latin typeface="+mn-lt"/>
                <a:ea typeface="MS PGothic" charset="0"/>
              </a:rPr>
              <a:t>, for some </a:t>
            </a:r>
            <a:r>
              <a:rPr lang="en-US" sz="2400" b="1" i="1" dirty="0" err="1">
                <a:latin typeface="+mn-lt"/>
                <a:ea typeface="MS PGothic" charset="0"/>
              </a:rPr>
              <a:t>i</a:t>
            </a:r>
            <a:r>
              <a:rPr lang="en-US" sz="2400" dirty="0">
                <a:latin typeface="+mn-lt"/>
                <a:ea typeface="MS PGothic" charset="0"/>
              </a:rPr>
              <a:t>, 1 </a:t>
            </a:r>
            <a:r>
              <a:rPr lang="en-US" sz="2400" dirty="0">
                <a:latin typeface="+mn-lt"/>
                <a:ea typeface="MS PGothic" charset="0"/>
                <a:sym typeface="Symbol" charset="0"/>
              </a:rPr>
              <a:t> </a:t>
            </a:r>
            <a:r>
              <a:rPr lang="en-US" sz="2400" b="1" i="1" dirty="0" err="1">
                <a:latin typeface="+mn-lt"/>
                <a:ea typeface="MS PGothic" charset="0"/>
                <a:sym typeface="Symbol" charset="0"/>
              </a:rPr>
              <a:t>i</a:t>
            </a:r>
            <a:r>
              <a:rPr lang="en-US" sz="2400" dirty="0">
                <a:latin typeface="+mn-lt"/>
                <a:ea typeface="MS PGothic" charset="0"/>
                <a:sym typeface="Symbol" charset="0"/>
              </a:rPr>
              <a:t>   </a:t>
            </a:r>
            <a:r>
              <a:rPr lang="en-US" sz="2400" b="1" i="1" dirty="0">
                <a:latin typeface="+mn-lt"/>
                <a:ea typeface="MS PGothic" charset="0"/>
                <a:sym typeface="Symbol" charset="0"/>
              </a:rPr>
              <a:t>n</a:t>
            </a:r>
            <a:r>
              <a:rPr lang="en-US" sz="2400" dirty="0">
                <a:latin typeface="+mn-lt"/>
                <a:ea typeface="MS PGothic" charset="0"/>
                <a:sym typeface="Symbol" charset="0"/>
              </a:rPr>
              <a:t>, then the system is in deadlock state. Moreover, if </a:t>
            </a:r>
            <a:r>
              <a:rPr lang="en-US" sz="2400" b="1" i="1" dirty="0">
                <a:latin typeface="+mn-lt"/>
                <a:ea typeface="MS PGothic" charset="0"/>
                <a:sym typeface="Symbol" charset="0"/>
              </a:rPr>
              <a:t>Finish</a:t>
            </a:r>
            <a:r>
              <a:rPr lang="en-US" sz="2400" b="1" dirty="0">
                <a:latin typeface="+mn-lt"/>
                <a:ea typeface="MS PGothic" charset="0"/>
                <a:sym typeface="Symbol" charset="0"/>
              </a:rPr>
              <a:t>[</a:t>
            </a:r>
            <a:r>
              <a:rPr lang="en-US" sz="2400" b="1" i="1" dirty="0" err="1">
                <a:latin typeface="+mn-lt"/>
                <a:ea typeface="MS PGothic" charset="0"/>
                <a:sym typeface="Symbol" charset="0"/>
              </a:rPr>
              <a:t>i</a:t>
            </a:r>
            <a:r>
              <a:rPr lang="en-US" sz="2400" b="1" dirty="0">
                <a:latin typeface="+mn-lt"/>
                <a:ea typeface="MS PGothic" charset="0"/>
                <a:sym typeface="Symbol" charset="0"/>
              </a:rPr>
              <a:t>] == </a:t>
            </a:r>
            <a:r>
              <a:rPr lang="en-US" sz="2400" b="1" i="1" dirty="0">
                <a:latin typeface="+mn-lt"/>
                <a:ea typeface="MS PGothic" charset="0"/>
                <a:sym typeface="Symbol" charset="0"/>
              </a:rPr>
              <a:t>false</a:t>
            </a:r>
            <a:r>
              <a:rPr lang="en-US" sz="2400" dirty="0">
                <a:latin typeface="+mn-lt"/>
                <a:ea typeface="MS PGothic" charset="0"/>
                <a:sym typeface="Symbol" charset="0"/>
              </a:rPr>
              <a:t>, then </a:t>
            </a:r>
            <a:r>
              <a:rPr lang="en-US" sz="2400" b="1" i="1" dirty="0">
                <a:latin typeface="+mn-lt"/>
                <a:ea typeface="MS PGothic" charset="0"/>
                <a:sym typeface="Symbol" charset="0"/>
              </a:rPr>
              <a:t>P</a:t>
            </a:r>
            <a:r>
              <a:rPr lang="en-US" sz="2400" b="1" i="1" baseline="-25000" dirty="0">
                <a:latin typeface="+mn-lt"/>
                <a:ea typeface="MS PGothic" charset="0"/>
                <a:sym typeface="Symbol" charset="0"/>
              </a:rPr>
              <a:t>i</a:t>
            </a:r>
            <a:r>
              <a:rPr lang="en-US" sz="2400" dirty="0">
                <a:latin typeface="+mn-lt"/>
                <a:ea typeface="MS PGothic" charset="0"/>
                <a:sym typeface="Symbol" charset="0"/>
              </a:rPr>
              <a:t> is deadlocked</a:t>
            </a:r>
          </a:p>
          <a:p>
            <a:pPr marL="850900" lvl="1" indent="-393700">
              <a:buNone/>
            </a:pPr>
            <a:endParaRPr lang="en-US" sz="2000" dirty="0">
              <a:latin typeface="+mn-lt"/>
              <a:ea typeface="MS PGothic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>
              <a:defRPr/>
            </a:pPr>
            <a:fld id="{4650CFA0-3E24-3141-A4B7-FE671916A352}" type="slidenum">
              <a:rPr lang="en-US" smtClean="0"/>
              <a:pPr algn="l">
                <a:defRPr/>
              </a:pPr>
              <a:t>5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162800" y="2891917"/>
            <a:ext cx="4114800" cy="830997"/>
          </a:xfrm>
          <a:prstGeom prst="rect">
            <a:avLst/>
          </a:prstGeom>
          <a:ln w="38100" cmpd="sng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Calibri"/>
                <a:cs typeface="Calibri"/>
              </a:rPr>
              <a:t>This  detection algorithm is similar to the safety algorithm?</a:t>
            </a:r>
          </a:p>
        </p:txBody>
      </p:sp>
    </p:spTree>
    <p:extLst>
      <p:ext uri="{BB962C8B-B14F-4D97-AF65-F5344CB8AC3E}">
        <p14:creationId xmlns:p14="http://schemas.microsoft.com/office/powerpoint/2010/main" val="96854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>
              <a:defRPr/>
            </a:pPr>
            <a:fld id="{4650CFA0-3E24-3141-A4B7-FE671916A352}" type="slidenum">
              <a:rPr lang="en-US" smtClean="0"/>
              <a:pPr algn="l">
                <a:defRPr/>
              </a:pPr>
              <a:t>6</a:t>
            </a:fld>
            <a:endParaRPr lang="en-US" dirty="0"/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12039600" cy="609600"/>
          </a:xfrm>
        </p:spPr>
        <p:txBody>
          <a:bodyPr/>
          <a:lstStyle/>
          <a:p>
            <a:pPr eaLnBrk="1" hangingPunct="1"/>
            <a:r>
              <a:rPr lang="en-US" sz="3200" dirty="0">
                <a:solidFill>
                  <a:srgbClr val="FF0000"/>
                </a:solidFill>
                <a:ea typeface="MS PGothic" charset="0"/>
              </a:rPr>
              <a:t>Exercise </a:t>
            </a:r>
            <a:r>
              <a:rPr lang="en-US" altLang="zh-CN" sz="3200" dirty="0" smtClean="0">
                <a:solidFill>
                  <a:srgbClr val="FF0000"/>
                </a:solidFill>
                <a:ea typeface="MS PGothic" charset="0"/>
              </a:rPr>
              <a:t>2</a:t>
            </a:r>
            <a:r>
              <a:rPr lang="en-US" sz="3200" dirty="0" smtClean="0">
                <a:solidFill>
                  <a:srgbClr val="FF0000"/>
                </a:solidFill>
                <a:ea typeface="MS PGothic" charset="0"/>
              </a:rPr>
              <a:t>.</a:t>
            </a:r>
            <a:r>
              <a:rPr lang="en-US" sz="3200" dirty="0" smtClean="0">
                <a:ea typeface="MS PGothic" charset="0"/>
              </a:rPr>
              <a:t> </a:t>
            </a:r>
            <a:r>
              <a:rPr lang="en-US" sz="3200" dirty="0">
                <a:ea typeface="MS PGothic" charset="0"/>
              </a:rPr>
              <a:t>What is the time complexity of the detection algorithm?</a:t>
            </a:r>
            <a:endParaRPr lang="en-US" sz="3200" dirty="0">
              <a:latin typeface="+mn-lt"/>
              <a:ea typeface="MS PGothic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685800"/>
            <a:ext cx="11306175" cy="6172200"/>
          </a:xfrm>
          <a:prstGeom prst="rect">
            <a:avLst/>
          </a:prstGeom>
        </p:spPr>
      </p:pic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7620000" y="3124200"/>
            <a:ext cx="3657600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pPr marL="457200" indent="-457200">
              <a:buFont typeface="+mj-lt"/>
              <a:buAutoNum type="alphaUcPeriod"/>
            </a:pPr>
            <a:r>
              <a:rPr lang="en-US" sz="3600" dirty="0">
                <a:solidFill>
                  <a:srgbClr val="0000FF"/>
                </a:solidFill>
                <a:cs typeface="ＭＳ Ｐゴシック" charset="0"/>
                <a:sym typeface="Symbol" charset="0"/>
              </a:rPr>
              <a:t> O(n</a:t>
            </a:r>
            <a:r>
              <a:rPr lang="en-US" sz="3600" baseline="30000" dirty="0">
                <a:solidFill>
                  <a:srgbClr val="0000FF"/>
                </a:solidFill>
                <a:cs typeface="ＭＳ Ｐゴシック" charset="0"/>
                <a:sym typeface="Symbol" charset="0"/>
              </a:rPr>
              <a:t>2</a:t>
            </a:r>
            <a:r>
              <a:rPr lang="en-US" sz="3600" dirty="0">
                <a:solidFill>
                  <a:srgbClr val="0000FF"/>
                </a:solidFill>
                <a:cs typeface="ＭＳ Ｐゴシック" charset="0"/>
                <a:sym typeface="Symbol" charset="0"/>
              </a:rPr>
              <a:t>)</a:t>
            </a:r>
          </a:p>
          <a:p>
            <a:pPr marL="457200" indent="-457200">
              <a:buFont typeface="+mj-lt"/>
              <a:buAutoNum type="alphaUcPeriod"/>
            </a:pPr>
            <a:r>
              <a:rPr lang="en-US" sz="3600" dirty="0">
                <a:solidFill>
                  <a:srgbClr val="0000FF"/>
                </a:solidFill>
                <a:cs typeface="ＭＳ Ｐゴシック" charset="0"/>
                <a:sym typeface="Symbol" charset="0"/>
              </a:rPr>
              <a:t> O(m x n</a:t>
            </a:r>
            <a:r>
              <a:rPr lang="en-US" sz="3600" baseline="30000" dirty="0">
                <a:solidFill>
                  <a:srgbClr val="0000FF"/>
                </a:solidFill>
                <a:cs typeface="ＭＳ Ｐゴシック" charset="0"/>
                <a:sym typeface="Symbol" charset="0"/>
              </a:rPr>
              <a:t>2</a:t>
            </a:r>
            <a:r>
              <a:rPr lang="en-US" sz="3600" dirty="0">
                <a:solidFill>
                  <a:srgbClr val="0000FF"/>
                </a:solidFill>
                <a:cs typeface="ＭＳ Ｐゴシック" charset="0"/>
                <a:sym typeface="Symbol" charset="0"/>
              </a:rPr>
              <a:t>)</a:t>
            </a:r>
          </a:p>
          <a:p>
            <a:pPr marL="457200" indent="-457200">
              <a:buFont typeface="+mj-lt"/>
              <a:buAutoNum type="alphaUcPeriod"/>
            </a:pPr>
            <a:r>
              <a:rPr lang="en-US" sz="3600" dirty="0">
                <a:solidFill>
                  <a:srgbClr val="0000FF"/>
                </a:solidFill>
                <a:cs typeface="ＭＳ Ｐゴシック" charset="0"/>
                <a:sym typeface="Symbol" charset="0"/>
              </a:rPr>
              <a:t> O(m</a:t>
            </a:r>
            <a:r>
              <a:rPr lang="en-US" sz="3600" baseline="30000" dirty="0">
                <a:solidFill>
                  <a:srgbClr val="0000FF"/>
                </a:solidFill>
                <a:cs typeface="ＭＳ Ｐゴシック" charset="0"/>
                <a:sym typeface="Symbol" charset="0"/>
              </a:rPr>
              <a:t>2</a:t>
            </a:r>
            <a:r>
              <a:rPr lang="en-US" sz="3600" dirty="0">
                <a:solidFill>
                  <a:srgbClr val="0000FF"/>
                </a:solidFill>
                <a:cs typeface="ＭＳ Ｐゴシック" charset="0"/>
                <a:sym typeface="Symbol" charset="0"/>
              </a:rPr>
              <a:t>)</a:t>
            </a:r>
          </a:p>
          <a:p>
            <a:pPr marL="457200" indent="-457200">
              <a:buFont typeface="+mj-lt"/>
              <a:buAutoNum type="alphaUcPeriod"/>
            </a:pPr>
            <a:r>
              <a:rPr lang="en-US" sz="3600" dirty="0">
                <a:solidFill>
                  <a:srgbClr val="0000FF"/>
                </a:solidFill>
                <a:cs typeface="ＭＳ Ｐゴシック" charset="0"/>
                <a:sym typeface="Symbol" charset="0"/>
              </a:rPr>
              <a:t> O(m x n)</a:t>
            </a:r>
            <a:endParaRPr lang="en-US" sz="3600" dirty="0">
              <a:solidFill>
                <a:srgbClr val="0000FF"/>
              </a:solidFill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264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2624138" y="230188"/>
            <a:ext cx="7586662" cy="576262"/>
          </a:xfrm>
        </p:spPr>
        <p:txBody>
          <a:bodyPr/>
          <a:lstStyle/>
          <a:p>
            <a:pPr eaLnBrk="1" hangingPunct="1"/>
            <a:r>
              <a:rPr lang="en-US" dirty="0">
                <a:latin typeface="+mj-lt"/>
                <a:ea typeface="MS PGothic" charset="0"/>
              </a:rPr>
              <a:t>Detection-Algorithm Usage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122364"/>
            <a:ext cx="8305800" cy="4530725"/>
          </a:xfrm>
        </p:spPr>
        <p:txBody>
          <a:bodyPr/>
          <a:lstStyle/>
          <a:p>
            <a:r>
              <a:rPr lang="en-US" dirty="0">
                <a:latin typeface="+mn-lt"/>
                <a:ea typeface="MS PGothic" charset="0"/>
              </a:rPr>
              <a:t>When, and how often, to invoke depends on:</a:t>
            </a:r>
          </a:p>
          <a:p>
            <a:pPr lvl="1"/>
            <a:r>
              <a:rPr lang="en-US" dirty="0">
                <a:latin typeface="+mn-lt"/>
                <a:ea typeface="MS PGothic" charset="0"/>
              </a:rPr>
              <a:t>How often a deadlock is likely to occur?</a:t>
            </a:r>
          </a:p>
          <a:p>
            <a:pPr lvl="1"/>
            <a:r>
              <a:rPr lang="en-US" dirty="0">
                <a:latin typeface="+mn-lt"/>
                <a:ea typeface="MS PGothic" charset="0"/>
              </a:rPr>
              <a:t>How many processes will need to be rolled back?</a:t>
            </a:r>
          </a:p>
          <a:p>
            <a:pPr lvl="2"/>
            <a:r>
              <a:rPr lang="en-US" dirty="0">
                <a:latin typeface="+mn-lt"/>
                <a:ea typeface="MS PGothic" charset="0"/>
              </a:rPr>
              <a:t>one for each disjoint cycle</a:t>
            </a:r>
            <a:br>
              <a:rPr lang="en-US" dirty="0">
                <a:latin typeface="+mn-lt"/>
                <a:ea typeface="MS PGothic" charset="0"/>
              </a:rPr>
            </a:br>
            <a:endParaRPr lang="en-US" dirty="0">
              <a:latin typeface="+mn-lt"/>
              <a:ea typeface="MS PGothic" charset="0"/>
            </a:endParaRPr>
          </a:p>
          <a:p>
            <a:r>
              <a:rPr lang="en-US" dirty="0">
                <a:latin typeface="+mn-lt"/>
                <a:ea typeface="MS PGothic" charset="0"/>
              </a:rPr>
              <a:t>If detection algorithm is invoked arbitrarily, there may be many cycles in the resource graph and so we would not be able to tell which of the many deadlocked processes </a:t>
            </a:r>
            <a:r>
              <a:rPr lang="ja-JP" altLang="en-US" dirty="0">
                <a:latin typeface="+mn-lt"/>
                <a:ea typeface="MS PGothic" charset="0"/>
              </a:rPr>
              <a:t>“</a:t>
            </a:r>
            <a:r>
              <a:rPr lang="en-US" altLang="ja-JP" dirty="0">
                <a:latin typeface="+mn-lt"/>
                <a:ea typeface="MS PGothic" charset="0"/>
              </a:rPr>
              <a:t>caused</a:t>
            </a:r>
            <a:r>
              <a:rPr lang="ja-JP" altLang="en-US" dirty="0">
                <a:latin typeface="+mn-lt"/>
                <a:ea typeface="MS PGothic" charset="0"/>
              </a:rPr>
              <a:t>”</a:t>
            </a:r>
            <a:r>
              <a:rPr lang="en-US" altLang="ja-JP" dirty="0">
                <a:latin typeface="+mn-lt"/>
                <a:ea typeface="MS PGothic" charset="0"/>
              </a:rPr>
              <a:t> the deadlock.</a:t>
            </a:r>
            <a:endParaRPr lang="en-US" dirty="0">
              <a:latin typeface="+mn-lt"/>
              <a:ea typeface="MS PGothic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50CFA0-3E24-3141-A4B7-FE671916A352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932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2" y="228600"/>
            <a:ext cx="8534399" cy="1295400"/>
          </a:xfrm>
        </p:spPr>
        <p:txBody>
          <a:bodyPr/>
          <a:lstStyle/>
          <a:p>
            <a:pPr eaLnBrk="1" hangingPunct="1"/>
            <a:r>
              <a:rPr lang="en-US" dirty="0">
                <a:latin typeface="+mj-lt"/>
                <a:ea typeface="MS PGothic" charset="0"/>
              </a:rPr>
              <a:t>Recovery from Deadlock:  </a:t>
            </a:r>
            <a:br>
              <a:rPr lang="en-US" dirty="0">
                <a:latin typeface="+mj-lt"/>
                <a:ea typeface="MS PGothic" charset="0"/>
              </a:rPr>
            </a:br>
            <a:r>
              <a:rPr lang="en-US" dirty="0">
                <a:latin typeface="+mj-lt"/>
                <a:ea typeface="MS PGothic" charset="0"/>
              </a:rPr>
              <a:t>Process Termination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57400" y="1524000"/>
            <a:ext cx="8305800" cy="4953000"/>
          </a:xfrm>
        </p:spPr>
        <p:txBody>
          <a:bodyPr/>
          <a:lstStyle/>
          <a:p>
            <a:r>
              <a:rPr lang="en-US" dirty="0">
                <a:latin typeface="+mn-lt"/>
                <a:ea typeface="MS PGothic" charset="0"/>
              </a:rPr>
              <a:t>Abort all deadlocked processes</a:t>
            </a:r>
          </a:p>
          <a:p>
            <a:r>
              <a:rPr lang="en-US" dirty="0">
                <a:latin typeface="+mn-lt"/>
                <a:ea typeface="MS PGothic" charset="0"/>
              </a:rPr>
              <a:t>Abort one process at a time until the deadlock cycle is eliminated</a:t>
            </a:r>
            <a:br>
              <a:rPr lang="en-US" dirty="0">
                <a:latin typeface="+mn-lt"/>
                <a:ea typeface="MS PGothic" charset="0"/>
              </a:rPr>
            </a:br>
            <a:endParaRPr lang="en-US" dirty="0">
              <a:latin typeface="+mn-lt"/>
              <a:ea typeface="MS PGothic" charset="0"/>
            </a:endParaRPr>
          </a:p>
          <a:p>
            <a:r>
              <a:rPr lang="en-US" dirty="0">
                <a:latin typeface="+mn-lt"/>
                <a:ea typeface="MS PGothic" charset="0"/>
              </a:rPr>
              <a:t>In which order should we choose to abort?</a:t>
            </a:r>
          </a:p>
          <a:p>
            <a:pPr marL="800100" lvl="1" indent="-342900">
              <a:buFont typeface="Arial" charset="0"/>
              <a:buAutoNum type="arabicPeriod"/>
            </a:pPr>
            <a:r>
              <a:rPr lang="en-US" dirty="0">
                <a:latin typeface="+mn-lt"/>
                <a:ea typeface="MS PGothic" charset="0"/>
              </a:rPr>
              <a:t>Priority of the process</a:t>
            </a:r>
          </a:p>
          <a:p>
            <a:pPr marL="800100" lvl="1" indent="-342900">
              <a:buFont typeface="Arial" charset="0"/>
              <a:buAutoNum type="arabicPeriod"/>
            </a:pPr>
            <a:r>
              <a:rPr lang="en-US" dirty="0">
                <a:latin typeface="+mn-lt"/>
                <a:ea typeface="MS PGothic" charset="0"/>
              </a:rPr>
              <a:t>How long process has computed, and how much longer to completion</a:t>
            </a:r>
          </a:p>
          <a:p>
            <a:pPr marL="800100" lvl="1" indent="-342900">
              <a:buFont typeface="Arial" charset="0"/>
              <a:buAutoNum type="arabicPeriod"/>
            </a:pPr>
            <a:r>
              <a:rPr lang="en-US" dirty="0">
                <a:latin typeface="+mn-lt"/>
                <a:ea typeface="MS PGothic" charset="0"/>
              </a:rPr>
              <a:t>Resources the process has used</a:t>
            </a:r>
          </a:p>
          <a:p>
            <a:pPr marL="800100" lvl="1" indent="-342900">
              <a:buFont typeface="Arial" charset="0"/>
              <a:buAutoNum type="arabicPeriod"/>
            </a:pPr>
            <a:r>
              <a:rPr lang="en-US" dirty="0">
                <a:latin typeface="+mn-lt"/>
                <a:ea typeface="MS PGothic" charset="0"/>
              </a:rPr>
              <a:t>Resources process needs to complete</a:t>
            </a:r>
          </a:p>
          <a:p>
            <a:pPr marL="800100" lvl="1" indent="-342900">
              <a:buFont typeface="Arial" charset="0"/>
              <a:buAutoNum type="arabicPeriod"/>
            </a:pPr>
            <a:r>
              <a:rPr lang="en-US" dirty="0">
                <a:latin typeface="+mn-lt"/>
                <a:ea typeface="MS PGothic" charset="0"/>
              </a:rPr>
              <a:t>How many processes will need to be terminated</a:t>
            </a:r>
          </a:p>
          <a:p>
            <a:pPr marL="800100" lvl="1" indent="-342900">
              <a:buFont typeface="Arial" charset="0"/>
              <a:buAutoNum type="arabicPeriod"/>
            </a:pPr>
            <a:r>
              <a:rPr lang="en-US" dirty="0">
                <a:latin typeface="+mn-lt"/>
                <a:ea typeface="MS PGothic" charset="0"/>
              </a:rPr>
              <a:t>Is process interactive or batch?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>
              <a:defRPr/>
            </a:pPr>
            <a:fld id="{4650CFA0-3E24-3141-A4B7-FE671916A352}" type="slidenum">
              <a:rPr lang="en-US" smtClean="0"/>
              <a:pPr algn="l">
                <a:defRPr/>
              </a:pPr>
              <a:t>8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11842" y="2590801"/>
            <a:ext cx="4860758" cy="461665"/>
          </a:xfrm>
          <a:prstGeom prst="rect">
            <a:avLst/>
          </a:prstGeom>
          <a:ln w="38100" cmpd="sng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FF0000"/>
                </a:solidFill>
                <a:latin typeface="Calibri"/>
                <a:cs typeface="Calibri"/>
              </a:rPr>
              <a:t>   </a:t>
            </a:r>
            <a:r>
              <a:rPr lang="en-US" sz="2400">
                <a:solidFill>
                  <a:schemeClr val="tx1"/>
                </a:solidFill>
                <a:latin typeface="Calibri"/>
                <a:cs typeface="Calibri"/>
              </a:rPr>
              <a:t>Which </a:t>
            </a:r>
            <a:r>
              <a:rPr lang="en-US" sz="2400" dirty="0">
                <a:solidFill>
                  <a:schemeClr val="tx1"/>
                </a:solidFill>
                <a:latin typeface="Calibri"/>
                <a:cs typeface="Calibri"/>
              </a:rPr>
              <a:t>one do you prefer? Why?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3200400"/>
            <a:ext cx="8382000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77160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228599"/>
            <a:ext cx="8020050" cy="1556579"/>
          </a:xfrm>
        </p:spPr>
        <p:txBody>
          <a:bodyPr/>
          <a:lstStyle/>
          <a:p>
            <a:pPr eaLnBrk="1" hangingPunct="1"/>
            <a:r>
              <a:rPr lang="en-US" dirty="0">
                <a:latin typeface="+mj-lt"/>
                <a:ea typeface="MS PGothic" charset="0"/>
              </a:rPr>
              <a:t>Recovery from Deadlock:  Resource Preemption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1600" y="1947863"/>
            <a:ext cx="9677400" cy="4483100"/>
          </a:xfrm>
        </p:spPr>
        <p:txBody>
          <a:bodyPr/>
          <a:lstStyle/>
          <a:p>
            <a:r>
              <a:rPr lang="en-US" b="1" dirty="0">
                <a:latin typeface="+mn-lt"/>
                <a:ea typeface="MS PGothic" charset="0"/>
              </a:rPr>
              <a:t>Selecting a victim </a:t>
            </a:r>
            <a:r>
              <a:rPr lang="en-US" dirty="0">
                <a:latin typeface="+mn-lt"/>
                <a:ea typeface="MS PGothic" charset="0"/>
              </a:rPr>
              <a:t>– minimize cost</a:t>
            </a:r>
            <a:br>
              <a:rPr lang="en-US" dirty="0">
                <a:latin typeface="+mn-lt"/>
                <a:ea typeface="MS PGothic" charset="0"/>
              </a:rPr>
            </a:br>
            <a:endParaRPr lang="en-US" dirty="0">
              <a:latin typeface="+mn-lt"/>
              <a:ea typeface="MS PGothic" charset="0"/>
            </a:endParaRPr>
          </a:p>
          <a:p>
            <a:r>
              <a:rPr lang="en-US" b="1" dirty="0">
                <a:latin typeface="+mn-lt"/>
                <a:ea typeface="MS PGothic" charset="0"/>
              </a:rPr>
              <a:t>Rollback</a:t>
            </a:r>
            <a:r>
              <a:rPr lang="en-US" dirty="0">
                <a:latin typeface="+mn-lt"/>
                <a:ea typeface="MS PGothic" charset="0"/>
              </a:rPr>
              <a:t> – return to some safe state, restart process for that state</a:t>
            </a:r>
            <a:br>
              <a:rPr lang="en-US" dirty="0">
                <a:latin typeface="+mn-lt"/>
                <a:ea typeface="MS PGothic" charset="0"/>
              </a:rPr>
            </a:br>
            <a:endParaRPr lang="en-US" dirty="0">
              <a:latin typeface="+mn-lt"/>
              <a:ea typeface="MS PGothic" charset="0"/>
            </a:endParaRPr>
          </a:p>
          <a:p>
            <a:r>
              <a:rPr lang="en-US" b="1" dirty="0">
                <a:latin typeface="+mn-lt"/>
                <a:ea typeface="MS PGothic" charset="0"/>
              </a:rPr>
              <a:t>Starvation</a:t>
            </a:r>
            <a:r>
              <a:rPr lang="en-US" dirty="0">
                <a:latin typeface="+mn-lt"/>
                <a:ea typeface="MS PGothic" charset="0"/>
              </a:rPr>
              <a:t> –  same process may always be picked as victim, include number of rollback in cost factor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50CFA0-3E24-3141-A4B7-FE671916A352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134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5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smtClean="0">
            <a:solidFill>
              <a:srgbClr val="FF0000"/>
            </a:solidFill>
            <a:latin typeface="Calibri"/>
            <a:cs typeface="Calibri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5449</TotalTime>
  <Words>403</Words>
  <Application>Microsoft Macintosh PowerPoint</Application>
  <PresentationFormat>Widescreen</PresentationFormat>
  <Paragraphs>115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1" baseType="lpstr">
      <vt:lpstr>Calibri</vt:lpstr>
      <vt:lpstr>Monotype Sorts</vt:lpstr>
      <vt:lpstr>MS PGothic</vt:lpstr>
      <vt:lpstr>ＭＳ Ｐゴシック</vt:lpstr>
      <vt:lpstr>SimSun</vt:lpstr>
      <vt:lpstr>Symbol</vt:lpstr>
      <vt:lpstr>Times New Roman</vt:lpstr>
      <vt:lpstr>Verdana</vt:lpstr>
      <vt:lpstr>宋体</vt:lpstr>
      <vt:lpstr>Arial</vt:lpstr>
      <vt:lpstr>5_Office Theme</vt:lpstr>
      <vt:lpstr>PowerPoint Presentation</vt:lpstr>
      <vt:lpstr>Deadlock Detection</vt:lpstr>
      <vt:lpstr>Exercise 1. Let’s consider a system where there is a single instance per resource type. Which one of the following statement on deadlock detection is incorrect?</vt:lpstr>
      <vt:lpstr>Several Instances of a Resource Type</vt:lpstr>
      <vt:lpstr>Exercise 2. What is the time complexity of the detection algorithm?</vt:lpstr>
      <vt:lpstr>Exercise 2. What is the time complexity of the detection algorithm?</vt:lpstr>
      <vt:lpstr>Detection-Algorithm Usage</vt:lpstr>
      <vt:lpstr>Recovery from Deadlock:   Process Termination</vt:lpstr>
      <vt:lpstr>Recovery from Deadlock:  Resource Preemption</vt:lpstr>
      <vt:lpstr>Summary</vt:lpstr>
    </vt:vector>
  </TitlesOfParts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xiao</dc:creator>
  <cp:lastModifiedBy>Xiao Qin</cp:lastModifiedBy>
  <cp:revision>417</cp:revision>
  <dcterms:created xsi:type="dcterms:W3CDTF">2006-08-16T00:00:00Z</dcterms:created>
  <dcterms:modified xsi:type="dcterms:W3CDTF">2017-10-23T16:57:49Z</dcterms:modified>
</cp:coreProperties>
</file>