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422" r:id="rId2"/>
    <p:sldId id="423" r:id="rId3"/>
    <p:sldId id="424" r:id="rId4"/>
    <p:sldId id="425" r:id="rId5"/>
    <p:sldId id="426" r:id="rId6"/>
    <p:sldId id="428" r:id="rId7"/>
    <p:sldId id="429" r:id="rId8"/>
    <p:sldId id="430" r:id="rId9"/>
    <p:sldId id="431" r:id="rId10"/>
    <p:sldId id="432" r:id="rId11"/>
    <p:sldId id="433" r:id="rId12"/>
    <p:sldId id="434" r:id="rId13"/>
    <p:sldId id="435" r:id="rId14"/>
    <p:sldId id="436" r:id="rId15"/>
    <p:sldId id="437" r:id="rId16"/>
    <p:sldId id="438" r:id="rId17"/>
    <p:sldId id="439" r:id="rId18"/>
    <p:sldId id="440" r:id="rId19"/>
    <p:sldId id="441" r:id="rId20"/>
    <p:sldId id="442" r:id="rId21"/>
    <p:sldId id="443" r:id="rId22"/>
    <p:sldId id="444" r:id="rId23"/>
    <p:sldId id="445" r:id="rId24"/>
    <p:sldId id="446" r:id="rId25"/>
    <p:sldId id="447" r:id="rId26"/>
    <p:sldId id="448" r:id="rId27"/>
  </p:sldIdLst>
  <p:sldSz cx="12192000" cy="6858000"/>
  <p:notesSz cx="6934200" cy="91186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900" autoAdjust="0"/>
    <p:restoredTop sz="72836" autoAdjust="0"/>
  </p:normalViewPr>
  <p:slideViewPr>
    <p:cSldViewPr>
      <p:cViewPr varScale="1">
        <p:scale>
          <a:sx n="93" d="100"/>
          <a:sy n="93" d="100"/>
        </p:scale>
        <p:origin x="1080" y="2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556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55613"/>
          </a:xfrm>
          <a:prstGeom prst="rect">
            <a:avLst/>
          </a:prstGeom>
        </p:spPr>
        <p:txBody>
          <a:bodyPr vert="horz" lIns="91440" tIns="45720" rIns="91440" bIns="45720" rtlCol="0"/>
          <a:lstStyle>
            <a:lvl1pPr algn="r">
              <a:defRPr sz="1200"/>
            </a:lvl1pPr>
          </a:lstStyle>
          <a:p>
            <a:fld id="{C6573688-A4E0-A341-AECD-A4662787415B}" type="datetimeFigureOut">
              <a:rPr lang="en-US" smtClean="0"/>
              <a:t>10/23/17</a:t>
            </a:fld>
            <a:endParaRPr lang="en-US"/>
          </a:p>
        </p:txBody>
      </p:sp>
      <p:sp>
        <p:nvSpPr>
          <p:cNvPr id="4" name="Footer Placeholder 3"/>
          <p:cNvSpPr>
            <a:spLocks noGrp="1"/>
          </p:cNvSpPr>
          <p:nvPr>
            <p:ph type="ftr" sz="quarter" idx="2"/>
          </p:nvPr>
        </p:nvSpPr>
        <p:spPr>
          <a:xfrm>
            <a:off x="0" y="8661400"/>
            <a:ext cx="3005138" cy="4556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661400"/>
            <a:ext cx="3005138" cy="455613"/>
          </a:xfrm>
          <a:prstGeom prst="rect">
            <a:avLst/>
          </a:prstGeom>
        </p:spPr>
        <p:txBody>
          <a:bodyPr vert="horz" lIns="91440" tIns="45720" rIns="91440" bIns="45720" rtlCol="0" anchor="b"/>
          <a:lstStyle>
            <a:lvl1pPr algn="r">
              <a:defRPr sz="1200"/>
            </a:lvl1pPr>
          </a:lstStyle>
          <a:p>
            <a:fld id="{70CE7E04-B5AF-4348-8784-A2E0381CF72A}" type="slidenum">
              <a:rPr lang="en-US" smtClean="0"/>
              <a:t>‹#›</a:t>
            </a:fld>
            <a:endParaRPr lang="en-US"/>
          </a:p>
        </p:txBody>
      </p:sp>
    </p:spTree>
    <p:extLst>
      <p:ext uri="{BB962C8B-B14F-4D97-AF65-F5344CB8AC3E}">
        <p14:creationId xmlns:p14="http://schemas.microsoft.com/office/powerpoint/2010/main" val="39409447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428625" y="684213"/>
            <a:ext cx="6076950" cy="3419475"/>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5ED838-7CEF-5E43-9B07-AFB1A331F072}" type="slidenum">
              <a:rPr lang="en-US"/>
              <a:pPr/>
              <a:t>‹#›</a:t>
            </a:fld>
            <a:endParaRPr lang="en-US"/>
          </a:p>
        </p:txBody>
      </p:sp>
    </p:spTree>
    <p:extLst>
      <p:ext uri="{BB962C8B-B14F-4D97-AF65-F5344CB8AC3E}">
        <p14:creationId xmlns:p14="http://schemas.microsoft.com/office/powerpoint/2010/main" val="17420987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1</a:t>
            </a:fld>
            <a:endParaRPr lang="en-US"/>
          </a:p>
        </p:txBody>
      </p:sp>
      <p:sp>
        <p:nvSpPr>
          <p:cNvPr id="32771" name="Rectangle 2"/>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Fall’17:</a:t>
            </a:r>
            <a:r>
              <a:rPr lang="zh-CN" altLang="en-US" dirty="0" smtClean="0">
                <a:latin typeface="Times New Roman" charset="0"/>
                <a:ea typeface="宋体" charset="0"/>
                <a:cs typeface="宋体" charset="0"/>
              </a:rPr>
              <a:t> </a:t>
            </a:r>
            <a:r>
              <a:rPr lang="en-US" altLang="zh-CN" dirty="0" smtClean="0">
                <a:latin typeface="Times New Roman" charset="0"/>
                <a:ea typeface="宋体" charset="0"/>
                <a:cs typeface="宋体" charset="0"/>
              </a:rPr>
              <a:t>27a-deadlock</a:t>
            </a:r>
            <a:r>
              <a:rPr lang="zh-CN" altLang="en-US" dirty="0" smtClean="0">
                <a:latin typeface="Times New Roman" charset="0"/>
                <a:ea typeface="宋体" charset="0"/>
                <a:cs typeface="宋体" charset="0"/>
              </a:rPr>
              <a:t> </a:t>
            </a:r>
            <a:r>
              <a:rPr lang="en-US" altLang="zh-CN" dirty="0" smtClean="0">
                <a:latin typeface="Times New Roman" charset="0"/>
                <a:ea typeface="宋体" charset="0"/>
                <a:cs typeface="宋体" charset="0"/>
              </a:rPr>
              <a:t>detection:</a:t>
            </a:r>
            <a:r>
              <a:rPr lang="zh-CN" altLang="en-US" dirty="0" smtClean="0">
                <a:latin typeface="Times New Roman" charset="0"/>
                <a:ea typeface="宋体" charset="0"/>
                <a:cs typeface="宋体" charset="0"/>
              </a:rPr>
              <a:t> </a:t>
            </a:r>
            <a:r>
              <a:rPr lang="en-US" altLang="zh-CN" dirty="0" smtClean="0">
                <a:latin typeface="Times New Roman" charset="0"/>
                <a:ea typeface="宋体" charset="0"/>
                <a:cs typeface="宋体" charset="0"/>
              </a:rPr>
              <a:t>20</a:t>
            </a:r>
            <a:r>
              <a:rPr lang="zh-CN" altLang="en-US" dirty="0" smtClean="0">
                <a:latin typeface="Times New Roman" charset="0"/>
                <a:ea typeface="宋体" charset="0"/>
                <a:cs typeface="宋体" charset="0"/>
              </a:rPr>
              <a:t> </a:t>
            </a:r>
            <a:r>
              <a:rPr lang="en-US" altLang="zh-CN" dirty="0" smtClean="0">
                <a:latin typeface="Times New Roman" charset="0"/>
                <a:ea typeface="宋体" charset="0"/>
                <a:cs typeface="宋体" charset="0"/>
              </a:rPr>
              <a:t>Minutes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27b:</a:t>
            </a:r>
            <a:r>
              <a:rPr lang="zh-CN" altLang="en-US" dirty="0" smtClean="0">
                <a:latin typeface="Times New Roman" charset="0"/>
                <a:ea typeface="宋体" charset="0"/>
                <a:cs typeface="宋体" charset="0"/>
              </a:rPr>
              <a:t> </a:t>
            </a:r>
            <a:r>
              <a:rPr lang="en-US" altLang="zh-CN" dirty="0" smtClean="0">
                <a:latin typeface="Times New Roman" charset="0"/>
                <a:ea typeface="宋体" charset="0"/>
                <a:cs typeface="宋体" charset="0"/>
              </a:rPr>
              <a:t>slides</a:t>
            </a:r>
            <a:r>
              <a:rPr lang="zh-CN" altLang="en-US" dirty="0" smtClean="0">
                <a:latin typeface="Times New Roman" charset="0"/>
                <a:ea typeface="宋体" charset="0"/>
                <a:cs typeface="宋体" charset="0"/>
              </a:rPr>
              <a:t> </a:t>
            </a:r>
            <a:r>
              <a:rPr lang="en-US" altLang="zh-CN" dirty="0" smtClean="0">
                <a:latin typeface="Times New Roman" charset="0"/>
                <a:ea typeface="宋体" charset="0"/>
                <a:cs typeface="宋体" charset="0"/>
              </a:rPr>
              <a:t>1-10</a:t>
            </a:r>
            <a:r>
              <a:rPr lang="zh-CN" altLang="en-US" baseline="0" dirty="0" smtClean="0">
                <a:latin typeface="Times New Roman" charset="0"/>
                <a:ea typeface="宋体" charset="0"/>
                <a:cs typeface="宋体" charset="0"/>
              </a:rPr>
              <a:t> </a:t>
            </a:r>
            <a:r>
              <a:rPr lang="en-US" altLang="zh-CN" baseline="0" dirty="0" smtClean="0">
                <a:latin typeface="Times New Roman" charset="0"/>
                <a:ea typeface="宋体" charset="0"/>
                <a:cs typeface="宋体" charset="0"/>
              </a:rPr>
              <a:t>30</a:t>
            </a:r>
            <a:r>
              <a:rPr lang="zh-CN" altLang="en-US" baseline="0" dirty="0" smtClean="0">
                <a:latin typeface="Times New Roman" charset="0"/>
                <a:ea typeface="宋体" charset="0"/>
                <a:cs typeface="宋体" charset="0"/>
              </a:rPr>
              <a:t> </a:t>
            </a:r>
            <a:r>
              <a:rPr lang="en-US" altLang="zh-CN" baseline="0" dirty="0" smtClean="0">
                <a:latin typeface="Times New Roman" charset="0"/>
                <a:ea typeface="宋体" charset="0"/>
                <a:cs typeface="宋体" charset="0"/>
              </a:rPr>
              <a:t>Minutes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aseline="0" dirty="0" smtClean="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Times New Roman" charset="0"/>
                <a:ea typeface="宋体" charset="0"/>
                <a:cs typeface="宋体" charset="0"/>
              </a:rPr>
              <a:t>Cont.</a:t>
            </a:r>
            <a:r>
              <a:rPr lang="zh-CN" altLang="en-US" baseline="0" dirty="0" smtClean="0">
                <a:latin typeface="Times New Roman" charset="0"/>
                <a:ea typeface="宋体" charset="0"/>
                <a:cs typeface="宋体" charset="0"/>
              </a:rPr>
              <a:t> </a:t>
            </a:r>
            <a:r>
              <a:rPr lang="en-US" altLang="zh-CN" baseline="0" dirty="0" smtClean="0">
                <a:latin typeface="Times New Roman" charset="0"/>
                <a:ea typeface="宋体" charset="0"/>
                <a:cs typeface="宋体" charset="0"/>
              </a:rPr>
              <a:t>from</a:t>
            </a:r>
            <a:r>
              <a:rPr lang="zh-CN" altLang="en-US" baseline="0" dirty="0" smtClean="0">
                <a:latin typeface="Times New Roman" charset="0"/>
                <a:ea typeface="宋体" charset="0"/>
                <a:cs typeface="宋体" charset="0"/>
              </a:rPr>
              <a:t> </a:t>
            </a:r>
            <a:r>
              <a:rPr lang="en-US" altLang="zh-CN" baseline="0" dirty="0" smtClean="0">
                <a:latin typeface="Times New Roman" charset="0"/>
                <a:ea typeface="宋体" charset="0"/>
                <a:cs typeface="宋体" charset="0"/>
              </a:rPr>
              <a:t>27b</a:t>
            </a:r>
            <a:r>
              <a:rPr lang="zh-CN" altLang="en-US" baseline="0" dirty="0" smtClean="0">
                <a:latin typeface="Times New Roman" charset="0"/>
                <a:ea typeface="宋体" charset="0"/>
                <a:cs typeface="宋体" charset="0"/>
              </a:rPr>
              <a:t> </a:t>
            </a:r>
            <a:r>
              <a:rPr lang="en-US" altLang="zh-CN" baseline="0" dirty="0" smtClean="0">
                <a:latin typeface="Times New Roman" charset="0"/>
                <a:ea typeface="宋体" charset="0"/>
                <a:cs typeface="宋体" charset="0"/>
              </a:rPr>
              <a:t>Slides</a:t>
            </a:r>
            <a:r>
              <a:rPr lang="zh-CN" altLang="en-US" baseline="0" dirty="0" smtClean="0">
                <a:latin typeface="Times New Roman" charset="0"/>
                <a:ea typeface="宋体" charset="0"/>
                <a:cs typeface="宋体" charset="0"/>
              </a:rPr>
              <a:t> </a:t>
            </a:r>
            <a:r>
              <a:rPr lang="en-US" altLang="zh-CN" baseline="0" dirty="0" smtClean="0">
                <a:latin typeface="Times New Roman" charset="0"/>
                <a:ea typeface="宋体" charset="0"/>
                <a:cs typeface="宋体" charset="0"/>
              </a:rPr>
              <a:t>11</a:t>
            </a:r>
            <a:endParaRPr lang="en-US" altLang="zh-CN" dirty="0" smtClean="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Fall’17 Scheduled is changed: project 4-2,</a:t>
            </a:r>
            <a:r>
              <a:rPr lang="en-US" altLang="zh-CN" baseline="0" dirty="0" smtClean="0">
                <a:latin typeface="Times New Roman" charset="0"/>
                <a:ea typeface="宋体" charset="0"/>
                <a:cs typeface="宋体" charset="0"/>
              </a:rPr>
              <a:t> 4-3 is scheduled from week 10/11 to week 9.</a:t>
            </a:r>
            <a:endParaRPr lang="en-US" altLang="zh-CN" dirty="0" smtClean="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594291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err="1"/>
              <a:t>mips_trap</a:t>
            </a:r>
            <a:r>
              <a:rPr lang="en-US" dirty="0"/>
              <a:t>() and </a:t>
            </a:r>
            <a:r>
              <a:rPr lang="en-US" dirty="0" err="1"/>
              <a:t>mips_syscall</a:t>
            </a:r>
            <a:r>
              <a:rPr lang="en-US" dirty="0"/>
              <a:t>()</a:t>
            </a:r>
            <a:r>
              <a:rPr lang="en-US" baseline="0" dirty="0"/>
              <a:t> can be found in cs161/kern/arch/</a:t>
            </a:r>
            <a:r>
              <a:rPr lang="en-US" baseline="0" dirty="0" err="1"/>
              <a:t>mips</a:t>
            </a:r>
            <a:r>
              <a:rPr lang="en-US" baseline="0" dirty="0"/>
              <a:t>/</a:t>
            </a:r>
            <a:r>
              <a:rPr lang="en-US" baseline="0" dirty="0" err="1"/>
              <a:t>mips</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14</a:t>
            </a:fld>
            <a:endParaRPr lang="en-US"/>
          </a:p>
        </p:txBody>
      </p:sp>
    </p:spTree>
    <p:extLst>
      <p:ext uri="{BB962C8B-B14F-4D97-AF65-F5344CB8AC3E}">
        <p14:creationId xmlns:p14="http://schemas.microsoft.com/office/powerpoint/2010/main" val="1161506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Leave 16 bytes in the bottom</a:t>
            </a:r>
            <a:r>
              <a:rPr lang="en-US" baseline="0" dirty="0"/>
              <a:t> of its stack frame for writing back the value of a0-a3 (four arguments of caller).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15</a:t>
            </a:fld>
            <a:endParaRPr lang="en-US"/>
          </a:p>
        </p:txBody>
      </p:sp>
    </p:spTree>
    <p:extLst>
      <p:ext uri="{BB962C8B-B14F-4D97-AF65-F5344CB8AC3E}">
        <p14:creationId xmlns:p14="http://schemas.microsoft.com/office/powerpoint/2010/main" val="2123271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Leave 16 bytes in the bottom</a:t>
            </a:r>
            <a:r>
              <a:rPr lang="en-US" baseline="0" dirty="0"/>
              <a:t> of its stack frame for writing back the value of a0-a3 (four arguments of caller).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16</a:t>
            </a:fld>
            <a:endParaRPr lang="en-US"/>
          </a:p>
        </p:txBody>
      </p:sp>
    </p:spTree>
    <p:extLst>
      <p:ext uri="{BB962C8B-B14F-4D97-AF65-F5344CB8AC3E}">
        <p14:creationId xmlns:p14="http://schemas.microsoft.com/office/powerpoint/2010/main" val="1491437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a:solidFill>
                  <a:schemeClr val="tx1"/>
                </a:solidFill>
                <a:effectLst/>
                <a:latin typeface="Times New Roman" pitchFamily="18" charset="0"/>
                <a:ea typeface="ＭＳ Ｐゴシック" charset="0"/>
                <a:cs typeface="+mn-cs"/>
              </a:rPr>
              <a:t>syscalls.S</a:t>
            </a:r>
            <a:r>
              <a:rPr lang="en-US" sz="1200" kern="1200" dirty="0">
                <a:solidFill>
                  <a:schemeClr val="tx1"/>
                </a:solidFill>
                <a:effectLst/>
                <a:latin typeface="Times New Roman" pitchFamily="18" charset="0"/>
                <a:ea typeface="ＭＳ Ｐゴシック" charset="0"/>
                <a:cs typeface="+mn-cs"/>
              </a:rPr>
              <a:t>: This file is created from </a:t>
            </a:r>
            <a:r>
              <a:rPr lang="en-US" sz="1200" kern="1200" dirty="0" err="1">
                <a:solidFill>
                  <a:schemeClr val="tx1"/>
                </a:solidFill>
                <a:effectLst/>
                <a:latin typeface="Times New Roman" pitchFamily="18" charset="0"/>
                <a:ea typeface="ＭＳ Ｐゴシック" charset="0"/>
                <a:cs typeface="+mn-cs"/>
              </a:rPr>
              <a:t>syscalls-mips.S</a:t>
            </a:r>
            <a:r>
              <a:rPr lang="en-US" sz="1200" kern="1200" dirty="0">
                <a:solidFill>
                  <a:schemeClr val="tx1"/>
                </a:solidFill>
                <a:effectLst/>
                <a:latin typeface="Times New Roman" pitchFamily="18" charset="0"/>
                <a:ea typeface="ＭＳ Ｐゴシック" charset="0"/>
                <a:cs typeface="+mn-cs"/>
              </a:rPr>
              <a:t> at compile time and is the actual file assembled into the C library. The actual names of the system calls are placed in this file using a script calledcallno-parse.sh that reads them from the kernel's header files. This avoids having to make a second list of the system calls. In a real system, typically each system call stub is placed in its own source file, to allow selectively linking them in. OS/161 puts them all together to simplify the </a:t>
            </a:r>
            <a:r>
              <a:rPr lang="en-US" sz="1200" kern="1200" dirty="0" err="1">
                <a:solidFill>
                  <a:schemeClr val="tx1"/>
                </a:solidFill>
                <a:effectLst/>
                <a:latin typeface="Times New Roman" pitchFamily="18" charset="0"/>
                <a:ea typeface="ＭＳ Ｐゴシック" charset="0"/>
                <a:cs typeface="+mn-cs"/>
              </a:rPr>
              <a:t>makefiles</a:t>
            </a:r>
            <a:r>
              <a:rPr lang="en-US" sz="1200" kern="1200" dirty="0">
                <a:solidFill>
                  <a:schemeClr val="tx1"/>
                </a:solidFill>
                <a:effectLst/>
                <a:latin typeface="Times New Roman" pitchFamily="18" charset="0"/>
                <a:ea typeface="ＭＳ Ｐゴシック" charset="0"/>
                <a:cs typeface="+mn-cs"/>
              </a:rPr>
              <a:t>.</a:t>
            </a:r>
          </a:p>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17</a:t>
            </a:fld>
            <a:endParaRPr lang="en-US"/>
          </a:p>
        </p:txBody>
      </p:sp>
    </p:spTree>
    <p:extLst>
      <p:ext uri="{BB962C8B-B14F-4D97-AF65-F5344CB8AC3E}">
        <p14:creationId xmlns:p14="http://schemas.microsoft.com/office/powerpoint/2010/main" val="736305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23</a:t>
            </a:fld>
            <a:endParaRPr lang="en-US"/>
          </a:p>
        </p:txBody>
      </p:sp>
    </p:spTree>
    <p:extLst>
      <p:ext uri="{BB962C8B-B14F-4D97-AF65-F5344CB8AC3E}">
        <p14:creationId xmlns:p14="http://schemas.microsoft.com/office/powerpoint/2010/main" val="1757757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Leave 16 bytes in the bottom</a:t>
            </a:r>
            <a:r>
              <a:rPr lang="en-US" baseline="0" dirty="0"/>
              <a:t> of its stack frame for writing back the value of a0-a3 (four arguments of caller).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25</a:t>
            </a:fld>
            <a:endParaRPr lang="en-US"/>
          </a:p>
        </p:txBody>
      </p:sp>
    </p:spTree>
    <p:extLst>
      <p:ext uri="{BB962C8B-B14F-4D97-AF65-F5344CB8AC3E}">
        <p14:creationId xmlns:p14="http://schemas.microsoft.com/office/powerpoint/2010/main" val="175833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you have to implement the interface between user-mode programs ("</a:t>
            </a:r>
            <a:r>
              <a:rPr lang="en-US" sz="1200" u="sng" kern="1200" dirty="0" err="1">
                <a:solidFill>
                  <a:schemeClr val="tx1"/>
                </a:solidFill>
                <a:effectLst/>
                <a:latin typeface="Times New Roman" pitchFamily="18" charset="0"/>
                <a:ea typeface="ＭＳ Ｐゴシック" charset="0"/>
                <a:cs typeface="+mn-cs"/>
              </a:rPr>
              <a:t>userland</a:t>
            </a:r>
            <a:r>
              <a:rPr lang="en-US" sz="1200" kern="1200" dirty="0">
                <a:solidFill>
                  <a:schemeClr val="tx1"/>
                </a:solidFill>
                <a:effectLst/>
                <a:latin typeface="Times New Roman" pitchFamily="18" charset="0"/>
                <a:ea typeface="ＭＳ Ｐゴシック" charset="0"/>
                <a:cs typeface="+mn-cs"/>
              </a:rPr>
              <a:t>") and the kernel. You will be provided part of the code needed for this assignment, and you are required to design and implement the missing pieces. Your job also includes implementation of the subsystem that keeps track of the multiple tasks you will have in the future. Importantly, you need to design data structures for "process" (Hint: look at kernel include files of your favorite operating system for suggestions, </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14446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5</a:t>
            </a:fld>
            <a:endParaRPr lang="en-US"/>
          </a:p>
        </p:txBody>
      </p:sp>
    </p:spTree>
    <p:extLst>
      <p:ext uri="{BB962C8B-B14F-4D97-AF65-F5344CB8AC3E}">
        <p14:creationId xmlns:p14="http://schemas.microsoft.com/office/powerpoint/2010/main" val="553011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as:</a:t>
            </a:r>
            <a:r>
              <a:rPr lang="en-US" baseline="0" dirty="0"/>
              <a:t> address space</a:t>
            </a:r>
          </a:p>
          <a:p>
            <a:r>
              <a:rPr lang="en-US" baseline="0" dirty="0" err="1"/>
              <a:t>tf</a:t>
            </a:r>
            <a:r>
              <a:rPr lang="en-US" baseline="0" dirty="0"/>
              <a:t>: trap frame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elf: </a:t>
            </a:r>
            <a:r>
              <a:rPr lang="en-US" sz="1200" b="0" i="0" kern="1200" dirty="0" smtClean="0">
                <a:solidFill>
                  <a:schemeClr val="tx1"/>
                </a:solidFill>
                <a:effectLst/>
                <a:latin typeface="Times New Roman" pitchFamily="18" charset="0"/>
                <a:ea typeface="ＭＳ Ｐゴシック" charset="0"/>
                <a:cs typeface="+mn-cs"/>
              </a:rPr>
              <a:t>Executable and Linkable Format</a:t>
            </a:r>
          </a:p>
          <a:p>
            <a:endParaRPr lang="en-US" baseline="0" dirty="0" smtClean="0"/>
          </a:p>
          <a:p>
            <a:r>
              <a:rPr lang="en-US" baseline="0" dirty="0" smtClean="0"/>
              <a:t>Kern/arch/</a:t>
            </a:r>
            <a:r>
              <a:rPr lang="en-US" baseline="0" dirty="0" err="1" smtClean="0"/>
              <a:t>mips</a:t>
            </a:r>
            <a:r>
              <a:rPr lang="en-US" baseline="0" dirty="0" smtClean="0"/>
              <a:t>/</a:t>
            </a:r>
            <a:r>
              <a:rPr lang="en-US" baseline="0" dirty="0" err="1" smtClean="0"/>
              <a:t>mips</a:t>
            </a:r>
            <a:r>
              <a:rPr lang="en-US" baseline="0" dirty="0" smtClean="0"/>
              <a:t> are hardware related code.</a:t>
            </a:r>
            <a:endParaRPr lang="en-US" baseline="0" dirty="0"/>
          </a:p>
          <a:p>
            <a:r>
              <a:rPr lang="en-US" baseline="0" dirty="0" err="1"/>
              <a:t>md_usermode</a:t>
            </a:r>
            <a:r>
              <a:rPr lang="en-US" baseline="0" dirty="0"/>
              <a:t>: create a trap frame to be executed by the hardware</a:t>
            </a:r>
            <a:r>
              <a:rPr lang="en-US" baseline="0" dirty="0" smtClean="0"/>
              <a:t>.</a:t>
            </a:r>
          </a:p>
          <a:p>
            <a:endParaRPr lang="en-US" baseline="0" dirty="0" smtClean="0"/>
          </a:p>
          <a:p>
            <a:r>
              <a:rPr lang="en-US" baseline="0" dirty="0" smtClean="0"/>
              <a:t>Data flow: from &amp;v to v; from &amp;</a:t>
            </a:r>
            <a:r>
              <a:rPr lang="en-US" baseline="0" dirty="0" err="1" smtClean="0"/>
              <a:t>entrypoint</a:t>
            </a:r>
            <a:r>
              <a:rPr lang="en-US" baseline="0" dirty="0" smtClean="0"/>
              <a:t> to </a:t>
            </a:r>
            <a:r>
              <a:rPr lang="en-US" baseline="0" dirty="0" err="1" smtClean="0"/>
              <a:t>entrypoint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6</a:t>
            </a:fld>
            <a:endParaRPr lang="en-US"/>
          </a:p>
        </p:txBody>
      </p:sp>
    </p:spTree>
    <p:extLst>
      <p:ext uri="{BB962C8B-B14F-4D97-AF65-F5344CB8AC3E}">
        <p14:creationId xmlns:p14="http://schemas.microsoft.com/office/powerpoint/2010/main" val="101876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as:</a:t>
            </a:r>
            <a:r>
              <a:rPr lang="en-US" baseline="0" dirty="0"/>
              <a:t> address space</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7</a:t>
            </a:fld>
            <a:endParaRPr lang="en-US"/>
          </a:p>
        </p:txBody>
      </p:sp>
    </p:spTree>
    <p:extLst>
      <p:ext uri="{BB962C8B-B14F-4D97-AF65-F5344CB8AC3E}">
        <p14:creationId xmlns:p14="http://schemas.microsoft.com/office/powerpoint/2010/main" val="505698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37 Registers</a:t>
            </a:r>
          </a:p>
          <a:p>
            <a:r>
              <a:rPr lang="en-US" dirty="0"/>
              <a:t>Size = 37</a:t>
            </a:r>
            <a:r>
              <a:rPr lang="en-US" baseline="0" dirty="0"/>
              <a:t> * 4 bytes.</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8</a:t>
            </a:fld>
            <a:endParaRPr lang="en-US"/>
          </a:p>
        </p:txBody>
      </p:sp>
    </p:spTree>
    <p:extLst>
      <p:ext uri="{BB962C8B-B14F-4D97-AF65-F5344CB8AC3E}">
        <p14:creationId xmlns:p14="http://schemas.microsoft.com/office/powerpoint/2010/main" val="562472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11</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you have to implement the interface between user-mode programs ("</a:t>
            </a:r>
            <a:r>
              <a:rPr lang="en-US" sz="1200" u="sng" kern="1200" dirty="0" err="1">
                <a:solidFill>
                  <a:schemeClr val="tx1"/>
                </a:solidFill>
                <a:effectLst/>
                <a:latin typeface="Times New Roman" pitchFamily="18" charset="0"/>
                <a:ea typeface="ＭＳ Ｐゴシック" charset="0"/>
                <a:cs typeface="+mn-cs"/>
              </a:rPr>
              <a:t>userland</a:t>
            </a:r>
            <a:r>
              <a:rPr lang="en-US" sz="1200" kern="1200" dirty="0">
                <a:solidFill>
                  <a:schemeClr val="tx1"/>
                </a:solidFill>
                <a:effectLst/>
                <a:latin typeface="Times New Roman" pitchFamily="18" charset="0"/>
                <a:ea typeface="ＭＳ Ｐゴシック" charset="0"/>
                <a:cs typeface="+mn-cs"/>
              </a:rPr>
              <a:t>") and the kernel. You will be provided part of the code needed for this assignment, and you are required to design and implement the missing pieces. Your job also includes implementation of the subsystem that keeps track of the multiple tasks you will have in the future. Importantly, you need to design data structures for "process" (Hint: look at kernel include files of your favorite operating system for suggestions, </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268481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12</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you have to implement the interface between user-mode programs ("</a:t>
            </a:r>
            <a:r>
              <a:rPr lang="en-US" sz="1200" u="sng" kern="1200" dirty="0" err="1">
                <a:solidFill>
                  <a:schemeClr val="tx1"/>
                </a:solidFill>
                <a:effectLst/>
                <a:latin typeface="Times New Roman" pitchFamily="18" charset="0"/>
                <a:ea typeface="ＭＳ Ｐゴシック" charset="0"/>
                <a:cs typeface="+mn-cs"/>
              </a:rPr>
              <a:t>userland</a:t>
            </a:r>
            <a:r>
              <a:rPr lang="en-US" sz="1200" kern="1200" dirty="0">
                <a:solidFill>
                  <a:schemeClr val="tx1"/>
                </a:solidFill>
                <a:effectLst/>
                <a:latin typeface="Times New Roman" pitchFamily="18" charset="0"/>
                <a:ea typeface="ＭＳ Ｐゴシック" charset="0"/>
                <a:cs typeface="+mn-cs"/>
              </a:rPr>
              <a:t>") and the kernel. You will be provided part of the code needed for this assignment, and you are required to design and implement the missing pieces. Your job also includes implementation of the subsystem that keeps track of the multiple tasks you will have in the future. Importantly, you need to design data structures for "process" (Hint: look at kernel include files of your favorite operating system for suggestions, </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900671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sz="1200" kern="1200" dirty="0">
                <a:solidFill>
                  <a:schemeClr val="tx1"/>
                </a:solidFill>
                <a:latin typeface="Times New Roman" pitchFamily="18" charset="0"/>
                <a:ea typeface="ＭＳ Ｐゴシック" charset="0"/>
                <a:cs typeface="+mn-cs"/>
              </a:rPr>
              <a:t>/*</a:t>
            </a:r>
          </a:p>
          <a:p>
            <a:r>
              <a:rPr lang="en-US" sz="1200" kern="1200" dirty="0">
                <a:solidFill>
                  <a:schemeClr val="tx1"/>
                </a:solidFill>
                <a:latin typeface="Times New Roman" pitchFamily="18" charset="0"/>
                <a:ea typeface="ＭＳ Ｐゴシック" charset="0"/>
                <a:cs typeface="+mn-cs"/>
              </a:rPr>
              <a:t> * System call handler.</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A pointer to the </a:t>
            </a:r>
            <a:r>
              <a:rPr lang="en-US" sz="1200" kern="1200" dirty="0" err="1">
                <a:solidFill>
                  <a:schemeClr val="tx1"/>
                </a:solidFill>
                <a:latin typeface="Times New Roman" pitchFamily="18" charset="0"/>
                <a:ea typeface="ＭＳ Ｐゴシック" charset="0"/>
                <a:cs typeface="+mn-cs"/>
              </a:rPr>
              <a:t>trapframe</a:t>
            </a:r>
            <a:r>
              <a:rPr lang="en-US" sz="1200" kern="1200" dirty="0">
                <a:solidFill>
                  <a:schemeClr val="tx1"/>
                </a:solidFill>
                <a:latin typeface="Times New Roman" pitchFamily="18" charset="0"/>
                <a:ea typeface="ＭＳ Ｐゴシック" charset="0"/>
                <a:cs typeface="+mn-cs"/>
              </a:rPr>
              <a:t> created during exception entry (in</a:t>
            </a:r>
          </a:p>
          <a:p>
            <a:r>
              <a:rPr lang="en-US" sz="1200" kern="1200" dirty="0">
                <a:solidFill>
                  <a:schemeClr val="tx1"/>
                </a:solidFill>
                <a:latin typeface="Times New Roman" pitchFamily="18" charset="0"/>
                <a:ea typeface="ＭＳ Ｐゴシック" charset="0"/>
                <a:cs typeface="+mn-cs"/>
              </a:rPr>
              <a:t> * </a:t>
            </a:r>
            <a:r>
              <a:rPr lang="en-US" sz="1200" kern="1200" dirty="0" err="1">
                <a:solidFill>
                  <a:schemeClr val="tx1"/>
                </a:solidFill>
                <a:latin typeface="Times New Roman" pitchFamily="18" charset="0"/>
                <a:ea typeface="ＭＳ Ｐゴシック" charset="0"/>
                <a:cs typeface="+mn-cs"/>
              </a:rPr>
              <a:t>exception.S</a:t>
            </a:r>
            <a:r>
              <a:rPr lang="en-US" sz="1200" kern="1200" dirty="0">
                <a:solidFill>
                  <a:schemeClr val="tx1"/>
                </a:solidFill>
                <a:latin typeface="Times New Roman" pitchFamily="18" charset="0"/>
                <a:ea typeface="ＭＳ Ｐゴシック" charset="0"/>
                <a:cs typeface="+mn-cs"/>
              </a:rPr>
              <a:t>) is passed in.</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The calling conventions for </a:t>
            </a:r>
            <a:r>
              <a:rPr lang="en-US" sz="1200" kern="1200" dirty="0" err="1">
                <a:solidFill>
                  <a:schemeClr val="tx1"/>
                </a:solidFill>
                <a:latin typeface="Times New Roman" pitchFamily="18" charset="0"/>
                <a:ea typeface="ＭＳ Ｐゴシック" charset="0"/>
                <a:cs typeface="+mn-cs"/>
              </a:rPr>
              <a:t>syscalls</a:t>
            </a:r>
            <a:r>
              <a:rPr lang="en-US" sz="1200" kern="1200" dirty="0">
                <a:solidFill>
                  <a:schemeClr val="tx1"/>
                </a:solidFill>
                <a:latin typeface="Times New Roman" pitchFamily="18" charset="0"/>
                <a:ea typeface="ＭＳ Ｐゴシック" charset="0"/>
                <a:cs typeface="+mn-cs"/>
              </a:rPr>
              <a:t> are as follows: Like ordinary</a:t>
            </a:r>
          </a:p>
          <a:p>
            <a:r>
              <a:rPr lang="en-US" sz="1200" kern="1200" dirty="0">
                <a:solidFill>
                  <a:schemeClr val="tx1"/>
                </a:solidFill>
                <a:latin typeface="Times New Roman" pitchFamily="18" charset="0"/>
                <a:ea typeface="ＭＳ Ｐゴシック" charset="0"/>
                <a:cs typeface="+mn-cs"/>
              </a:rPr>
              <a:t> * function calls, the first 4 32-bit arguments are passed in the 4</a:t>
            </a:r>
          </a:p>
          <a:p>
            <a:r>
              <a:rPr lang="en-US" sz="1200" kern="1200" dirty="0">
                <a:solidFill>
                  <a:schemeClr val="tx1"/>
                </a:solidFill>
                <a:latin typeface="Times New Roman" pitchFamily="18" charset="0"/>
                <a:ea typeface="ＭＳ Ｐゴシック" charset="0"/>
                <a:cs typeface="+mn-cs"/>
              </a:rPr>
              <a:t> * argument registers a0-a3. In addition, the system call number is</a:t>
            </a:r>
          </a:p>
          <a:p>
            <a:r>
              <a:rPr lang="en-US" sz="1200" kern="1200" dirty="0">
                <a:solidFill>
                  <a:schemeClr val="tx1"/>
                </a:solidFill>
                <a:latin typeface="Times New Roman" pitchFamily="18" charset="0"/>
                <a:ea typeface="ＭＳ Ｐゴシック" charset="0"/>
                <a:cs typeface="+mn-cs"/>
              </a:rPr>
              <a:t> * passed in the v0 register.</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On successful return, the return value is passed back in the v0</a:t>
            </a:r>
          </a:p>
          <a:p>
            <a:r>
              <a:rPr lang="en-US" sz="1200" kern="1200" dirty="0">
                <a:solidFill>
                  <a:schemeClr val="tx1"/>
                </a:solidFill>
                <a:latin typeface="Times New Roman" pitchFamily="18" charset="0"/>
                <a:ea typeface="ＭＳ Ｐゴシック" charset="0"/>
                <a:cs typeface="+mn-cs"/>
              </a:rPr>
              <a:t> * register, like an ordinary function call, and the a3 register is</a:t>
            </a:r>
          </a:p>
          <a:p>
            <a:r>
              <a:rPr lang="en-US" sz="1200" kern="1200" dirty="0">
                <a:solidFill>
                  <a:schemeClr val="tx1"/>
                </a:solidFill>
                <a:latin typeface="Times New Roman" pitchFamily="18" charset="0"/>
                <a:ea typeface="ＭＳ Ｐゴシック" charset="0"/>
                <a:cs typeface="+mn-cs"/>
              </a:rPr>
              <a:t> * also set to 0 to indicate success.</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On an error return, the error code is passed back in the v0</a:t>
            </a:r>
          </a:p>
          <a:p>
            <a:r>
              <a:rPr lang="en-US" sz="1200" kern="1200" dirty="0">
                <a:solidFill>
                  <a:schemeClr val="tx1"/>
                </a:solidFill>
                <a:latin typeface="Times New Roman" pitchFamily="18" charset="0"/>
                <a:ea typeface="ＭＳ Ｐゴシック" charset="0"/>
                <a:cs typeface="+mn-cs"/>
              </a:rPr>
              <a:t> * register, and the a3 register is set to 1 to indicate failure.</a:t>
            </a:r>
          </a:p>
          <a:p>
            <a:r>
              <a:rPr lang="en-US" sz="1200" kern="1200" dirty="0">
                <a:solidFill>
                  <a:schemeClr val="tx1"/>
                </a:solidFill>
                <a:latin typeface="Times New Roman" pitchFamily="18" charset="0"/>
                <a:ea typeface="ＭＳ Ｐゴシック" charset="0"/>
                <a:cs typeface="+mn-cs"/>
              </a:rPr>
              <a:t> * (</a:t>
            </a:r>
            <a:r>
              <a:rPr lang="en-US" sz="1200" kern="1200" dirty="0" err="1">
                <a:solidFill>
                  <a:schemeClr val="tx1"/>
                </a:solidFill>
                <a:latin typeface="Times New Roman" pitchFamily="18" charset="0"/>
                <a:ea typeface="ＭＳ Ｐゴシック" charset="0"/>
                <a:cs typeface="+mn-cs"/>
              </a:rPr>
              <a:t>Userlevel</a:t>
            </a:r>
            <a:r>
              <a:rPr lang="en-US" sz="1200" kern="1200" dirty="0">
                <a:solidFill>
                  <a:schemeClr val="tx1"/>
                </a:solidFill>
                <a:latin typeface="Times New Roman" pitchFamily="18" charset="0"/>
                <a:ea typeface="ＭＳ Ｐゴシック" charset="0"/>
                <a:cs typeface="+mn-cs"/>
              </a:rPr>
              <a:t> code takes care of storing the error code in </a:t>
            </a:r>
            <a:r>
              <a:rPr lang="en-US" sz="1200" kern="1200" dirty="0" err="1">
                <a:solidFill>
                  <a:schemeClr val="tx1"/>
                </a:solidFill>
                <a:latin typeface="Times New Roman" pitchFamily="18" charset="0"/>
                <a:ea typeface="ＭＳ Ｐゴシック" charset="0"/>
                <a:cs typeface="+mn-cs"/>
              </a:rPr>
              <a:t>errno</a:t>
            </a:r>
            <a:r>
              <a:rPr lang="en-US" sz="1200" kern="1200" dirty="0">
                <a:solidFill>
                  <a:schemeClr val="tx1"/>
                </a:solidFill>
                <a:latin typeface="Times New Roman" pitchFamily="18" charset="0"/>
                <a:ea typeface="ＭＳ Ｐゴシック" charset="0"/>
                <a:cs typeface="+mn-cs"/>
              </a:rPr>
              <a:t> and</a:t>
            </a:r>
          </a:p>
          <a:p>
            <a:r>
              <a:rPr lang="en-US" sz="1200" kern="1200" dirty="0">
                <a:solidFill>
                  <a:schemeClr val="tx1"/>
                </a:solidFill>
                <a:latin typeface="Times New Roman" pitchFamily="18" charset="0"/>
                <a:ea typeface="ＭＳ Ｐゴシック" charset="0"/>
                <a:cs typeface="+mn-cs"/>
              </a:rPr>
              <a:t> * returning the value -1 from the actual </a:t>
            </a:r>
            <a:r>
              <a:rPr lang="en-US" sz="1200" kern="1200" dirty="0" err="1">
                <a:solidFill>
                  <a:schemeClr val="tx1"/>
                </a:solidFill>
                <a:latin typeface="Times New Roman" pitchFamily="18" charset="0"/>
                <a:ea typeface="ＭＳ Ｐゴシック" charset="0"/>
                <a:cs typeface="+mn-cs"/>
              </a:rPr>
              <a:t>userlevel</a:t>
            </a: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syscall</a:t>
            </a:r>
            <a:r>
              <a:rPr lang="en-US" sz="1200" kern="1200" dirty="0">
                <a:solidFill>
                  <a:schemeClr val="tx1"/>
                </a:solidFill>
                <a:latin typeface="Times New Roman" pitchFamily="18" charset="0"/>
                <a:ea typeface="ＭＳ Ｐゴシック" charset="0"/>
                <a:cs typeface="+mn-cs"/>
              </a:rPr>
              <a:t> function.</a:t>
            </a:r>
          </a:p>
          <a:p>
            <a:r>
              <a:rPr lang="en-US" sz="1200" kern="1200" dirty="0">
                <a:solidFill>
                  <a:schemeClr val="tx1"/>
                </a:solidFill>
                <a:latin typeface="Times New Roman" pitchFamily="18" charset="0"/>
                <a:ea typeface="ＭＳ Ｐゴシック" charset="0"/>
                <a:cs typeface="+mn-cs"/>
              </a:rPr>
              <a:t> * See </a:t>
            </a:r>
            <a:r>
              <a:rPr lang="en-US" sz="1200" kern="1200" dirty="0" err="1">
                <a:solidFill>
                  <a:schemeClr val="tx1"/>
                </a:solidFill>
                <a:latin typeface="Times New Roman" pitchFamily="18" charset="0"/>
                <a:ea typeface="ＭＳ Ｐゴシック" charset="0"/>
                <a:cs typeface="+mn-cs"/>
              </a:rPr>
              <a:t>src</a:t>
            </a:r>
            <a:r>
              <a:rPr lang="en-US" sz="1200" kern="1200" dirty="0">
                <a:solidFill>
                  <a:schemeClr val="tx1"/>
                </a:solidFill>
                <a:latin typeface="Times New Roman" pitchFamily="18" charset="0"/>
                <a:ea typeface="ＭＳ Ｐゴシック" charset="0"/>
                <a:cs typeface="+mn-cs"/>
              </a:rPr>
              <a:t>/lib/</a:t>
            </a:r>
            <a:r>
              <a:rPr lang="en-US" sz="1200" kern="1200" dirty="0" err="1">
                <a:solidFill>
                  <a:schemeClr val="tx1"/>
                </a:solidFill>
                <a:latin typeface="Times New Roman" pitchFamily="18" charset="0"/>
                <a:ea typeface="ＭＳ Ｐゴシック" charset="0"/>
                <a:cs typeface="+mn-cs"/>
              </a:rPr>
              <a:t>libc</a:t>
            </a:r>
            <a:r>
              <a:rPr lang="en-US" sz="1200" kern="1200" dirty="0">
                <a:solidFill>
                  <a:schemeClr val="tx1"/>
                </a:solidFill>
                <a:latin typeface="Times New Roman" pitchFamily="18" charset="0"/>
                <a:ea typeface="ＭＳ Ｐゴシック" charset="0"/>
                <a:cs typeface="+mn-cs"/>
              </a:rPr>
              <a:t>/</a:t>
            </a:r>
            <a:r>
              <a:rPr lang="en-US" sz="1200" kern="1200" dirty="0" err="1">
                <a:solidFill>
                  <a:schemeClr val="tx1"/>
                </a:solidFill>
                <a:latin typeface="Times New Roman" pitchFamily="18" charset="0"/>
                <a:ea typeface="ＭＳ Ｐゴシック" charset="0"/>
                <a:cs typeface="+mn-cs"/>
              </a:rPr>
              <a:t>syscalls.S</a:t>
            </a:r>
            <a:r>
              <a:rPr lang="en-US" sz="1200" kern="1200" dirty="0">
                <a:solidFill>
                  <a:schemeClr val="tx1"/>
                </a:solidFill>
                <a:latin typeface="Times New Roman" pitchFamily="18" charset="0"/>
                <a:ea typeface="ＭＳ Ｐゴシック" charset="0"/>
                <a:cs typeface="+mn-cs"/>
              </a:rPr>
              <a:t> and related files.)</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Upon </a:t>
            </a:r>
            <a:r>
              <a:rPr lang="en-US" sz="1200" kern="1200" dirty="0" err="1">
                <a:solidFill>
                  <a:schemeClr val="tx1"/>
                </a:solidFill>
                <a:latin typeface="Times New Roman" pitchFamily="18" charset="0"/>
                <a:ea typeface="ＭＳ Ｐゴシック" charset="0"/>
                <a:cs typeface="+mn-cs"/>
              </a:rPr>
              <a:t>syscall</a:t>
            </a:r>
            <a:r>
              <a:rPr lang="en-US" sz="1200" kern="1200" dirty="0">
                <a:solidFill>
                  <a:schemeClr val="tx1"/>
                </a:solidFill>
                <a:latin typeface="Times New Roman" pitchFamily="18" charset="0"/>
                <a:ea typeface="ＭＳ Ｐゴシック" charset="0"/>
                <a:cs typeface="+mn-cs"/>
              </a:rPr>
              <a:t> return the program counter stored in the </a:t>
            </a:r>
            <a:r>
              <a:rPr lang="en-US" sz="1200" kern="1200" dirty="0" err="1">
                <a:solidFill>
                  <a:schemeClr val="tx1"/>
                </a:solidFill>
                <a:latin typeface="Times New Roman" pitchFamily="18" charset="0"/>
                <a:ea typeface="ＭＳ Ｐゴシック" charset="0"/>
                <a:cs typeface="+mn-cs"/>
              </a:rPr>
              <a:t>trapframe</a:t>
            </a:r>
            <a:endParaRPr lang="en-US" sz="1200" kern="1200" dirty="0">
              <a:solidFill>
                <a:schemeClr val="tx1"/>
              </a:solidFill>
              <a:latin typeface="Times New Roman" pitchFamily="18" charset="0"/>
              <a:ea typeface="ＭＳ Ｐゴシック" charset="0"/>
              <a:cs typeface="+mn-cs"/>
            </a:endParaRPr>
          </a:p>
          <a:p>
            <a:r>
              <a:rPr lang="en-US" sz="1200" kern="1200" dirty="0">
                <a:solidFill>
                  <a:schemeClr val="tx1"/>
                </a:solidFill>
                <a:latin typeface="Times New Roman" pitchFamily="18" charset="0"/>
                <a:ea typeface="ＭＳ Ｐゴシック" charset="0"/>
                <a:cs typeface="+mn-cs"/>
              </a:rPr>
              <a:t> * must be incremented by one instruction; otherwise the exception</a:t>
            </a:r>
          </a:p>
          <a:p>
            <a:r>
              <a:rPr lang="en-US" sz="1200" kern="1200" dirty="0">
                <a:solidFill>
                  <a:schemeClr val="tx1"/>
                </a:solidFill>
                <a:latin typeface="Times New Roman" pitchFamily="18" charset="0"/>
                <a:ea typeface="ＭＳ Ｐゴシック" charset="0"/>
                <a:cs typeface="+mn-cs"/>
              </a:rPr>
              <a:t> * return code will restart the "</a:t>
            </a:r>
            <a:r>
              <a:rPr lang="en-US" sz="1200" kern="1200" dirty="0" err="1">
                <a:solidFill>
                  <a:schemeClr val="tx1"/>
                </a:solidFill>
                <a:latin typeface="Times New Roman" pitchFamily="18" charset="0"/>
                <a:ea typeface="ＭＳ Ｐゴシック" charset="0"/>
                <a:cs typeface="+mn-cs"/>
              </a:rPr>
              <a:t>syscall</a:t>
            </a:r>
            <a:r>
              <a:rPr lang="en-US" sz="1200" kern="1200" dirty="0">
                <a:solidFill>
                  <a:schemeClr val="tx1"/>
                </a:solidFill>
                <a:latin typeface="Times New Roman" pitchFamily="18" charset="0"/>
                <a:ea typeface="ＭＳ Ｐゴシック" charset="0"/>
                <a:cs typeface="+mn-cs"/>
              </a:rPr>
              <a:t>" instruction and the system</a:t>
            </a:r>
          </a:p>
          <a:p>
            <a:r>
              <a:rPr lang="en-US" sz="1200" kern="1200" dirty="0">
                <a:solidFill>
                  <a:schemeClr val="tx1"/>
                </a:solidFill>
                <a:latin typeface="Times New Roman" pitchFamily="18" charset="0"/>
                <a:ea typeface="ＭＳ Ｐゴシック" charset="0"/>
                <a:cs typeface="+mn-cs"/>
              </a:rPr>
              <a:t> * call will repeat forever.</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Since none of the OS/161 system calls have more than 4 arguments,</a:t>
            </a:r>
          </a:p>
          <a:p>
            <a:r>
              <a:rPr lang="en-US" sz="1200" kern="1200" dirty="0">
                <a:solidFill>
                  <a:schemeClr val="tx1"/>
                </a:solidFill>
                <a:latin typeface="Times New Roman" pitchFamily="18" charset="0"/>
                <a:ea typeface="ＭＳ Ｐゴシック" charset="0"/>
                <a:cs typeface="+mn-cs"/>
              </a:rPr>
              <a:t> * there should be no need to fetch additional arguments from the</a:t>
            </a:r>
          </a:p>
          <a:p>
            <a:r>
              <a:rPr lang="en-US" sz="1200" kern="1200" dirty="0">
                <a:solidFill>
                  <a:schemeClr val="tx1"/>
                </a:solidFill>
                <a:latin typeface="Times New Roman" pitchFamily="18" charset="0"/>
                <a:ea typeface="ＭＳ Ｐゴシック" charset="0"/>
                <a:cs typeface="+mn-cs"/>
              </a:rPr>
              <a:t> * user-level stack.</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Watch out: if you make system calls that have 64-bit quantities as</a:t>
            </a:r>
          </a:p>
          <a:p>
            <a:r>
              <a:rPr lang="en-US" sz="1200" kern="1200" dirty="0">
                <a:solidFill>
                  <a:schemeClr val="tx1"/>
                </a:solidFill>
                <a:latin typeface="Times New Roman" pitchFamily="18" charset="0"/>
                <a:ea typeface="ＭＳ Ｐゴシック" charset="0"/>
                <a:cs typeface="+mn-cs"/>
              </a:rPr>
              <a:t> * arguments, they will get passed in pairs of registers, and not</a:t>
            </a:r>
          </a:p>
          <a:p>
            <a:r>
              <a:rPr lang="en-US" sz="1200" kern="1200" dirty="0">
                <a:solidFill>
                  <a:schemeClr val="tx1"/>
                </a:solidFill>
                <a:latin typeface="Times New Roman" pitchFamily="18" charset="0"/>
                <a:ea typeface="ＭＳ Ｐゴシック" charset="0"/>
                <a:cs typeface="+mn-cs"/>
              </a:rPr>
              <a:t> * necessarily in the way you expect. We recommend you don't do it.</a:t>
            </a:r>
          </a:p>
          <a:p>
            <a:r>
              <a:rPr lang="en-US" sz="1200" kern="1200" dirty="0">
                <a:solidFill>
                  <a:schemeClr val="tx1"/>
                </a:solidFill>
                <a:latin typeface="Times New Roman" pitchFamily="18" charset="0"/>
                <a:ea typeface="ＭＳ Ｐゴシック" charset="0"/>
                <a:cs typeface="+mn-cs"/>
              </a:rPr>
              <a:t> * (In fact, we recommend you don't use 64-bit quantities at all. See</a:t>
            </a:r>
          </a:p>
          <a:p>
            <a:r>
              <a:rPr lang="en-US" sz="1200" kern="1200" dirty="0">
                <a:solidFill>
                  <a:schemeClr val="tx1"/>
                </a:solidFill>
                <a:latin typeface="Times New Roman" pitchFamily="18" charset="0"/>
                <a:ea typeface="ＭＳ Ｐゴシック" charset="0"/>
                <a:cs typeface="+mn-cs"/>
              </a:rPr>
              <a:t> * arch/</a:t>
            </a:r>
            <a:r>
              <a:rPr lang="en-US" sz="1200" kern="1200" dirty="0" err="1">
                <a:solidFill>
                  <a:schemeClr val="tx1"/>
                </a:solidFill>
                <a:latin typeface="Times New Roman" pitchFamily="18" charset="0"/>
                <a:ea typeface="ＭＳ Ｐゴシック" charset="0"/>
                <a:cs typeface="+mn-cs"/>
              </a:rPr>
              <a:t>mips</a:t>
            </a:r>
            <a:r>
              <a:rPr lang="en-US" sz="1200" kern="1200" dirty="0">
                <a:solidFill>
                  <a:schemeClr val="tx1"/>
                </a:solidFill>
                <a:latin typeface="Times New Roman" pitchFamily="18" charset="0"/>
                <a:ea typeface="ＭＳ Ｐゴシック" charset="0"/>
                <a:cs typeface="+mn-cs"/>
              </a:rPr>
              <a:t>/include/</a:t>
            </a:r>
            <a:r>
              <a:rPr lang="en-US" sz="1200" kern="1200" dirty="0" err="1">
                <a:solidFill>
                  <a:schemeClr val="tx1"/>
                </a:solidFill>
                <a:latin typeface="Times New Roman" pitchFamily="18" charset="0"/>
                <a:ea typeface="ＭＳ Ｐゴシック" charset="0"/>
                <a:cs typeface="+mn-cs"/>
              </a:rPr>
              <a:t>types.h</a:t>
            </a:r>
            <a:r>
              <a:rPr lang="en-US" sz="1200" kern="1200" dirty="0">
                <a:solidFill>
                  <a:schemeClr val="tx1"/>
                </a:solidFill>
                <a:latin typeface="Times New Roman" pitchFamily="18" charset="0"/>
                <a:ea typeface="ＭＳ Ｐゴシック" charset="0"/>
                <a:cs typeface="+mn-cs"/>
              </a:rPr>
              <a:t>.)</a:t>
            </a:r>
          </a:p>
          <a:p>
            <a:r>
              <a:rPr lang="en-US" sz="1200" kern="1200" dirty="0">
                <a:solidFill>
                  <a:schemeClr val="tx1"/>
                </a:solidFill>
                <a:latin typeface="Times New Roman" pitchFamily="18" charset="0"/>
                <a:ea typeface="ＭＳ Ｐゴシック" charset="0"/>
                <a:cs typeface="+mn-cs"/>
              </a:rPr>
              <a:t> */</a:t>
            </a:r>
          </a:p>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13</a:t>
            </a:fld>
            <a:endParaRPr lang="en-US"/>
          </a:p>
        </p:txBody>
      </p:sp>
    </p:spTree>
    <p:extLst>
      <p:ext uri="{BB962C8B-B14F-4D97-AF65-F5344CB8AC3E}">
        <p14:creationId xmlns:p14="http://schemas.microsoft.com/office/powerpoint/2010/main" val="84400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B9013FDC-CDB6-0145-BBEC-8B9E418D6794}" type="slidenum">
              <a:rPr lang="en-US"/>
              <a:pPr/>
              <a:t>‹#›</a:t>
            </a:fld>
            <a:endParaRPr lang="en-US"/>
          </a:p>
        </p:txBody>
      </p:sp>
    </p:spTree>
    <p:extLst>
      <p:ext uri="{BB962C8B-B14F-4D97-AF65-F5344CB8AC3E}">
        <p14:creationId xmlns:p14="http://schemas.microsoft.com/office/powerpoint/2010/main" val="20975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A9939A6A-E21D-7C4D-8E7C-17C74E5611D4}" type="slidenum">
              <a:rPr lang="en-US"/>
              <a:pPr/>
              <a:t>‹#›</a:t>
            </a:fld>
            <a:endParaRPr lang="en-US"/>
          </a:p>
        </p:txBody>
      </p:sp>
    </p:spTree>
    <p:extLst>
      <p:ext uri="{BB962C8B-B14F-4D97-AF65-F5344CB8AC3E}">
        <p14:creationId xmlns:p14="http://schemas.microsoft.com/office/powerpoint/2010/main" val="187943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16AED4AA-CCA7-A748-9E0B-836427D4D791}" type="slidenum">
              <a:rPr lang="en-US"/>
              <a:pPr/>
              <a:t>‹#›</a:t>
            </a:fld>
            <a:endParaRPr lang="en-US"/>
          </a:p>
        </p:txBody>
      </p:sp>
    </p:spTree>
    <p:extLst>
      <p:ext uri="{BB962C8B-B14F-4D97-AF65-F5344CB8AC3E}">
        <p14:creationId xmlns:p14="http://schemas.microsoft.com/office/powerpoint/2010/main" val="191949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211DD708-9C6C-BC4A-8ACC-1131D652BA95}" type="slidenum">
              <a:rPr lang="en-US"/>
              <a:pPr/>
              <a:t>‹#›</a:t>
            </a:fld>
            <a:endParaRPr lang="en-US"/>
          </a:p>
        </p:txBody>
      </p:sp>
    </p:spTree>
    <p:extLst>
      <p:ext uri="{BB962C8B-B14F-4D97-AF65-F5344CB8AC3E}">
        <p14:creationId xmlns:p14="http://schemas.microsoft.com/office/powerpoint/2010/main" val="27574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39BAC1BF-448E-0748-97C4-07AE073AA6E8}" type="slidenum">
              <a:rPr lang="en-US"/>
              <a:pPr/>
              <a:t>‹#›</a:t>
            </a:fld>
            <a:endParaRPr lang="en-US"/>
          </a:p>
        </p:txBody>
      </p:sp>
    </p:spTree>
    <p:extLst>
      <p:ext uri="{BB962C8B-B14F-4D97-AF65-F5344CB8AC3E}">
        <p14:creationId xmlns:p14="http://schemas.microsoft.com/office/powerpoint/2010/main" val="359365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CA5C63ED-CA33-F643-8D2C-9CC1229B0478}" type="slidenum">
              <a:rPr lang="en-US"/>
              <a:pPr/>
              <a:t>‹#›</a:t>
            </a:fld>
            <a:endParaRPr lang="en-US"/>
          </a:p>
        </p:txBody>
      </p:sp>
    </p:spTree>
    <p:extLst>
      <p:ext uri="{BB962C8B-B14F-4D97-AF65-F5344CB8AC3E}">
        <p14:creationId xmlns:p14="http://schemas.microsoft.com/office/powerpoint/2010/main" val="120579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endParaRPr lang="en-US"/>
          </a:p>
        </p:txBody>
      </p:sp>
      <p:sp>
        <p:nvSpPr>
          <p:cNvPr id="8" name="Rectangle 7"/>
          <p:cNvSpPr>
            <a:spLocks noGrp="1" noChangeArrowheads="1"/>
          </p:cNvSpPr>
          <p:nvPr>
            <p:ph type="sldNum" sz="quarter" idx="11"/>
          </p:nvPr>
        </p:nvSpPr>
        <p:spPr>
          <a:ln/>
        </p:spPr>
        <p:txBody>
          <a:bodyPr/>
          <a:lstStyle>
            <a:lvl1pPr>
              <a:defRPr/>
            </a:lvl1pPr>
          </a:lstStyle>
          <a:p>
            <a:fld id="{02E81F73-168E-DF47-86CE-65001EABF119}" type="slidenum">
              <a:rPr lang="en-US"/>
              <a:pPr/>
              <a:t>‹#›</a:t>
            </a:fld>
            <a:endParaRPr lang="en-US"/>
          </a:p>
        </p:txBody>
      </p:sp>
    </p:spTree>
    <p:extLst>
      <p:ext uri="{BB962C8B-B14F-4D97-AF65-F5344CB8AC3E}">
        <p14:creationId xmlns:p14="http://schemas.microsoft.com/office/powerpoint/2010/main" val="29329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endParaRPr lang="en-US"/>
          </a:p>
        </p:txBody>
      </p:sp>
      <p:sp>
        <p:nvSpPr>
          <p:cNvPr id="4" name="Rectangle 7"/>
          <p:cNvSpPr>
            <a:spLocks noGrp="1" noChangeArrowheads="1"/>
          </p:cNvSpPr>
          <p:nvPr>
            <p:ph type="sldNum" sz="quarter" idx="11"/>
          </p:nvPr>
        </p:nvSpPr>
        <p:spPr>
          <a:ln/>
        </p:spPr>
        <p:txBody>
          <a:bodyPr/>
          <a:lstStyle>
            <a:lvl1pPr>
              <a:defRPr/>
            </a:lvl1pPr>
          </a:lstStyle>
          <a:p>
            <a:fld id="{F2AB741D-3059-9749-806A-40E1FE40CF46}" type="slidenum">
              <a:rPr lang="en-US"/>
              <a:pPr/>
              <a:t>‹#›</a:t>
            </a:fld>
            <a:endParaRPr lang="en-US"/>
          </a:p>
        </p:txBody>
      </p:sp>
    </p:spTree>
    <p:extLst>
      <p:ext uri="{BB962C8B-B14F-4D97-AF65-F5344CB8AC3E}">
        <p14:creationId xmlns:p14="http://schemas.microsoft.com/office/powerpoint/2010/main" val="10135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
        <p:nvSpPr>
          <p:cNvPr id="3" name="Rectangle 7"/>
          <p:cNvSpPr>
            <a:spLocks noGrp="1" noChangeArrowheads="1"/>
          </p:cNvSpPr>
          <p:nvPr>
            <p:ph type="sldNum" sz="quarter" idx="11"/>
          </p:nvPr>
        </p:nvSpPr>
        <p:spPr>
          <a:ln/>
        </p:spPr>
        <p:txBody>
          <a:bodyPr/>
          <a:lstStyle>
            <a:lvl1pPr>
              <a:defRPr/>
            </a:lvl1pPr>
          </a:lstStyle>
          <a:p>
            <a:fld id="{0C4AF5B0-A05E-724A-87E2-3CBAB181D8A1}" type="slidenum">
              <a:rPr lang="en-US"/>
              <a:pPr/>
              <a:t>‹#›</a:t>
            </a:fld>
            <a:endParaRPr lang="en-US"/>
          </a:p>
        </p:txBody>
      </p:sp>
    </p:spTree>
    <p:extLst>
      <p:ext uri="{BB962C8B-B14F-4D97-AF65-F5344CB8AC3E}">
        <p14:creationId xmlns:p14="http://schemas.microsoft.com/office/powerpoint/2010/main" val="30157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1B91192-082C-A54D-8443-EA5BFC04DEDD}" type="slidenum">
              <a:rPr lang="en-US"/>
              <a:pPr/>
              <a:t>‹#›</a:t>
            </a:fld>
            <a:endParaRPr lang="en-US"/>
          </a:p>
        </p:txBody>
      </p:sp>
    </p:spTree>
    <p:extLst>
      <p:ext uri="{BB962C8B-B14F-4D97-AF65-F5344CB8AC3E}">
        <p14:creationId xmlns:p14="http://schemas.microsoft.com/office/powerpoint/2010/main" val="3004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46DF99E-117A-804D-9AE1-0148B167FF70}" type="slidenum">
              <a:rPr lang="en-US"/>
              <a:pPr/>
              <a:t>‹#›</a:t>
            </a:fld>
            <a:endParaRPr lang="en-US"/>
          </a:p>
        </p:txBody>
      </p:sp>
    </p:spTree>
    <p:extLst>
      <p:ext uri="{BB962C8B-B14F-4D97-AF65-F5344CB8AC3E}">
        <p14:creationId xmlns:p14="http://schemas.microsoft.com/office/powerpoint/2010/main" val="18696077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094" name="Rectangle 6"/>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89095" name="Rectangle 7"/>
          <p:cNvSpPr>
            <a:spLocks noGrp="1" noChangeArrowheads="1"/>
          </p:cNvSpPr>
          <p:nvPr>
            <p:ph type="sldNum" sz="quarter" idx="4"/>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fld id="{0D8BB033-354E-3D4A-AAF6-66DED48618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emf"/><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hyperlink" Target="http://stackoverflow.com/questions/926185/about-fork-and-execve-system-call" TargetMode="External"/><Relationship Id="rId5" Type="http://schemas.openxmlformats.org/officeDocument/2006/relationships/hyperlink" Target="http://stackoverflow.com/users/101616/0x6adb015" TargetMode="External"/><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1</a:t>
            </a:fld>
            <a:endParaRPr lang="en-US" sz="1400">
              <a:latin typeface="Arial" charset="0"/>
            </a:endParaRPr>
          </a:p>
        </p:txBody>
      </p:sp>
      <p:sp>
        <p:nvSpPr>
          <p:cNvPr id="2051" name="Rectangle 2"/>
          <p:cNvSpPr>
            <a:spLocks noGrp="1" noChangeArrowheads="1"/>
          </p:cNvSpPr>
          <p:nvPr>
            <p:ph type="ctrTitle"/>
          </p:nvPr>
        </p:nvSpPr>
        <p:spPr>
          <a:xfrm>
            <a:off x="2057400" y="762000"/>
            <a:ext cx="80772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Systems</a:t>
            </a:r>
            <a:br>
              <a:rPr lang="en-US" altLang="zh-CN" sz="4000" dirty="0">
                <a:solidFill>
                  <a:schemeClr val="accent2"/>
                </a:solidFill>
                <a:latin typeface="Calibri" charset="0"/>
                <a:ea typeface="宋体" charset="0"/>
                <a:cs typeface="宋体" charset="0"/>
              </a:rPr>
            </a:br>
            <a:r>
              <a:rPr lang="en-US" altLang="zh-CN" sz="4100" dirty="0">
                <a:solidFill>
                  <a:schemeClr val="accent2"/>
                </a:solidFill>
                <a:latin typeface="Calibri" charset="0"/>
                <a:ea typeface="宋体" charset="0"/>
                <a:cs typeface="宋体" charset="0"/>
              </a:rPr>
              <a:t/>
            </a:r>
            <a:br>
              <a:rPr lang="en-US" altLang="zh-CN" sz="41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Project 4 – </a:t>
            </a:r>
            <a:r>
              <a:rPr lang="en-US" sz="3600" dirty="0">
                <a:latin typeface="Calibri" panose="020F0502020204030204" pitchFamily="34" charset="0"/>
              </a:rPr>
              <a:t>Processes and System Calls </a:t>
            </a:r>
            <a:r>
              <a:rPr lang="en-US" altLang="zh-CN" sz="3600" dirty="0">
                <a:solidFill>
                  <a:schemeClr val="accent2"/>
                </a:solidFill>
                <a:latin typeface="Calibri" charset="0"/>
                <a:ea typeface="宋体" charset="0"/>
                <a:cs typeface="宋体" charset="0"/>
              </a:rPr>
              <a:t/>
            </a:r>
            <a:br>
              <a:rPr lang="en-US" altLang="zh-CN" sz="36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Part 2: </a:t>
            </a:r>
            <a:r>
              <a:rPr lang="en-US" altLang="zh-CN" sz="3600" dirty="0" smtClean="0">
                <a:solidFill>
                  <a:schemeClr val="accent2"/>
                </a:solidFill>
                <a:latin typeface="Calibri" charset="0"/>
                <a:ea typeface="宋体" charset="0"/>
                <a:cs typeface="宋体" charset="0"/>
              </a:rPr>
              <a:t>Introduction to System Calls</a:t>
            </a:r>
            <a:endParaRPr lang="en-US" altLang="zh-CN" sz="3600" dirty="0">
              <a:solidFill>
                <a:schemeClr val="accent2"/>
              </a:solidFill>
              <a:latin typeface="Calibri" charset="0"/>
              <a:ea typeface="宋体" charset="0"/>
              <a:cs typeface="宋体" charset="0"/>
            </a:endParaRPr>
          </a:p>
        </p:txBody>
      </p:sp>
      <p:sp>
        <p:nvSpPr>
          <p:cNvPr id="2052" name="Text Box 3"/>
          <p:cNvSpPr txBox="1">
            <a:spLocks noChangeArrowheads="1"/>
          </p:cNvSpPr>
          <p:nvPr/>
        </p:nvSpPr>
        <p:spPr bwMode="auto">
          <a:xfrm>
            <a:off x="3581400" y="4183064"/>
            <a:ext cx="4953000" cy="187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b="1" dirty="0">
                <a:latin typeface="Calibri" panose="020F0502020204030204" pitchFamily="34" charset="0"/>
                <a:cs typeface="+mj-cs"/>
              </a:rPr>
              <a:t>Dr. Xiao Qin</a:t>
            </a:r>
          </a:p>
          <a:p>
            <a:pPr algn="ctr" eaLnBrk="0" hangingPunct="0">
              <a:spcBef>
                <a:spcPct val="50000"/>
              </a:spcBef>
            </a:pPr>
            <a:r>
              <a:rPr lang="en-US" sz="2400" i="1" dirty="0">
                <a:latin typeface="Calibri" panose="020F0502020204030204" pitchFamily="34" charset="0"/>
                <a:cs typeface="+mj-cs"/>
              </a:rPr>
              <a:t>Auburn University</a:t>
            </a:r>
            <a:br>
              <a:rPr lang="en-US" sz="2400" i="1" dirty="0">
                <a:latin typeface="Calibri" panose="020F0502020204030204" pitchFamily="34" charset="0"/>
                <a:cs typeface="+mj-cs"/>
              </a:rPr>
            </a:br>
            <a:r>
              <a:rPr lang="en-US" sz="2400" i="1" dirty="0">
                <a:latin typeface="Calibri" panose="020F0502020204030204" pitchFamily="34" charset="0"/>
                <a:cs typeface="+mj-cs"/>
              </a:rPr>
              <a:t>http://</a:t>
            </a:r>
            <a:r>
              <a:rPr lang="en-US" sz="2400" i="1" dirty="0" err="1">
                <a:latin typeface="Calibri" panose="020F0502020204030204" pitchFamily="34" charset="0"/>
                <a:cs typeface="+mj-cs"/>
              </a:rPr>
              <a:t>www.eng.auburn.edu</a:t>
            </a:r>
            <a:r>
              <a:rPr lang="en-US" sz="2400" i="1" dirty="0">
                <a:latin typeface="Calibri" panose="020F0502020204030204" pitchFamily="34" charset="0"/>
                <a:cs typeface="+mj-cs"/>
              </a:rPr>
              <a:t>/~</a:t>
            </a:r>
            <a:r>
              <a:rPr lang="en-US" sz="2400" i="1" dirty="0" err="1">
                <a:latin typeface="Calibri" panose="020F0502020204030204" pitchFamily="34" charset="0"/>
                <a:cs typeface="+mj-cs"/>
              </a:rPr>
              <a:t>xqin</a:t>
            </a:r>
            <a:endParaRPr lang="en-US" sz="2400" i="1" dirty="0">
              <a:latin typeface="Calibri" panose="020F0502020204030204" pitchFamily="34" charset="0"/>
              <a:cs typeface="+mj-cs"/>
            </a:endParaRPr>
          </a:p>
          <a:p>
            <a:pPr algn="ctr" eaLnBrk="0" hangingPunct="0">
              <a:lnSpc>
                <a:spcPct val="50000"/>
              </a:lnSpc>
              <a:spcBef>
                <a:spcPct val="50000"/>
              </a:spcBef>
            </a:pPr>
            <a:r>
              <a:rPr lang="en-US" sz="2400" i="1" dirty="0" err="1">
                <a:latin typeface="Calibri" panose="020F0502020204030204" pitchFamily="34" charset="0"/>
                <a:cs typeface="+mj-cs"/>
              </a:rPr>
              <a:t>xqin@auburn.edu</a:t>
            </a:r>
            <a:endParaRPr lang="en-US" altLang="zh-CN" sz="2400" i="1" dirty="0">
              <a:latin typeface="Calibri" panose="020F0502020204030204" pitchFamily="34" charset="0"/>
              <a:cs typeface="+mj-cs"/>
            </a:endParaRPr>
          </a:p>
        </p:txBody>
      </p:sp>
    </p:spTree>
    <p:extLst>
      <p:ext uri="{BB962C8B-B14F-4D97-AF65-F5344CB8AC3E}">
        <p14:creationId xmlns:p14="http://schemas.microsoft.com/office/powerpoint/2010/main" val="38565478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sz="3600" dirty="0">
                <a:latin typeface="Calibri"/>
                <a:cs typeface="Calibri"/>
              </a:rPr>
              <a:t>A Thread Performing a System Call </a:t>
            </a:r>
          </a:p>
        </p:txBody>
      </p:sp>
      <p:sp>
        <p:nvSpPr>
          <p:cNvPr id="3" name="Slide Number Placeholder 2"/>
          <p:cNvSpPr>
            <a:spLocks noGrp="1"/>
          </p:cNvSpPr>
          <p:nvPr>
            <p:ph type="sldNum" sz="quarter" idx="11"/>
          </p:nvPr>
        </p:nvSpPr>
        <p:spPr>
          <a:xfrm>
            <a:off x="1981200" y="6153150"/>
            <a:ext cx="2133600" cy="476250"/>
          </a:xfrm>
        </p:spPr>
        <p:txBody>
          <a:bodyPr/>
          <a:lstStyle/>
          <a:p>
            <a:fld id="{F2AB741D-3059-9749-806A-40E1FE40CF46}" type="slidenum">
              <a:rPr lang="en-US" smtClean="0"/>
              <a:pPr/>
              <a:t>10</a:t>
            </a:fld>
            <a:endParaRPr lang="en-US" dirty="0"/>
          </a:p>
        </p:txBody>
      </p:sp>
      <p:sp>
        <p:nvSpPr>
          <p:cNvPr id="21" name="Rectangle 20"/>
          <p:cNvSpPr/>
          <p:nvPr/>
        </p:nvSpPr>
        <p:spPr>
          <a:xfrm>
            <a:off x="6553200" y="6400801"/>
            <a:ext cx="2743200" cy="307777"/>
          </a:xfrm>
          <a:prstGeom prst="rect">
            <a:avLst/>
          </a:prstGeom>
        </p:spPr>
        <p:txBody>
          <a:bodyPr wrap="square">
            <a:spAutoFit/>
          </a:bodyPr>
          <a:lstStyle/>
          <a:p>
            <a:r>
              <a:rPr lang="en-US" sz="1400" dirty="0">
                <a:latin typeface="Calibri"/>
                <a:cs typeface="Calibri"/>
              </a:rPr>
              <a:t>Slide courtesy of Dr. Gary Nutt</a:t>
            </a:r>
          </a:p>
        </p:txBody>
      </p:sp>
      <p:sp>
        <p:nvSpPr>
          <p:cNvPr id="22" name="Rectangle 3"/>
          <p:cNvSpPr>
            <a:spLocks noChangeArrowheads="1"/>
          </p:cNvSpPr>
          <p:nvPr/>
        </p:nvSpPr>
        <p:spPr bwMode="auto">
          <a:xfrm>
            <a:off x="3505200" y="2057400"/>
            <a:ext cx="1600200" cy="34290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Rectangle 4"/>
          <p:cNvSpPr>
            <a:spLocks noChangeArrowheads="1"/>
          </p:cNvSpPr>
          <p:nvPr/>
        </p:nvSpPr>
        <p:spPr bwMode="auto">
          <a:xfrm>
            <a:off x="6934200" y="2057400"/>
            <a:ext cx="1600200" cy="34290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Text Box 5"/>
          <p:cNvSpPr txBox="1">
            <a:spLocks noChangeArrowheads="1"/>
          </p:cNvSpPr>
          <p:nvPr/>
        </p:nvSpPr>
        <p:spPr bwMode="auto">
          <a:xfrm>
            <a:off x="3429000" y="1676401"/>
            <a:ext cx="13335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User Space</a:t>
            </a:r>
          </a:p>
        </p:txBody>
      </p:sp>
      <p:sp>
        <p:nvSpPr>
          <p:cNvPr id="25" name="Text Box 6"/>
          <p:cNvSpPr txBox="1">
            <a:spLocks noChangeArrowheads="1"/>
          </p:cNvSpPr>
          <p:nvPr/>
        </p:nvSpPr>
        <p:spPr bwMode="auto">
          <a:xfrm>
            <a:off x="6934200" y="1676401"/>
            <a:ext cx="15446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Kernel Space</a:t>
            </a:r>
          </a:p>
        </p:txBody>
      </p:sp>
      <p:sp>
        <p:nvSpPr>
          <p:cNvPr id="26" name="Text Box 7"/>
          <p:cNvSpPr txBox="1">
            <a:spLocks noChangeArrowheads="1"/>
          </p:cNvSpPr>
          <p:nvPr/>
        </p:nvSpPr>
        <p:spPr bwMode="auto">
          <a:xfrm>
            <a:off x="3505200" y="2943226"/>
            <a:ext cx="7810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fork();</a:t>
            </a:r>
          </a:p>
        </p:txBody>
      </p:sp>
      <p:sp>
        <p:nvSpPr>
          <p:cNvPr id="27" name="Rectangle 8"/>
          <p:cNvSpPr>
            <a:spLocks noChangeArrowheads="1"/>
          </p:cNvSpPr>
          <p:nvPr/>
        </p:nvSpPr>
        <p:spPr bwMode="auto">
          <a:xfrm>
            <a:off x="6934200" y="3886200"/>
            <a:ext cx="1600200" cy="914400"/>
          </a:xfrm>
          <a:prstGeom prst="rec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Text Box 9"/>
          <p:cNvSpPr txBox="1">
            <a:spLocks noChangeArrowheads="1"/>
          </p:cNvSpPr>
          <p:nvPr/>
        </p:nvSpPr>
        <p:spPr bwMode="auto">
          <a:xfrm>
            <a:off x="6889750" y="3900489"/>
            <a:ext cx="1290638" cy="91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sys_fork() {</a:t>
            </a:r>
          </a:p>
          <a:p>
            <a:pPr eaLnBrk="0" hangingPunct="0"/>
            <a:endParaRPr lang="en-US" sz="1800"/>
          </a:p>
          <a:p>
            <a:pPr eaLnBrk="0" hangingPunct="0"/>
            <a:r>
              <a:rPr lang="en-US" sz="1800"/>
              <a:t>}</a:t>
            </a:r>
          </a:p>
        </p:txBody>
      </p:sp>
      <p:sp>
        <p:nvSpPr>
          <p:cNvPr id="29" name="Freeform 10"/>
          <p:cNvSpPr>
            <a:spLocks/>
          </p:cNvSpPr>
          <p:nvPr/>
        </p:nvSpPr>
        <p:spPr bwMode="auto">
          <a:xfrm>
            <a:off x="3733800" y="2362200"/>
            <a:ext cx="3657600" cy="2133600"/>
          </a:xfrm>
          <a:custGeom>
            <a:avLst/>
            <a:gdLst>
              <a:gd name="T0" fmla="*/ 0 w 2304"/>
              <a:gd name="T1" fmla="*/ 0 h 1392"/>
              <a:gd name="T2" fmla="*/ 0 w 2304"/>
              <a:gd name="T3" fmla="*/ 432 h 1392"/>
              <a:gd name="T4" fmla="*/ 1632 w 2304"/>
              <a:gd name="T5" fmla="*/ 432 h 1392"/>
              <a:gd name="T6" fmla="*/ 1632 w 2304"/>
              <a:gd name="T7" fmla="*/ 1056 h 1392"/>
              <a:gd name="T8" fmla="*/ 2304 w 2304"/>
              <a:gd name="T9" fmla="*/ 1056 h 1392"/>
              <a:gd name="T10" fmla="*/ 2304 w 2304"/>
              <a:gd name="T11" fmla="*/ 1392 h 1392"/>
              <a:gd name="T12" fmla="*/ 1248 w 2304"/>
              <a:gd name="T13" fmla="*/ 1392 h 1392"/>
              <a:gd name="T14" fmla="*/ 1248 w 2304"/>
              <a:gd name="T15" fmla="*/ 576 h 1392"/>
              <a:gd name="T16" fmla="*/ 0 w 2304"/>
              <a:gd name="T17" fmla="*/ 576 h 1392"/>
              <a:gd name="T18" fmla="*/ 0 w 2304"/>
              <a:gd name="T19" fmla="*/ 1008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4" h="1392">
                <a:moveTo>
                  <a:pt x="0" y="0"/>
                </a:moveTo>
                <a:lnTo>
                  <a:pt x="0" y="432"/>
                </a:lnTo>
                <a:lnTo>
                  <a:pt x="1632" y="432"/>
                </a:lnTo>
                <a:lnTo>
                  <a:pt x="1632" y="1056"/>
                </a:lnTo>
                <a:lnTo>
                  <a:pt x="2304" y="1056"/>
                </a:lnTo>
                <a:lnTo>
                  <a:pt x="2304" y="1392"/>
                </a:lnTo>
                <a:lnTo>
                  <a:pt x="1248" y="1392"/>
                </a:lnTo>
                <a:lnTo>
                  <a:pt x="1248" y="576"/>
                </a:lnTo>
                <a:lnTo>
                  <a:pt x="0" y="576"/>
                </a:lnTo>
                <a:lnTo>
                  <a:pt x="0" y="1008"/>
                </a:lnTo>
              </a:path>
            </a:pathLst>
          </a:custGeom>
          <a:noFill/>
          <a:ln w="9525" cap="flat">
            <a:solidFill>
              <a:schemeClr val="tx1"/>
            </a:solidFill>
            <a:prstDash val="dash"/>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 name="Text Box 11"/>
          <p:cNvSpPr txBox="1">
            <a:spLocks noChangeArrowheads="1"/>
          </p:cNvSpPr>
          <p:nvPr/>
        </p:nvSpPr>
        <p:spPr bwMode="auto">
          <a:xfrm>
            <a:off x="5334000" y="2681288"/>
            <a:ext cx="8318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Thread</a:t>
            </a:r>
          </a:p>
        </p:txBody>
      </p:sp>
    </p:spTree>
    <p:extLst>
      <p:ext uri="{BB962C8B-B14F-4D97-AF65-F5344CB8AC3E}">
        <p14:creationId xmlns:p14="http://schemas.microsoft.com/office/powerpoint/2010/main" val="165125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152400"/>
            <a:ext cx="7448550" cy="5334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sz="3600" dirty="0">
                <a:latin typeface="Calibri"/>
                <a:ea typeface="MS PGothic" charset="0"/>
                <a:cs typeface="Calibri"/>
              </a:rPr>
              <a:t>System Call: </a:t>
            </a:r>
            <a:r>
              <a:rPr lang="en-US" sz="3600" dirty="0" err="1">
                <a:latin typeface="Courier New"/>
                <a:cs typeface="Courier New"/>
              </a:rPr>
              <a:t>sys_reboot</a:t>
            </a:r>
            <a:r>
              <a:rPr lang="en-US" sz="3600" dirty="0">
                <a:latin typeface="Courier New"/>
                <a:cs typeface="Courier New"/>
              </a:rPr>
              <a:t>()</a:t>
            </a:r>
            <a:endParaRPr lang="en-US" altLang="zh-CN" sz="3600" dirty="0">
              <a:latin typeface="Calibri" charset="0"/>
              <a:ea typeface="宋体" charset="0"/>
              <a:cs typeface="宋体" charset="0"/>
            </a:endParaRPr>
          </a:p>
        </p:txBody>
      </p:sp>
      <p:sp>
        <p:nvSpPr>
          <p:cNvPr id="9" name="Rectangle 8"/>
          <p:cNvSpPr>
            <a:spLocks noChangeArrowheads="1"/>
          </p:cNvSpPr>
          <p:nvPr/>
        </p:nvSpPr>
        <p:spPr bwMode="auto">
          <a:xfrm>
            <a:off x="2438400" y="3657601"/>
            <a:ext cx="6934200" cy="954749"/>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main/</a:t>
            </a:r>
            <a:r>
              <a:rPr lang="en-US" sz="2800" dirty="0" err="1">
                <a:latin typeface="Courier New"/>
                <a:cs typeface="Courier New"/>
              </a:rPr>
              <a:t>main.c</a:t>
            </a:r>
            <a:r>
              <a:rPr lang="en-US" sz="2800" dirty="0">
                <a:latin typeface="Courier New"/>
                <a:cs typeface="Courier New"/>
              </a:rPr>
              <a:t>: </a:t>
            </a:r>
            <a:r>
              <a:rPr lang="en-US" sz="2800" dirty="0" err="1">
                <a:latin typeface="Courier New"/>
                <a:cs typeface="Courier New"/>
              </a:rPr>
              <a:t>sys_reboot</a:t>
            </a:r>
            <a:r>
              <a:rPr lang="en-US" sz="2800" dirty="0">
                <a:latin typeface="Courier New"/>
                <a:cs typeface="Courier New"/>
              </a:rPr>
              <a:t>(RB_POWEROFF)</a:t>
            </a:r>
            <a:endParaRPr lang="en-US" sz="2800" dirty="0">
              <a:solidFill>
                <a:srgbClr val="000681"/>
              </a:solidFill>
              <a:latin typeface="Calibri"/>
              <a:cs typeface="Calibri"/>
            </a:endParaRPr>
          </a:p>
        </p:txBody>
      </p:sp>
      <p:sp>
        <p:nvSpPr>
          <p:cNvPr id="10" name="Down Arrow 9"/>
          <p:cNvSpPr/>
          <p:nvPr/>
        </p:nvSpPr>
        <p:spPr>
          <a:xfrm>
            <a:off x="3962400" y="3026760"/>
            <a:ext cx="457200" cy="59499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a:spLocks noChangeArrowheads="1"/>
          </p:cNvSpPr>
          <p:nvPr/>
        </p:nvSpPr>
        <p:spPr bwMode="auto">
          <a:xfrm>
            <a:off x="2438400" y="2472120"/>
            <a:ext cx="3200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a:cs typeface="Courier New"/>
              </a:rPr>
              <a:t>cmd_quit</a:t>
            </a:r>
            <a:r>
              <a:rPr lang="en-US" sz="2800" dirty="0">
                <a:latin typeface="Courier New"/>
                <a:cs typeface="Courier New"/>
              </a:rPr>
              <a:t>()</a:t>
            </a:r>
            <a:endParaRPr lang="en-US" sz="2800" dirty="0">
              <a:solidFill>
                <a:srgbClr val="000681"/>
              </a:solidFill>
              <a:latin typeface="Calibri"/>
              <a:cs typeface="Calibri"/>
            </a:endParaRPr>
          </a:p>
        </p:txBody>
      </p:sp>
      <p:sp>
        <p:nvSpPr>
          <p:cNvPr id="13" name="Rectangle 12"/>
          <p:cNvSpPr>
            <a:spLocks noChangeArrowheads="1"/>
          </p:cNvSpPr>
          <p:nvPr/>
        </p:nvSpPr>
        <p:spPr bwMode="auto">
          <a:xfrm>
            <a:off x="6096000" y="2438401"/>
            <a:ext cx="3200400" cy="954749"/>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a:cs typeface="Courier New"/>
              </a:rPr>
              <a:t>cmd_shell</a:t>
            </a:r>
            <a:r>
              <a:rPr lang="en-US" sz="2800" dirty="0">
                <a:latin typeface="Courier New"/>
                <a:cs typeface="Courier New"/>
              </a:rPr>
              <a:t>()</a:t>
            </a:r>
          </a:p>
          <a:p>
            <a:pPr algn="ctr"/>
            <a:r>
              <a:rPr lang="en-US" sz="2800" dirty="0" err="1">
                <a:solidFill>
                  <a:srgbClr val="000681"/>
                </a:solidFill>
                <a:latin typeface="Courier New"/>
                <a:cs typeface="Courier New"/>
              </a:rPr>
              <a:t>cmd_prog</a:t>
            </a:r>
            <a:r>
              <a:rPr lang="en-US" sz="2800" dirty="0">
                <a:solidFill>
                  <a:srgbClr val="000681"/>
                </a:solidFill>
                <a:latin typeface="Courier New"/>
                <a:cs typeface="Courier New"/>
              </a:rPr>
              <a:t>()</a:t>
            </a:r>
          </a:p>
        </p:txBody>
      </p:sp>
      <p:sp>
        <p:nvSpPr>
          <p:cNvPr id="14" name="Down Arrow 13"/>
          <p:cNvSpPr/>
          <p:nvPr/>
        </p:nvSpPr>
        <p:spPr>
          <a:xfrm>
            <a:off x="3962400" y="18837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a:spLocks noChangeArrowheads="1"/>
          </p:cNvSpPr>
          <p:nvPr/>
        </p:nvSpPr>
        <p:spPr bwMode="auto">
          <a:xfrm>
            <a:off x="2514600" y="914401"/>
            <a:ext cx="6934200" cy="954749"/>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main/</a:t>
            </a:r>
            <a:r>
              <a:rPr lang="en-US" sz="2800" dirty="0" err="1">
                <a:latin typeface="Courier New"/>
                <a:cs typeface="Courier New"/>
              </a:rPr>
              <a:t>menu.c</a:t>
            </a:r>
            <a:r>
              <a:rPr lang="en-US" sz="2800" dirty="0">
                <a:latin typeface="Courier New"/>
                <a:cs typeface="Courier New"/>
              </a:rPr>
              <a:t>: </a:t>
            </a:r>
            <a:r>
              <a:rPr lang="en-US" sz="2800" dirty="0" err="1">
                <a:latin typeface="Courier New"/>
                <a:cs typeface="Courier New"/>
              </a:rPr>
              <a:t>cmd_disptach</a:t>
            </a:r>
            <a:r>
              <a:rPr lang="en-US" sz="2800" dirty="0">
                <a:latin typeface="Courier New"/>
                <a:cs typeface="Courier New"/>
              </a:rPr>
              <a:t>()</a:t>
            </a:r>
          </a:p>
          <a:p>
            <a:pPr algn="ctr"/>
            <a:r>
              <a:rPr lang="en-US" sz="2800" dirty="0">
                <a:solidFill>
                  <a:srgbClr val="000681"/>
                </a:solidFill>
                <a:latin typeface="Calibri"/>
                <a:cs typeface="Calibri"/>
              </a:rPr>
              <a:t>through</a:t>
            </a:r>
            <a:r>
              <a:rPr lang="en-US" sz="2800" dirty="0">
                <a:solidFill>
                  <a:srgbClr val="000681"/>
                </a:solidFill>
                <a:latin typeface="Courier New"/>
                <a:cs typeface="Courier New"/>
              </a:rPr>
              <a:t> </a:t>
            </a:r>
            <a:r>
              <a:rPr lang="en-US" sz="2800" dirty="0" err="1">
                <a:solidFill>
                  <a:srgbClr val="FF0000"/>
                </a:solidFill>
                <a:latin typeface="Courier New"/>
                <a:cs typeface="Courier New"/>
              </a:rPr>
              <a:t>cmdtable</a:t>
            </a:r>
            <a:r>
              <a:rPr lang="en-US" sz="2800" dirty="0">
                <a:solidFill>
                  <a:srgbClr val="FF0000"/>
                </a:solidFill>
                <a:latin typeface="Courier New"/>
                <a:cs typeface="Courier New"/>
              </a:rPr>
              <a:t>  ‘q’ </a:t>
            </a:r>
            <a:r>
              <a:rPr lang="en-US" sz="2800" dirty="0" err="1">
                <a:solidFill>
                  <a:srgbClr val="FF0000"/>
                </a:solidFill>
                <a:latin typeface="Courier New"/>
                <a:cs typeface="Courier New"/>
              </a:rPr>
              <a:t>cmd_prog</a:t>
            </a:r>
            <a:endParaRPr lang="en-US" sz="2800" dirty="0">
              <a:solidFill>
                <a:srgbClr val="FF0000"/>
              </a:solidFill>
              <a:latin typeface="Calibri"/>
              <a:cs typeface="Calibri"/>
            </a:endParaRPr>
          </a:p>
        </p:txBody>
      </p:sp>
      <p:sp>
        <p:nvSpPr>
          <p:cNvPr id="16" name="Down Arrow 15"/>
          <p:cNvSpPr/>
          <p:nvPr/>
        </p:nvSpPr>
        <p:spPr>
          <a:xfrm>
            <a:off x="7467600" y="18837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362200" y="4620595"/>
            <a:ext cx="3429000" cy="1610799"/>
            <a:chOff x="914400" y="4620594"/>
            <a:chExt cx="6934200" cy="1008936"/>
          </a:xfrm>
        </p:grpSpPr>
        <p:sp>
          <p:nvSpPr>
            <p:cNvPr id="18" name="Down Arrow 17"/>
            <p:cNvSpPr/>
            <p:nvPr/>
          </p:nvSpPr>
          <p:spPr>
            <a:xfrm>
              <a:off x="4036024" y="4620594"/>
              <a:ext cx="457200" cy="408606"/>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a:spLocks noChangeArrowheads="1"/>
            </p:cNvSpPr>
            <p:nvPr/>
          </p:nvSpPr>
          <p:spPr bwMode="auto">
            <a:xfrm>
              <a:off x="914400" y="5031516"/>
              <a:ext cx="6934200" cy="598014"/>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main/</a:t>
              </a:r>
              <a:r>
                <a:rPr lang="en-US" sz="2800" dirty="0" err="1">
                  <a:latin typeface="Courier New"/>
                  <a:cs typeface="Courier New"/>
                </a:rPr>
                <a:t>main.c</a:t>
              </a:r>
              <a:r>
                <a:rPr lang="en-US" sz="2800" dirty="0">
                  <a:latin typeface="Courier New"/>
                  <a:cs typeface="Courier New"/>
                </a:rPr>
                <a:t>: shutdown()</a:t>
              </a:r>
              <a:endParaRPr lang="en-US" sz="2800" dirty="0">
                <a:solidFill>
                  <a:srgbClr val="000681"/>
                </a:solidFill>
                <a:latin typeface="Calibri"/>
                <a:cs typeface="Calibri"/>
              </a:endParaRPr>
            </a:p>
          </p:txBody>
        </p:sp>
      </p:grpSp>
      <p:grpSp>
        <p:nvGrpSpPr>
          <p:cNvPr id="4" name="Group 3"/>
          <p:cNvGrpSpPr/>
          <p:nvPr/>
        </p:nvGrpSpPr>
        <p:grpSpPr>
          <a:xfrm>
            <a:off x="6172200" y="4648200"/>
            <a:ext cx="3810000" cy="1869148"/>
            <a:chOff x="914400" y="5638800"/>
            <a:chExt cx="6934200" cy="891295"/>
          </a:xfrm>
        </p:grpSpPr>
        <p:sp>
          <p:nvSpPr>
            <p:cNvPr id="20" name="Down Arrow 19"/>
            <p:cNvSpPr/>
            <p:nvPr/>
          </p:nvSpPr>
          <p:spPr>
            <a:xfrm>
              <a:off x="4036024" y="5638800"/>
              <a:ext cx="457200" cy="399068"/>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a:spLocks noChangeArrowheads="1"/>
            </p:cNvSpPr>
            <p:nvPr/>
          </p:nvSpPr>
          <p:spPr bwMode="auto">
            <a:xfrm>
              <a:off x="914400" y="6074827"/>
              <a:ext cx="6934200" cy="45526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main/</a:t>
              </a:r>
              <a:r>
                <a:rPr lang="en-US" sz="2800" dirty="0" err="1">
                  <a:latin typeface="Courier New"/>
                  <a:cs typeface="Courier New"/>
                </a:rPr>
                <a:t>main.c</a:t>
              </a:r>
              <a:r>
                <a:rPr lang="en-US" sz="2800" dirty="0">
                  <a:latin typeface="Courier New"/>
                  <a:cs typeface="Courier New"/>
                </a:rPr>
                <a:t>: </a:t>
              </a:r>
              <a:r>
                <a:rPr lang="en-US" sz="2800" dirty="0" err="1">
                  <a:latin typeface="Courier New"/>
                  <a:cs typeface="Courier New"/>
                </a:rPr>
                <a:t>md_reboot</a:t>
              </a:r>
              <a:r>
                <a:rPr lang="en-US" sz="2800" dirty="0">
                  <a:latin typeface="Courier New"/>
                  <a:cs typeface="Courier New"/>
                </a:rPr>
                <a:t>()</a:t>
              </a:r>
              <a:endParaRPr lang="en-US" sz="2800" dirty="0">
                <a:solidFill>
                  <a:srgbClr val="000681"/>
                </a:solidFill>
                <a:latin typeface="Calibri"/>
                <a:cs typeface="Calibri"/>
              </a:endParaRPr>
            </a:p>
          </p:txBody>
        </p:sp>
      </p:grpSp>
      <p:sp>
        <p:nvSpPr>
          <p:cNvPr id="3" name="Slide Number Placeholder 2"/>
          <p:cNvSpPr>
            <a:spLocks noGrp="1"/>
          </p:cNvSpPr>
          <p:nvPr>
            <p:ph type="sldNum" sz="quarter" idx="11"/>
          </p:nvPr>
        </p:nvSpPr>
        <p:spPr/>
        <p:txBody>
          <a:bodyPr/>
          <a:lstStyle/>
          <a:p>
            <a:fld id="{211DD708-9C6C-BC4A-8ACC-1131D652BA95}" type="slidenum">
              <a:rPr lang="en-US" smtClean="0"/>
              <a:pPr/>
              <a:t>11</a:t>
            </a:fld>
            <a:endParaRPr lang="en-US"/>
          </a:p>
        </p:txBody>
      </p:sp>
    </p:spTree>
    <p:extLst>
      <p:ext uri="{BB962C8B-B14F-4D97-AF65-F5344CB8AC3E}">
        <p14:creationId xmlns:p14="http://schemas.microsoft.com/office/powerpoint/2010/main" val="7145830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up)">
                                      <p:cBhvr>
                                        <p:cTn id="34" dur="10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up)">
                                      <p:cBhvr>
                                        <p:cTn id="3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52650" y="609600"/>
            <a:ext cx="7448550" cy="12192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a:ea typeface="MS PGothic" charset="0"/>
                <a:cs typeface="Calibri"/>
              </a:rPr>
              <a:t>System Call: </a:t>
            </a:r>
            <a:r>
              <a:rPr lang="en-US" dirty="0" err="1">
                <a:latin typeface="Courier New"/>
                <a:cs typeface="Courier New"/>
              </a:rPr>
              <a:t>sys_reboot</a:t>
            </a:r>
            <a:r>
              <a:rPr lang="en-US" dirty="0">
                <a:latin typeface="Courier New"/>
                <a:cs typeface="Courier New"/>
              </a:rPr>
              <a:t>()</a:t>
            </a:r>
            <a:br>
              <a:rPr lang="en-US" dirty="0">
                <a:latin typeface="Courier New"/>
                <a:cs typeface="Courier New"/>
              </a:rPr>
            </a:br>
            <a:r>
              <a:rPr lang="en-US" dirty="0">
                <a:latin typeface="Courier New"/>
                <a:cs typeface="Courier New"/>
              </a:rPr>
              <a:t/>
            </a:r>
            <a:br>
              <a:rPr lang="en-US" dirty="0">
                <a:latin typeface="Courier New"/>
                <a:cs typeface="Courier New"/>
              </a:rPr>
            </a:br>
            <a:r>
              <a:rPr lang="en-US" sz="3200" dirty="0">
                <a:latin typeface="Courier New"/>
                <a:cs typeface="Courier New"/>
              </a:rPr>
              <a:t>In </a:t>
            </a:r>
            <a:r>
              <a:rPr lang="en-US" sz="3200" dirty="0" err="1">
                <a:latin typeface="Courier New"/>
                <a:cs typeface="Courier New"/>
              </a:rPr>
              <a:t>src</a:t>
            </a:r>
            <a:r>
              <a:rPr lang="en-US" sz="3200" dirty="0">
                <a:latin typeface="Courier New"/>
                <a:cs typeface="Courier New"/>
              </a:rPr>
              <a:t>/kern/include/</a:t>
            </a:r>
            <a:r>
              <a:rPr lang="en-US" sz="3200" dirty="0" err="1">
                <a:latin typeface="Courier New"/>
                <a:cs typeface="Courier New"/>
              </a:rPr>
              <a:t>syscall.h</a:t>
            </a:r>
            <a:endParaRPr lang="en-US" altLang="zh-CN" sz="3200" dirty="0">
              <a:latin typeface="Calibri" charset="0"/>
              <a:ea typeface="宋体" charset="0"/>
              <a:cs typeface="宋体" charset="0"/>
            </a:endParaRPr>
          </a:p>
        </p:txBody>
      </p:sp>
      <p:pic>
        <p:nvPicPr>
          <p:cNvPr id="2" name="Picture 1"/>
          <p:cNvPicPr>
            <a:picLocks noChangeAspect="1"/>
          </p:cNvPicPr>
          <p:nvPr/>
        </p:nvPicPr>
        <p:blipFill>
          <a:blip r:embed="rId3"/>
          <a:stretch>
            <a:fillRect/>
          </a:stretch>
        </p:blipFill>
        <p:spPr>
          <a:xfrm>
            <a:off x="1548014" y="2362201"/>
            <a:ext cx="9119987" cy="2819922"/>
          </a:xfrm>
          <a:prstGeom prst="rect">
            <a:avLst/>
          </a:prstGeom>
        </p:spPr>
      </p:pic>
      <p:sp>
        <p:nvSpPr>
          <p:cNvPr id="3" name="Slide Number Placeholder 2"/>
          <p:cNvSpPr>
            <a:spLocks noGrp="1"/>
          </p:cNvSpPr>
          <p:nvPr>
            <p:ph type="sldNum" sz="quarter" idx="11"/>
          </p:nvPr>
        </p:nvSpPr>
        <p:spPr/>
        <p:txBody>
          <a:bodyPr/>
          <a:lstStyle/>
          <a:p>
            <a:fld id="{211DD708-9C6C-BC4A-8ACC-1131D652BA95}" type="slidenum">
              <a:rPr lang="en-US" smtClean="0"/>
              <a:pPr/>
              <a:t>12</a:t>
            </a:fld>
            <a:endParaRPr lang="en-US"/>
          </a:p>
        </p:txBody>
      </p:sp>
    </p:spTree>
    <p:extLst>
      <p:ext uri="{BB962C8B-B14F-4D97-AF65-F5344CB8AC3E}">
        <p14:creationId xmlns:p14="http://schemas.microsoft.com/office/powerpoint/2010/main" val="130020508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13</a:t>
            </a:fld>
            <a:endParaRPr lang="en-US"/>
          </a:p>
        </p:txBody>
      </p:sp>
      <p:pic>
        <p:nvPicPr>
          <p:cNvPr id="3" name="Picture 2"/>
          <p:cNvPicPr>
            <a:picLocks noChangeAspect="1"/>
          </p:cNvPicPr>
          <p:nvPr/>
        </p:nvPicPr>
        <p:blipFill>
          <a:blip r:embed="rId3"/>
          <a:stretch>
            <a:fillRect/>
          </a:stretch>
        </p:blipFill>
        <p:spPr>
          <a:xfrm>
            <a:off x="381000" y="0"/>
            <a:ext cx="7388453" cy="6858000"/>
          </a:xfrm>
          <a:prstGeom prst="rect">
            <a:avLst/>
          </a:prstGeom>
        </p:spPr>
      </p:pic>
      <p:sp>
        <p:nvSpPr>
          <p:cNvPr id="4" name="Rectangle 3"/>
          <p:cNvSpPr/>
          <p:nvPr/>
        </p:nvSpPr>
        <p:spPr>
          <a:xfrm>
            <a:off x="7921853" y="990600"/>
            <a:ext cx="4270147" cy="3046988"/>
          </a:xfrm>
          <a:prstGeom prst="rect">
            <a:avLst/>
          </a:prstGeom>
        </p:spPr>
        <p:txBody>
          <a:bodyPr wrap="square">
            <a:spAutoFit/>
          </a:bodyPr>
          <a:lstStyle/>
          <a:p>
            <a:r>
              <a:rPr lang="en-US" dirty="0" smtClean="0">
                <a:solidFill>
                  <a:srgbClr val="FF0000"/>
                </a:solidFill>
                <a:latin typeface="Calibri"/>
                <a:ea typeface="MS PGothic" charset="0"/>
                <a:cs typeface="Calibri"/>
              </a:rPr>
              <a:t>Exercise 3. </a:t>
            </a:r>
          </a:p>
          <a:p>
            <a:r>
              <a:rPr lang="en-US" dirty="0" smtClean="0">
                <a:solidFill>
                  <a:srgbClr val="000681"/>
                </a:solidFill>
                <a:latin typeface="Calibri"/>
                <a:ea typeface="MS PGothic" charset="0"/>
                <a:cs typeface="Calibri"/>
              </a:rPr>
              <a:t>(3.1</a:t>
            </a:r>
            <a:r>
              <a:rPr lang="en-US" dirty="0">
                <a:solidFill>
                  <a:srgbClr val="000681"/>
                </a:solidFill>
                <a:latin typeface="Calibri"/>
                <a:ea typeface="MS PGothic" charset="0"/>
                <a:cs typeface="Calibri"/>
              </a:rPr>
              <a:t>) </a:t>
            </a:r>
            <a:r>
              <a:rPr lang="en-US" dirty="0" smtClean="0">
                <a:solidFill>
                  <a:srgbClr val="000681"/>
                </a:solidFill>
                <a:latin typeface="Calibri"/>
                <a:ea typeface="MS PGothic" charset="0"/>
                <a:cs typeface="Calibri"/>
              </a:rPr>
              <a:t>Why </a:t>
            </a:r>
            <a:r>
              <a:rPr lang="en-US" dirty="0" err="1" smtClean="0">
                <a:solidFill>
                  <a:srgbClr val="000681"/>
                </a:solidFill>
                <a:latin typeface="Courier New" charset="0"/>
                <a:ea typeface="Courier New" charset="0"/>
                <a:cs typeface="Courier New" charset="0"/>
              </a:rPr>
              <a:t>curspl</a:t>
            </a:r>
            <a:r>
              <a:rPr lang="en-US" dirty="0" smtClean="0">
                <a:solidFill>
                  <a:srgbClr val="000681"/>
                </a:solidFill>
                <a:latin typeface="Courier New" charset="0"/>
                <a:ea typeface="Courier New" charset="0"/>
                <a:cs typeface="Courier New" charset="0"/>
              </a:rPr>
              <a:t> == 0</a:t>
            </a:r>
            <a:r>
              <a:rPr lang="en-US" dirty="0" smtClean="0">
                <a:solidFill>
                  <a:srgbClr val="000681"/>
                </a:solidFill>
                <a:latin typeface="Calibri"/>
                <a:ea typeface="MS PGothic" charset="0"/>
                <a:cs typeface="Calibri"/>
              </a:rPr>
              <a:t>? </a:t>
            </a:r>
          </a:p>
          <a:p>
            <a:endParaRPr lang="en-US" dirty="0" smtClean="0">
              <a:solidFill>
                <a:srgbClr val="000681"/>
              </a:solidFill>
              <a:latin typeface="Calibri"/>
              <a:ea typeface="MS PGothic" charset="0"/>
              <a:cs typeface="Calibri"/>
            </a:endParaRPr>
          </a:p>
          <a:p>
            <a:r>
              <a:rPr lang="en-US" dirty="0" smtClean="0">
                <a:solidFill>
                  <a:srgbClr val="000681"/>
                </a:solidFill>
                <a:latin typeface="Calibri"/>
                <a:ea typeface="MS PGothic" charset="0"/>
                <a:cs typeface="Calibri"/>
              </a:rPr>
              <a:t>(3.2) What is the </a:t>
            </a:r>
            <a:r>
              <a:rPr lang="en-US" dirty="0" err="1" smtClean="0">
                <a:solidFill>
                  <a:srgbClr val="000681"/>
                </a:solidFill>
                <a:latin typeface="Courier New" charset="0"/>
                <a:ea typeface="Courier New" charset="0"/>
                <a:cs typeface="Courier New" charset="0"/>
              </a:rPr>
              <a:t>tf</a:t>
            </a:r>
            <a:r>
              <a:rPr lang="en-US" dirty="0" smtClean="0">
                <a:solidFill>
                  <a:srgbClr val="000681"/>
                </a:solidFill>
                <a:latin typeface="Courier New" charset="0"/>
                <a:ea typeface="Courier New" charset="0"/>
                <a:cs typeface="Courier New" charset="0"/>
              </a:rPr>
              <a:t>-&gt;tf_v0</a:t>
            </a:r>
            <a:r>
              <a:rPr lang="en-US" dirty="0" smtClean="0">
                <a:solidFill>
                  <a:srgbClr val="000681"/>
                </a:solidFill>
                <a:latin typeface="Calibri"/>
                <a:ea typeface="MS PGothic" charset="0"/>
                <a:cs typeface="Calibri"/>
              </a:rPr>
              <a:t> variable? </a:t>
            </a:r>
          </a:p>
          <a:p>
            <a:endParaRPr lang="en-US" dirty="0">
              <a:solidFill>
                <a:srgbClr val="000681"/>
              </a:solidFill>
              <a:latin typeface="Calibri"/>
              <a:ea typeface="MS PGothic" charset="0"/>
              <a:cs typeface="Calibri"/>
            </a:endParaRPr>
          </a:p>
          <a:p>
            <a:r>
              <a:rPr lang="en-US" dirty="0" smtClean="0">
                <a:solidFill>
                  <a:srgbClr val="000681"/>
                </a:solidFill>
                <a:latin typeface="Calibri"/>
                <a:ea typeface="MS PGothic" charset="0"/>
                <a:cs typeface="Calibri"/>
              </a:rPr>
              <a:t>(3.3) Where is </a:t>
            </a:r>
            <a:r>
              <a:rPr lang="en-US" dirty="0">
                <a:solidFill>
                  <a:srgbClr val="000681"/>
                </a:solidFill>
                <a:latin typeface="Calibri"/>
                <a:ea typeface="MS PGothic" charset="0"/>
                <a:cs typeface="Calibri"/>
              </a:rPr>
              <a:t>the </a:t>
            </a:r>
            <a:r>
              <a:rPr lang="en-US" dirty="0" err="1">
                <a:solidFill>
                  <a:srgbClr val="000681"/>
                </a:solidFill>
                <a:latin typeface="Courier New" charset="0"/>
                <a:ea typeface="Courier New" charset="0"/>
                <a:cs typeface="Courier New" charset="0"/>
              </a:rPr>
              <a:t>tf</a:t>
            </a:r>
            <a:r>
              <a:rPr lang="en-US" dirty="0">
                <a:solidFill>
                  <a:srgbClr val="000681"/>
                </a:solidFill>
                <a:latin typeface="Courier New" charset="0"/>
                <a:ea typeface="Courier New" charset="0"/>
                <a:cs typeface="Courier New" charset="0"/>
              </a:rPr>
              <a:t>-&gt;</a:t>
            </a:r>
            <a:r>
              <a:rPr lang="en-US" dirty="0" smtClean="0">
                <a:solidFill>
                  <a:srgbClr val="000681"/>
                </a:solidFill>
                <a:latin typeface="Courier New" charset="0"/>
                <a:ea typeface="Courier New" charset="0"/>
                <a:cs typeface="Courier New" charset="0"/>
              </a:rPr>
              <a:t>tf_a0</a:t>
            </a:r>
            <a:r>
              <a:rPr lang="en-US" dirty="0" smtClean="0">
                <a:solidFill>
                  <a:srgbClr val="000681"/>
                </a:solidFill>
                <a:latin typeface="Calibri"/>
                <a:ea typeface="MS PGothic" charset="0"/>
                <a:cs typeface="Calibri"/>
              </a:rPr>
              <a:t> variable coming from?</a:t>
            </a:r>
            <a:endParaRPr lang="en-US" dirty="0">
              <a:solidFill>
                <a:srgbClr val="000681"/>
              </a:solidFill>
              <a:latin typeface="Calibri"/>
              <a:ea typeface="MS PGothic" charset="0"/>
              <a:cs typeface="Calibri"/>
            </a:endParaRPr>
          </a:p>
        </p:txBody>
      </p:sp>
    </p:spTree>
    <p:extLst>
      <p:ext uri="{BB962C8B-B14F-4D97-AF65-F5344CB8AC3E}">
        <p14:creationId xmlns:p14="http://schemas.microsoft.com/office/powerpoint/2010/main" val="763878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ourier New" panose="02070309020205020404" pitchFamily="49" charset="0"/>
              </a:rPr>
              <a:t>Which function calls </a:t>
            </a:r>
            <a:r>
              <a:rPr lang="en-US" dirty="0" err="1">
                <a:latin typeface="Courier New" panose="02070309020205020404" pitchFamily="49" charset="0"/>
                <a:cs typeface="Courier New" panose="02070309020205020404" pitchFamily="49" charset="0"/>
              </a:rPr>
              <a:t>mips_syscall</a:t>
            </a:r>
            <a:r>
              <a:rPr lang="en-US" dirty="0">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11"/>
          </p:nvPr>
        </p:nvSpPr>
        <p:spPr/>
        <p:txBody>
          <a:bodyPr/>
          <a:lstStyle/>
          <a:p>
            <a:fld id="{F2AB741D-3059-9749-806A-40E1FE40CF46}" type="slidenum">
              <a:rPr lang="en-US" smtClean="0"/>
              <a:pPr/>
              <a:t>14</a:t>
            </a:fld>
            <a:endParaRPr lang="en-US"/>
          </a:p>
        </p:txBody>
      </p:sp>
      <p:sp>
        <p:nvSpPr>
          <p:cNvPr id="11" name="Rectangle 10"/>
          <p:cNvSpPr>
            <a:spLocks noChangeArrowheads="1"/>
          </p:cNvSpPr>
          <p:nvPr/>
        </p:nvSpPr>
        <p:spPr bwMode="auto">
          <a:xfrm>
            <a:off x="3200400" y="5004759"/>
            <a:ext cx="60198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panose="02070309020205020404" pitchFamily="49" charset="0"/>
                <a:cs typeface="Courier New" panose="02070309020205020404" pitchFamily="49" charset="0"/>
              </a:rPr>
              <a:t>mips_syscall</a:t>
            </a:r>
            <a:r>
              <a:rPr lang="en-US" sz="2800" dirty="0">
                <a:latin typeface="Courier New" panose="02070309020205020404" pitchFamily="49" charset="0"/>
                <a:cs typeface="Courier New" panose="02070309020205020404" pitchFamily="49" charset="0"/>
              </a:rPr>
              <a:t>()</a:t>
            </a:r>
            <a:endParaRPr lang="en-US" sz="2800" dirty="0">
              <a:solidFill>
                <a:srgbClr val="000681"/>
              </a:solidFill>
              <a:latin typeface="Courier New" panose="02070309020205020404" pitchFamily="49" charset="0"/>
              <a:cs typeface="Courier New" panose="02070309020205020404" pitchFamily="49" charset="0"/>
            </a:endParaRPr>
          </a:p>
        </p:txBody>
      </p:sp>
      <p:grpSp>
        <p:nvGrpSpPr>
          <p:cNvPr id="8" name="Group 7"/>
          <p:cNvGrpSpPr/>
          <p:nvPr/>
        </p:nvGrpSpPr>
        <p:grpSpPr>
          <a:xfrm>
            <a:off x="3200400" y="3480760"/>
            <a:ext cx="5867400" cy="1455515"/>
            <a:chOff x="1676400" y="3480759"/>
            <a:chExt cx="5867400" cy="1455515"/>
          </a:xfrm>
        </p:grpSpPr>
        <p:sp>
          <p:nvSpPr>
            <p:cNvPr id="12" name="Down Arrow 11"/>
            <p:cNvSpPr/>
            <p:nvPr/>
          </p:nvSpPr>
          <p:spPr>
            <a:xfrm>
              <a:off x="4284453" y="4043114"/>
              <a:ext cx="457200" cy="89316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a:spLocks noChangeArrowheads="1"/>
            </p:cNvSpPr>
            <p:nvPr/>
          </p:nvSpPr>
          <p:spPr bwMode="auto">
            <a:xfrm>
              <a:off x="1676400" y="3480759"/>
              <a:ext cx="5867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panose="02070309020205020404" pitchFamily="49" charset="0"/>
                  <a:cs typeface="Courier New" panose="02070309020205020404" pitchFamily="49" charset="0"/>
                </a:rPr>
                <a:t>mips_trap</a:t>
              </a:r>
              <a:r>
                <a:rPr lang="en-US" sz="2800" dirty="0">
                  <a:latin typeface="Courier New" panose="02070309020205020404" pitchFamily="49" charset="0"/>
                  <a:cs typeface="Courier New" panose="02070309020205020404" pitchFamily="49" charset="0"/>
                </a:rPr>
                <a:t>()</a:t>
              </a:r>
              <a:endParaRPr lang="en-US" sz="2800" dirty="0">
                <a:solidFill>
                  <a:srgbClr val="000681"/>
                </a:solidFill>
                <a:latin typeface="Courier New" panose="02070309020205020404" pitchFamily="49" charset="0"/>
                <a:cs typeface="Courier New" panose="02070309020205020404" pitchFamily="49" charset="0"/>
              </a:endParaRPr>
            </a:p>
          </p:txBody>
        </p:sp>
      </p:grpSp>
      <p:grpSp>
        <p:nvGrpSpPr>
          <p:cNvPr id="10" name="Group 9"/>
          <p:cNvGrpSpPr/>
          <p:nvPr/>
        </p:nvGrpSpPr>
        <p:grpSpPr>
          <a:xfrm>
            <a:off x="3657600" y="2028112"/>
            <a:ext cx="4724400" cy="1435395"/>
            <a:chOff x="2133600" y="2028111"/>
            <a:chExt cx="4724400" cy="1435395"/>
          </a:xfrm>
        </p:grpSpPr>
        <p:sp>
          <p:nvSpPr>
            <p:cNvPr id="6" name="Rectangle 5"/>
            <p:cNvSpPr>
              <a:spLocks noChangeArrowheads="1"/>
            </p:cNvSpPr>
            <p:nvPr/>
          </p:nvSpPr>
          <p:spPr bwMode="auto">
            <a:xfrm>
              <a:off x="2133600" y="2028111"/>
              <a:ext cx="4724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a:cs typeface="Courier New"/>
                </a:rPr>
                <a:t>exception.S</a:t>
              </a:r>
              <a:endParaRPr lang="en-US" sz="2800" dirty="0">
                <a:solidFill>
                  <a:srgbClr val="000681"/>
                </a:solidFill>
                <a:latin typeface="Calibri"/>
                <a:cs typeface="Calibri"/>
              </a:endParaRPr>
            </a:p>
          </p:txBody>
        </p:sp>
        <p:sp>
          <p:nvSpPr>
            <p:cNvPr id="15" name="Down Arrow 14"/>
            <p:cNvSpPr/>
            <p:nvPr/>
          </p:nvSpPr>
          <p:spPr>
            <a:xfrm>
              <a:off x="4267200" y="2570346"/>
              <a:ext cx="457200" cy="89316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3255753" y="5973418"/>
            <a:ext cx="5562600" cy="830997"/>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See cs161/kern/arch/</a:t>
            </a:r>
            <a:r>
              <a:rPr lang="en-US" dirty="0" err="1">
                <a:latin typeface="Courier New" panose="02070309020205020404" pitchFamily="49" charset="0"/>
                <a:cs typeface="Courier New" panose="02070309020205020404" pitchFamily="49" charset="0"/>
              </a:rPr>
              <a:t>mips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mips</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00832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0" y="685800"/>
            <a:ext cx="4648200" cy="533400"/>
          </a:xfrm>
        </p:spPr>
        <p:txBody>
          <a:bodyPr/>
          <a:lstStyle/>
          <a:p>
            <a:r>
              <a:rPr lang="en-US" sz="3600" dirty="0" err="1">
                <a:latin typeface="Courier New" panose="02070309020205020404" pitchFamily="49" charset="0"/>
                <a:cs typeface="Courier New" panose="02070309020205020404" pitchFamily="49" charset="0"/>
              </a:rPr>
              <a:t>exception.S</a:t>
            </a:r>
            <a:endParaRPr lang="en-US" sz="3600"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15</a:t>
            </a:fld>
            <a:endParaRPr lang="en-US"/>
          </a:p>
        </p:txBody>
      </p:sp>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43000" y="87790"/>
            <a:ext cx="5628647" cy="425561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661114"/>
            <a:ext cx="5657406" cy="18222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41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8686800" cy="533400"/>
          </a:xfrm>
        </p:spPr>
        <p:txBody>
          <a:bodyPr/>
          <a:lstStyle/>
          <a:p>
            <a:r>
              <a:rPr lang="en-US" sz="3600" dirty="0" err="1">
                <a:latin typeface="Courier New" panose="02070309020205020404" pitchFamily="49" charset="0"/>
                <a:cs typeface="Courier New" panose="02070309020205020404" pitchFamily="49" charset="0"/>
              </a:rPr>
              <a:t>mips_trap</a:t>
            </a:r>
            <a:r>
              <a:rPr lang="en-US" sz="3600" dirty="0">
                <a:latin typeface="Courier New" panose="02070309020205020404" pitchFamily="49" charset="0"/>
                <a:cs typeface="Courier New" panose="02070309020205020404" pitchFamily="49" charset="0"/>
              </a:rPr>
              <a:t>() </a:t>
            </a:r>
            <a:r>
              <a:rPr lang="en-US" sz="3600" dirty="0">
                <a:latin typeface="Calibri" panose="020F0502020204030204" pitchFamily="34" charset="0"/>
                <a:cs typeface="Courier New" panose="02070309020205020404" pitchFamily="49" charset="0"/>
              </a:rPr>
              <a:t>calls</a:t>
            </a:r>
            <a:r>
              <a:rPr lang="en-US" sz="3600" dirty="0">
                <a:latin typeface="Courier New" panose="02070309020205020404" pitchFamily="49" charset="0"/>
                <a:cs typeface="Courier New" panose="02070309020205020404" pitchFamily="49" charset="0"/>
              </a:rPr>
              <a:t> </a:t>
            </a:r>
            <a:r>
              <a:rPr lang="en-US" sz="3600" dirty="0" err="1">
                <a:latin typeface="Courier New" panose="02070309020205020404" pitchFamily="49" charset="0"/>
                <a:cs typeface="Courier New" panose="02070309020205020404" pitchFamily="49" charset="0"/>
              </a:rPr>
              <a:t>mips_syscall</a:t>
            </a:r>
            <a:r>
              <a:rPr lang="en-US" sz="3600" dirty="0">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11"/>
          </p:nvPr>
        </p:nvSpPr>
        <p:spPr/>
        <p:txBody>
          <a:bodyPr/>
          <a:lstStyle/>
          <a:p>
            <a:fld id="{F2AB741D-3059-9749-806A-40E1FE40CF46}" type="slidenum">
              <a:rPr lang="en-US" smtClean="0"/>
              <a:pPr/>
              <a:t>16</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835325"/>
            <a:ext cx="8345557" cy="1676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875" y="3200400"/>
            <a:ext cx="8401890" cy="2971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4371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401762"/>
          </a:xfrm>
        </p:spPr>
        <p:txBody>
          <a:bodyPr/>
          <a:lstStyle/>
          <a:p>
            <a:r>
              <a:rPr lang="en-US" dirty="0" err="1">
                <a:latin typeface="Courier New" panose="02070309020205020404" pitchFamily="49" charset="0"/>
                <a:cs typeface="Courier New" panose="02070309020205020404" pitchFamily="49" charset="0"/>
              </a:rPr>
              <a:t>syscalls-mips.s</a:t>
            </a:r>
            <a:r>
              <a:rPr lang="en-US" dirty="0"/>
              <a:t> in </a:t>
            </a:r>
            <a:r>
              <a:rPr lang="en-US" dirty="0">
                <a:latin typeface="Courier New" panose="02070309020205020404" pitchFamily="49" charset="0"/>
                <a:cs typeface="Courier New" panose="02070309020205020404" pitchFamily="49" charset="0"/>
              </a:rPr>
              <a:t>cs161/</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/lib/</a:t>
            </a:r>
            <a:r>
              <a:rPr lang="en-US" dirty="0" err="1">
                <a:latin typeface="Courier New" panose="02070309020205020404" pitchFamily="49" charset="0"/>
                <a:cs typeface="Courier New" panose="02070309020205020404" pitchFamily="49" charset="0"/>
              </a:rPr>
              <a:t>libc</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17</a:t>
            </a:fld>
            <a:endParaRPr lang="en-US"/>
          </a:p>
        </p:txBody>
      </p:sp>
      <p:sp>
        <p:nvSpPr>
          <p:cNvPr id="5" name="Rectangle 3"/>
          <p:cNvSpPr txBox="1">
            <a:spLocks/>
          </p:cNvSpPr>
          <p:nvPr/>
        </p:nvSpPr>
        <p:spPr bwMode="auto">
          <a:xfrm>
            <a:off x="1257300" y="1876714"/>
            <a:ext cx="9677400" cy="4572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a:cs typeface="Calibri"/>
              </a:rPr>
              <a:t>Machine-dependent code </a:t>
            </a:r>
          </a:p>
          <a:p>
            <a:endParaRPr lang="en-US" kern="0" dirty="0">
              <a:latin typeface="Calibri"/>
              <a:cs typeface="Calibri"/>
            </a:endParaRPr>
          </a:p>
          <a:p>
            <a:r>
              <a:rPr lang="en-US" kern="0" dirty="0">
                <a:latin typeface="Calibri"/>
                <a:cs typeface="Calibri"/>
              </a:rPr>
              <a:t>To implement the user-level side of MIPS system calls.</a:t>
            </a:r>
          </a:p>
          <a:p>
            <a:endParaRPr lang="en-US" kern="0" dirty="0">
              <a:latin typeface="Calibri"/>
              <a:cs typeface="Courier New"/>
            </a:endParaRPr>
          </a:p>
          <a:p>
            <a:r>
              <a:rPr lang="en-US" kern="0" dirty="0">
                <a:latin typeface="Calibri" panose="020F0502020204030204" pitchFamily="34" charset="0"/>
                <a:cs typeface="Courier New"/>
              </a:rPr>
              <a:t>It is copied to </a:t>
            </a:r>
            <a:r>
              <a:rPr lang="en-US" kern="0" dirty="0" err="1">
                <a:solidFill>
                  <a:srgbClr val="FF0000"/>
                </a:solidFill>
                <a:latin typeface="Calibri" panose="020F0502020204030204" pitchFamily="34" charset="0"/>
                <a:cs typeface="Courier New"/>
              </a:rPr>
              <a:t>syscalls.S</a:t>
            </a:r>
            <a:r>
              <a:rPr lang="en-US" kern="0" dirty="0">
                <a:latin typeface="Calibri" panose="020F0502020204030204" pitchFamily="34" charset="0"/>
                <a:cs typeface="Courier New"/>
              </a:rPr>
              <a:t>, and then the actual </a:t>
            </a:r>
            <a:r>
              <a:rPr lang="en-US" kern="0" dirty="0" err="1">
                <a:latin typeface="Calibri" panose="020F0502020204030204" pitchFamily="34" charset="0"/>
                <a:cs typeface="Courier New"/>
              </a:rPr>
              <a:t>syscalls</a:t>
            </a:r>
            <a:r>
              <a:rPr lang="en-US" kern="0" dirty="0">
                <a:latin typeface="Calibri" panose="020F0502020204030204" pitchFamily="34" charset="0"/>
                <a:cs typeface="Courier New"/>
              </a:rPr>
              <a:t> are appended as lines of the form</a:t>
            </a:r>
          </a:p>
          <a:p>
            <a:pPr marL="400050" lvl="1" indent="0">
              <a:buNone/>
            </a:pPr>
            <a:r>
              <a:rPr lang="en-US" kern="0" dirty="0">
                <a:latin typeface="Calibri" panose="020F0502020204030204" pitchFamily="34" charset="0"/>
                <a:cs typeface="Courier New"/>
              </a:rPr>
              <a:t>		SYSCALL(symbol, number)</a:t>
            </a:r>
          </a:p>
          <a:p>
            <a:endParaRPr lang="en-US" kern="0" dirty="0">
              <a:latin typeface="Calibri" panose="020F0502020204030204" pitchFamily="34" charset="0"/>
              <a:cs typeface="Courier New"/>
            </a:endParaRPr>
          </a:p>
        </p:txBody>
      </p:sp>
    </p:spTree>
    <p:extLst>
      <p:ext uri="{BB962C8B-B14F-4D97-AF65-F5344CB8AC3E}">
        <p14:creationId xmlns:p14="http://schemas.microsoft.com/office/powerpoint/2010/main" val="1164312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401762"/>
          </a:xfrm>
        </p:spPr>
        <p:txBody>
          <a:bodyPr/>
          <a:lstStyle/>
          <a:p>
            <a:r>
              <a:rPr lang="en-US" dirty="0" err="1">
                <a:latin typeface="Courier New" panose="02070309020205020404" pitchFamily="49" charset="0"/>
                <a:cs typeface="Courier New" panose="02070309020205020404" pitchFamily="49" charset="0"/>
              </a:rPr>
              <a:t>syscalls-mips.s</a:t>
            </a:r>
            <a:r>
              <a:rPr lang="en-US" dirty="0"/>
              <a:t> in </a:t>
            </a:r>
            <a:r>
              <a:rPr lang="en-US" dirty="0">
                <a:latin typeface="Courier New" panose="02070309020205020404" pitchFamily="49" charset="0"/>
                <a:cs typeface="Courier New" panose="02070309020205020404" pitchFamily="49" charset="0"/>
              </a:rPr>
              <a:t>cs161/</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/lib/</a:t>
            </a:r>
            <a:r>
              <a:rPr lang="en-US" dirty="0" err="1">
                <a:latin typeface="Courier New" panose="02070309020205020404" pitchFamily="49" charset="0"/>
                <a:cs typeface="Courier New" panose="02070309020205020404" pitchFamily="49" charset="0"/>
              </a:rPr>
              <a:t>libc</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18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472" y="1828800"/>
            <a:ext cx="8863129" cy="396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4033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401762"/>
          </a:xfrm>
        </p:spPr>
        <p:txBody>
          <a:bodyPr/>
          <a:lstStyle/>
          <a:p>
            <a:r>
              <a:rPr lang="en-US" dirty="0" err="1">
                <a:latin typeface="Courier New" panose="02070309020205020404" pitchFamily="49" charset="0"/>
                <a:cs typeface="Courier New" panose="02070309020205020404" pitchFamily="49" charset="0"/>
              </a:rPr>
              <a:t>syscalls-mips.s</a:t>
            </a:r>
            <a:r>
              <a:rPr lang="en-US" dirty="0"/>
              <a:t> in </a:t>
            </a:r>
            <a:r>
              <a:rPr lang="en-US" dirty="0">
                <a:latin typeface="Courier New" panose="02070309020205020404" pitchFamily="49" charset="0"/>
                <a:cs typeface="Courier New" panose="02070309020205020404" pitchFamily="49" charset="0"/>
              </a:rPr>
              <a:t>cs161/</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/lib/</a:t>
            </a:r>
            <a:r>
              <a:rPr lang="en-US" dirty="0" err="1">
                <a:latin typeface="Courier New" panose="02070309020205020404" pitchFamily="49" charset="0"/>
                <a:cs typeface="Courier New" panose="02070309020205020404" pitchFamily="49" charset="0"/>
              </a:rPr>
              <a:t>libc</a:t>
            </a:r>
            <a:r>
              <a:rPr lang="en-US" dirty="0">
                <a:latin typeface="Courier New" panose="02070309020205020404" pitchFamily="49" charset="0"/>
                <a:cs typeface="Courier New" panose="02070309020205020404" pitchFamily="49" charset="0"/>
              </a:rPr>
              <a:t> </a:t>
            </a:r>
            <a:r>
              <a:rPr lang="en-US" dirty="0">
                <a:latin typeface="Calibri" panose="020F0502020204030204" pitchFamily="34" charset="0"/>
                <a:cs typeface="Courier New" panose="02070309020205020404" pitchFamily="49" charset="0"/>
              </a:rPr>
              <a:t>(cont.)</a:t>
            </a:r>
          </a:p>
        </p:txBody>
      </p:sp>
      <p:sp>
        <p:nvSpPr>
          <p:cNvPr id="3" name="Slide Number Placeholder 2"/>
          <p:cNvSpPr>
            <a:spLocks noGrp="1"/>
          </p:cNvSpPr>
          <p:nvPr>
            <p:ph type="sldNum" sz="quarter" idx="11"/>
          </p:nvPr>
        </p:nvSpPr>
        <p:spPr/>
        <p:txBody>
          <a:bodyPr/>
          <a:lstStyle/>
          <a:p>
            <a:fld id="{F2AB741D-3059-9749-806A-40E1FE40CF46}" type="slidenum">
              <a:rPr lang="en-US" smtClean="0"/>
              <a:pPr/>
              <a:t>19</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1771650"/>
            <a:ext cx="8543323" cy="4552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5596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152400"/>
            <a:ext cx="8229600" cy="1143000"/>
          </a:xfrm>
        </p:spPr>
        <p:txBody>
          <a:bodyPr/>
          <a:lstStyle/>
          <a:p>
            <a:pPr eaLnBrk="1" hangingPunct="1"/>
            <a:r>
              <a:rPr lang="en-US" dirty="0" err="1">
                <a:latin typeface="Courier New" charset="0"/>
                <a:ea typeface="Courier New" charset="0"/>
                <a:cs typeface="Courier New" charset="0"/>
              </a:rPr>
              <a:t>runprogram.c</a:t>
            </a:r>
            <a:endParaRPr lang="en-US" dirty="0">
              <a:latin typeface="Courier New" charset="0"/>
              <a:ea typeface="Courier New" charset="0"/>
              <a:cs typeface="Courier New" charset="0"/>
            </a:endParaRPr>
          </a:p>
        </p:txBody>
      </p:sp>
      <p:sp>
        <p:nvSpPr>
          <p:cNvPr id="3075" name="Rectangle 3"/>
          <p:cNvSpPr>
            <a:spLocks noGrp="1"/>
          </p:cNvSpPr>
          <p:nvPr>
            <p:ph type="body" idx="4294967295"/>
          </p:nvPr>
        </p:nvSpPr>
        <p:spPr>
          <a:xfrm>
            <a:off x="1066800" y="1295400"/>
            <a:ext cx="8229600" cy="3962399"/>
          </a:xfrm>
        </p:spPr>
        <p:txBody>
          <a:bodyPr/>
          <a:lstStyle/>
          <a:p>
            <a:pPr marL="0" indent="0">
              <a:buNone/>
            </a:pPr>
            <a:r>
              <a:rPr lang="en-US" sz="2400" dirty="0">
                <a:latin typeface="Courier New"/>
                <a:cs typeface="Courier New"/>
              </a:rPr>
              <a:t>~/cs161/</a:t>
            </a:r>
            <a:r>
              <a:rPr lang="en-US" sz="2400" dirty="0" err="1">
                <a:latin typeface="Courier New"/>
                <a:cs typeface="Courier New"/>
              </a:rPr>
              <a:t>src</a:t>
            </a:r>
            <a:r>
              <a:rPr lang="en-US" sz="2400" dirty="0">
                <a:latin typeface="Courier New"/>
                <a:cs typeface="Courier New"/>
              </a:rPr>
              <a:t>/kern/</a:t>
            </a:r>
            <a:r>
              <a:rPr lang="en-US" sz="2400" dirty="0" err="1">
                <a:latin typeface="Courier New"/>
                <a:cs typeface="Courier New"/>
              </a:rPr>
              <a:t>userprog</a:t>
            </a:r>
            <a:r>
              <a:rPr lang="en-US" sz="2400" dirty="0">
                <a:latin typeface="Courier New"/>
                <a:cs typeface="Courier New"/>
              </a:rPr>
              <a:t>/</a:t>
            </a:r>
            <a:r>
              <a:rPr lang="en-US" sz="2400" dirty="0" err="1">
                <a:latin typeface="Courier New"/>
                <a:cs typeface="Courier New"/>
              </a:rPr>
              <a:t>runprogram.c</a:t>
            </a:r>
            <a:endParaRPr lang="en-US" sz="2400" dirty="0">
              <a:latin typeface="Courier New"/>
              <a:cs typeface="Courier New"/>
            </a:endParaRPr>
          </a:p>
          <a:p>
            <a:pPr lvl="0"/>
            <a:endParaRPr lang="en-US" dirty="0">
              <a:latin typeface="Calibri"/>
              <a:cs typeface="Calibri"/>
            </a:endParaRPr>
          </a:p>
          <a:p>
            <a:pPr lvl="0"/>
            <a:r>
              <a:rPr lang="en-US" dirty="0">
                <a:latin typeface="Calibri"/>
                <a:cs typeface="Calibri"/>
              </a:rPr>
              <a:t>Function:  </a:t>
            </a:r>
            <a:r>
              <a:rPr lang="en-US" dirty="0" err="1">
                <a:latin typeface="Courier New"/>
                <a:cs typeface="Courier New"/>
              </a:rPr>
              <a:t>runprogram</a:t>
            </a:r>
            <a:r>
              <a:rPr lang="en-US" dirty="0">
                <a:latin typeface="Courier New"/>
                <a:cs typeface="Courier New"/>
              </a:rPr>
              <a:t>()</a:t>
            </a:r>
          </a:p>
          <a:p>
            <a:pPr lvl="0"/>
            <a:endParaRPr lang="en-US" dirty="0">
              <a:latin typeface="Calibri"/>
              <a:cs typeface="Calibri"/>
            </a:endParaRPr>
          </a:p>
          <a:p>
            <a:pPr lvl="0"/>
            <a:r>
              <a:rPr lang="en-US" dirty="0">
                <a:latin typeface="Calibri"/>
                <a:cs typeface="Calibri"/>
              </a:rPr>
              <a:t>This is sample code for </a:t>
            </a:r>
            <a:r>
              <a:rPr lang="en-US" sz="2400" dirty="0">
                <a:solidFill>
                  <a:srgbClr val="FF0000"/>
                </a:solidFill>
                <a:latin typeface="Courier New"/>
                <a:cs typeface="Courier New"/>
              </a:rPr>
              <a:t>fork()</a:t>
            </a:r>
            <a:r>
              <a:rPr lang="en-US" dirty="0">
                <a:latin typeface="Courier New"/>
                <a:cs typeface="Courier New"/>
              </a:rPr>
              <a:t> </a:t>
            </a:r>
            <a:r>
              <a:rPr lang="en-US" dirty="0">
                <a:latin typeface="Calibri"/>
                <a:cs typeface="Calibri"/>
              </a:rPr>
              <a:t>and </a:t>
            </a:r>
            <a:r>
              <a:rPr lang="en-US" sz="2400" dirty="0" err="1">
                <a:solidFill>
                  <a:srgbClr val="FF0000"/>
                </a:solidFill>
                <a:latin typeface="Courier New"/>
                <a:cs typeface="Courier New"/>
              </a:rPr>
              <a:t>execv</a:t>
            </a:r>
            <a:r>
              <a:rPr lang="en-US" sz="2400" dirty="0">
                <a:solidFill>
                  <a:srgbClr val="FF0000"/>
                </a:solidFill>
                <a:latin typeface="Courier New"/>
                <a:cs typeface="Courier New"/>
              </a:rPr>
              <a:t>()</a:t>
            </a:r>
            <a:r>
              <a:rPr lang="en-US" sz="2400" dirty="0">
                <a:latin typeface="Calibri"/>
                <a:cs typeface="Calibri"/>
              </a:rPr>
              <a:t> </a:t>
            </a:r>
          </a:p>
          <a:p>
            <a:pPr lvl="0"/>
            <a:endParaRPr lang="en-US" sz="2400" dirty="0">
              <a:latin typeface="Calibri"/>
              <a:cs typeface="Calibri"/>
            </a:endParaRPr>
          </a:p>
          <a:p>
            <a:r>
              <a:rPr lang="en-US" dirty="0">
                <a:latin typeface="Calibri"/>
                <a:ea typeface="MS PGothic" charset="0"/>
                <a:cs typeface="Calibri"/>
              </a:rPr>
              <a:t>Let’s trace </a:t>
            </a:r>
            <a:r>
              <a:rPr lang="en-US" dirty="0" err="1">
                <a:latin typeface="Courier New"/>
                <a:cs typeface="Courier New"/>
              </a:rPr>
              <a:t>runprogram</a:t>
            </a:r>
            <a:r>
              <a:rPr lang="en-US" dirty="0">
                <a:latin typeface="Courier New"/>
                <a:cs typeface="Courier New"/>
              </a:rPr>
              <a:t>()</a:t>
            </a:r>
            <a:endParaRPr lang="en-US" dirty="0">
              <a:latin typeface="Calibri"/>
              <a:ea typeface="MS PGothic" charset="0"/>
              <a:cs typeface="Calibri"/>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a:t>
            </a:fld>
            <a:endParaRPr lang="en-US"/>
          </a:p>
        </p:txBody>
      </p:sp>
      <p:pic>
        <p:nvPicPr>
          <p:cNvPr id="4" name="Picture 3"/>
          <p:cNvPicPr>
            <a:picLocks noChangeAspect="1"/>
          </p:cNvPicPr>
          <p:nvPr/>
        </p:nvPicPr>
        <p:blipFill>
          <a:blip r:embed="rId2"/>
          <a:stretch>
            <a:fillRect/>
          </a:stretch>
        </p:blipFill>
        <p:spPr>
          <a:xfrm>
            <a:off x="8915400" y="381000"/>
            <a:ext cx="2590800" cy="2590800"/>
          </a:xfrm>
          <a:prstGeom prst="rect">
            <a:avLst/>
          </a:prstGeom>
        </p:spPr>
      </p:pic>
    </p:spTree>
    <p:extLst>
      <p:ext uri="{BB962C8B-B14F-4D97-AF65-F5344CB8AC3E}">
        <p14:creationId xmlns:p14="http://schemas.microsoft.com/office/powerpoint/2010/main" val="306344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err="1">
                <a:latin typeface="Courier New" panose="02070309020205020404" pitchFamily="49" charset="0"/>
                <a:cs typeface="Courier New" panose="02070309020205020404" pitchFamily="49" charset="0"/>
              </a:rPr>
              <a:t>syscall</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20</a:t>
            </a:fld>
            <a:endParaRPr lang="en-US" dirty="0"/>
          </a:p>
        </p:txBody>
      </p:sp>
      <p:sp>
        <p:nvSpPr>
          <p:cNvPr id="5" name="Rectangle 3"/>
          <p:cNvSpPr txBox="1">
            <a:spLocks/>
          </p:cNvSpPr>
          <p:nvPr/>
        </p:nvSpPr>
        <p:spPr bwMode="auto">
          <a:xfrm>
            <a:off x="1143000" y="1371602"/>
            <a:ext cx="9067800" cy="3962399"/>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a:cs typeface="Calibri"/>
              </a:rPr>
              <a:t>A user program</a:t>
            </a:r>
          </a:p>
          <a:p>
            <a:pPr lvl="1"/>
            <a:r>
              <a:rPr lang="en-US" kern="0" dirty="0">
                <a:latin typeface="Calibri"/>
                <a:cs typeface="Calibri"/>
              </a:rPr>
              <a:t>Loads a system call code into register </a:t>
            </a:r>
            <a:r>
              <a:rPr lang="en-US" kern="0" dirty="0">
                <a:solidFill>
                  <a:srgbClr val="FF0000"/>
                </a:solidFill>
                <a:latin typeface="Courier New" charset="0"/>
                <a:ea typeface="Courier New" charset="0"/>
                <a:cs typeface="Courier New" charset="0"/>
              </a:rPr>
              <a:t>$v0</a:t>
            </a:r>
          </a:p>
          <a:p>
            <a:pPr lvl="1"/>
            <a:r>
              <a:rPr lang="en-US" kern="0" dirty="0">
                <a:latin typeface="Calibri"/>
                <a:cs typeface="Calibri"/>
              </a:rPr>
              <a:t>Loads the arguments into registers </a:t>
            </a:r>
            <a:r>
              <a:rPr lang="en-US" kern="0" dirty="0">
                <a:solidFill>
                  <a:srgbClr val="FF0000"/>
                </a:solidFill>
                <a:latin typeface="Courier New" charset="0"/>
                <a:ea typeface="Courier New" charset="0"/>
                <a:cs typeface="Courier New" charset="0"/>
              </a:rPr>
              <a:t>$a0, ..., $a3</a:t>
            </a:r>
          </a:p>
          <a:p>
            <a:pPr lvl="1"/>
            <a:endParaRPr lang="en-US" kern="0" dirty="0">
              <a:latin typeface="Calibri"/>
              <a:cs typeface="Calibri"/>
            </a:endParaRPr>
          </a:p>
          <a:p>
            <a:r>
              <a:rPr lang="en-US" kern="0" dirty="0">
                <a:latin typeface="Calibri"/>
                <a:cs typeface="Calibri"/>
              </a:rPr>
              <a:t>System calls that return values</a:t>
            </a:r>
          </a:p>
          <a:p>
            <a:pPr lvl="1"/>
            <a:r>
              <a:rPr lang="en-US" kern="0" dirty="0">
                <a:latin typeface="Calibri"/>
                <a:cs typeface="Calibri"/>
              </a:rPr>
              <a:t>Put their result in register </a:t>
            </a:r>
            <a:r>
              <a:rPr lang="en-US" kern="0" dirty="0">
                <a:solidFill>
                  <a:srgbClr val="FF0000"/>
                </a:solidFill>
                <a:latin typeface="Courier New" charset="0"/>
                <a:ea typeface="Courier New" charset="0"/>
                <a:cs typeface="Courier New" charset="0"/>
              </a:rPr>
              <a:t>$v0</a:t>
            </a:r>
          </a:p>
        </p:txBody>
      </p:sp>
    </p:spTree>
    <p:extLst>
      <p:ext uri="{BB962C8B-B14F-4D97-AF65-F5344CB8AC3E}">
        <p14:creationId xmlns:p14="http://schemas.microsoft.com/office/powerpoint/2010/main" val="1576525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10439400" cy="715962"/>
          </a:xfrm>
        </p:spPr>
        <p:txBody>
          <a:bodyPr/>
          <a:lstStyle/>
          <a:p>
            <a:r>
              <a:rPr lang="en-US" dirty="0" err="1" smtClean="0">
                <a:latin typeface="Courier New" panose="02070309020205020404" pitchFamily="49" charset="0"/>
                <a:cs typeface="Courier New" panose="02070309020205020404" pitchFamily="49" charset="0"/>
              </a:rPr>
              <a:t>Syscall</a:t>
            </a:r>
            <a:r>
              <a:rPr lang="en-US" dirty="0" smtClean="0">
                <a:latin typeface="Courier New" panose="02070309020205020404" pitchFamily="49" charset="0"/>
                <a:cs typeface="Courier New" panose="02070309020205020404" pitchFamily="49" charset="0"/>
              </a:rPr>
              <a:t> </a:t>
            </a:r>
            <a:r>
              <a:rPr lang="en-US" dirty="0" smtClean="0">
                <a:latin typeface="Calibri" charset="0"/>
                <a:ea typeface="Calibri" charset="0"/>
                <a:cs typeface="Calibri" charset="0"/>
              </a:rPr>
              <a:t>from a COMP4300 Project</a:t>
            </a:r>
            <a:endParaRPr lang="en-US" dirty="0">
              <a:latin typeface="Calibri" charset="0"/>
              <a:ea typeface="Calibri" charset="0"/>
              <a:cs typeface="Calibri"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21</a:t>
            </a:fld>
            <a:endParaRPr lang="en-US"/>
          </a:p>
        </p:txBody>
      </p:sp>
      <p:sp>
        <p:nvSpPr>
          <p:cNvPr id="5" name="Rectangle 3"/>
          <p:cNvSpPr txBox="1">
            <a:spLocks/>
          </p:cNvSpPr>
          <p:nvPr/>
        </p:nvSpPr>
        <p:spPr bwMode="auto">
          <a:xfrm>
            <a:off x="1981200" y="1066801"/>
            <a:ext cx="8229600" cy="2057399"/>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400" kern="0" dirty="0">
                <a:latin typeface="Calibri"/>
                <a:cs typeface="Calibri"/>
              </a:rPr>
              <a:t>A user program</a:t>
            </a:r>
          </a:p>
          <a:p>
            <a:pPr lvl="1"/>
            <a:r>
              <a:rPr lang="en-US" sz="2000" kern="0" dirty="0">
                <a:latin typeface="Calibri"/>
                <a:cs typeface="Calibri"/>
              </a:rPr>
              <a:t>Loads a system call code into register $v0</a:t>
            </a:r>
          </a:p>
          <a:p>
            <a:pPr lvl="1"/>
            <a:r>
              <a:rPr lang="en-US" sz="2000" kern="0" dirty="0">
                <a:latin typeface="Calibri"/>
                <a:cs typeface="Calibri"/>
              </a:rPr>
              <a:t>Loads the arguments into registers $a0, ..., $a3</a:t>
            </a:r>
          </a:p>
          <a:p>
            <a:r>
              <a:rPr lang="en-US" sz="2400" kern="0" dirty="0">
                <a:latin typeface="Calibri"/>
                <a:cs typeface="Calibri"/>
              </a:rPr>
              <a:t>System calls that return values</a:t>
            </a:r>
          </a:p>
          <a:p>
            <a:pPr lvl="1"/>
            <a:r>
              <a:rPr lang="en-US" sz="2000" kern="0" dirty="0">
                <a:latin typeface="Calibri"/>
                <a:cs typeface="Calibri"/>
              </a:rPr>
              <a:t>Put their result in register $v0</a:t>
            </a:r>
            <a:endParaRPr lang="en-US" sz="2000" kern="0" dirty="0">
              <a:latin typeface="Calibri"/>
              <a:ea typeface="MS PGothic" charset="0"/>
              <a:cs typeface="Calibri"/>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908" y="3200399"/>
            <a:ext cx="8376184" cy="327660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9312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crt0.s</a:t>
            </a:r>
            <a:r>
              <a:rPr lang="en-US" dirty="0"/>
              <a:t> in </a:t>
            </a:r>
            <a:r>
              <a:rPr lang="en-US" dirty="0">
                <a:latin typeface="Courier New" panose="02070309020205020404" pitchFamily="49" charset="0"/>
                <a:cs typeface="Courier New" panose="02070309020205020404" pitchFamily="49" charset="0"/>
              </a:rPr>
              <a:t>cs161/</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/lib/crt0</a:t>
            </a:r>
          </a:p>
        </p:txBody>
      </p:sp>
      <p:sp>
        <p:nvSpPr>
          <p:cNvPr id="3" name="Slide Number Placeholder 2"/>
          <p:cNvSpPr>
            <a:spLocks noGrp="1"/>
          </p:cNvSpPr>
          <p:nvPr>
            <p:ph type="sldNum" sz="quarter" idx="11"/>
          </p:nvPr>
        </p:nvSpPr>
        <p:spPr/>
        <p:txBody>
          <a:bodyPr/>
          <a:lstStyle/>
          <a:p>
            <a:fld id="{F2AB741D-3059-9749-806A-40E1FE40CF46}" type="slidenum">
              <a:rPr lang="en-US" smtClean="0"/>
              <a:pPr/>
              <a:t>22</a:t>
            </a:fld>
            <a:endParaRPr lang="en-US"/>
          </a:p>
        </p:txBody>
      </p:sp>
      <p:sp>
        <p:nvSpPr>
          <p:cNvPr id="5" name="Rectangle 3"/>
          <p:cNvSpPr txBox="1">
            <a:spLocks/>
          </p:cNvSpPr>
          <p:nvPr/>
        </p:nvSpPr>
        <p:spPr bwMode="auto">
          <a:xfrm>
            <a:off x="838200" y="1752601"/>
            <a:ext cx="10744200" cy="4492624"/>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a:cs typeface="Calibri"/>
              </a:rPr>
              <a:t>MIPS assembly code: </a:t>
            </a:r>
            <a:r>
              <a:rPr lang="en-US" kern="0" dirty="0">
                <a:solidFill>
                  <a:srgbClr val="FF0000"/>
                </a:solidFill>
                <a:latin typeface="Calibri"/>
                <a:cs typeface="Calibri"/>
              </a:rPr>
              <a:t>To receive control when a user-level program is started.</a:t>
            </a:r>
            <a:endParaRPr lang="en-US" kern="0" dirty="0">
              <a:solidFill>
                <a:srgbClr val="FF0000"/>
              </a:solidFill>
              <a:latin typeface="Courier New"/>
              <a:cs typeface="Courier New"/>
            </a:endParaRPr>
          </a:p>
          <a:p>
            <a:endParaRPr lang="en-US" kern="0" dirty="0">
              <a:latin typeface="Calibri"/>
              <a:cs typeface="Calibri"/>
            </a:endParaRPr>
          </a:p>
          <a:p>
            <a:r>
              <a:rPr lang="en-US" kern="0" dirty="0">
                <a:latin typeface="Calibri"/>
                <a:cs typeface="Calibri"/>
              </a:rPr>
              <a:t>To call the user program's </a:t>
            </a:r>
            <a:r>
              <a:rPr lang="en-US" kern="0" dirty="0">
                <a:latin typeface="Courier New" panose="02070309020205020404" pitchFamily="49" charset="0"/>
                <a:cs typeface="Courier New" panose="02070309020205020404" pitchFamily="49" charset="0"/>
              </a:rPr>
              <a:t>main()</a:t>
            </a:r>
            <a:r>
              <a:rPr lang="en-US" sz="2400" kern="0" dirty="0">
                <a:latin typeface="Courier New" panose="02070309020205020404" pitchFamily="49" charset="0"/>
                <a:cs typeface="Courier New" panose="02070309020205020404" pitchFamily="49" charset="0"/>
              </a:rPr>
              <a:t> </a:t>
            </a:r>
          </a:p>
          <a:p>
            <a:endParaRPr lang="en-US" sz="2400" kern="0" dirty="0">
              <a:latin typeface="Calibri"/>
              <a:cs typeface="Calibri"/>
            </a:endParaRPr>
          </a:p>
          <a:p>
            <a:r>
              <a:rPr lang="en-US" kern="0" dirty="0">
                <a:latin typeface="Calibri"/>
                <a:ea typeface="MS PGothic" charset="0"/>
                <a:cs typeface="Calibri"/>
              </a:rPr>
              <a:t>To interface with </a:t>
            </a:r>
            <a:r>
              <a:rPr lang="en-US" kern="0" dirty="0" err="1">
                <a:latin typeface="Courier New" charset="0"/>
                <a:ea typeface="Courier New" charset="0"/>
                <a:cs typeface="Courier New" charset="0"/>
              </a:rPr>
              <a:t>execv</a:t>
            </a:r>
            <a:r>
              <a:rPr lang="en-US" kern="0" dirty="0">
                <a:latin typeface="Courier New" charset="0"/>
                <a:ea typeface="Courier New" charset="0"/>
                <a:cs typeface="Courier New" charset="0"/>
              </a:rPr>
              <a:t>()</a:t>
            </a:r>
          </a:p>
          <a:p>
            <a:pPr lvl="1"/>
            <a:r>
              <a:rPr lang="en-US" kern="0" dirty="0" err="1">
                <a:latin typeface="Courier New" panose="02070309020205020404" pitchFamily="49" charset="0"/>
                <a:ea typeface="MS PGothic" charset="0"/>
                <a:cs typeface="Courier New" panose="02070309020205020404" pitchFamily="49" charset="0"/>
              </a:rPr>
              <a:t>execv</a:t>
            </a:r>
            <a:r>
              <a:rPr lang="en-US" kern="0" dirty="0">
                <a:latin typeface="Courier New" panose="02070309020205020404" pitchFamily="49" charset="0"/>
                <a:ea typeface="MS PGothic" charset="0"/>
                <a:cs typeface="Courier New" panose="02070309020205020404" pitchFamily="49" charset="0"/>
              </a:rPr>
              <a:t>() </a:t>
            </a:r>
            <a:r>
              <a:rPr lang="en-US" kern="0" dirty="0">
                <a:latin typeface="Calibri"/>
                <a:ea typeface="MS PGothic" charset="0"/>
                <a:cs typeface="Calibri"/>
              </a:rPr>
              <a:t>runs an executable file in the context of an existing process, replacing the previous executable. </a:t>
            </a:r>
          </a:p>
        </p:txBody>
      </p:sp>
    </p:spTree>
    <p:extLst>
      <p:ext uri="{BB962C8B-B14F-4D97-AF65-F5344CB8AC3E}">
        <p14:creationId xmlns:p14="http://schemas.microsoft.com/office/powerpoint/2010/main" val="539792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lstStyle/>
          <a:p>
            <a:r>
              <a:rPr lang="en-US" dirty="0">
                <a:latin typeface="Courier New" panose="02070309020205020404" pitchFamily="49" charset="0"/>
                <a:cs typeface="Courier New" panose="02070309020205020404" pitchFamily="49" charset="0"/>
              </a:rPr>
              <a:t>exec</a:t>
            </a:r>
            <a:r>
              <a:rPr lang="en-US" dirty="0"/>
              <a:t> and its variations</a:t>
            </a:r>
          </a:p>
        </p:txBody>
      </p:sp>
      <p:sp>
        <p:nvSpPr>
          <p:cNvPr id="3" name="Slide Number Placeholder 2"/>
          <p:cNvSpPr>
            <a:spLocks noGrp="1"/>
          </p:cNvSpPr>
          <p:nvPr>
            <p:ph type="sldNum" sz="quarter" idx="11"/>
          </p:nvPr>
        </p:nvSpPr>
        <p:spPr/>
        <p:txBody>
          <a:bodyPr/>
          <a:lstStyle/>
          <a:p>
            <a:fld id="{F2AB741D-3059-9749-806A-40E1FE40CF46}" type="slidenum">
              <a:rPr lang="en-US" smtClean="0"/>
              <a:pPr/>
              <a:t>23</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1219200"/>
            <a:ext cx="7644043" cy="4876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TextBox 3"/>
          <p:cNvSpPr txBox="1"/>
          <p:nvPr/>
        </p:nvSpPr>
        <p:spPr>
          <a:xfrm>
            <a:off x="2438400" y="6172200"/>
            <a:ext cx="7239000" cy="523220"/>
          </a:xfrm>
          <a:prstGeom prst="rect">
            <a:avLst/>
          </a:prstGeom>
          <a:noFill/>
        </p:spPr>
        <p:txBody>
          <a:bodyPr wrap="square" rtlCol="0">
            <a:spAutoFit/>
          </a:bodyPr>
          <a:lstStyle/>
          <a:p>
            <a:r>
              <a:rPr lang="en-US" sz="1400" dirty="0">
                <a:latin typeface="Calibri" charset="0"/>
                <a:ea typeface="Calibri" charset="0"/>
                <a:cs typeface="Calibri" charset="0"/>
              </a:rPr>
              <a:t>Reference: </a:t>
            </a:r>
            <a:r>
              <a:rPr lang="en-US" sz="1400" dirty="0">
                <a:latin typeface="Calibri" charset="0"/>
                <a:ea typeface="Calibri" charset="0"/>
                <a:cs typeface="Calibri" charset="0"/>
                <a:hlinkClick r:id="rId4"/>
              </a:rPr>
              <a:t>http://stackoverflow.com/questions/926185/about-fork-and-execve-system-call</a:t>
            </a:r>
            <a:endParaRPr lang="en-US" sz="1400" dirty="0">
              <a:latin typeface="Calibri" charset="0"/>
              <a:ea typeface="Calibri" charset="0"/>
              <a:cs typeface="Calibri" charset="0"/>
            </a:endParaRPr>
          </a:p>
          <a:p>
            <a:r>
              <a:rPr lang="en-US" sz="1400" dirty="0">
                <a:latin typeface="Calibri" charset="0"/>
                <a:ea typeface="Calibri" charset="0"/>
                <a:cs typeface="Calibri" charset="0"/>
              </a:rPr>
              <a:t>Courtesy of </a:t>
            </a:r>
            <a:r>
              <a:rPr lang="en-US" sz="1400" dirty="0">
                <a:latin typeface="Calibri" charset="0"/>
                <a:ea typeface="Calibri" charset="0"/>
                <a:cs typeface="Calibri" charset="0"/>
                <a:hlinkClick r:id="rId5"/>
              </a:rPr>
              <a:t>0x6adb015</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3230679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crt0.s</a:t>
            </a:r>
            <a:r>
              <a:rPr lang="en-US" dirty="0"/>
              <a:t> in </a:t>
            </a:r>
            <a:r>
              <a:rPr lang="en-US" dirty="0">
                <a:latin typeface="Courier New" panose="02070309020205020404" pitchFamily="49" charset="0"/>
                <a:cs typeface="Courier New" panose="02070309020205020404" pitchFamily="49" charset="0"/>
              </a:rPr>
              <a:t>cs161/</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/lib/crt0</a:t>
            </a:r>
          </a:p>
        </p:txBody>
      </p:sp>
      <p:sp>
        <p:nvSpPr>
          <p:cNvPr id="3" name="Slide Number Placeholder 2"/>
          <p:cNvSpPr>
            <a:spLocks noGrp="1"/>
          </p:cNvSpPr>
          <p:nvPr>
            <p:ph type="sldNum" sz="quarter" idx="11"/>
          </p:nvPr>
        </p:nvSpPr>
        <p:spPr/>
        <p:txBody>
          <a:bodyPr/>
          <a:lstStyle/>
          <a:p>
            <a:fld id="{F2AB741D-3059-9749-806A-40E1FE40CF46}" type="slidenum">
              <a:rPr lang="en-US" smtClean="0"/>
              <a:pPr/>
              <a:t>24</a:t>
            </a:fld>
            <a:endParaRPr lang="en-US"/>
          </a:p>
        </p:txBody>
      </p:sp>
      <p:sp>
        <p:nvSpPr>
          <p:cNvPr id="6" name="Rectangle 5"/>
          <p:cNvSpPr>
            <a:spLocks noChangeArrowheads="1"/>
          </p:cNvSpPr>
          <p:nvPr/>
        </p:nvSpPr>
        <p:spPr bwMode="auto">
          <a:xfrm>
            <a:off x="3657600" y="2028111"/>
            <a:ext cx="4724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crt0.s</a:t>
            </a:r>
            <a:endParaRPr lang="en-US" sz="2800" dirty="0">
              <a:solidFill>
                <a:srgbClr val="000681"/>
              </a:solidFill>
              <a:latin typeface="Calibri"/>
              <a:cs typeface="Calibri"/>
            </a:endParaRPr>
          </a:p>
        </p:txBody>
      </p:sp>
      <p:grpSp>
        <p:nvGrpSpPr>
          <p:cNvPr id="5" name="Group 4"/>
          <p:cNvGrpSpPr/>
          <p:nvPr/>
        </p:nvGrpSpPr>
        <p:grpSpPr>
          <a:xfrm>
            <a:off x="3200400" y="4043115"/>
            <a:ext cx="6019800" cy="1485507"/>
            <a:chOff x="1676400" y="4043114"/>
            <a:chExt cx="6019800" cy="1485507"/>
          </a:xfrm>
        </p:grpSpPr>
        <p:sp>
          <p:nvSpPr>
            <p:cNvPr id="11" name="Rectangle 10"/>
            <p:cNvSpPr>
              <a:spLocks noChangeArrowheads="1"/>
            </p:cNvSpPr>
            <p:nvPr/>
          </p:nvSpPr>
          <p:spPr bwMode="auto">
            <a:xfrm>
              <a:off x="1676400" y="5004759"/>
              <a:ext cx="60198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alibri" panose="020F0502020204030204" pitchFamily="34" charset="0"/>
                  <a:cs typeface="Courier New"/>
                </a:rPr>
                <a:t>Call</a:t>
              </a:r>
              <a:r>
                <a:rPr lang="en-US" sz="2800" dirty="0">
                  <a:latin typeface="Courier New"/>
                  <a:cs typeface="Courier New"/>
                </a:rPr>
                <a:t> exit() </a:t>
              </a:r>
              <a:r>
                <a:rPr lang="en-US" sz="2800" dirty="0">
                  <a:latin typeface="Calibri" panose="020F0502020204030204" pitchFamily="34" charset="0"/>
                  <a:cs typeface="Courier New"/>
                </a:rPr>
                <a:t>when</a:t>
              </a:r>
              <a:r>
                <a:rPr lang="en-US" sz="2800" dirty="0">
                  <a:latin typeface="Courier New"/>
                  <a:cs typeface="Courier New"/>
                </a:rPr>
                <a:t> main() </a:t>
              </a:r>
              <a:r>
                <a:rPr lang="en-US" sz="2800" dirty="0">
                  <a:latin typeface="Calibri" panose="020F0502020204030204" pitchFamily="34" charset="0"/>
                  <a:cs typeface="Courier New"/>
                </a:rPr>
                <a:t>returns</a:t>
              </a:r>
              <a:endParaRPr lang="en-US" sz="2800" dirty="0">
                <a:solidFill>
                  <a:srgbClr val="000681"/>
                </a:solidFill>
                <a:latin typeface="Calibri" panose="020F0502020204030204" pitchFamily="34" charset="0"/>
                <a:cs typeface="Courier New"/>
              </a:endParaRPr>
            </a:p>
          </p:txBody>
        </p:sp>
        <p:sp>
          <p:nvSpPr>
            <p:cNvPr id="12" name="Down Arrow 11"/>
            <p:cNvSpPr/>
            <p:nvPr/>
          </p:nvSpPr>
          <p:spPr>
            <a:xfrm>
              <a:off x="4284453" y="4043114"/>
              <a:ext cx="457200" cy="89316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3200400" y="2570347"/>
            <a:ext cx="5867400" cy="1434275"/>
            <a:chOff x="1676400" y="2570346"/>
            <a:chExt cx="5867400" cy="1434275"/>
          </a:xfrm>
        </p:grpSpPr>
        <p:sp>
          <p:nvSpPr>
            <p:cNvPr id="9" name="Rectangle 8"/>
            <p:cNvSpPr>
              <a:spLocks noChangeArrowheads="1"/>
            </p:cNvSpPr>
            <p:nvPr/>
          </p:nvSpPr>
          <p:spPr bwMode="auto">
            <a:xfrm>
              <a:off x="1676400" y="3480759"/>
              <a:ext cx="5867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alibri" panose="020F0502020204030204" pitchFamily="34" charset="0"/>
                  <a:cs typeface="Courier New"/>
                </a:rPr>
                <a:t>Call</a:t>
              </a:r>
              <a:r>
                <a:rPr lang="en-US" sz="2800" dirty="0">
                  <a:latin typeface="Courier New"/>
                  <a:cs typeface="Courier New"/>
                </a:rPr>
                <a:t> main() </a:t>
              </a:r>
              <a:r>
                <a:rPr lang="en-US" sz="2800" dirty="0">
                  <a:latin typeface="Calibri" panose="020F0502020204030204" pitchFamily="34" charset="0"/>
                  <a:cs typeface="Courier New"/>
                </a:rPr>
                <a:t>in a user program</a:t>
              </a:r>
              <a:endParaRPr lang="en-US" sz="2800" dirty="0">
                <a:solidFill>
                  <a:srgbClr val="000681"/>
                </a:solidFill>
                <a:latin typeface="Calibri" panose="020F0502020204030204" pitchFamily="34" charset="0"/>
                <a:cs typeface="Courier New"/>
              </a:endParaRPr>
            </a:p>
          </p:txBody>
        </p:sp>
        <p:sp>
          <p:nvSpPr>
            <p:cNvPr id="15" name="Down Arrow 14"/>
            <p:cNvSpPr/>
            <p:nvPr/>
          </p:nvSpPr>
          <p:spPr>
            <a:xfrm>
              <a:off x="4267200" y="2570346"/>
              <a:ext cx="457200" cy="89316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332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1"/>
            <a:ext cx="8229600" cy="619539"/>
          </a:xfrm>
        </p:spPr>
        <p:txBody>
          <a:bodyPr/>
          <a:lstStyle/>
          <a:p>
            <a:r>
              <a:rPr lang="en-US" sz="3600" dirty="0">
                <a:latin typeface="Courier New" panose="02070309020205020404" pitchFamily="49" charset="0"/>
                <a:cs typeface="Courier New" panose="02070309020205020404" pitchFamily="49" charset="0"/>
              </a:rPr>
              <a:t>crt0.S</a:t>
            </a:r>
          </a:p>
        </p:txBody>
      </p:sp>
      <p:sp>
        <p:nvSpPr>
          <p:cNvPr id="3" name="Slide Number Placeholder 2"/>
          <p:cNvSpPr>
            <a:spLocks noGrp="1"/>
          </p:cNvSpPr>
          <p:nvPr>
            <p:ph type="sldNum" sz="quarter" idx="11"/>
          </p:nvPr>
        </p:nvSpPr>
        <p:spPr/>
        <p:txBody>
          <a:bodyPr/>
          <a:lstStyle/>
          <a:p>
            <a:fld id="{F2AB741D-3059-9749-806A-40E1FE40CF46}" type="slidenum">
              <a:rPr lang="en-US" smtClean="0"/>
              <a:pPr/>
              <a:t>25</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414"/>
            <a:ext cx="8832845" cy="60860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832845" y="423494"/>
            <a:ext cx="3200400" cy="5755422"/>
          </a:xfrm>
          <a:prstGeom prst="rect">
            <a:avLst/>
          </a:prstGeom>
        </p:spPr>
        <p:txBody>
          <a:bodyPr wrap="square">
            <a:spAutoFit/>
          </a:bodyPr>
          <a:lstStyle/>
          <a:p>
            <a:pPr marL="0" marR="0">
              <a:spcBef>
                <a:spcPts val="0"/>
              </a:spcBef>
              <a:spcAft>
                <a:spcPts val="0"/>
              </a:spcAft>
            </a:pPr>
            <a:r>
              <a:rPr lang="en-US" sz="3200" dirty="0">
                <a:solidFill>
                  <a:srgbClr val="FF0000"/>
                </a:solidFill>
                <a:latin typeface="Calibri" charset="0"/>
                <a:ea typeface="Calibri" charset="0"/>
                <a:cs typeface="Calibri" charset="0"/>
              </a:rPr>
              <a:t>Exercise </a:t>
            </a:r>
            <a:r>
              <a:rPr lang="en-US" sz="3200" dirty="0" smtClean="0">
                <a:solidFill>
                  <a:srgbClr val="FF0000"/>
                </a:solidFill>
                <a:latin typeface="Calibri" charset="0"/>
                <a:ea typeface="Calibri" charset="0"/>
                <a:cs typeface="Calibri" charset="0"/>
              </a:rPr>
              <a:t>4 </a:t>
            </a:r>
            <a:r>
              <a:rPr lang="en-NZ" sz="3200" dirty="0">
                <a:solidFill>
                  <a:srgbClr val="FF0000"/>
                </a:solidFill>
                <a:latin typeface="Calibri" charset="0"/>
                <a:ea typeface="Calibri" charset="0"/>
                <a:cs typeface="Calibri" charset="0"/>
              </a:rPr>
              <a:t>(</a:t>
            </a:r>
            <a:r>
              <a:rPr lang="en-NZ" sz="3200" dirty="0" err="1">
                <a:solidFill>
                  <a:srgbClr val="FF0000"/>
                </a:solidFill>
                <a:latin typeface="Calibri" charset="0"/>
                <a:ea typeface="Calibri" charset="0"/>
                <a:cs typeface="Calibri" charset="0"/>
              </a:rPr>
              <a:t>Plickers</a:t>
            </a:r>
            <a:r>
              <a:rPr lang="en-NZ" sz="3200" dirty="0">
                <a:solidFill>
                  <a:srgbClr val="FF0000"/>
                </a:solidFill>
                <a:latin typeface="Calibri" charset="0"/>
                <a:ea typeface="Calibri" charset="0"/>
                <a:cs typeface="Calibri" charset="0"/>
              </a:rPr>
              <a:t>): </a:t>
            </a:r>
            <a:r>
              <a:rPr lang="en-US" sz="3200" dirty="0">
                <a:solidFill>
                  <a:srgbClr val="000681"/>
                </a:solidFill>
                <a:latin typeface="Calibri" charset="0"/>
                <a:ea typeface="Calibri" charset="0"/>
                <a:cs typeface="Calibri" charset="0"/>
              </a:rPr>
              <a:t>How does the main() function return a value back to controller crt0.s</a:t>
            </a:r>
            <a:r>
              <a:rPr lang="en-US" sz="3200" dirty="0" smtClean="0">
                <a:solidFill>
                  <a:srgbClr val="000681"/>
                </a:solidFill>
                <a:latin typeface="Calibri" charset="0"/>
                <a:ea typeface="Calibri" charset="0"/>
                <a:cs typeface="Calibri" charset="0"/>
              </a:rPr>
              <a:t>?</a:t>
            </a:r>
          </a:p>
          <a:p>
            <a:pPr marL="0" marR="0">
              <a:spcBef>
                <a:spcPts val="0"/>
              </a:spcBef>
              <a:spcAft>
                <a:spcPts val="0"/>
              </a:spcAft>
            </a:pPr>
            <a:endParaRPr lang="en-US" sz="3200" dirty="0" smtClean="0">
              <a:solidFill>
                <a:srgbClr val="000681"/>
              </a:solidFill>
              <a:latin typeface="Calibri" charset="0"/>
              <a:ea typeface="Calibri" charset="0"/>
              <a:cs typeface="Calibri" charset="0"/>
            </a:endParaRPr>
          </a:p>
          <a:p>
            <a:pPr marL="514350" indent="-514350">
              <a:spcBef>
                <a:spcPts val="0"/>
              </a:spcBef>
              <a:spcAft>
                <a:spcPts val="0"/>
              </a:spcAft>
              <a:buAutoNum type="alphaUcPeriod"/>
            </a:pPr>
            <a:r>
              <a:rPr lang="en-US" sz="2800" dirty="0" smtClean="0">
                <a:solidFill>
                  <a:srgbClr val="000681"/>
                </a:solidFill>
                <a:latin typeface="Courier New" charset="0"/>
                <a:ea typeface="Courier New" charset="0"/>
                <a:cs typeface="Courier New" charset="0"/>
              </a:rPr>
              <a:t>return</a:t>
            </a:r>
            <a:r>
              <a:rPr lang="en-US" sz="2800" dirty="0">
                <a:solidFill>
                  <a:srgbClr val="000681"/>
                </a:solidFill>
                <a:latin typeface="Courier New" charset="0"/>
                <a:ea typeface="Courier New" charset="0"/>
                <a:cs typeface="Courier New" charset="0"/>
              </a:rPr>
              <a:t>	</a:t>
            </a:r>
            <a:endParaRPr lang="en-US" sz="2800" dirty="0" smtClean="0">
              <a:solidFill>
                <a:srgbClr val="000681"/>
              </a:solidFill>
              <a:latin typeface="Courier New" charset="0"/>
              <a:ea typeface="Courier New" charset="0"/>
              <a:cs typeface="Courier New" charset="0"/>
            </a:endParaRPr>
          </a:p>
          <a:p>
            <a:pPr marL="514350" indent="-514350">
              <a:spcBef>
                <a:spcPts val="0"/>
              </a:spcBef>
              <a:spcAft>
                <a:spcPts val="0"/>
              </a:spcAft>
              <a:buAutoNum type="alphaUcPeriod"/>
            </a:pPr>
            <a:r>
              <a:rPr lang="en-US" sz="2800" dirty="0" smtClean="0">
                <a:solidFill>
                  <a:srgbClr val="000681"/>
                </a:solidFill>
                <a:latin typeface="Courier New" charset="0"/>
                <a:ea typeface="Courier New" charset="0"/>
                <a:cs typeface="Courier New" charset="0"/>
              </a:rPr>
              <a:t>move </a:t>
            </a:r>
            <a:r>
              <a:rPr lang="en-US" sz="2800" dirty="0">
                <a:solidFill>
                  <a:srgbClr val="000681"/>
                </a:solidFill>
                <a:latin typeface="Courier New" charset="0"/>
                <a:ea typeface="Courier New" charset="0"/>
                <a:cs typeface="Courier New" charset="0"/>
              </a:rPr>
              <a:t>s0, </a:t>
            </a:r>
            <a:r>
              <a:rPr lang="en-US" sz="2800" dirty="0" smtClean="0">
                <a:solidFill>
                  <a:srgbClr val="000681"/>
                </a:solidFill>
                <a:latin typeface="Courier New" charset="0"/>
                <a:ea typeface="Courier New" charset="0"/>
                <a:cs typeface="Courier New" charset="0"/>
              </a:rPr>
              <a:t>v0</a:t>
            </a:r>
          </a:p>
          <a:p>
            <a:pPr marL="514350" indent="-514350">
              <a:spcBef>
                <a:spcPts val="0"/>
              </a:spcBef>
              <a:spcAft>
                <a:spcPts val="0"/>
              </a:spcAft>
              <a:buAutoNum type="alphaUcPeriod"/>
            </a:pPr>
            <a:r>
              <a:rPr lang="en-US" sz="2800" dirty="0" err="1" smtClean="0">
                <a:solidFill>
                  <a:srgbClr val="000681"/>
                </a:solidFill>
                <a:latin typeface="Courier New" charset="0"/>
                <a:ea typeface="Courier New" charset="0"/>
                <a:cs typeface="Courier New" charset="0"/>
              </a:rPr>
              <a:t>jal</a:t>
            </a:r>
            <a:r>
              <a:rPr lang="en-US" sz="2800" dirty="0" smtClean="0">
                <a:solidFill>
                  <a:srgbClr val="000681"/>
                </a:solidFill>
                <a:latin typeface="Courier New" charset="0"/>
                <a:ea typeface="Courier New" charset="0"/>
                <a:cs typeface="Courier New" charset="0"/>
              </a:rPr>
              <a:t> </a:t>
            </a:r>
            <a:r>
              <a:rPr lang="en-US" sz="2800" dirty="0">
                <a:solidFill>
                  <a:srgbClr val="000681"/>
                </a:solidFill>
                <a:latin typeface="Courier New" charset="0"/>
                <a:ea typeface="Courier New" charset="0"/>
                <a:cs typeface="Courier New" charset="0"/>
              </a:rPr>
              <a:t>main	 </a:t>
            </a:r>
            <a:endParaRPr lang="en-US" sz="2800" dirty="0" smtClean="0">
              <a:solidFill>
                <a:srgbClr val="000681"/>
              </a:solidFill>
              <a:latin typeface="Courier New" charset="0"/>
              <a:ea typeface="Courier New" charset="0"/>
              <a:cs typeface="Courier New" charset="0"/>
            </a:endParaRPr>
          </a:p>
          <a:p>
            <a:pPr marL="514350" indent="-514350">
              <a:spcBef>
                <a:spcPts val="0"/>
              </a:spcBef>
              <a:spcAft>
                <a:spcPts val="0"/>
              </a:spcAft>
              <a:buAutoNum type="alphaUcPeriod"/>
            </a:pPr>
            <a:r>
              <a:rPr lang="en-US" sz="2800" dirty="0">
                <a:solidFill>
                  <a:srgbClr val="000681"/>
                </a:solidFill>
                <a:latin typeface="Courier New" charset="0"/>
                <a:ea typeface="Courier New" charset="0"/>
                <a:cs typeface="Courier New" charset="0"/>
              </a:rPr>
              <a:t>move a0, s0</a:t>
            </a:r>
          </a:p>
          <a:p>
            <a:pPr marL="0" marR="0">
              <a:spcBef>
                <a:spcPts val="0"/>
              </a:spcBef>
              <a:spcAft>
                <a:spcPts val="0"/>
              </a:spcAft>
            </a:pPr>
            <a:r>
              <a:rPr lang="en-US" sz="3200" dirty="0">
                <a:solidFill>
                  <a:srgbClr val="000681"/>
                </a:solidFill>
                <a:latin typeface="Calibri" charset="0"/>
                <a:ea typeface="Calibri" charset="0"/>
                <a:cs typeface="Calibri" charset="0"/>
              </a:rPr>
              <a:t> </a:t>
            </a:r>
          </a:p>
        </p:txBody>
      </p:sp>
    </p:spTree>
    <p:extLst>
      <p:ext uri="{BB962C8B-B14F-4D97-AF65-F5344CB8AC3E}">
        <p14:creationId xmlns:p14="http://schemas.microsoft.com/office/powerpoint/2010/main" val="16754664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2011362"/>
          </a:xfrm>
        </p:spPr>
        <p:txBody>
          <a:bodyPr/>
          <a:lstStyle/>
          <a:p>
            <a:r>
              <a:rPr lang="en-NZ" sz="4000" dirty="0">
                <a:solidFill>
                  <a:srgbClr val="FF0000"/>
                </a:solidFill>
                <a:latin typeface="Calibri" charset="0"/>
                <a:ea typeface="Calibri" charset="0"/>
                <a:cs typeface="Calibri" charset="0"/>
              </a:rPr>
              <a:t>Exercise 5 </a:t>
            </a:r>
            <a:r>
              <a:rPr lang="en-NZ" sz="4000" dirty="0">
                <a:latin typeface="Calibri" charset="0"/>
                <a:ea typeface="Calibri" charset="0"/>
                <a:cs typeface="Calibri" charset="0"/>
              </a:rPr>
              <a:t>(</a:t>
            </a:r>
            <a:r>
              <a:rPr lang="en-NZ" sz="4000" dirty="0" err="1">
                <a:latin typeface="Calibri" charset="0"/>
                <a:ea typeface="Calibri" charset="0"/>
                <a:cs typeface="Calibri" charset="0"/>
              </a:rPr>
              <a:t>Plickers</a:t>
            </a:r>
            <a:r>
              <a:rPr lang="en-NZ" sz="4000" dirty="0">
                <a:latin typeface="Calibri" charset="0"/>
                <a:ea typeface="Calibri" charset="0"/>
                <a:cs typeface="Calibri" charset="0"/>
              </a:rPr>
              <a:t>):</a:t>
            </a:r>
            <a:r>
              <a:rPr lang="en-US" sz="4000" dirty="0">
                <a:latin typeface="Calibri" charset="0"/>
                <a:ea typeface="Calibri" charset="0"/>
                <a:cs typeface="Calibri" charset="0"/>
              </a:rPr>
              <a:t> Is this program an application or a part of the kernel? </a:t>
            </a:r>
            <a:br>
              <a:rPr lang="en-US" sz="4000" dirty="0">
                <a:latin typeface="Calibri" charset="0"/>
                <a:ea typeface="Calibri" charset="0"/>
                <a:cs typeface="Calibri" charset="0"/>
              </a:rPr>
            </a:br>
            <a:r>
              <a:rPr lang="en-US" sz="4000" dirty="0">
                <a:latin typeface="Calibri" charset="0"/>
                <a:ea typeface="Calibri" charset="0"/>
                <a:cs typeface="Calibri" charset="0"/>
              </a:rPr>
              <a:t>A. Application 		B. Part of </a:t>
            </a:r>
            <a:r>
              <a:rPr lang="en-US" sz="4000" dirty="0" smtClean="0">
                <a:latin typeface="Calibri" charset="0"/>
                <a:ea typeface="Calibri" charset="0"/>
                <a:cs typeface="Calibri" charset="0"/>
              </a:rPr>
              <a:t>Kernel</a:t>
            </a:r>
            <a:endParaRPr lang="en-US" sz="4000" dirty="0">
              <a:latin typeface="Calibri" charset="0"/>
              <a:ea typeface="Calibri" charset="0"/>
              <a:cs typeface="Calibri"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26</a:t>
            </a:fld>
            <a:endParaRPr lang="en-US"/>
          </a:p>
        </p:txBody>
      </p:sp>
      <p:pic>
        <p:nvPicPr>
          <p:cNvPr id="4" name="Picture 3"/>
          <p:cNvPicPr/>
          <p:nvPr/>
        </p:nvPicPr>
        <p:blipFill>
          <a:blip r:embed="rId2"/>
          <a:stretch>
            <a:fillRect/>
          </a:stretch>
        </p:blipFill>
        <p:spPr>
          <a:xfrm>
            <a:off x="2286000" y="2311400"/>
            <a:ext cx="7620000" cy="4038600"/>
          </a:xfrm>
          <a:prstGeom prst="rect">
            <a:avLst/>
          </a:prstGeom>
        </p:spPr>
      </p:pic>
    </p:spTree>
    <p:extLst>
      <p:ext uri="{BB962C8B-B14F-4D97-AF65-F5344CB8AC3E}">
        <p14:creationId xmlns:p14="http://schemas.microsoft.com/office/powerpoint/2010/main" val="971299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152400"/>
            <a:ext cx="7448550" cy="7620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a:ea typeface="MS PGothic" charset="0"/>
                <a:cs typeface="Calibri"/>
              </a:rPr>
              <a:t>Trace </a:t>
            </a:r>
            <a:r>
              <a:rPr lang="en-US" dirty="0" err="1">
                <a:latin typeface="Courier New"/>
                <a:cs typeface="Courier New"/>
              </a:rPr>
              <a:t>runprogram</a:t>
            </a:r>
            <a:r>
              <a:rPr lang="en-US" dirty="0">
                <a:latin typeface="Courier New"/>
                <a:cs typeface="Courier New"/>
              </a:rPr>
              <a:t>()</a:t>
            </a:r>
            <a:endParaRPr lang="en-US" altLang="zh-CN" dirty="0">
              <a:latin typeface="Calibri" charset="0"/>
              <a:ea typeface="宋体" charset="0"/>
              <a:cs typeface="宋体" charset="0"/>
            </a:endParaRPr>
          </a:p>
        </p:txBody>
      </p:sp>
      <p:sp>
        <p:nvSpPr>
          <p:cNvPr id="6" name="Rectangle 5"/>
          <p:cNvSpPr>
            <a:spLocks noChangeArrowheads="1"/>
          </p:cNvSpPr>
          <p:nvPr/>
        </p:nvSpPr>
        <p:spPr bwMode="auto">
          <a:xfrm>
            <a:off x="1752600" y="5876938"/>
            <a:ext cx="87630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a:cs typeface="Courier New"/>
              </a:rPr>
              <a:t>userprog</a:t>
            </a:r>
            <a:r>
              <a:rPr lang="en-US" sz="2800" dirty="0">
                <a:latin typeface="Courier New"/>
                <a:cs typeface="Courier New"/>
              </a:rPr>
              <a:t>/</a:t>
            </a:r>
            <a:r>
              <a:rPr lang="en-US" sz="2800" dirty="0" err="1">
                <a:latin typeface="Courier New"/>
                <a:cs typeface="Courier New"/>
              </a:rPr>
              <a:t>runprogram.c</a:t>
            </a:r>
            <a:r>
              <a:rPr lang="en-US" sz="2800" dirty="0">
                <a:latin typeface="Courier New"/>
                <a:cs typeface="Courier New"/>
              </a:rPr>
              <a:t>: </a:t>
            </a:r>
            <a:r>
              <a:rPr lang="en-US" sz="2800" dirty="0" err="1">
                <a:latin typeface="Courier New"/>
                <a:cs typeface="Courier New"/>
              </a:rPr>
              <a:t>runprogram</a:t>
            </a:r>
            <a:r>
              <a:rPr lang="en-US" sz="2800" dirty="0">
                <a:latin typeface="Courier New"/>
                <a:cs typeface="Courier New"/>
              </a:rPr>
              <a:t>()</a:t>
            </a:r>
            <a:endParaRPr lang="en-US" sz="2800" dirty="0">
              <a:solidFill>
                <a:srgbClr val="000681"/>
              </a:solidFill>
              <a:latin typeface="Calibri"/>
              <a:cs typeface="Calibri"/>
            </a:endParaRPr>
          </a:p>
        </p:txBody>
      </p:sp>
      <p:sp>
        <p:nvSpPr>
          <p:cNvPr id="3" name="Down Arrow 2"/>
          <p:cNvSpPr/>
          <p:nvPr/>
        </p:nvSpPr>
        <p:spPr>
          <a:xfrm>
            <a:off x="5562600" y="53127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a:spLocks noChangeArrowheads="1"/>
          </p:cNvSpPr>
          <p:nvPr/>
        </p:nvSpPr>
        <p:spPr bwMode="auto">
          <a:xfrm>
            <a:off x="2438400" y="4758120"/>
            <a:ext cx="69342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main/</a:t>
            </a:r>
            <a:r>
              <a:rPr lang="en-US" sz="2800" dirty="0" err="1">
                <a:latin typeface="Courier New"/>
                <a:cs typeface="Courier New"/>
              </a:rPr>
              <a:t>menu.c</a:t>
            </a:r>
            <a:r>
              <a:rPr lang="en-US" sz="2800" dirty="0">
                <a:latin typeface="Courier New"/>
                <a:cs typeface="Courier New"/>
              </a:rPr>
              <a:t>: </a:t>
            </a:r>
            <a:r>
              <a:rPr lang="en-US" sz="2800" dirty="0" err="1">
                <a:latin typeface="Courier New"/>
                <a:cs typeface="Courier New"/>
              </a:rPr>
              <a:t>cmd_progthread</a:t>
            </a:r>
            <a:r>
              <a:rPr lang="en-US" sz="2800" dirty="0">
                <a:latin typeface="Courier New"/>
                <a:cs typeface="Courier New"/>
              </a:rPr>
              <a:t>()</a:t>
            </a:r>
            <a:endParaRPr lang="en-US" sz="2800" dirty="0">
              <a:solidFill>
                <a:srgbClr val="000681"/>
              </a:solidFill>
              <a:latin typeface="Calibri"/>
              <a:cs typeface="Calibri"/>
            </a:endParaRPr>
          </a:p>
        </p:txBody>
      </p:sp>
      <p:sp>
        <p:nvSpPr>
          <p:cNvPr id="8" name="Down Arrow 7"/>
          <p:cNvSpPr/>
          <p:nvPr/>
        </p:nvSpPr>
        <p:spPr>
          <a:xfrm>
            <a:off x="5562600" y="419100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a:spLocks noChangeArrowheads="1"/>
          </p:cNvSpPr>
          <p:nvPr/>
        </p:nvSpPr>
        <p:spPr bwMode="auto">
          <a:xfrm>
            <a:off x="2438400" y="3636360"/>
            <a:ext cx="69342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main/</a:t>
            </a:r>
            <a:r>
              <a:rPr lang="en-US" sz="2800" dirty="0" err="1">
                <a:latin typeface="Courier New"/>
                <a:cs typeface="Courier New"/>
              </a:rPr>
              <a:t>menu.c</a:t>
            </a:r>
            <a:r>
              <a:rPr lang="en-US" sz="2800" dirty="0">
                <a:latin typeface="Courier New"/>
                <a:cs typeface="Courier New"/>
              </a:rPr>
              <a:t>: </a:t>
            </a:r>
            <a:r>
              <a:rPr lang="en-US" sz="2800" dirty="0" err="1">
                <a:latin typeface="Courier New"/>
                <a:cs typeface="Courier New"/>
              </a:rPr>
              <a:t>common_prog</a:t>
            </a:r>
            <a:r>
              <a:rPr lang="en-US" sz="2800" dirty="0">
                <a:latin typeface="Courier New"/>
                <a:cs typeface="Courier New"/>
              </a:rPr>
              <a:t>()</a:t>
            </a:r>
            <a:endParaRPr lang="en-US" sz="2800" dirty="0">
              <a:solidFill>
                <a:srgbClr val="000681"/>
              </a:solidFill>
              <a:latin typeface="Calibri"/>
              <a:cs typeface="Calibri"/>
            </a:endParaRPr>
          </a:p>
        </p:txBody>
      </p:sp>
      <p:sp>
        <p:nvSpPr>
          <p:cNvPr id="10" name="Down Arrow 9"/>
          <p:cNvSpPr/>
          <p:nvPr/>
        </p:nvSpPr>
        <p:spPr>
          <a:xfrm>
            <a:off x="3962400" y="31029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a:spLocks noChangeArrowheads="1"/>
          </p:cNvSpPr>
          <p:nvPr/>
        </p:nvSpPr>
        <p:spPr bwMode="auto">
          <a:xfrm>
            <a:off x="2438400" y="2548320"/>
            <a:ext cx="3200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a:cs typeface="Courier New"/>
              </a:rPr>
              <a:t>cmd_prog</a:t>
            </a:r>
            <a:r>
              <a:rPr lang="en-US" sz="2800" dirty="0">
                <a:latin typeface="Courier New"/>
                <a:cs typeface="Courier New"/>
              </a:rPr>
              <a:t>()</a:t>
            </a:r>
            <a:endParaRPr lang="en-US" sz="2800" dirty="0">
              <a:solidFill>
                <a:srgbClr val="000681"/>
              </a:solidFill>
              <a:latin typeface="Calibri"/>
              <a:cs typeface="Calibri"/>
            </a:endParaRPr>
          </a:p>
        </p:txBody>
      </p:sp>
      <p:sp>
        <p:nvSpPr>
          <p:cNvPr id="12" name="Down Arrow 11"/>
          <p:cNvSpPr/>
          <p:nvPr/>
        </p:nvSpPr>
        <p:spPr>
          <a:xfrm>
            <a:off x="7467600" y="31029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a:spLocks noChangeArrowheads="1"/>
          </p:cNvSpPr>
          <p:nvPr/>
        </p:nvSpPr>
        <p:spPr bwMode="auto">
          <a:xfrm>
            <a:off x="6096000" y="2548320"/>
            <a:ext cx="3200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a:cs typeface="Courier New"/>
              </a:rPr>
              <a:t>cmd_shell</a:t>
            </a:r>
            <a:r>
              <a:rPr lang="en-US" sz="2800" dirty="0">
                <a:latin typeface="Courier New"/>
                <a:cs typeface="Courier New"/>
              </a:rPr>
              <a:t>()</a:t>
            </a:r>
            <a:endParaRPr lang="en-US" sz="2800" dirty="0">
              <a:solidFill>
                <a:srgbClr val="000681"/>
              </a:solidFill>
              <a:latin typeface="Courier New"/>
              <a:cs typeface="Courier New"/>
            </a:endParaRPr>
          </a:p>
        </p:txBody>
      </p:sp>
      <p:sp>
        <p:nvSpPr>
          <p:cNvPr id="14" name="Down Arrow 13"/>
          <p:cNvSpPr/>
          <p:nvPr/>
        </p:nvSpPr>
        <p:spPr>
          <a:xfrm>
            <a:off x="3962400" y="19599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a:spLocks noChangeArrowheads="1"/>
          </p:cNvSpPr>
          <p:nvPr/>
        </p:nvSpPr>
        <p:spPr bwMode="auto">
          <a:xfrm>
            <a:off x="2514600" y="990601"/>
            <a:ext cx="6934200" cy="954749"/>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main/</a:t>
            </a:r>
            <a:r>
              <a:rPr lang="en-US" sz="2800" dirty="0" err="1">
                <a:latin typeface="Courier New"/>
                <a:cs typeface="Courier New"/>
              </a:rPr>
              <a:t>menu.c</a:t>
            </a:r>
            <a:r>
              <a:rPr lang="en-US" sz="2800" dirty="0">
                <a:latin typeface="Courier New"/>
                <a:cs typeface="Courier New"/>
              </a:rPr>
              <a:t>: </a:t>
            </a:r>
            <a:r>
              <a:rPr lang="en-US" sz="2800" dirty="0" err="1">
                <a:latin typeface="Courier New"/>
                <a:cs typeface="Courier New"/>
              </a:rPr>
              <a:t>cmd_disptach</a:t>
            </a:r>
            <a:r>
              <a:rPr lang="en-US" sz="2800" dirty="0">
                <a:latin typeface="Courier New"/>
                <a:cs typeface="Courier New"/>
              </a:rPr>
              <a:t>()</a:t>
            </a:r>
          </a:p>
          <a:p>
            <a:pPr algn="ctr"/>
            <a:r>
              <a:rPr lang="en-US" sz="2800" dirty="0">
                <a:solidFill>
                  <a:srgbClr val="000681"/>
                </a:solidFill>
                <a:latin typeface="Calibri"/>
                <a:cs typeface="Calibri"/>
              </a:rPr>
              <a:t>through</a:t>
            </a:r>
            <a:r>
              <a:rPr lang="en-US" sz="2800" dirty="0">
                <a:solidFill>
                  <a:srgbClr val="000681"/>
                </a:solidFill>
                <a:latin typeface="Courier New"/>
                <a:cs typeface="Courier New"/>
              </a:rPr>
              <a:t> </a:t>
            </a:r>
            <a:r>
              <a:rPr lang="en-US" sz="2800" dirty="0" err="1">
                <a:solidFill>
                  <a:srgbClr val="FF0000"/>
                </a:solidFill>
                <a:latin typeface="Courier New"/>
                <a:cs typeface="Courier New"/>
              </a:rPr>
              <a:t>cmdtable</a:t>
            </a:r>
            <a:r>
              <a:rPr lang="en-US" sz="2800" dirty="0">
                <a:solidFill>
                  <a:srgbClr val="FF0000"/>
                </a:solidFill>
                <a:latin typeface="Courier New"/>
                <a:cs typeface="Courier New"/>
              </a:rPr>
              <a:t>  ‘p’ </a:t>
            </a:r>
            <a:r>
              <a:rPr lang="en-US" sz="2800" dirty="0" err="1">
                <a:solidFill>
                  <a:srgbClr val="FF0000"/>
                </a:solidFill>
                <a:latin typeface="Courier New"/>
                <a:cs typeface="Courier New"/>
              </a:rPr>
              <a:t>cmd_prog</a:t>
            </a:r>
            <a:endParaRPr lang="en-US" sz="2800" dirty="0">
              <a:solidFill>
                <a:srgbClr val="FF0000"/>
              </a:solidFill>
              <a:latin typeface="Calibri"/>
              <a:cs typeface="Calibri"/>
            </a:endParaRPr>
          </a:p>
        </p:txBody>
      </p:sp>
      <p:sp>
        <p:nvSpPr>
          <p:cNvPr id="16" name="Down Arrow 15"/>
          <p:cNvSpPr/>
          <p:nvPr/>
        </p:nvSpPr>
        <p:spPr>
          <a:xfrm>
            <a:off x="7467600" y="19599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1"/>
          </p:nvPr>
        </p:nvSpPr>
        <p:spPr/>
        <p:txBody>
          <a:bodyPr/>
          <a:lstStyle/>
          <a:p>
            <a:fld id="{211DD708-9C6C-BC4A-8ACC-1131D652BA95}" type="slidenum">
              <a:rPr lang="en-US" smtClean="0"/>
              <a:pPr/>
              <a:t>3</a:t>
            </a:fld>
            <a:endParaRPr lang="en-US"/>
          </a:p>
        </p:txBody>
      </p:sp>
    </p:spTree>
    <p:extLst>
      <p:ext uri="{BB962C8B-B14F-4D97-AF65-F5344CB8AC3E}">
        <p14:creationId xmlns:p14="http://schemas.microsoft.com/office/powerpoint/2010/main" val="1212835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4</a:t>
            </a:fld>
            <a:endParaRPr lang="en-US"/>
          </a:p>
        </p:txBody>
      </p:sp>
      <p:pic>
        <p:nvPicPr>
          <p:cNvPr id="3" name="Picture 2"/>
          <p:cNvPicPr>
            <a:picLocks noChangeAspect="1"/>
          </p:cNvPicPr>
          <p:nvPr/>
        </p:nvPicPr>
        <p:blipFill>
          <a:blip r:embed="rId2"/>
          <a:stretch>
            <a:fillRect/>
          </a:stretch>
        </p:blipFill>
        <p:spPr>
          <a:xfrm>
            <a:off x="838200" y="6927"/>
            <a:ext cx="7359499" cy="6858000"/>
          </a:xfrm>
          <a:prstGeom prst="rect">
            <a:avLst/>
          </a:prstGeom>
        </p:spPr>
      </p:pic>
      <p:sp>
        <p:nvSpPr>
          <p:cNvPr id="4" name="Rectangle 3"/>
          <p:cNvSpPr>
            <a:spLocks noChangeArrowheads="1"/>
          </p:cNvSpPr>
          <p:nvPr/>
        </p:nvSpPr>
        <p:spPr bwMode="auto">
          <a:xfrm>
            <a:off x="6553200" y="457200"/>
            <a:ext cx="4800600" cy="954750"/>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smtClean="0">
                <a:solidFill>
                  <a:srgbClr val="000681"/>
                </a:solidFill>
                <a:latin typeface="Calibri"/>
                <a:cs typeface="Calibri"/>
              </a:rPr>
              <a:t>An Example of Separating Policies </a:t>
            </a:r>
            <a:r>
              <a:rPr lang="en-US" sz="2800" smtClean="0">
                <a:solidFill>
                  <a:srgbClr val="000681"/>
                </a:solidFill>
                <a:latin typeface="Calibri"/>
                <a:cs typeface="Calibri"/>
              </a:rPr>
              <a:t>from Mechanisms.</a:t>
            </a:r>
            <a:endParaRPr lang="en-US" sz="2800" dirty="0">
              <a:solidFill>
                <a:srgbClr val="FF0000"/>
              </a:solidFill>
              <a:latin typeface="Calibri"/>
              <a:cs typeface="Calibri"/>
            </a:endParaRPr>
          </a:p>
        </p:txBody>
      </p:sp>
    </p:spTree>
    <p:extLst>
      <p:ext uri="{BB962C8B-B14F-4D97-AF65-F5344CB8AC3E}">
        <p14:creationId xmlns:p14="http://schemas.microsoft.com/office/powerpoint/2010/main" val="716614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5</a:t>
            </a:fld>
            <a:endParaRPr lang="en-US"/>
          </a:p>
        </p:txBody>
      </p:sp>
      <p:pic>
        <p:nvPicPr>
          <p:cNvPr id="3" name="Picture 2"/>
          <p:cNvPicPr>
            <a:picLocks noChangeAspect="1"/>
          </p:cNvPicPr>
          <p:nvPr/>
        </p:nvPicPr>
        <p:blipFill>
          <a:blip r:embed="rId3"/>
          <a:stretch>
            <a:fillRect/>
          </a:stretch>
        </p:blipFill>
        <p:spPr>
          <a:xfrm>
            <a:off x="381000" y="0"/>
            <a:ext cx="8377778" cy="6858000"/>
          </a:xfrm>
          <a:prstGeom prst="rect">
            <a:avLst/>
          </a:prstGeom>
        </p:spPr>
      </p:pic>
      <p:sp>
        <p:nvSpPr>
          <p:cNvPr id="5" name="Rectangle 4"/>
          <p:cNvSpPr/>
          <p:nvPr/>
        </p:nvSpPr>
        <p:spPr>
          <a:xfrm>
            <a:off x="8758778" y="304800"/>
            <a:ext cx="3280821" cy="5324535"/>
          </a:xfrm>
          <a:prstGeom prst="rect">
            <a:avLst/>
          </a:prstGeom>
        </p:spPr>
        <p:txBody>
          <a:bodyPr wrap="square">
            <a:spAutoFit/>
          </a:bodyPr>
          <a:lstStyle/>
          <a:p>
            <a:r>
              <a:rPr lang="en-US" dirty="0" smtClean="0">
                <a:solidFill>
                  <a:srgbClr val="FF0000"/>
                </a:solidFill>
                <a:latin typeface="Calibri"/>
                <a:ea typeface="MS PGothic" charset="0"/>
                <a:cs typeface="Calibri"/>
              </a:rPr>
              <a:t>Exercise 1. </a:t>
            </a:r>
            <a:r>
              <a:rPr lang="en-US" dirty="0" smtClean="0">
                <a:solidFill>
                  <a:srgbClr val="000681"/>
                </a:solidFill>
                <a:latin typeface="Calibri"/>
                <a:ea typeface="MS PGothic" charset="0"/>
                <a:cs typeface="Calibri"/>
              </a:rPr>
              <a:t>(1.1</a:t>
            </a:r>
            <a:r>
              <a:rPr lang="en-US" dirty="0">
                <a:solidFill>
                  <a:srgbClr val="000681"/>
                </a:solidFill>
                <a:latin typeface="Calibri"/>
                <a:ea typeface="MS PGothic" charset="0"/>
                <a:cs typeface="Calibri"/>
              </a:rPr>
              <a:t>) </a:t>
            </a:r>
            <a:r>
              <a:rPr lang="en-US" dirty="0" smtClean="0">
                <a:solidFill>
                  <a:srgbClr val="000681"/>
                </a:solidFill>
                <a:latin typeface="Calibri"/>
                <a:ea typeface="MS PGothic" charset="0"/>
                <a:cs typeface="Calibri"/>
              </a:rPr>
              <a:t>What does </a:t>
            </a:r>
            <a:r>
              <a:rPr lang="en-US" dirty="0" smtClean="0">
                <a:solidFill>
                  <a:srgbClr val="000681"/>
                </a:solidFill>
                <a:latin typeface="Courier New" charset="0"/>
                <a:ea typeface="Courier New" charset="0"/>
                <a:cs typeface="Courier New" charset="0"/>
              </a:rPr>
              <a:t>word</a:t>
            </a:r>
            <a:r>
              <a:rPr lang="en-US" dirty="0" smtClean="0">
                <a:solidFill>
                  <a:srgbClr val="000681"/>
                </a:solidFill>
                <a:latin typeface="Calibri"/>
                <a:ea typeface="MS PGothic" charset="0"/>
                <a:cs typeface="Calibri"/>
              </a:rPr>
              <a:t> represent in this command-line parser? </a:t>
            </a:r>
          </a:p>
          <a:p>
            <a:endParaRPr lang="en-US" dirty="0" smtClean="0">
              <a:solidFill>
                <a:srgbClr val="000681"/>
              </a:solidFill>
              <a:latin typeface="Calibri"/>
              <a:ea typeface="MS PGothic" charset="0"/>
              <a:cs typeface="Calibri"/>
            </a:endParaRPr>
          </a:p>
          <a:p>
            <a:r>
              <a:rPr lang="en-US" dirty="0" smtClean="0">
                <a:solidFill>
                  <a:srgbClr val="000681"/>
                </a:solidFill>
                <a:latin typeface="Calibri"/>
                <a:ea typeface="MS PGothic" charset="0"/>
                <a:cs typeface="Calibri"/>
              </a:rPr>
              <a:t>(1.2) </a:t>
            </a:r>
            <a:r>
              <a:rPr lang="en-US" dirty="0" smtClean="0">
                <a:solidFill>
                  <a:srgbClr val="FF0000"/>
                </a:solidFill>
                <a:latin typeface="Calibri"/>
                <a:ea typeface="MS PGothic" charset="0"/>
                <a:cs typeface="Calibri"/>
              </a:rPr>
              <a:t>(</a:t>
            </a:r>
            <a:r>
              <a:rPr lang="en-US" dirty="0" err="1" smtClean="0">
                <a:solidFill>
                  <a:srgbClr val="FF0000"/>
                </a:solidFill>
                <a:latin typeface="Calibri"/>
                <a:ea typeface="MS PGothic" charset="0"/>
                <a:cs typeface="Calibri"/>
              </a:rPr>
              <a:t>Plickers</a:t>
            </a:r>
            <a:r>
              <a:rPr lang="en-US" dirty="0" smtClean="0">
                <a:solidFill>
                  <a:srgbClr val="FF0000"/>
                </a:solidFill>
                <a:latin typeface="Calibri"/>
                <a:ea typeface="MS PGothic" charset="0"/>
                <a:cs typeface="Calibri"/>
              </a:rPr>
              <a:t>)</a:t>
            </a:r>
            <a:r>
              <a:rPr lang="en-US" dirty="0" smtClean="0">
                <a:solidFill>
                  <a:srgbClr val="000681"/>
                </a:solidFill>
                <a:latin typeface="Calibri"/>
                <a:ea typeface="MS PGothic" charset="0"/>
                <a:cs typeface="Calibri"/>
              </a:rPr>
              <a:t> Which variable holds a command?</a:t>
            </a:r>
          </a:p>
          <a:p>
            <a:endParaRPr lang="en-US" dirty="0" smtClean="0">
              <a:solidFill>
                <a:srgbClr val="000681"/>
              </a:solidFill>
              <a:latin typeface="Calibri"/>
              <a:ea typeface="MS PGothic" charset="0"/>
              <a:cs typeface="Calibri"/>
            </a:endParaRPr>
          </a:p>
          <a:p>
            <a:endParaRPr lang="en-US" dirty="0">
              <a:solidFill>
                <a:srgbClr val="000681"/>
              </a:solidFill>
              <a:latin typeface="Calibri"/>
              <a:ea typeface="MS PGothic" charset="0"/>
              <a:cs typeface="Calibri"/>
            </a:endParaRPr>
          </a:p>
          <a:p>
            <a:r>
              <a:rPr lang="en-US" dirty="0" smtClean="0">
                <a:solidFill>
                  <a:srgbClr val="000681"/>
                </a:solidFill>
                <a:latin typeface="Calibri"/>
                <a:ea typeface="MS PGothic" charset="0"/>
                <a:cs typeface="Calibri"/>
              </a:rPr>
              <a:t>(1.3) </a:t>
            </a:r>
            <a:r>
              <a:rPr lang="en-US" dirty="0">
                <a:solidFill>
                  <a:srgbClr val="FF0000"/>
                </a:solidFill>
                <a:latin typeface="Calibri"/>
                <a:ea typeface="MS PGothic" charset="0"/>
                <a:cs typeface="Calibri"/>
              </a:rPr>
              <a:t>(</a:t>
            </a:r>
            <a:r>
              <a:rPr lang="en-US" dirty="0" err="1">
                <a:solidFill>
                  <a:srgbClr val="FF0000"/>
                </a:solidFill>
                <a:latin typeface="Calibri"/>
                <a:ea typeface="MS PGothic" charset="0"/>
                <a:cs typeface="Calibri"/>
              </a:rPr>
              <a:t>Plickers</a:t>
            </a:r>
            <a:r>
              <a:rPr lang="en-US" dirty="0">
                <a:solidFill>
                  <a:srgbClr val="FF0000"/>
                </a:solidFill>
                <a:latin typeface="Calibri"/>
                <a:ea typeface="MS PGothic" charset="0"/>
                <a:cs typeface="Calibri"/>
              </a:rPr>
              <a:t>)</a:t>
            </a:r>
            <a:r>
              <a:rPr lang="en-US" dirty="0">
                <a:solidFill>
                  <a:srgbClr val="000681"/>
                </a:solidFill>
                <a:latin typeface="Calibri"/>
                <a:ea typeface="MS PGothic" charset="0"/>
                <a:cs typeface="Calibri"/>
              </a:rPr>
              <a:t> Which </a:t>
            </a:r>
            <a:r>
              <a:rPr lang="en-US" dirty="0" smtClean="0">
                <a:solidFill>
                  <a:srgbClr val="000681"/>
                </a:solidFill>
                <a:latin typeface="Calibri"/>
                <a:ea typeface="MS PGothic" charset="0"/>
                <a:cs typeface="Calibri"/>
              </a:rPr>
              <a:t>line invokes the command function?</a:t>
            </a:r>
            <a:endParaRPr lang="en-US" dirty="0">
              <a:solidFill>
                <a:srgbClr val="000681"/>
              </a:solidFill>
              <a:latin typeface="Calibri"/>
              <a:ea typeface="MS PGothic" charset="0"/>
              <a:cs typeface="Calibri"/>
            </a:endParaRPr>
          </a:p>
          <a:p>
            <a:endParaRPr lang="en-US" sz="2800" dirty="0">
              <a:solidFill>
                <a:srgbClr val="000681"/>
              </a:solidFill>
              <a:latin typeface="Calibri"/>
              <a:ea typeface="MS PGothic" charset="0"/>
              <a:cs typeface="Calibri"/>
            </a:endParaRPr>
          </a:p>
        </p:txBody>
      </p:sp>
    </p:spTree>
    <p:extLst>
      <p:ext uri="{BB962C8B-B14F-4D97-AF65-F5344CB8AC3E}">
        <p14:creationId xmlns:p14="http://schemas.microsoft.com/office/powerpoint/2010/main" val="1050583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685800" y="152400"/>
            <a:ext cx="11114809" cy="533400"/>
          </a:xfrm>
        </p:spPr>
        <p:txBody>
          <a:bodyPr/>
          <a:lstStyle/>
          <a:p>
            <a:pPr eaLnBrk="1" hangingPunct="1"/>
            <a:r>
              <a:rPr lang="en-US" sz="4000" dirty="0" smtClean="0">
                <a:solidFill>
                  <a:srgbClr val="FF0000"/>
                </a:solidFill>
                <a:latin typeface="Calibri" charset="0"/>
                <a:ea typeface="MS PGothic" charset="0"/>
                <a:cs typeface="MS PGothic" charset="0"/>
              </a:rPr>
              <a:t>Exercise 2: </a:t>
            </a:r>
            <a:r>
              <a:rPr lang="en-US" sz="4000" dirty="0" smtClean="0">
                <a:latin typeface="Calibri" charset="0"/>
                <a:ea typeface="MS PGothic" charset="0"/>
                <a:cs typeface="MS PGothic" charset="0"/>
              </a:rPr>
              <a:t>How </a:t>
            </a:r>
            <a:r>
              <a:rPr lang="en-US" sz="4000" dirty="0">
                <a:latin typeface="Calibri" charset="0"/>
                <a:ea typeface="MS PGothic" charset="0"/>
                <a:cs typeface="MS PGothic" charset="0"/>
              </a:rPr>
              <a:t>to implement </a:t>
            </a:r>
            <a:r>
              <a:rPr lang="en-US" sz="4000" dirty="0" err="1">
                <a:latin typeface="Courier New"/>
                <a:ea typeface="MS PGothic" charset="0"/>
                <a:cs typeface="Courier New"/>
              </a:rPr>
              <a:t>runprogram</a:t>
            </a:r>
            <a:r>
              <a:rPr lang="en-US" sz="4000" dirty="0">
                <a:latin typeface="Courier New"/>
                <a:ea typeface="MS PGothic" charset="0"/>
                <a:cs typeface="Courier New"/>
              </a:rPr>
              <a:t>()</a:t>
            </a:r>
            <a:r>
              <a:rPr lang="en-US" sz="4000" dirty="0">
                <a:latin typeface="Calibri"/>
                <a:ea typeface="MS PGothic" charset="0"/>
                <a:cs typeface="Calibri"/>
              </a:rPr>
              <a:t>?</a:t>
            </a:r>
          </a:p>
        </p:txBody>
      </p:sp>
      <p:sp>
        <p:nvSpPr>
          <p:cNvPr id="4" name="Rectangle 3"/>
          <p:cNvSpPr>
            <a:spLocks noChangeArrowheads="1"/>
          </p:cNvSpPr>
          <p:nvPr/>
        </p:nvSpPr>
        <p:spPr bwMode="auto">
          <a:xfrm>
            <a:off x="1752600" y="1039520"/>
            <a:ext cx="8763000" cy="462307"/>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dirty="0" err="1">
                <a:latin typeface="Courier New"/>
                <a:cs typeface="Courier New"/>
              </a:rPr>
              <a:t>userprog</a:t>
            </a:r>
            <a:r>
              <a:rPr lang="en-US" dirty="0">
                <a:latin typeface="Courier New"/>
                <a:cs typeface="Courier New"/>
              </a:rPr>
              <a:t>/</a:t>
            </a:r>
            <a:r>
              <a:rPr lang="en-US" dirty="0" err="1">
                <a:latin typeface="Courier New"/>
                <a:cs typeface="Courier New"/>
              </a:rPr>
              <a:t>runprogram.c</a:t>
            </a:r>
            <a:r>
              <a:rPr lang="en-US" dirty="0">
                <a:latin typeface="Courier New"/>
                <a:cs typeface="Courier New"/>
              </a:rPr>
              <a:t>: </a:t>
            </a:r>
            <a:r>
              <a:rPr lang="en-US" dirty="0" err="1">
                <a:latin typeface="Courier New"/>
                <a:cs typeface="Courier New"/>
              </a:rPr>
              <a:t>runprogram</a:t>
            </a:r>
            <a:r>
              <a:rPr lang="en-US" dirty="0">
                <a:latin typeface="Courier New"/>
                <a:cs typeface="Courier New"/>
              </a:rPr>
              <a:t>()</a:t>
            </a:r>
            <a:endParaRPr lang="en-US" dirty="0">
              <a:solidFill>
                <a:srgbClr val="000681"/>
              </a:solidFill>
              <a:latin typeface="Calibri"/>
              <a:cs typeface="Calibri"/>
            </a:endParaRPr>
          </a:p>
        </p:txBody>
      </p:sp>
      <p:grpSp>
        <p:nvGrpSpPr>
          <p:cNvPr id="2" name="Group 1"/>
          <p:cNvGrpSpPr/>
          <p:nvPr/>
        </p:nvGrpSpPr>
        <p:grpSpPr>
          <a:xfrm>
            <a:off x="1676400" y="1533072"/>
            <a:ext cx="3429000" cy="1321625"/>
            <a:chOff x="152400" y="1438729"/>
            <a:chExt cx="4038600" cy="1321625"/>
          </a:xfrm>
        </p:grpSpPr>
        <p:sp>
          <p:nvSpPr>
            <p:cNvPr id="5" name="Down Arrow 4"/>
            <p:cNvSpPr/>
            <p:nvPr/>
          </p:nvSpPr>
          <p:spPr>
            <a:xfrm>
              <a:off x="1828800" y="1438729"/>
              <a:ext cx="457200" cy="5334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a:spLocks noChangeArrowheads="1"/>
            </p:cNvSpPr>
            <p:nvPr/>
          </p:nvSpPr>
          <p:spPr bwMode="auto">
            <a:xfrm>
              <a:off x="152400" y="2051826"/>
              <a:ext cx="4038600" cy="70852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000" dirty="0" err="1">
                  <a:latin typeface="Courier New"/>
                  <a:cs typeface="Courier New"/>
                </a:rPr>
                <a:t>vfs_open</a:t>
              </a:r>
              <a:r>
                <a:rPr lang="en-US" sz="2000" dirty="0">
                  <a:latin typeface="Courier New"/>
                  <a:cs typeface="Courier New"/>
                </a:rPr>
                <a:t>(…, </a:t>
              </a:r>
              <a:r>
                <a:rPr lang="en-US" sz="2000" dirty="0">
                  <a:solidFill>
                    <a:srgbClr val="FF0000"/>
                  </a:solidFill>
                  <a:latin typeface="Courier New"/>
                  <a:cs typeface="Courier New"/>
                </a:rPr>
                <a:t>&amp;v</a:t>
              </a:r>
              <a:r>
                <a:rPr lang="en-US" sz="2000" dirty="0">
                  <a:latin typeface="Courier New"/>
                  <a:cs typeface="Courier New"/>
                </a:rPr>
                <a:t>) in</a:t>
              </a:r>
            </a:p>
            <a:p>
              <a:pPr algn="ctr"/>
              <a:r>
                <a:rPr lang="en-US" sz="2000" dirty="0">
                  <a:solidFill>
                    <a:srgbClr val="000681"/>
                  </a:solidFill>
                  <a:latin typeface="Courier New"/>
                  <a:cs typeface="Courier New"/>
                </a:rPr>
                <a:t>kern/</a:t>
              </a:r>
              <a:r>
                <a:rPr lang="en-US" sz="2000" dirty="0" err="1">
                  <a:solidFill>
                    <a:srgbClr val="000681"/>
                  </a:solidFill>
                  <a:latin typeface="Courier New"/>
                  <a:cs typeface="Courier New"/>
                </a:rPr>
                <a:t>fs</a:t>
              </a:r>
              <a:r>
                <a:rPr lang="en-US" sz="2000" dirty="0">
                  <a:solidFill>
                    <a:srgbClr val="000681"/>
                  </a:solidFill>
                  <a:latin typeface="Courier New"/>
                  <a:cs typeface="Courier New"/>
                </a:rPr>
                <a:t>/</a:t>
              </a:r>
              <a:r>
                <a:rPr lang="en-US" sz="2000" dirty="0" err="1">
                  <a:solidFill>
                    <a:srgbClr val="000681"/>
                  </a:solidFill>
                  <a:latin typeface="Courier New"/>
                  <a:cs typeface="Courier New"/>
                </a:rPr>
                <a:t>vfs</a:t>
              </a:r>
              <a:r>
                <a:rPr lang="en-US" sz="2000" dirty="0">
                  <a:solidFill>
                    <a:srgbClr val="000681"/>
                  </a:solidFill>
                  <a:latin typeface="Courier New"/>
                  <a:cs typeface="Courier New"/>
                </a:rPr>
                <a:t>/</a:t>
              </a:r>
              <a:r>
                <a:rPr lang="en-US" sz="2000" dirty="0" err="1">
                  <a:solidFill>
                    <a:srgbClr val="000681"/>
                  </a:solidFill>
                  <a:latin typeface="Courier New"/>
                  <a:cs typeface="Courier New"/>
                </a:rPr>
                <a:t>vfspath.c</a:t>
              </a:r>
              <a:endParaRPr lang="en-US" sz="2000" dirty="0">
                <a:solidFill>
                  <a:srgbClr val="000681"/>
                </a:solidFill>
                <a:latin typeface="Courier New"/>
                <a:cs typeface="Courier New"/>
              </a:endParaRPr>
            </a:p>
          </p:txBody>
        </p:sp>
      </p:grpSp>
      <p:grpSp>
        <p:nvGrpSpPr>
          <p:cNvPr id="3" name="Group 2"/>
          <p:cNvGrpSpPr/>
          <p:nvPr/>
        </p:nvGrpSpPr>
        <p:grpSpPr>
          <a:xfrm>
            <a:off x="5791200" y="1542142"/>
            <a:ext cx="4648200" cy="1600200"/>
            <a:chOff x="4267200" y="1770742"/>
            <a:chExt cx="4648200" cy="1600200"/>
          </a:xfrm>
        </p:grpSpPr>
        <p:sp>
          <p:nvSpPr>
            <p:cNvPr id="9" name="Down Arrow 8"/>
            <p:cNvSpPr/>
            <p:nvPr/>
          </p:nvSpPr>
          <p:spPr>
            <a:xfrm>
              <a:off x="6172200" y="1770742"/>
              <a:ext cx="457200" cy="5334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a:spLocks noChangeArrowheads="1"/>
            </p:cNvSpPr>
            <p:nvPr/>
          </p:nvSpPr>
          <p:spPr bwMode="auto">
            <a:xfrm>
              <a:off x="4267200" y="2354637"/>
              <a:ext cx="4648200" cy="1016305"/>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000" dirty="0" err="1">
                  <a:latin typeface="Courier New"/>
                  <a:cs typeface="Courier New"/>
                </a:rPr>
                <a:t>as_create</a:t>
              </a:r>
              <a:r>
                <a:rPr lang="en-US" sz="2000" dirty="0">
                  <a:latin typeface="Courier New"/>
                  <a:cs typeface="Courier New"/>
                </a:rPr>
                <a:t>(), </a:t>
              </a:r>
              <a:r>
                <a:rPr lang="en-US" sz="2000" dirty="0" err="1">
                  <a:latin typeface="Courier New"/>
                  <a:cs typeface="Courier New"/>
                </a:rPr>
                <a:t>as_activate</a:t>
              </a:r>
              <a:r>
                <a:rPr lang="en-US" sz="2000" dirty="0">
                  <a:latin typeface="Courier New"/>
                  <a:cs typeface="Courier New"/>
                </a:rPr>
                <a:t>(), </a:t>
              </a:r>
              <a:r>
                <a:rPr lang="en-US" sz="2000" dirty="0" err="1">
                  <a:latin typeface="Courier New"/>
                  <a:cs typeface="Courier New"/>
                </a:rPr>
                <a:t>as_define_stack</a:t>
              </a:r>
              <a:r>
                <a:rPr lang="en-US" sz="2000" dirty="0">
                  <a:latin typeface="Courier New"/>
                  <a:cs typeface="Courier New"/>
                </a:rPr>
                <a:t>(</a:t>
              </a:r>
              <a:r>
                <a:rPr lang="en-US" sz="2000" dirty="0">
                  <a:solidFill>
                    <a:srgbClr val="FF0000"/>
                  </a:solidFill>
                  <a:latin typeface="Courier New"/>
                  <a:cs typeface="Courier New"/>
                </a:rPr>
                <a:t>&amp;</a:t>
              </a:r>
              <a:r>
                <a:rPr lang="en-US" sz="2000" dirty="0" err="1">
                  <a:solidFill>
                    <a:srgbClr val="FF0000"/>
                  </a:solidFill>
                  <a:latin typeface="Courier New"/>
                  <a:cs typeface="Courier New"/>
                </a:rPr>
                <a:t>stackptr</a:t>
              </a:r>
              <a:r>
                <a:rPr lang="en-US" sz="2000" dirty="0">
                  <a:latin typeface="Courier New"/>
                  <a:cs typeface="Courier New"/>
                </a:rPr>
                <a:t>) in</a:t>
              </a:r>
            </a:p>
            <a:p>
              <a:pPr algn="ctr"/>
              <a:r>
                <a:rPr lang="en-US" sz="2000" dirty="0">
                  <a:solidFill>
                    <a:srgbClr val="000681"/>
                  </a:solidFill>
                  <a:latin typeface="Courier New"/>
                  <a:cs typeface="Courier New"/>
                </a:rPr>
                <a:t>kern/arch/</a:t>
              </a:r>
              <a:r>
                <a:rPr lang="en-US" sz="2000" dirty="0" err="1">
                  <a:solidFill>
                    <a:srgbClr val="000681"/>
                  </a:solidFill>
                  <a:latin typeface="Courier New"/>
                  <a:cs typeface="Courier New"/>
                </a:rPr>
                <a:t>mips</a:t>
              </a:r>
              <a:r>
                <a:rPr lang="en-US" sz="2000" dirty="0">
                  <a:solidFill>
                    <a:srgbClr val="000681"/>
                  </a:solidFill>
                  <a:latin typeface="Courier New"/>
                  <a:cs typeface="Courier New"/>
                </a:rPr>
                <a:t>/</a:t>
              </a:r>
              <a:r>
                <a:rPr lang="en-US" sz="2000" dirty="0" err="1">
                  <a:solidFill>
                    <a:srgbClr val="000681"/>
                  </a:solidFill>
                  <a:latin typeface="Courier New"/>
                  <a:cs typeface="Courier New"/>
                </a:rPr>
                <a:t>mips</a:t>
              </a:r>
              <a:r>
                <a:rPr lang="en-US" sz="2000" dirty="0">
                  <a:solidFill>
                    <a:srgbClr val="000681"/>
                  </a:solidFill>
                  <a:latin typeface="Courier New"/>
                  <a:cs typeface="Courier New"/>
                </a:rPr>
                <a:t>/</a:t>
              </a:r>
              <a:r>
                <a:rPr lang="en-US" sz="2000" dirty="0" err="1">
                  <a:solidFill>
                    <a:srgbClr val="000681"/>
                  </a:solidFill>
                  <a:latin typeface="Courier New"/>
                  <a:cs typeface="Courier New"/>
                </a:rPr>
                <a:t>dumbvm.c</a:t>
              </a:r>
              <a:endParaRPr lang="en-US" sz="2000" dirty="0">
                <a:solidFill>
                  <a:srgbClr val="000681"/>
                </a:solidFill>
                <a:latin typeface="Courier New"/>
                <a:cs typeface="Courier New"/>
              </a:endParaRPr>
            </a:p>
          </p:txBody>
        </p:sp>
      </p:grpSp>
      <p:grpSp>
        <p:nvGrpSpPr>
          <p:cNvPr id="7" name="Group 6"/>
          <p:cNvGrpSpPr/>
          <p:nvPr/>
        </p:nvGrpSpPr>
        <p:grpSpPr>
          <a:xfrm>
            <a:off x="1676400" y="2873826"/>
            <a:ext cx="4419600" cy="1281844"/>
            <a:chOff x="152400" y="3102426"/>
            <a:chExt cx="4419600" cy="1281844"/>
          </a:xfrm>
        </p:grpSpPr>
        <p:sp>
          <p:nvSpPr>
            <p:cNvPr id="12" name="Rectangle 11"/>
            <p:cNvSpPr>
              <a:spLocks noChangeArrowheads="1"/>
            </p:cNvSpPr>
            <p:nvPr/>
          </p:nvSpPr>
          <p:spPr bwMode="auto">
            <a:xfrm>
              <a:off x="152400" y="3675742"/>
              <a:ext cx="4419600" cy="70852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000" dirty="0" err="1">
                  <a:latin typeface="Courier New"/>
                  <a:cs typeface="Courier New"/>
                </a:rPr>
                <a:t>load_elf</a:t>
              </a:r>
              <a:r>
                <a:rPr lang="en-US" sz="2000" dirty="0">
                  <a:latin typeface="Courier New"/>
                  <a:cs typeface="Courier New"/>
                </a:rPr>
                <a:t>(v, </a:t>
              </a:r>
              <a:r>
                <a:rPr lang="en-US" sz="2000" dirty="0">
                  <a:solidFill>
                    <a:srgbClr val="FF0000"/>
                  </a:solidFill>
                  <a:latin typeface="Courier New"/>
                  <a:cs typeface="Courier New"/>
                </a:rPr>
                <a:t>&amp;</a:t>
              </a:r>
              <a:r>
                <a:rPr lang="en-US" sz="2000" dirty="0" err="1">
                  <a:solidFill>
                    <a:srgbClr val="FF0000"/>
                  </a:solidFill>
                  <a:latin typeface="Courier New"/>
                  <a:cs typeface="Courier New"/>
                </a:rPr>
                <a:t>entrypoint</a:t>
              </a:r>
              <a:r>
                <a:rPr lang="en-US" sz="2000" dirty="0">
                  <a:latin typeface="Courier New"/>
                  <a:cs typeface="Courier New"/>
                </a:rPr>
                <a:t>)</a:t>
              </a:r>
            </a:p>
            <a:p>
              <a:pPr algn="ctr"/>
              <a:r>
                <a:rPr lang="en-US" sz="2000" dirty="0">
                  <a:solidFill>
                    <a:srgbClr val="000681"/>
                  </a:solidFill>
                  <a:latin typeface="Courier New"/>
                  <a:cs typeface="Courier New"/>
                </a:rPr>
                <a:t>In kern/</a:t>
              </a:r>
              <a:r>
                <a:rPr lang="en-US" sz="2000" dirty="0" err="1">
                  <a:solidFill>
                    <a:srgbClr val="000681"/>
                  </a:solidFill>
                  <a:latin typeface="Courier New"/>
                  <a:cs typeface="Courier New"/>
                </a:rPr>
                <a:t>userprog</a:t>
              </a:r>
              <a:r>
                <a:rPr lang="en-US" sz="2000" dirty="0">
                  <a:solidFill>
                    <a:srgbClr val="000681"/>
                  </a:solidFill>
                  <a:latin typeface="Courier New"/>
                  <a:cs typeface="Courier New"/>
                </a:rPr>
                <a:t>/</a:t>
              </a:r>
              <a:r>
                <a:rPr lang="en-US" sz="2000" dirty="0" err="1">
                  <a:solidFill>
                    <a:srgbClr val="000681"/>
                  </a:solidFill>
                  <a:latin typeface="Courier New"/>
                  <a:cs typeface="Courier New"/>
                </a:rPr>
                <a:t>load_elf.c</a:t>
              </a:r>
              <a:endParaRPr lang="en-US" sz="2000" dirty="0">
                <a:solidFill>
                  <a:srgbClr val="000681"/>
                </a:solidFill>
                <a:latin typeface="Courier New"/>
                <a:cs typeface="Courier New"/>
              </a:endParaRPr>
            </a:p>
          </p:txBody>
        </p:sp>
        <p:sp>
          <p:nvSpPr>
            <p:cNvPr id="13" name="Down Arrow 12"/>
            <p:cNvSpPr/>
            <p:nvPr/>
          </p:nvSpPr>
          <p:spPr>
            <a:xfrm>
              <a:off x="1524000" y="3102426"/>
              <a:ext cx="457200" cy="5334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1676400" y="3142342"/>
            <a:ext cx="5791200" cy="2344058"/>
            <a:chOff x="152400" y="3370942"/>
            <a:chExt cx="5791200" cy="2344058"/>
          </a:xfrm>
        </p:grpSpPr>
        <p:sp>
          <p:nvSpPr>
            <p:cNvPr id="14" name="Rectangle 13"/>
            <p:cNvSpPr>
              <a:spLocks noChangeArrowheads="1"/>
            </p:cNvSpPr>
            <p:nvPr/>
          </p:nvSpPr>
          <p:spPr bwMode="auto">
            <a:xfrm>
              <a:off x="152400" y="5006472"/>
              <a:ext cx="5791200" cy="70852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000" dirty="0" err="1">
                  <a:latin typeface="Courier New"/>
                  <a:cs typeface="Courier New"/>
                </a:rPr>
                <a:t>md_usermode</a:t>
              </a:r>
              <a:r>
                <a:rPr lang="en-US" sz="2000" dirty="0">
                  <a:latin typeface="Courier New"/>
                  <a:cs typeface="Courier New"/>
                </a:rPr>
                <a:t>(…, </a:t>
              </a:r>
              <a:r>
                <a:rPr lang="en-US" sz="2000" dirty="0" err="1">
                  <a:latin typeface="Courier New"/>
                  <a:cs typeface="Courier New"/>
                </a:rPr>
                <a:t>stackptr</a:t>
              </a:r>
              <a:r>
                <a:rPr lang="en-US" sz="2000" dirty="0">
                  <a:latin typeface="Courier New"/>
                  <a:cs typeface="Courier New"/>
                </a:rPr>
                <a:t>, </a:t>
              </a:r>
              <a:r>
                <a:rPr lang="en-US" sz="2000" dirty="0" err="1">
                  <a:latin typeface="Courier New"/>
                  <a:cs typeface="Courier New"/>
                </a:rPr>
                <a:t>entrypoint</a:t>
              </a:r>
              <a:r>
                <a:rPr lang="en-US" sz="2000" dirty="0">
                  <a:latin typeface="Courier New"/>
                  <a:cs typeface="Courier New"/>
                </a:rPr>
                <a:t>)</a:t>
              </a:r>
            </a:p>
            <a:p>
              <a:pPr algn="ctr"/>
              <a:r>
                <a:rPr lang="en-US" sz="2000" dirty="0">
                  <a:solidFill>
                    <a:srgbClr val="000681"/>
                  </a:solidFill>
                  <a:latin typeface="Courier New"/>
                  <a:cs typeface="Courier New"/>
                </a:rPr>
                <a:t>In </a:t>
              </a:r>
              <a:r>
                <a:rPr lang="en-US" sz="2000" dirty="0">
                  <a:solidFill>
                    <a:srgbClr val="FF0000"/>
                  </a:solidFill>
                  <a:latin typeface="Courier New"/>
                  <a:cs typeface="Courier New"/>
                </a:rPr>
                <a:t>kern/arch/</a:t>
              </a:r>
              <a:r>
                <a:rPr lang="en-US" sz="2000" dirty="0" err="1">
                  <a:solidFill>
                    <a:srgbClr val="FF0000"/>
                  </a:solidFill>
                  <a:latin typeface="Courier New"/>
                  <a:cs typeface="Courier New"/>
                </a:rPr>
                <a:t>mips</a:t>
              </a:r>
              <a:r>
                <a:rPr lang="en-US" sz="2000" dirty="0">
                  <a:solidFill>
                    <a:srgbClr val="FF0000"/>
                  </a:solidFill>
                  <a:latin typeface="Courier New"/>
                  <a:cs typeface="Courier New"/>
                </a:rPr>
                <a:t>/</a:t>
              </a:r>
              <a:r>
                <a:rPr lang="en-US" sz="2000" dirty="0" err="1">
                  <a:solidFill>
                    <a:srgbClr val="FF0000"/>
                  </a:solidFill>
                  <a:latin typeface="Courier New"/>
                  <a:cs typeface="Courier New"/>
                </a:rPr>
                <a:t>mips</a:t>
              </a:r>
              <a:r>
                <a:rPr lang="en-US" sz="2000" dirty="0">
                  <a:solidFill>
                    <a:srgbClr val="FF0000"/>
                  </a:solidFill>
                  <a:latin typeface="Courier New"/>
                  <a:cs typeface="Courier New"/>
                </a:rPr>
                <a:t>/</a:t>
              </a:r>
              <a:r>
                <a:rPr lang="en-US" sz="2000" dirty="0" err="1">
                  <a:solidFill>
                    <a:srgbClr val="FF0000"/>
                  </a:solidFill>
                  <a:latin typeface="Courier New"/>
                  <a:cs typeface="Courier New"/>
                </a:rPr>
                <a:t>trap.c</a:t>
              </a:r>
              <a:endParaRPr lang="en-US" sz="2000" dirty="0">
                <a:solidFill>
                  <a:srgbClr val="FF0000"/>
                </a:solidFill>
                <a:latin typeface="Courier New"/>
                <a:cs typeface="Courier New"/>
              </a:endParaRPr>
            </a:p>
          </p:txBody>
        </p:sp>
        <p:sp>
          <p:nvSpPr>
            <p:cNvPr id="15" name="Down Arrow 14"/>
            <p:cNvSpPr/>
            <p:nvPr/>
          </p:nvSpPr>
          <p:spPr>
            <a:xfrm>
              <a:off x="1524000" y="4419600"/>
              <a:ext cx="457200" cy="5334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a:off x="4876800" y="3370942"/>
              <a:ext cx="457200" cy="16002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1676400" y="5504672"/>
            <a:ext cx="5791200" cy="972328"/>
            <a:chOff x="152400" y="5504672"/>
            <a:chExt cx="5791200" cy="972328"/>
          </a:xfrm>
        </p:grpSpPr>
        <p:sp>
          <p:nvSpPr>
            <p:cNvPr id="20" name="Down Arrow 19"/>
            <p:cNvSpPr/>
            <p:nvPr/>
          </p:nvSpPr>
          <p:spPr>
            <a:xfrm>
              <a:off x="1728158" y="5504672"/>
              <a:ext cx="388189" cy="5334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a:spLocks noChangeArrowheads="1"/>
            </p:cNvSpPr>
            <p:nvPr/>
          </p:nvSpPr>
          <p:spPr bwMode="auto">
            <a:xfrm>
              <a:off x="152400" y="6076248"/>
              <a:ext cx="5791200" cy="40075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000" dirty="0" err="1">
                  <a:latin typeface="Courier New"/>
                  <a:cs typeface="Courier New"/>
                </a:rPr>
                <a:t>mips_usermode</a:t>
              </a:r>
              <a:r>
                <a:rPr lang="en-US" sz="2000" dirty="0">
                  <a:latin typeface="Courier New"/>
                  <a:cs typeface="Courier New"/>
                </a:rPr>
                <a:t>(</a:t>
              </a:r>
              <a:r>
                <a:rPr lang="en-US" sz="2000" dirty="0">
                  <a:solidFill>
                    <a:srgbClr val="FF0000"/>
                  </a:solidFill>
                  <a:latin typeface="Courier New"/>
                  <a:cs typeface="Courier New"/>
                </a:rPr>
                <a:t>&amp;</a:t>
              </a:r>
              <a:r>
                <a:rPr lang="en-US" sz="2000" dirty="0" err="1">
                  <a:solidFill>
                    <a:srgbClr val="FF0000"/>
                  </a:solidFill>
                  <a:latin typeface="Courier New"/>
                  <a:cs typeface="Courier New"/>
                </a:rPr>
                <a:t>tf</a:t>
              </a:r>
              <a:r>
                <a:rPr lang="en-US" sz="2000" dirty="0">
                  <a:latin typeface="Courier New"/>
                  <a:cs typeface="Courier New"/>
                </a:rPr>
                <a:t>) in </a:t>
              </a:r>
              <a:r>
                <a:rPr lang="en-US" sz="2000" dirty="0" err="1">
                  <a:latin typeface="Courier New"/>
                  <a:cs typeface="Courier New"/>
                </a:rPr>
                <a:t>trap</a:t>
              </a:r>
              <a:r>
                <a:rPr lang="en-US" sz="2000" dirty="0" err="1">
                  <a:solidFill>
                    <a:srgbClr val="000681"/>
                  </a:solidFill>
                  <a:latin typeface="Courier New"/>
                  <a:cs typeface="Courier New"/>
                </a:rPr>
                <a:t>.c</a:t>
              </a:r>
              <a:endParaRPr lang="en-US" sz="2000" dirty="0">
                <a:solidFill>
                  <a:srgbClr val="000681"/>
                </a:solidFill>
                <a:latin typeface="Courier New"/>
                <a:cs typeface="Courier New"/>
              </a:endParaRPr>
            </a:p>
          </p:txBody>
        </p:sp>
      </p:grpSp>
      <p:sp>
        <p:nvSpPr>
          <p:cNvPr id="11" name="Slide Number Placeholder 10"/>
          <p:cNvSpPr>
            <a:spLocks noGrp="1"/>
          </p:cNvSpPr>
          <p:nvPr>
            <p:ph type="sldNum" sz="quarter" idx="11"/>
          </p:nvPr>
        </p:nvSpPr>
        <p:spPr/>
        <p:txBody>
          <a:bodyPr/>
          <a:lstStyle/>
          <a:p>
            <a:fld id="{B9013FDC-CDB6-0145-BBEC-8B9E418D6794}" type="slidenum">
              <a:rPr lang="en-US" smtClean="0"/>
              <a:pPr/>
              <a:t>6</a:t>
            </a:fld>
            <a:endParaRPr lang="en-US"/>
          </a:p>
        </p:txBody>
      </p:sp>
      <p:sp>
        <p:nvSpPr>
          <p:cNvPr id="22" name="Rectangle 21"/>
          <p:cNvSpPr>
            <a:spLocks noChangeArrowheads="1"/>
          </p:cNvSpPr>
          <p:nvPr/>
        </p:nvSpPr>
        <p:spPr bwMode="auto">
          <a:xfrm>
            <a:off x="7633854" y="3282738"/>
            <a:ext cx="4333009" cy="1816524"/>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r>
              <a:rPr lang="en-US" sz="2800" smtClean="0">
                <a:solidFill>
                  <a:srgbClr val="000681"/>
                </a:solidFill>
                <a:latin typeface="Calibri"/>
                <a:cs typeface="Calibri"/>
              </a:rPr>
              <a:t>(2.1) What </a:t>
            </a:r>
            <a:r>
              <a:rPr lang="en-US" sz="2800" dirty="0" smtClean="0">
                <a:solidFill>
                  <a:srgbClr val="000681"/>
                </a:solidFill>
                <a:latin typeface="Calibri"/>
                <a:cs typeface="Calibri"/>
              </a:rPr>
              <a:t>is the first thing to do when an OS runs a program? (Hint: where is the program stored?)</a:t>
            </a:r>
            <a:endParaRPr lang="en-US" sz="2800" dirty="0">
              <a:solidFill>
                <a:srgbClr val="FF0000"/>
              </a:solidFill>
              <a:latin typeface="Calibri"/>
              <a:cs typeface="Calibri"/>
            </a:endParaRPr>
          </a:p>
        </p:txBody>
      </p:sp>
      <p:sp>
        <p:nvSpPr>
          <p:cNvPr id="23" name="Rectangle 22"/>
          <p:cNvSpPr>
            <a:spLocks noChangeArrowheads="1"/>
          </p:cNvSpPr>
          <p:nvPr/>
        </p:nvSpPr>
        <p:spPr bwMode="auto">
          <a:xfrm>
            <a:off x="7633854" y="5319963"/>
            <a:ext cx="4333009" cy="1385637"/>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r>
              <a:rPr lang="en-US" sz="2800" smtClean="0">
                <a:solidFill>
                  <a:srgbClr val="000681"/>
                </a:solidFill>
                <a:latin typeface="Calibri"/>
                <a:cs typeface="Calibri"/>
              </a:rPr>
              <a:t>(2.2) Can </a:t>
            </a:r>
            <a:r>
              <a:rPr lang="en-US" sz="2800" dirty="0" smtClean="0">
                <a:solidFill>
                  <a:srgbClr val="000681"/>
                </a:solidFill>
                <a:latin typeface="Calibri"/>
                <a:cs typeface="Calibri"/>
              </a:rPr>
              <a:t>you figure out how the data are flowed from one module into another?</a:t>
            </a:r>
            <a:endParaRPr lang="en-US" sz="2800" dirty="0">
              <a:solidFill>
                <a:srgbClr val="FF0000"/>
              </a:solidFill>
              <a:latin typeface="Calibri"/>
              <a:cs typeface="Calibri"/>
            </a:endParaRPr>
          </a:p>
        </p:txBody>
      </p:sp>
    </p:spTree>
    <p:extLst>
      <p:ext uri="{BB962C8B-B14F-4D97-AF65-F5344CB8AC3E}">
        <p14:creationId xmlns:p14="http://schemas.microsoft.com/office/powerpoint/2010/main" val="205235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1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152400"/>
            <a:ext cx="8229600" cy="533400"/>
          </a:xfrm>
        </p:spPr>
        <p:txBody>
          <a:bodyPr/>
          <a:lstStyle/>
          <a:p>
            <a:pPr eaLnBrk="1" hangingPunct="1"/>
            <a:r>
              <a:rPr lang="en-US" sz="4000" dirty="0" err="1">
                <a:latin typeface="Courier New"/>
                <a:ea typeface="MS PGothic" charset="0"/>
                <a:cs typeface="Courier New"/>
              </a:rPr>
              <a:t>md_usermode</a:t>
            </a:r>
            <a:r>
              <a:rPr lang="en-US" sz="4000" dirty="0">
                <a:latin typeface="Courier New"/>
                <a:ea typeface="MS PGothic" charset="0"/>
                <a:cs typeface="Courier New"/>
              </a:rPr>
              <a:t>()</a:t>
            </a:r>
            <a:endParaRPr lang="en-US" sz="4000" dirty="0">
              <a:latin typeface="Calibri"/>
              <a:ea typeface="MS PGothic" charset="0"/>
              <a:cs typeface="Calibri"/>
            </a:endParaRPr>
          </a:p>
        </p:txBody>
      </p:sp>
      <p:pic>
        <p:nvPicPr>
          <p:cNvPr id="8" name="Picture 7"/>
          <p:cNvPicPr>
            <a:picLocks noChangeAspect="1"/>
          </p:cNvPicPr>
          <p:nvPr/>
        </p:nvPicPr>
        <p:blipFill>
          <a:blip r:embed="rId3"/>
          <a:stretch>
            <a:fillRect/>
          </a:stretch>
        </p:blipFill>
        <p:spPr>
          <a:xfrm>
            <a:off x="1524000" y="859632"/>
            <a:ext cx="9144000" cy="5845969"/>
          </a:xfrm>
          <a:prstGeom prst="rect">
            <a:avLst/>
          </a:prstGeom>
        </p:spPr>
      </p:pic>
      <p:sp>
        <p:nvSpPr>
          <p:cNvPr id="2" name="Slide Number Placeholder 1"/>
          <p:cNvSpPr>
            <a:spLocks noGrp="1"/>
          </p:cNvSpPr>
          <p:nvPr>
            <p:ph type="sldNum" sz="quarter" idx="11"/>
          </p:nvPr>
        </p:nvSpPr>
        <p:spPr/>
        <p:txBody>
          <a:bodyPr/>
          <a:lstStyle/>
          <a:p>
            <a:fld id="{B9013FDC-CDB6-0145-BBEC-8B9E418D6794}" type="slidenum">
              <a:rPr lang="en-US" smtClean="0"/>
              <a:pPr/>
              <a:t>7</a:t>
            </a:fld>
            <a:endParaRPr lang="en-US"/>
          </a:p>
        </p:txBody>
      </p:sp>
    </p:spTree>
    <p:extLst>
      <p:ext uri="{BB962C8B-B14F-4D97-AF65-F5344CB8AC3E}">
        <p14:creationId xmlns:p14="http://schemas.microsoft.com/office/powerpoint/2010/main" val="550860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8</a:t>
            </a:fld>
            <a:endParaRPr lang="en-US"/>
          </a:p>
        </p:txBody>
      </p:sp>
      <p:pic>
        <p:nvPicPr>
          <p:cNvPr id="3" name="Picture 2"/>
          <p:cNvPicPr>
            <a:picLocks noChangeAspect="1"/>
          </p:cNvPicPr>
          <p:nvPr/>
        </p:nvPicPr>
        <p:blipFill>
          <a:blip r:embed="rId3"/>
          <a:stretch>
            <a:fillRect/>
          </a:stretch>
        </p:blipFill>
        <p:spPr>
          <a:xfrm>
            <a:off x="1393542" y="1066799"/>
            <a:ext cx="9731658" cy="5638801"/>
          </a:xfrm>
          <a:prstGeom prst="rect">
            <a:avLst/>
          </a:prstGeom>
        </p:spPr>
      </p:pic>
      <p:sp>
        <p:nvSpPr>
          <p:cNvPr id="4" name="Rectangle 2"/>
          <p:cNvSpPr txBox="1">
            <a:spLocks/>
          </p:cNvSpPr>
          <p:nvPr/>
        </p:nvSpPr>
        <p:spPr bwMode="auto">
          <a:xfrm>
            <a:off x="1981200" y="152400"/>
            <a:ext cx="8229600" cy="8382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a:lstStyle>
          <a:p>
            <a:pPr eaLnBrk="1" hangingPunct="1"/>
            <a:r>
              <a:rPr lang="en-US" sz="4000" dirty="0">
                <a:latin typeface="Calibri"/>
                <a:ea typeface="MS PGothic" charset="0"/>
                <a:cs typeface="Calibri"/>
              </a:rPr>
              <a:t>Data Structure:</a:t>
            </a:r>
            <a:r>
              <a:rPr lang="en-US" sz="4000" dirty="0">
                <a:latin typeface="Courier New"/>
                <a:ea typeface="MS PGothic" charset="0"/>
                <a:cs typeface="Courier New"/>
              </a:rPr>
              <a:t> </a:t>
            </a:r>
            <a:r>
              <a:rPr lang="en-US" sz="4000" dirty="0" err="1">
                <a:latin typeface="Courier New"/>
                <a:ea typeface="MS PGothic" charset="0"/>
                <a:cs typeface="Courier New"/>
              </a:rPr>
              <a:t>trapframe</a:t>
            </a:r>
            <a:endParaRPr lang="en-US" sz="4000" dirty="0">
              <a:latin typeface="Calibri"/>
              <a:ea typeface="MS PGothic" charset="0"/>
              <a:cs typeface="Calibri"/>
            </a:endParaRPr>
          </a:p>
        </p:txBody>
      </p:sp>
    </p:spTree>
    <p:extLst>
      <p:ext uri="{BB962C8B-B14F-4D97-AF65-F5344CB8AC3E}">
        <p14:creationId xmlns:p14="http://schemas.microsoft.com/office/powerpoint/2010/main" val="1682167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sz="3600" dirty="0">
                <a:latin typeface="Calibri"/>
                <a:cs typeface="Calibri"/>
              </a:rPr>
              <a:t>System Call Using the trap Instruction</a:t>
            </a:r>
          </a:p>
        </p:txBody>
      </p:sp>
      <p:sp>
        <p:nvSpPr>
          <p:cNvPr id="3" name="Slide Number Placeholder 2"/>
          <p:cNvSpPr>
            <a:spLocks noGrp="1"/>
          </p:cNvSpPr>
          <p:nvPr>
            <p:ph type="sldNum" sz="quarter" idx="11"/>
          </p:nvPr>
        </p:nvSpPr>
        <p:spPr>
          <a:xfrm>
            <a:off x="1981200" y="6153150"/>
            <a:ext cx="2133600" cy="476250"/>
          </a:xfrm>
        </p:spPr>
        <p:txBody>
          <a:bodyPr/>
          <a:lstStyle/>
          <a:p>
            <a:fld id="{F2AB741D-3059-9749-806A-40E1FE40CF46}" type="slidenum">
              <a:rPr lang="en-US" smtClean="0"/>
              <a:pPr/>
              <a:t>9</a:t>
            </a:fld>
            <a:endParaRPr lang="en-US" dirty="0"/>
          </a:p>
        </p:txBody>
      </p:sp>
      <p:sp>
        <p:nvSpPr>
          <p:cNvPr id="5" name="Rectangle 2"/>
          <p:cNvSpPr>
            <a:spLocks noChangeArrowheads="1"/>
          </p:cNvSpPr>
          <p:nvPr/>
        </p:nvSpPr>
        <p:spPr bwMode="auto">
          <a:xfrm>
            <a:off x="5257800" y="1752600"/>
            <a:ext cx="5105400" cy="44196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6" name="Rectangle 4"/>
          <p:cNvSpPr>
            <a:spLocks noChangeArrowheads="1"/>
          </p:cNvSpPr>
          <p:nvPr/>
        </p:nvSpPr>
        <p:spPr bwMode="auto">
          <a:xfrm>
            <a:off x="1905000" y="1066800"/>
            <a:ext cx="2819400" cy="11430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7" name="Text Box 5"/>
          <p:cNvSpPr txBox="1">
            <a:spLocks noChangeArrowheads="1"/>
          </p:cNvSpPr>
          <p:nvPr/>
        </p:nvSpPr>
        <p:spPr bwMode="auto">
          <a:xfrm>
            <a:off x="1981201" y="1066800"/>
            <a:ext cx="1139825" cy="915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latin typeface="Courier New" charset="0"/>
              </a:rPr>
              <a:t>…</a:t>
            </a:r>
          </a:p>
          <a:p>
            <a:pPr eaLnBrk="0" hangingPunct="0"/>
            <a:r>
              <a:rPr lang="en-US" sz="1800">
                <a:latin typeface="Courier New" charset="0"/>
              </a:rPr>
              <a:t>fork();</a:t>
            </a:r>
          </a:p>
          <a:p>
            <a:pPr eaLnBrk="0" hangingPunct="0"/>
            <a:r>
              <a:rPr lang="en-US" sz="1800">
                <a:latin typeface="Courier New" charset="0"/>
              </a:rPr>
              <a:t>…</a:t>
            </a:r>
          </a:p>
        </p:txBody>
      </p:sp>
      <p:sp>
        <p:nvSpPr>
          <p:cNvPr id="8" name="Rectangle 6"/>
          <p:cNvSpPr>
            <a:spLocks noChangeArrowheads="1"/>
          </p:cNvSpPr>
          <p:nvPr/>
        </p:nvSpPr>
        <p:spPr bwMode="auto">
          <a:xfrm>
            <a:off x="1905000" y="2209801"/>
            <a:ext cx="2819400" cy="1357313"/>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9" name="Text Box 7"/>
          <p:cNvSpPr txBox="1">
            <a:spLocks noChangeArrowheads="1"/>
          </p:cNvSpPr>
          <p:nvPr/>
        </p:nvSpPr>
        <p:spPr bwMode="auto">
          <a:xfrm>
            <a:off x="1905000" y="2209801"/>
            <a:ext cx="2736850" cy="1330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90000"/>
              </a:lnSpc>
            </a:pPr>
            <a:r>
              <a:rPr lang="en-US" sz="1800">
                <a:latin typeface="Courier New" charset="0"/>
              </a:rPr>
              <a:t>fork() {</a:t>
            </a:r>
          </a:p>
          <a:p>
            <a:pPr eaLnBrk="0" hangingPunct="0">
              <a:lnSpc>
                <a:spcPct val="90000"/>
              </a:lnSpc>
            </a:pPr>
            <a:r>
              <a:rPr lang="en-US" sz="1800">
                <a:latin typeface="Courier New" charset="0"/>
              </a:rPr>
              <a:t>…</a:t>
            </a:r>
          </a:p>
          <a:p>
            <a:pPr eaLnBrk="0" hangingPunct="0">
              <a:lnSpc>
                <a:spcPct val="90000"/>
              </a:lnSpc>
            </a:pPr>
            <a:r>
              <a:rPr lang="en-US" sz="1800">
                <a:latin typeface="Courier New" charset="0"/>
              </a:rPr>
              <a:t>trap	N_SYS_FORK()</a:t>
            </a:r>
          </a:p>
          <a:p>
            <a:pPr eaLnBrk="0" hangingPunct="0">
              <a:lnSpc>
                <a:spcPct val="90000"/>
              </a:lnSpc>
            </a:pPr>
            <a:r>
              <a:rPr lang="en-US" sz="1800">
                <a:latin typeface="Courier New" charset="0"/>
              </a:rPr>
              <a:t>…</a:t>
            </a:r>
          </a:p>
          <a:p>
            <a:pPr eaLnBrk="0" hangingPunct="0">
              <a:lnSpc>
                <a:spcPct val="90000"/>
              </a:lnSpc>
            </a:pPr>
            <a:r>
              <a:rPr lang="en-US" sz="1800">
                <a:latin typeface="Courier New" charset="0"/>
              </a:rPr>
              <a:t>}</a:t>
            </a:r>
          </a:p>
        </p:txBody>
      </p:sp>
      <p:sp>
        <p:nvSpPr>
          <p:cNvPr id="10" name="Rectangle 8"/>
          <p:cNvSpPr>
            <a:spLocks noChangeArrowheads="1"/>
          </p:cNvSpPr>
          <p:nvPr/>
        </p:nvSpPr>
        <p:spPr bwMode="auto">
          <a:xfrm>
            <a:off x="5715000" y="2133600"/>
            <a:ext cx="1600200" cy="1905000"/>
          </a:xfrm>
          <a:prstGeom prst="rec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Text Box 9"/>
          <p:cNvSpPr txBox="1">
            <a:spLocks noChangeArrowheads="1"/>
          </p:cNvSpPr>
          <p:nvPr/>
        </p:nvSpPr>
        <p:spPr bwMode="auto">
          <a:xfrm>
            <a:off x="5791200" y="2895601"/>
            <a:ext cx="1549400"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90000"/>
              </a:lnSpc>
            </a:pPr>
            <a:r>
              <a:rPr lang="en-US" sz="1800">
                <a:latin typeface="Courier New" charset="0"/>
              </a:rPr>
              <a:t>sys_fork()</a:t>
            </a:r>
          </a:p>
        </p:txBody>
      </p:sp>
      <p:sp>
        <p:nvSpPr>
          <p:cNvPr id="12" name="Rectangle 10"/>
          <p:cNvSpPr>
            <a:spLocks noChangeArrowheads="1"/>
          </p:cNvSpPr>
          <p:nvPr/>
        </p:nvSpPr>
        <p:spPr bwMode="auto">
          <a:xfrm>
            <a:off x="5715000" y="2895600"/>
            <a:ext cx="1600200" cy="304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11"/>
          <p:cNvSpPr>
            <a:spLocks noChangeArrowheads="1"/>
          </p:cNvSpPr>
          <p:nvPr/>
        </p:nvSpPr>
        <p:spPr bwMode="auto">
          <a:xfrm>
            <a:off x="7010400" y="4572000"/>
            <a:ext cx="3048000" cy="1295400"/>
          </a:xfrm>
          <a:prstGeom prst="rect">
            <a:avLst/>
          </a:prstGeom>
          <a:solidFill>
            <a:schemeClr val="hlink"/>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Text Box 12"/>
          <p:cNvSpPr txBox="1">
            <a:spLocks noChangeArrowheads="1"/>
          </p:cNvSpPr>
          <p:nvPr/>
        </p:nvSpPr>
        <p:spPr bwMode="auto">
          <a:xfrm>
            <a:off x="7010400" y="4572000"/>
            <a:ext cx="3060700" cy="1339850"/>
          </a:xfrm>
          <a:prstGeom prst="rec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90000"/>
              </a:lnSpc>
            </a:pPr>
            <a:r>
              <a:rPr lang="en-US" sz="1800">
                <a:latin typeface="Courier New" charset="0"/>
              </a:rPr>
              <a:t>sys_fork() {</a:t>
            </a:r>
          </a:p>
          <a:p>
            <a:pPr eaLnBrk="0" hangingPunct="0">
              <a:lnSpc>
                <a:spcPct val="90000"/>
              </a:lnSpc>
            </a:pPr>
            <a:r>
              <a:rPr lang="en-US" sz="1800">
                <a:latin typeface="Courier New" charset="0"/>
              </a:rPr>
              <a:t>/* system function */</a:t>
            </a:r>
          </a:p>
          <a:p>
            <a:pPr eaLnBrk="0" hangingPunct="0">
              <a:lnSpc>
                <a:spcPct val="90000"/>
              </a:lnSpc>
            </a:pPr>
            <a:r>
              <a:rPr lang="en-US" sz="1800">
                <a:latin typeface="Courier New" charset="0"/>
              </a:rPr>
              <a:t>  …</a:t>
            </a:r>
          </a:p>
          <a:p>
            <a:pPr eaLnBrk="0" hangingPunct="0">
              <a:lnSpc>
                <a:spcPct val="90000"/>
              </a:lnSpc>
            </a:pPr>
            <a:r>
              <a:rPr lang="en-US" sz="1800">
                <a:latin typeface="Courier New" charset="0"/>
              </a:rPr>
              <a:t>  return;</a:t>
            </a:r>
          </a:p>
          <a:p>
            <a:pPr eaLnBrk="0" hangingPunct="0">
              <a:lnSpc>
                <a:spcPct val="90000"/>
              </a:lnSpc>
            </a:pPr>
            <a:r>
              <a:rPr lang="en-US" sz="1800">
                <a:latin typeface="Courier New" charset="0"/>
              </a:rPr>
              <a:t>}</a:t>
            </a:r>
          </a:p>
        </p:txBody>
      </p:sp>
      <p:sp>
        <p:nvSpPr>
          <p:cNvPr id="15" name="Text Box 13"/>
          <p:cNvSpPr txBox="1">
            <a:spLocks noChangeArrowheads="1"/>
          </p:cNvSpPr>
          <p:nvPr/>
        </p:nvSpPr>
        <p:spPr bwMode="auto">
          <a:xfrm>
            <a:off x="9372601" y="1828801"/>
            <a:ext cx="87471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Kernel</a:t>
            </a:r>
          </a:p>
        </p:txBody>
      </p:sp>
      <p:sp>
        <p:nvSpPr>
          <p:cNvPr id="16" name="Freeform 14"/>
          <p:cNvSpPr>
            <a:spLocks/>
          </p:cNvSpPr>
          <p:nvPr/>
        </p:nvSpPr>
        <p:spPr bwMode="auto">
          <a:xfrm>
            <a:off x="1752600" y="1524000"/>
            <a:ext cx="304800" cy="838200"/>
          </a:xfrm>
          <a:custGeom>
            <a:avLst/>
            <a:gdLst>
              <a:gd name="T0" fmla="*/ 192 w 192"/>
              <a:gd name="T1" fmla="*/ 0 h 528"/>
              <a:gd name="T2" fmla="*/ 0 w 192"/>
              <a:gd name="T3" fmla="*/ 0 h 528"/>
              <a:gd name="T4" fmla="*/ 0 w 192"/>
              <a:gd name="T5" fmla="*/ 528 h 528"/>
              <a:gd name="T6" fmla="*/ 144 w 192"/>
              <a:gd name="T7" fmla="*/ 528 h 528"/>
            </a:gdLst>
            <a:ahLst/>
            <a:cxnLst>
              <a:cxn ang="0">
                <a:pos x="T0" y="T1"/>
              </a:cxn>
              <a:cxn ang="0">
                <a:pos x="T2" y="T3"/>
              </a:cxn>
              <a:cxn ang="0">
                <a:pos x="T4" y="T5"/>
              </a:cxn>
              <a:cxn ang="0">
                <a:pos x="T6" y="T7"/>
              </a:cxn>
            </a:cxnLst>
            <a:rect l="0" t="0" r="r" b="b"/>
            <a:pathLst>
              <a:path w="192" h="528">
                <a:moveTo>
                  <a:pt x="192" y="0"/>
                </a:moveTo>
                <a:lnTo>
                  <a:pt x="0" y="0"/>
                </a:lnTo>
                <a:lnTo>
                  <a:pt x="0" y="528"/>
                </a:lnTo>
                <a:lnTo>
                  <a:pt x="144" y="528"/>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Freeform 15"/>
          <p:cNvSpPr>
            <a:spLocks/>
          </p:cNvSpPr>
          <p:nvPr/>
        </p:nvSpPr>
        <p:spPr bwMode="auto">
          <a:xfrm>
            <a:off x="4572000" y="2895600"/>
            <a:ext cx="1143000" cy="152400"/>
          </a:xfrm>
          <a:custGeom>
            <a:avLst/>
            <a:gdLst>
              <a:gd name="T0" fmla="*/ 0 w 720"/>
              <a:gd name="T1" fmla="*/ 0 h 96"/>
              <a:gd name="T2" fmla="*/ 240 w 720"/>
              <a:gd name="T3" fmla="*/ 0 h 96"/>
              <a:gd name="T4" fmla="*/ 240 w 720"/>
              <a:gd name="T5" fmla="*/ 96 h 96"/>
              <a:gd name="T6" fmla="*/ 720 w 720"/>
              <a:gd name="T7" fmla="*/ 96 h 96"/>
            </a:gdLst>
            <a:ahLst/>
            <a:cxnLst>
              <a:cxn ang="0">
                <a:pos x="T0" y="T1"/>
              </a:cxn>
              <a:cxn ang="0">
                <a:pos x="T2" y="T3"/>
              </a:cxn>
              <a:cxn ang="0">
                <a:pos x="T4" y="T5"/>
              </a:cxn>
              <a:cxn ang="0">
                <a:pos x="T6" y="T7"/>
              </a:cxn>
            </a:cxnLst>
            <a:rect l="0" t="0" r="r" b="b"/>
            <a:pathLst>
              <a:path w="720" h="96">
                <a:moveTo>
                  <a:pt x="0" y="0"/>
                </a:moveTo>
                <a:lnTo>
                  <a:pt x="240" y="0"/>
                </a:lnTo>
                <a:lnTo>
                  <a:pt x="240" y="96"/>
                </a:lnTo>
                <a:lnTo>
                  <a:pt x="720" y="96"/>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 name="Freeform 16"/>
          <p:cNvSpPr>
            <a:spLocks/>
          </p:cNvSpPr>
          <p:nvPr/>
        </p:nvSpPr>
        <p:spPr bwMode="auto">
          <a:xfrm>
            <a:off x="6629400" y="3048000"/>
            <a:ext cx="990600" cy="1600200"/>
          </a:xfrm>
          <a:custGeom>
            <a:avLst/>
            <a:gdLst>
              <a:gd name="T0" fmla="*/ 384 w 624"/>
              <a:gd name="T1" fmla="*/ 0 h 1008"/>
              <a:gd name="T2" fmla="*/ 624 w 624"/>
              <a:gd name="T3" fmla="*/ 0 h 1008"/>
              <a:gd name="T4" fmla="*/ 624 w 624"/>
              <a:gd name="T5" fmla="*/ 816 h 1008"/>
              <a:gd name="T6" fmla="*/ 0 w 624"/>
              <a:gd name="T7" fmla="*/ 816 h 1008"/>
              <a:gd name="T8" fmla="*/ 0 w 624"/>
              <a:gd name="T9" fmla="*/ 1008 h 1008"/>
              <a:gd name="T10" fmla="*/ 288 w 624"/>
              <a:gd name="T11" fmla="*/ 1008 h 1008"/>
            </a:gdLst>
            <a:ahLst/>
            <a:cxnLst>
              <a:cxn ang="0">
                <a:pos x="T0" y="T1"/>
              </a:cxn>
              <a:cxn ang="0">
                <a:pos x="T2" y="T3"/>
              </a:cxn>
              <a:cxn ang="0">
                <a:pos x="T4" y="T5"/>
              </a:cxn>
              <a:cxn ang="0">
                <a:pos x="T6" y="T7"/>
              </a:cxn>
              <a:cxn ang="0">
                <a:pos x="T8" y="T9"/>
              </a:cxn>
              <a:cxn ang="0">
                <a:pos x="T10" y="T11"/>
              </a:cxn>
            </a:cxnLst>
            <a:rect l="0" t="0" r="r" b="b"/>
            <a:pathLst>
              <a:path w="624" h="1008">
                <a:moveTo>
                  <a:pt x="384" y="0"/>
                </a:moveTo>
                <a:lnTo>
                  <a:pt x="624" y="0"/>
                </a:lnTo>
                <a:lnTo>
                  <a:pt x="624" y="816"/>
                </a:lnTo>
                <a:lnTo>
                  <a:pt x="0" y="816"/>
                </a:lnTo>
                <a:lnTo>
                  <a:pt x="0" y="1008"/>
                </a:lnTo>
                <a:lnTo>
                  <a:pt x="288" y="1008"/>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 name="Freeform 17"/>
          <p:cNvSpPr>
            <a:spLocks/>
          </p:cNvSpPr>
          <p:nvPr/>
        </p:nvSpPr>
        <p:spPr bwMode="auto">
          <a:xfrm>
            <a:off x="3048000" y="1600200"/>
            <a:ext cx="5638800" cy="4419600"/>
          </a:xfrm>
          <a:custGeom>
            <a:avLst/>
            <a:gdLst>
              <a:gd name="T0" fmla="*/ 3408 w 3552"/>
              <a:gd name="T1" fmla="*/ 2448 h 2832"/>
              <a:gd name="T2" fmla="*/ 3552 w 3552"/>
              <a:gd name="T3" fmla="*/ 2448 h 2832"/>
              <a:gd name="T4" fmla="*/ 3552 w 3552"/>
              <a:gd name="T5" fmla="*/ 2832 h 2832"/>
              <a:gd name="T6" fmla="*/ 1296 w 3552"/>
              <a:gd name="T7" fmla="*/ 2832 h 2832"/>
              <a:gd name="T8" fmla="*/ 1296 w 3552"/>
              <a:gd name="T9" fmla="*/ 0 h 2832"/>
              <a:gd name="T10" fmla="*/ 0 w 3552"/>
              <a:gd name="T11" fmla="*/ 0 h 2832"/>
            </a:gdLst>
            <a:ahLst/>
            <a:cxnLst>
              <a:cxn ang="0">
                <a:pos x="T0" y="T1"/>
              </a:cxn>
              <a:cxn ang="0">
                <a:pos x="T2" y="T3"/>
              </a:cxn>
              <a:cxn ang="0">
                <a:pos x="T4" y="T5"/>
              </a:cxn>
              <a:cxn ang="0">
                <a:pos x="T6" y="T7"/>
              </a:cxn>
              <a:cxn ang="0">
                <a:pos x="T8" y="T9"/>
              </a:cxn>
              <a:cxn ang="0">
                <a:pos x="T10" y="T11"/>
              </a:cxn>
            </a:cxnLst>
            <a:rect l="0" t="0" r="r" b="b"/>
            <a:pathLst>
              <a:path w="3552" h="2832">
                <a:moveTo>
                  <a:pt x="3408" y="2448"/>
                </a:moveTo>
                <a:lnTo>
                  <a:pt x="3552" y="2448"/>
                </a:lnTo>
                <a:lnTo>
                  <a:pt x="3552" y="2832"/>
                </a:lnTo>
                <a:lnTo>
                  <a:pt x="1296" y="2832"/>
                </a:lnTo>
                <a:lnTo>
                  <a:pt x="1296" y="0"/>
                </a:lnTo>
                <a:lnTo>
                  <a:pt x="0" y="0"/>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 name="Text Box 18"/>
          <p:cNvSpPr txBox="1">
            <a:spLocks noChangeArrowheads="1"/>
          </p:cNvSpPr>
          <p:nvPr/>
        </p:nvSpPr>
        <p:spPr bwMode="auto">
          <a:xfrm>
            <a:off x="5638800" y="1828801"/>
            <a:ext cx="1193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Trap Table</a:t>
            </a:r>
          </a:p>
        </p:txBody>
      </p:sp>
      <p:sp>
        <p:nvSpPr>
          <p:cNvPr id="21" name="Rectangle 20"/>
          <p:cNvSpPr/>
          <p:nvPr/>
        </p:nvSpPr>
        <p:spPr>
          <a:xfrm>
            <a:off x="6553200" y="6400801"/>
            <a:ext cx="2743200" cy="307777"/>
          </a:xfrm>
          <a:prstGeom prst="rect">
            <a:avLst/>
          </a:prstGeom>
        </p:spPr>
        <p:txBody>
          <a:bodyPr wrap="square">
            <a:spAutoFit/>
          </a:bodyPr>
          <a:lstStyle/>
          <a:p>
            <a:r>
              <a:rPr lang="en-US" sz="1400" dirty="0">
                <a:latin typeface="Calibri"/>
                <a:cs typeface="Calibri"/>
              </a:rPr>
              <a:t>Slide courtesy of Dr. Gary Nutt</a:t>
            </a:r>
          </a:p>
        </p:txBody>
      </p:sp>
    </p:spTree>
    <p:extLst>
      <p:ext uri="{BB962C8B-B14F-4D97-AF65-F5344CB8AC3E}">
        <p14:creationId xmlns:p14="http://schemas.microsoft.com/office/powerpoint/2010/main" val="248528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3620</TotalTime>
  <Words>1529</Words>
  <Application>Microsoft Macintosh PowerPoint</Application>
  <PresentationFormat>Widescreen</PresentationFormat>
  <Paragraphs>239</Paragraphs>
  <Slides>26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Calibri</vt:lpstr>
      <vt:lpstr>Courier New</vt:lpstr>
      <vt:lpstr>MS PGothic</vt:lpstr>
      <vt:lpstr>ＭＳ Ｐゴシック</vt:lpstr>
      <vt:lpstr>Times New Roman</vt:lpstr>
      <vt:lpstr>宋体</vt:lpstr>
      <vt:lpstr>Arial</vt:lpstr>
      <vt:lpstr>1_Default Design</vt:lpstr>
      <vt:lpstr>COMP 3500  Introduction to Operating Systems  Project 4 – Processes and System Calls  Part 2: Introduction to System Calls</vt:lpstr>
      <vt:lpstr>runprogram.c</vt:lpstr>
      <vt:lpstr>Trace runprogram()</vt:lpstr>
      <vt:lpstr>PowerPoint Presentation</vt:lpstr>
      <vt:lpstr>PowerPoint Presentation</vt:lpstr>
      <vt:lpstr>Exercise 2: How to implement runprogram()?</vt:lpstr>
      <vt:lpstr>md_usermode()</vt:lpstr>
      <vt:lpstr>PowerPoint Presentation</vt:lpstr>
      <vt:lpstr>System Call Using the trap Instruction</vt:lpstr>
      <vt:lpstr>A Thread Performing a System Call </vt:lpstr>
      <vt:lpstr>System Call: sys_reboot()</vt:lpstr>
      <vt:lpstr>System Call: sys_reboot()  In src/kern/include/syscall.h</vt:lpstr>
      <vt:lpstr>PowerPoint Presentation</vt:lpstr>
      <vt:lpstr>Which function calls mips_syscall()?</vt:lpstr>
      <vt:lpstr>exception.S</vt:lpstr>
      <vt:lpstr>mips_trap() calls mips_syscall()</vt:lpstr>
      <vt:lpstr>syscalls-mips.s in cs161/src/lib/libc</vt:lpstr>
      <vt:lpstr>syscalls-mips.s in cs161/src/lib/libc</vt:lpstr>
      <vt:lpstr>syscalls-mips.s in cs161/src/lib/libc (cont.)</vt:lpstr>
      <vt:lpstr>syscall</vt:lpstr>
      <vt:lpstr>Syscall from a COMP4300 Project</vt:lpstr>
      <vt:lpstr>crt0.s in cs161/src/lib/crt0</vt:lpstr>
      <vt:lpstr>exec and its variations</vt:lpstr>
      <vt:lpstr>crt0.s in cs161/src/lib/crt0</vt:lpstr>
      <vt:lpstr>crt0.S</vt:lpstr>
      <vt:lpstr>Exercise 5 (Plickers): Is this program an application or a part of the kernel?  A. Application   B. Part of Kernel</vt:lpstr>
    </vt:vector>
  </TitlesOfParts>
  <Company>New Mexico Tech</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Xiao Qin</cp:lastModifiedBy>
  <cp:revision>331</cp:revision>
  <dcterms:created xsi:type="dcterms:W3CDTF">2006-08-22T22:53:10Z</dcterms:created>
  <dcterms:modified xsi:type="dcterms:W3CDTF">2017-10-23T16:56:53Z</dcterms:modified>
</cp:coreProperties>
</file>