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17" r:id="rId2"/>
    <p:sldId id="418" r:id="rId3"/>
    <p:sldId id="440" r:id="rId4"/>
    <p:sldId id="419" r:id="rId5"/>
    <p:sldId id="420" r:id="rId6"/>
    <p:sldId id="421" r:id="rId7"/>
    <p:sldId id="422" r:id="rId8"/>
    <p:sldId id="446" r:id="rId9"/>
    <p:sldId id="423" r:id="rId10"/>
    <p:sldId id="424" r:id="rId11"/>
    <p:sldId id="425" r:id="rId12"/>
    <p:sldId id="426" r:id="rId13"/>
    <p:sldId id="427" r:id="rId14"/>
    <p:sldId id="441" r:id="rId15"/>
    <p:sldId id="448" r:id="rId16"/>
    <p:sldId id="449" r:id="rId17"/>
    <p:sldId id="428" r:id="rId18"/>
    <p:sldId id="429" r:id="rId19"/>
    <p:sldId id="442" r:id="rId20"/>
    <p:sldId id="430" r:id="rId21"/>
    <p:sldId id="443" r:id="rId22"/>
    <p:sldId id="431" r:id="rId23"/>
    <p:sldId id="432" r:id="rId24"/>
    <p:sldId id="433" r:id="rId25"/>
    <p:sldId id="434" r:id="rId26"/>
    <p:sldId id="444" r:id="rId27"/>
    <p:sldId id="435" r:id="rId28"/>
    <p:sldId id="436" r:id="rId29"/>
    <p:sldId id="438" r:id="rId30"/>
    <p:sldId id="447" r:id="rId31"/>
    <p:sldId id="4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3857" autoAdjust="0"/>
  </p:normalViewPr>
  <p:slideViewPr>
    <p:cSldViewPr>
      <p:cViewPr>
        <p:scale>
          <a:sx n="80" d="100"/>
          <a:sy n="80" d="100"/>
        </p:scale>
        <p:origin x="3096" y="2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1AB6C04-8505-4FDA-B280-24D63200D3D9}" type="datetimeFigureOut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BE92E7-7DCF-4870-B720-EFB0E971E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See /comp2710/samples/gdb_factorial.cpp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Error: init j = 1; i&lt;“=“num</a:t>
            </a:r>
          </a:p>
          <a:p>
            <a:pPr eaLnBrk="1" hangingPunct="1"/>
            <a:r>
              <a:rPr lang="en-US" altLang="zh-CN" smtClean="0"/>
              <a:t>Enter the number: 5</a:t>
            </a:r>
          </a:p>
          <a:p>
            <a:pPr eaLnBrk="1" hangingPunct="1"/>
            <a:r>
              <a:rPr lang="en-US" altLang="zh-CN" smtClean="0"/>
              <a:t>The factorial of 5 = 120</a:t>
            </a:r>
          </a:p>
        </p:txBody>
      </p:sp>
      <p:sp>
        <p:nvSpPr>
          <p:cNvPr id="34819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EEC6CC-C8AB-4234-961F-B74B2F4024F4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Monaco"/>
              </a:rPr>
              <a:t>(gdb) print *(ta.flights._M_impl._M_start)@ta.flights.size()</a:t>
            </a:r>
          </a:p>
          <a:p>
            <a:r>
              <a:rPr lang="en-US" altLang="en-US" smtClean="0">
                <a:latin typeface="Monaco"/>
              </a:rPr>
              <a:t>$24 = {0x804d008}</a:t>
            </a:r>
          </a:p>
          <a:p>
            <a:r>
              <a:rPr lang="en-US" altLang="en-US" smtClean="0">
                <a:latin typeface="Monaco"/>
              </a:rPr>
              <a:t>(gdb) print *(*(ta.flights._M_impl._M_start)@ta.flights.size())</a:t>
            </a:r>
          </a:p>
          <a:p>
            <a:r>
              <a:rPr lang="en-US" altLang="en-US" smtClean="0">
                <a:latin typeface="Monaco"/>
              </a:rPr>
              <a:t>$25 = (FlightTime *) 0x804d008</a:t>
            </a:r>
          </a:p>
          <a:p>
            <a:r>
              <a:rPr lang="en-US" altLang="en-US" smtClean="0">
                <a:latin typeface="Monaco"/>
              </a:rPr>
              <a:t>(gdb) print *(*(ta.flights._M_impl._M_start)@ta.flights.size())[0]</a:t>
            </a:r>
          </a:p>
          <a:p>
            <a:r>
              <a:rPr lang="en-US" altLang="en-US" smtClean="0">
                <a:latin typeface="Monaco"/>
              </a:rPr>
              <a:t>$26 = {beginTime = 630, endTime = 855, valid = true, invalid_num = 0}</a:t>
            </a:r>
          </a:p>
          <a:p>
            <a:endParaRPr lang="en-US" altLang="en-US" smtClean="0">
              <a:latin typeface="Monaco"/>
            </a:endParaRPr>
          </a:p>
          <a:p>
            <a:r>
              <a:rPr lang="en-US" altLang="en-US" smtClean="0">
                <a:ea typeface="Calibri" pitchFamily="34" charset="0"/>
                <a:cs typeface="Calibri" pitchFamily="34" charset="0"/>
              </a:rPr>
              <a:t>It’s a little ugly, but it gets you where you need to be.</a:t>
            </a:r>
          </a:p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C4FA6F-D1E4-4692-A5A4-7191DD8D7DFC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DE774A-2E57-4B48-AA0E-BA56C95186A8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BF2494-84A7-4E80-BE89-30890CB6FDDD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/comp2710/samples/gdb_sample.cpp</a:t>
            </a:r>
          </a:p>
          <a:p>
            <a:r>
              <a:rPr lang="en-US" altLang="zh-CN" smtClean="0"/>
              <a:t>/comp2710/samples/gdb_factorial.cpp</a:t>
            </a:r>
          </a:p>
          <a:p>
            <a:endParaRPr lang="en-US" altLang="zh-CN" smtClean="0"/>
          </a:p>
          <a:p>
            <a:r>
              <a:rPr lang="en-US" altLang="zh-CN" smtClean="0"/>
              <a:t>/comp2710/gdb_segfault.cpp</a:t>
            </a:r>
          </a:p>
          <a:p>
            <a:r>
              <a:rPr lang="en-US" altLang="zh-CN" smtClean="0"/>
              <a:t>/comp2710/gdb_linked_list.cpp</a:t>
            </a:r>
          </a:p>
          <a:p>
            <a:endParaRPr lang="en-US" altLang="zh-CN" smtClean="0"/>
          </a:p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F70E11-07FA-412B-ABB2-45599C452D75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/comp2710/samples/gdb_sample.cpp</a:t>
            </a:r>
          </a:p>
          <a:p>
            <a:r>
              <a:rPr lang="en-US" altLang="zh-CN" smtClean="0"/>
              <a:t>/comp2710/samples/gdb_factorial.cpp</a:t>
            </a:r>
          </a:p>
          <a:p>
            <a:endParaRPr lang="en-US" altLang="zh-CN" smtClean="0"/>
          </a:p>
          <a:p>
            <a:r>
              <a:rPr lang="en-US" altLang="zh-CN" smtClean="0"/>
              <a:t>/comp2710/gdb_segfault.cpp</a:t>
            </a:r>
          </a:p>
          <a:p>
            <a:r>
              <a:rPr lang="en-US" altLang="zh-CN" smtClean="0"/>
              <a:t>/comp2710/gdb_linked_list.cpp</a:t>
            </a:r>
          </a:p>
          <a:p>
            <a:endParaRPr lang="en-US" altLang="zh-CN" smtClean="0"/>
          </a:p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6A88BA-F61F-4CF6-9D1B-2E4EF08DEF0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EC89A7-1543-4D77-B4E6-4248CAB431D4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37AC9C-A279-4C93-ADB9-C81BD2BACAE7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71184-EA46-43E4-BCD9-D8215A73234D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/comp2710/samples/gdb_factorial.cpp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7BAB7F-F8EB-4C48-A446-D5E9F6668C54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/comp2710/samples/gdb_sample.cpp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17A73E-AFB3-4483-A8A6-0000CA80909F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9406AC-B177-492C-8EB9-827B8707D0E5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FCDB-870D-4FD4-9FFC-5785885C615E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110903-11D2-45BE-A1B5-91BD36D65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24BF-3590-4837-9DE6-400E8E59CD95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75C586D-49F0-4FAE-97D5-CF60BF790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B5CA-3B8C-4BCF-A3BB-64E47E81EFD7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3476523-342C-47F6-82B2-40224A549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5A6D0-7485-423F-ABA9-C32DE1AE9DAC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256DB03-10EE-4AB5-BF36-7F068AC3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55BBC-7313-46F6-8391-9AB76271B1B0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7DC0410-BFCE-42EC-85E1-0C52792E9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660A-F680-4AA1-A708-6D0521607F0F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A43A0EC-8DF0-4B98-89C4-F3A842117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7467-F95F-4400-9BEB-6DAF78C173E7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22D1F2-4692-4CFC-87D7-CCA1E401F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0C32-A36F-46F0-B5D8-3B68EBC32B4B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2994168-8F04-4581-AF5E-814772596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019AF-B27B-48A0-9AD5-CDD2960B1B07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61FFC8-635E-468C-A48D-6004BB111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053E1BD-BD07-4B92-B35A-95578C9426CC}" type="datetime1">
              <a:rPr lang="en-US"/>
              <a:pPr>
                <a:defRPr/>
              </a:pPr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06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53E277E-E41A-468D-A3CF-7F8E52CE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SGCOE V 158 289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 idx="4294967295"/>
          </p:nvPr>
        </p:nvSpPr>
        <p:spPr>
          <a:xfrm>
            <a:off x="533400" y="1143000"/>
            <a:ext cx="8077200" cy="2133600"/>
          </a:xfrm>
        </p:spPr>
        <p:txBody>
          <a:bodyPr/>
          <a:lstStyle/>
          <a:p>
            <a:pPr eaLnBrk="1" hangingPunct="1"/>
            <a:r>
              <a:rPr lang="en-US" altLang="zh-CN" sz="4100" smtClean="0"/>
              <a:t>COMP 2710 Software Construction</a:t>
            </a:r>
            <a:br>
              <a:rPr lang="en-US" altLang="zh-CN" sz="4100" smtClean="0"/>
            </a:br>
            <a:r>
              <a:rPr lang="en-US" altLang="zh-CN" sz="4100" smtClean="0"/>
              <a:t/>
            </a:r>
            <a:br>
              <a:rPr lang="en-US" altLang="zh-CN" sz="4100" smtClean="0"/>
            </a:br>
            <a:r>
              <a:rPr lang="en-US" altLang="zh-CN" sz="3600" smtClean="0"/>
              <a:t>Introduction to GDB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057400" y="3733800"/>
            <a:ext cx="49530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b="1"/>
              <a:t>Dr. Xiao Qin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en-US" sz="2400" i="1"/>
              <a:t>Auburn University</a:t>
            </a:r>
            <a:br>
              <a:rPr kumimoji="1" lang="en-US" altLang="en-US" sz="2400" i="1"/>
            </a:br>
            <a:r>
              <a:rPr kumimoji="1" lang="en-US" altLang="en-US" sz="2400" i="1"/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en-US" sz="2400" i="1"/>
              <a:t>xqin@auburn.edu</a:t>
            </a:r>
            <a:endParaRPr kumimoji="1" lang="en-US" altLang="zh-CN" sz="24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Debuggers have the concept of a </a:t>
            </a:r>
            <a:r>
              <a:rPr lang="en-US" altLang="en-US" i="1" smtClean="0"/>
              <a:t>breakpoint</a:t>
            </a:r>
            <a:endParaRPr lang="en-US" altLang="en-US" smtClean="0"/>
          </a:p>
          <a:p>
            <a:r>
              <a:rPr lang="en-US" altLang="en-US" smtClean="0"/>
              <a:t>No matter what the code is doing, adding a </a:t>
            </a:r>
            <a:r>
              <a:rPr lang="en-US" altLang="en-US" smtClean="0">
                <a:solidFill>
                  <a:srgbClr val="FF0000"/>
                </a:solidFill>
              </a:rPr>
              <a:t>breakpoint</a:t>
            </a:r>
            <a:r>
              <a:rPr lang="en-US" altLang="en-US" smtClean="0"/>
              <a:t> to your code will force the program to halt when it reaches that line</a:t>
            </a:r>
          </a:p>
          <a:p>
            <a:endParaRPr lang="en-US" altLang="en-US" smtClean="0"/>
          </a:p>
          <a:p>
            <a:pPr>
              <a:buFont typeface="Arial" pitchFamily="34" charset="0"/>
              <a:buNone/>
            </a:pPr>
            <a:r>
              <a:rPr lang="en-US" altLang="en-US" smtClean="0"/>
              <a:t>	(gdb) break foo.cpp:9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  <a:p>
            <a:pPr>
              <a:buFont typeface="Arial" pitchFamily="34" charset="0"/>
              <a:buNone/>
            </a:pPr>
            <a:r>
              <a:rPr lang="en-US" altLang="en-US" smtClean="0"/>
              <a:t>...will add a breakpoint at line 9 of foo.cpp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Set up </a:t>
            </a:r>
            <a:r>
              <a:rPr lang="en-US" altLang="en-US" smtClean="0">
                <a:solidFill>
                  <a:srgbClr val="FF0000"/>
                </a:solidFill>
              </a:rPr>
              <a:t>several breakpoints </a:t>
            </a:r>
            <a:r>
              <a:rPr lang="en-US" altLang="en-US" smtClean="0"/>
              <a:t>where you think that your code is probably having problems, or where you’d like to see the contents of the variables</a:t>
            </a:r>
          </a:p>
          <a:p>
            <a:r>
              <a:rPr lang="en-US" altLang="en-US" smtClean="0"/>
              <a:t>You can add as many breakpoints as you like</a:t>
            </a:r>
          </a:p>
          <a:p>
            <a:pPr lvl="1"/>
            <a:r>
              <a:rPr lang="en-US" altLang="en-US" smtClean="0"/>
              <a:t>on every line is overkill, but it won’t hurt you</a:t>
            </a:r>
          </a:p>
          <a:p>
            <a:r>
              <a:rPr lang="en-US" altLang="en-US" smtClean="0"/>
              <a:t>Once the code hits the breakpoint, you have several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Set up breakpoints </a:t>
            </a:r>
            <a:r>
              <a:rPr lang="en-US" altLang="en-US" smtClean="0">
                <a:solidFill>
                  <a:srgbClr val="FF0000"/>
                </a:solidFill>
              </a:rPr>
              <a:t>before you start </a:t>
            </a:r>
            <a:r>
              <a:rPr lang="en-US" altLang="en-US" smtClean="0"/>
              <a:t>the program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When you’ve got your breakpoints, type </a:t>
            </a:r>
            <a:r>
              <a:rPr lang="en-US" altLang="en-US" i="1" smtClean="0">
                <a:solidFill>
                  <a:srgbClr val="FF0000"/>
                </a:solidFill>
              </a:rPr>
              <a:t>start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or </a:t>
            </a:r>
            <a:r>
              <a:rPr lang="en-US" altLang="en-US" i="1" smtClean="0">
                <a:solidFill>
                  <a:srgbClr val="FF0000"/>
                </a:solidFill>
              </a:rPr>
              <a:t>run</a:t>
            </a:r>
            <a:r>
              <a:rPr lang="en-US" altLang="en-US" smtClean="0"/>
              <a:t> at the command line, and the code will start running until it hits a breakpoint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solidFill>
                  <a:srgbClr val="FF0000"/>
                </a:solidFill>
              </a:rPr>
              <a:t>(gdb) start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You can also use start / run to restart a currently running program if you want to go back to the beginning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smtClean="0"/>
              <a:t>When the execution hits one of your predefined breakpoints, it’ll stop and you’ll have the option to give more commands to the debugger</a:t>
            </a:r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Breakpoint 1, main () at foo.cpp:9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9         cout &lt;&lt; “what is the number?" &lt;&lt; endl;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(gdb)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z="2000" smtClean="0">
              <a:latin typeface="Monaco"/>
            </a:endParaRPr>
          </a:p>
          <a:p>
            <a:pPr>
              <a:lnSpc>
                <a:spcPct val="90000"/>
              </a:lnSpc>
            </a:pPr>
            <a:r>
              <a:rPr lang="en-US" altLang="en-US" sz="3000" smtClean="0">
                <a:ea typeface="Calibri" pitchFamily="34" charset="0"/>
                <a:cs typeface="Calibri" pitchFamily="34" charset="0"/>
              </a:rPr>
              <a:t>The line that gets displayed is the line you chose to stop at – note that at this point, </a:t>
            </a:r>
            <a:r>
              <a:rPr lang="en-US" altLang="en-US" sz="3000" smtClean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execution is </a:t>
            </a:r>
            <a:r>
              <a:rPr lang="en-US" altLang="en-US" sz="3000" i="1" smtClean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right before</a:t>
            </a:r>
            <a:r>
              <a:rPr lang="en-US" altLang="en-US" sz="3000" smtClean="0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 this line</a:t>
            </a:r>
            <a:r>
              <a:rPr lang="en-US" altLang="en-US" sz="3000" smtClean="0">
                <a:ea typeface="Calibri" pitchFamily="34" charset="0"/>
                <a:cs typeface="Calibri" pitchFamily="34" charset="0"/>
              </a:rPr>
              <a:t>, so the line hasn’t actually run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3: </a:t>
            </a:r>
            <a:r>
              <a:rPr lang="en-US" altLang="en-US" smtClean="0"/>
              <a:t>set up a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Where do you want to set up a breakpoint?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gdb_sample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break &lt;which line?&gt;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will happy if we set a breakpoint at a line without any code?</a:t>
            </a:r>
          </a:p>
          <a:p>
            <a:pPr>
              <a:defRPr/>
            </a:pPr>
            <a:r>
              <a:rPr lang="en-US" dirty="0" smtClean="0"/>
              <a:t>What will happy if we are at line 9, and set up a breakpoint at line 6?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up a watchpoint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watch x == 3</a:t>
            </a:r>
          </a:p>
          <a:p>
            <a:pPr lvl="1"/>
            <a:r>
              <a:rPr lang="en-US" altLang="en-US" smtClean="0"/>
              <a:t>Set a watchpoint, which pauses the program when a condition changes (when x == 3 changes). Watchpoints are great for certain inputs (myPtr != NULL) without having to break on every function call.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4: </a:t>
            </a:r>
            <a:r>
              <a:rPr lang="en-US" altLang="en-US" smtClean="0"/>
              <a:t>set up a watchpoint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Command “continue”</a:t>
            </a:r>
          </a:p>
          <a:p>
            <a:endParaRPr lang="en-US" altLang="en-US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$gdb gdb_factorial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 12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//Step into factorial()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watch i == n-1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 order to make the line run, we can use the </a:t>
            </a:r>
            <a:r>
              <a:rPr lang="en-US" altLang="en-US" i="1" smtClean="0"/>
              <a:t>step</a:t>
            </a:r>
            <a:r>
              <a:rPr lang="en-US" altLang="en-US" smtClean="0"/>
              <a:t> and </a:t>
            </a:r>
            <a:r>
              <a:rPr lang="en-US" altLang="en-US" i="1" smtClean="0"/>
              <a:t>next</a:t>
            </a:r>
            <a:r>
              <a:rPr lang="en-US" altLang="en-US" smtClean="0"/>
              <a:t> commands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These are effectively equivalent, they move execution forward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BUT one crucial difference: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next</a:t>
            </a:r>
            <a:r>
              <a:rPr lang="en-US" altLang="en-US" smtClean="0"/>
              <a:t> moves forward in the same function (in this case the main function).  after one line, it’ll stop again and wait for a command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step</a:t>
            </a:r>
            <a:r>
              <a:rPr lang="en-US" altLang="en-US" smtClean="0"/>
              <a:t> will stop after one line, </a:t>
            </a:r>
            <a:r>
              <a:rPr lang="en-US" altLang="en-US" i="1" smtClean="0"/>
              <a:t>but</a:t>
            </a:r>
            <a:r>
              <a:rPr lang="en-US" altLang="en-US" smtClean="0"/>
              <a:t> if there are any function calls on the line, it’ll “step” into them and stop there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Sometimes you’ll get a blank line as a prompt – that’s because you’re still running your program, and so anytime you have a </a:t>
            </a:r>
            <a:r>
              <a:rPr lang="en-US" altLang="en-US" smtClean="0">
                <a:solidFill>
                  <a:srgbClr val="FF0000"/>
                </a:solidFill>
              </a:rPr>
              <a:t>cin &gt;&gt;, </a:t>
            </a:r>
            <a:r>
              <a:rPr lang="en-US" altLang="en-US" smtClean="0"/>
              <a:t>you’ll have to stop and enter input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  <a:p>
            <a:pPr>
              <a:buFont typeface="Arial" pitchFamily="34" charset="0"/>
              <a:buNone/>
            </a:pPr>
            <a:r>
              <a:rPr lang="en-US" altLang="en-US" sz="2200" smtClean="0">
                <a:latin typeface="Monaco"/>
              </a:rPr>
              <a:t>15            cin &gt;&gt; value;</a:t>
            </a:r>
          </a:p>
          <a:p>
            <a:pPr>
              <a:buFont typeface="Arial" pitchFamily="34" charset="0"/>
              <a:buNone/>
            </a:pPr>
            <a:r>
              <a:rPr lang="en-US" altLang="en-US" sz="2200" smtClean="0">
                <a:latin typeface="Monaco"/>
              </a:rPr>
              <a:t>(gdb) next</a:t>
            </a:r>
          </a:p>
          <a:p>
            <a:pPr>
              <a:buFont typeface="Arial" pitchFamily="34" charset="0"/>
              <a:buNone/>
            </a:pPr>
            <a:r>
              <a:rPr lang="en-US" altLang="en-US" sz="2200" smtClean="0">
                <a:latin typeface="Monaco"/>
              </a:rPr>
              <a:t>1030 1415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5:</a:t>
            </a:r>
            <a:r>
              <a:rPr lang="en-US" altLang="en-US" smtClean="0"/>
              <a:t> use “next”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to use “next” and trace to the line that has “cin”?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aiustech.files.wordpress.com/2011/09/segfaul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9248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The </a:t>
            </a:r>
            <a:r>
              <a:rPr lang="en-US" altLang="en-US" sz="3000" i="1" smtClean="0"/>
              <a:t>step</a:t>
            </a:r>
            <a:r>
              <a:rPr lang="en-US" altLang="en-US" sz="3000" smtClean="0"/>
              <a:t> command moves into a function</a:t>
            </a:r>
          </a:p>
          <a:p>
            <a:pPr>
              <a:lnSpc>
                <a:spcPct val="80000"/>
              </a:lnSpc>
            </a:pPr>
            <a:endParaRPr lang="en-US" altLang="en-US" sz="300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700" smtClean="0">
                <a:latin typeface="Monaco"/>
              </a:rPr>
              <a:t>17            object = testFunction(var1, var2);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700" smtClean="0">
                <a:latin typeface="Monaco"/>
              </a:rPr>
              <a:t>(gdb) step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700" smtClean="0">
                <a:latin typeface="Monaco"/>
              </a:rPr>
              <a:t>testFunction:: testFunction (this=0x804d008, var1=30, var3=18) at foo.cpp:12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700" smtClean="0">
                <a:latin typeface="Monaco"/>
              </a:rPr>
              <a:t>12          testFunction();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ea typeface="Calibri" pitchFamily="34" charset="0"/>
                <a:cs typeface="Calibri" pitchFamily="34" charset="0"/>
              </a:rPr>
              <a:t>There are a couple of things to look at here: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Calibri" pitchFamily="34" charset="0"/>
                <a:cs typeface="Calibri" pitchFamily="34" charset="0"/>
              </a:rPr>
              <a:t>testFunction::testFunction – name of function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Calibri" pitchFamily="34" charset="0"/>
                <a:cs typeface="Calibri" pitchFamily="34" charset="0"/>
              </a:rPr>
              <a:t>this=0x804d008 – that’s the memory address of the  object we’ve just created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Calibri" pitchFamily="34" charset="0"/>
                <a:cs typeface="Calibri" pitchFamily="34" charset="0"/>
              </a:rPr>
              <a:t>var1, var2 are the arguments to the function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>
                <a:ea typeface="Calibri" pitchFamily="34" charset="0"/>
                <a:cs typeface="Calibri" pitchFamily="34" charset="0"/>
              </a:rPr>
              <a:t>foo.cpp:12 is where we’re stopped – line 12 of foo.cpp</a:t>
            </a:r>
          </a:p>
          <a:p>
            <a:pPr lvl="1">
              <a:lnSpc>
                <a:spcPct val="80000"/>
              </a:lnSpc>
            </a:pPr>
            <a:endParaRPr lang="en-US" altLang="en-US" sz="2600" smtClean="0"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6</a:t>
            </a:r>
            <a:r>
              <a:rPr lang="en-US" altLang="en-US" smtClean="0"/>
              <a:t>: use “step”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sz="2800" smtClean="0">
                <a:latin typeface="Courier New" pitchFamily="49" charset="0"/>
                <a:cs typeface="Courier New" pitchFamily="49" charset="0"/>
              </a:rPr>
              <a:t>/comp2710/</a:t>
            </a:r>
            <a:r>
              <a:rPr lang="en-US" altLang="zh-CN" sz="2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samples/gdb_factorial.cpp</a:t>
            </a:r>
          </a:p>
          <a:p>
            <a:pPr marL="0" indent="0"/>
            <a:endParaRPr lang="en-US" altLang="zh-CN" smtClean="0">
              <a:cs typeface="Courier New" pitchFamily="49" charset="0"/>
            </a:endParaRPr>
          </a:p>
          <a:p>
            <a:pPr marL="0" indent="0"/>
            <a:r>
              <a:rPr lang="en-US" altLang="zh-CN" smtClean="0">
                <a:cs typeface="Courier New" pitchFamily="49" charset="0"/>
              </a:rPr>
              <a:t>Function: factorial() in main()</a:t>
            </a:r>
          </a:p>
          <a:p>
            <a:pPr marL="0" indent="0"/>
            <a:endParaRPr lang="en-US" altLang="zh-CN" smtClean="0">
              <a:cs typeface="Courier New" pitchFamily="49" charset="0"/>
            </a:endParaRPr>
          </a:p>
          <a:p>
            <a:pPr marL="0" indent="0"/>
            <a:r>
              <a:rPr lang="en-US" altLang="zh-CN" smtClean="0">
                <a:cs typeface="Courier New" pitchFamily="49" charset="0"/>
              </a:rPr>
              <a:t>Step into the “factorial” function.</a:t>
            </a:r>
          </a:p>
          <a:p>
            <a:pPr marL="0" indent="0"/>
            <a:endParaRPr lang="en-US" altLang="zh-CN" smtClean="0">
              <a:cs typeface="Courier New" pitchFamily="49" charset="0"/>
            </a:endParaRPr>
          </a:p>
          <a:p>
            <a:pPr marL="0" indent="0"/>
            <a:endParaRPr lang="en-US" altLang="en-US" smtClean="0"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Be a little careful when you use step</a:t>
            </a:r>
          </a:p>
          <a:p>
            <a:r>
              <a:rPr lang="en-US" altLang="en-US" smtClean="0"/>
              <a:t>If you have a function that belongs to a </a:t>
            </a:r>
            <a:r>
              <a:rPr lang="en-US" altLang="en-US" smtClean="0">
                <a:solidFill>
                  <a:srgbClr val="FF0000"/>
                </a:solidFill>
              </a:rPr>
              <a:t>standard library </a:t>
            </a:r>
            <a:r>
              <a:rPr lang="en-US" altLang="en-US" smtClean="0"/>
              <a:t>like string or vector, it’ll go ahead and step into it, but the output will be completely meaningless to you (</a:t>
            </a:r>
            <a:r>
              <a:rPr lang="en-US" altLang="en-US" smtClean="0">
                <a:solidFill>
                  <a:srgbClr val="FF0000"/>
                </a:solidFill>
              </a:rPr>
              <a:t>Why?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(you can sort of decipher it but it’s really not worth it, you can go ahead and trust that the problem is on your end</a:t>
            </a:r>
            <a:r>
              <a:rPr lang="en-US" altLang="en-US" smtClean="0">
                <a:sym typeface="Wingdings" pitchFamily="2" charset="2"/>
              </a:rPr>
              <a:t>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If you don’t like what you’re seeing, and you know the problem isn’t here, you can type </a:t>
            </a:r>
            <a:r>
              <a:rPr lang="en-US" altLang="en-US" b="1" smtClean="0">
                <a:solidFill>
                  <a:srgbClr val="FF0000"/>
                </a:solidFill>
              </a:rPr>
              <a:t>continue</a:t>
            </a:r>
            <a:r>
              <a:rPr lang="en-US" altLang="en-US" smtClean="0"/>
              <a:t> to get to the next breakpoint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z="2400" smtClean="0">
              <a:latin typeface="Monaco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smtClean="0">
                <a:latin typeface="Monaco"/>
              </a:rPr>
              <a:t>(gdb) continue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smtClean="0">
                <a:latin typeface="Monaco"/>
              </a:rPr>
              <a:t>Continuing.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z="2400" smtClean="0">
              <a:latin typeface="Monaco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smtClean="0">
                <a:latin typeface="Monaco"/>
              </a:rPr>
              <a:t>Breakpoint 3, main () at foo.cpp:22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smtClean="0">
                <a:latin typeface="Monaco"/>
              </a:rPr>
              <a:t>22              clientManager.add_client(client_info);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400" smtClean="0">
                <a:latin typeface="Monaco"/>
              </a:rPr>
              <a:t>(gdb)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After running this line (with which keyword?), I’d like to see what ends up inside the client.name</a:t>
            </a:r>
          </a:p>
          <a:p>
            <a:r>
              <a:rPr lang="en-US" altLang="en-US" smtClean="0"/>
              <a:t>We can use the </a:t>
            </a:r>
            <a:r>
              <a:rPr lang="en-US" altLang="en-US" smtClean="0">
                <a:solidFill>
                  <a:srgbClr val="FF0000"/>
                </a:solidFill>
              </a:rPr>
              <a:t>print</a:t>
            </a:r>
            <a:r>
              <a:rPr lang="en-US" altLang="en-US" smtClean="0"/>
              <a:t> statement for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Print</a:t>
            </a:r>
            <a:r>
              <a:rPr lang="en-US" altLang="en-US" smtClean="0"/>
              <a:t> tells you what’s currently in the variable</a:t>
            </a:r>
          </a:p>
          <a:p>
            <a:r>
              <a:rPr lang="en-US" altLang="en-US" smtClean="0"/>
              <a:t>Sometimes this will look meaningless: memory addresses are values for pointers</a:t>
            </a:r>
          </a:p>
          <a:p>
            <a:endParaRPr lang="en-US" altLang="en-US" smtClean="0"/>
          </a:p>
          <a:p>
            <a:pPr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(gdb) print clientManager.client_DB</a:t>
            </a:r>
          </a:p>
          <a:p>
            <a:pPr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$17 = std::vector of length 1, capacity 1 = {0x804d008}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9248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7:</a:t>
            </a:r>
            <a:r>
              <a:rPr lang="en-US" altLang="en-US" smtClean="0"/>
              <a:t> use “print”, “display”, “undisplay”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altLang="zh-CN" smtClean="0"/>
              <a:t>Use “print” to see values of the two variables - i and j</a:t>
            </a:r>
          </a:p>
          <a:p>
            <a:endParaRPr lang="en-US" altLang="zh-CN" smtClean="0"/>
          </a:p>
          <a:p>
            <a:r>
              <a:rPr lang="en-US" altLang="zh-CN" smtClean="0"/>
              <a:t>How?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Often a simple print statement will be totally sufficient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600" smtClean="0">
                <a:latin typeface="Monaco"/>
              </a:rPr>
              <a:t>(gdb) print flightCtr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600" smtClean="0">
                <a:latin typeface="Monaco"/>
              </a:rPr>
              <a:t>$18 = 0</a:t>
            </a:r>
            <a:endParaRPr lang="en-US" altLang="en-US" sz="1500" smtClean="0"/>
          </a:p>
          <a:p>
            <a:pPr>
              <a:lnSpc>
                <a:spcPct val="80000"/>
              </a:lnSpc>
            </a:pPr>
            <a:r>
              <a:rPr lang="en-US" altLang="en-US" sz="2200" smtClean="0"/>
              <a:t>We can use the </a:t>
            </a:r>
            <a:r>
              <a:rPr lang="en-US" altLang="en-US" sz="2200" smtClean="0">
                <a:solidFill>
                  <a:srgbClr val="FF0000"/>
                </a:solidFill>
              </a:rPr>
              <a:t>dereference operator </a:t>
            </a:r>
            <a:r>
              <a:rPr lang="en-US" altLang="en-US" sz="2200" smtClean="0"/>
              <a:t>if we happen to have a pointer we’d like to examine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(gdb) print client_pointer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$19 = (Client *) 0x804d030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(gdb) print *client_pointer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en-US" sz="1800" smtClean="0">
                <a:latin typeface="Monaco"/>
              </a:rPr>
              <a:t>$20 = {SSN = 123456, name = “sean”,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Arrays make it pretty easy to be examined, since they’re just a stretch of memory</a:t>
            </a:r>
          </a:p>
          <a:p>
            <a:r>
              <a:rPr lang="en-US" altLang="en-US" smtClean="0"/>
              <a:t>Vectors are a little trickier – we have no direct access to the array underlying it.  But the debugger has a way around it!</a:t>
            </a:r>
          </a:p>
          <a:p>
            <a:endParaRPr lang="en-US" altLang="en-US" smtClean="0"/>
          </a:p>
          <a:p>
            <a:pPr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smtClean="0"/>
              <a:t>You’ll even be able to call some functions, but not all</a:t>
            </a:r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>
              <a:lnSpc>
                <a:spcPct val="90000"/>
              </a:lnSpc>
            </a:pPr>
            <a:r>
              <a:rPr lang="en-US" altLang="en-US" sz="3000" smtClean="0"/>
              <a:t>Remember that if you have a pointer to 0, it’s a null pointer and shouldn’t be dereferenced</a:t>
            </a:r>
          </a:p>
          <a:p>
            <a:pPr>
              <a:lnSpc>
                <a:spcPct val="90000"/>
              </a:lnSpc>
            </a:pPr>
            <a:r>
              <a:rPr lang="en-US" altLang="en-US" sz="3000" smtClean="0"/>
              <a:t>Fortunately gdb is smarter than our plain compiler and you won’t get a segfault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z="300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(gdb) print *client_pointer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Cannot access memory at address 0x0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1: gdb_segfault.cpp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Please observe messages after we run:</a:t>
            </a:r>
          </a:p>
          <a:p>
            <a:pPr marL="0" lvl="1" inden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 inden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 ./gdb_segfault.cpp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gdb_segfault.cpp</a:t>
            </a:r>
          </a:p>
          <a:p>
            <a:pPr>
              <a:buFont typeface="Arial" pitchFamily="34" charset="0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8:</a:t>
            </a:r>
            <a:r>
              <a:rPr lang="en-US" altLang="en-US" smtClean="0"/>
              <a:t> use “set”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set x = 3</a:t>
            </a:r>
          </a:p>
          <a:p>
            <a:r>
              <a:rPr lang="en-US" altLang="en-US" smtClean="0"/>
              <a:t>set x = y</a:t>
            </a:r>
          </a:p>
          <a:p>
            <a:r>
              <a:rPr lang="en-US" altLang="en-US" smtClean="0"/>
              <a:t>Set x to a set value (3) or to another variable 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Exercise:</a:t>
            </a:r>
            <a:r>
              <a:rPr lang="en-US" altLang="en-US" smtClean="0"/>
              <a:t> debug gdb_linked_list.cpp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altLang="zh-CN" smtClean="0"/>
              <a:t>Where to set break points?</a:t>
            </a:r>
          </a:p>
          <a:p>
            <a:r>
              <a:rPr lang="en-US" altLang="zh-CN" smtClean="0"/>
              <a:t>Watch which variables?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mtClean="0"/>
              <a:t>Why use a debugger?</a:t>
            </a:r>
          </a:p>
          <a:p>
            <a:endParaRPr lang="en-US" altLang="en-US" smtClean="0"/>
          </a:p>
          <a:p>
            <a:r>
              <a:rPr lang="en-US" altLang="en-US" smtClean="0"/>
              <a:t>Usually you can figure out what’s going on just by using cout (print statements)</a:t>
            </a:r>
          </a:p>
          <a:p>
            <a:endParaRPr lang="en-US" altLang="en-US" smtClean="0"/>
          </a:p>
          <a:p>
            <a:r>
              <a:rPr lang="en-US" altLang="en-US" smtClean="0"/>
              <a:t>Debuggers allow for more fine-tuned control, and don’t force you to repeatedly re-compile your code every time you want to test something 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C++ programs with the g++ compiler can use GDB - the Gnu debugger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Function of a debugger: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set</a:t>
            </a:r>
            <a:r>
              <a:rPr lang="en-US" altLang="en-US" smtClean="0"/>
              <a:t> breakpoints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examine</a:t>
            </a:r>
            <a:r>
              <a:rPr lang="en-US" altLang="en-US" smtClean="0"/>
              <a:t> the contents of variables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dereference</a:t>
            </a:r>
            <a:r>
              <a:rPr lang="en-US" altLang="en-US" smtClean="0"/>
              <a:t> pointers to see what they’re pointing to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step into </a:t>
            </a:r>
            <a:r>
              <a:rPr lang="en-US" altLang="en-US" smtClean="0"/>
              <a:t>functions to see what’s happening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smtClean="0"/>
              <a:t>First step: we need to compile the program especially for debugging purposes</a:t>
            </a:r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>
              <a:lnSpc>
                <a:spcPct val="90000"/>
              </a:lnSpc>
            </a:pPr>
            <a:r>
              <a:rPr lang="en-US" altLang="en-US" sz="3000" smtClean="0"/>
              <a:t>Add the flag –g when compiling</a:t>
            </a:r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>
              <a:lnSpc>
                <a:spcPct val="90000"/>
              </a:lnSpc>
            </a:pPr>
            <a:r>
              <a:rPr lang="en-US" altLang="en-US" sz="3000" smtClean="0"/>
              <a:t>Your foo.cpp programs:</a:t>
            </a:r>
          </a:p>
          <a:p>
            <a:pPr>
              <a:lnSpc>
                <a:spcPct val="90000"/>
              </a:lnSpc>
            </a:pPr>
            <a:endParaRPr lang="en-US" altLang="en-US" sz="3000" smtClean="0"/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000" smtClean="0">
                <a:latin typeface="Monaco"/>
              </a:rPr>
              <a:t>$ g++ -g -o foo-dbg foo.cpp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3000" smtClean="0"/>
              <a:t>This will create a foo-dbg 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Without the debugger, that executable will run perfectly normally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  <a:p>
            <a:pPr>
              <a:buFont typeface="Arial" pitchFamily="34" charset="0"/>
              <a:buNone/>
            </a:pPr>
            <a:r>
              <a:rPr lang="en-US" altLang="en-US" smtClean="0"/>
              <a:t>	can do: ./foo-dbg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...and get perfectly respectable output.</a:t>
            </a:r>
          </a:p>
          <a:p>
            <a:r>
              <a:rPr lang="en-US" altLang="en-US" smtClean="0"/>
              <a:t>You can also get into the details, using gdb: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/>
              <a:t>$ gdb foo-dbg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Demo 2: </a:t>
            </a:r>
            <a:r>
              <a:rPr lang="en-US" altLang="en-US" smtClean="0"/>
              <a:t>run a program with GDB</a:t>
            </a:r>
            <a:br>
              <a:rPr lang="en-US" altLang="en-US" smtClean="0"/>
            </a:br>
            <a:r>
              <a:rPr lang="en-US" altLang="en-US" smtClean="0"/>
              <a:t>samples/</a:t>
            </a:r>
            <a:r>
              <a:rPr lang="en-US" altLang="en-US" smtClean="0">
                <a:solidFill>
                  <a:srgbClr val="FF0000"/>
                </a:solidFill>
              </a:rPr>
              <a:t>gdb_sample.cpp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Please observe messages after we run:</a:t>
            </a:r>
          </a:p>
          <a:p>
            <a:endParaRPr lang="en-US" altLang="en-US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$ gdb &lt;executable_file&gt;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  <a:p>
            <a:r>
              <a:rPr lang="en-US" altLang="en-US" smtClean="0"/>
              <a:t>What will happy if we forget to compile the source code?</a:t>
            </a:r>
          </a:p>
          <a:p>
            <a:r>
              <a:rPr lang="en-US" altLang="en-US" smtClean="0"/>
              <a:t>What will happy if we forget to use the “-g” flag?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GDB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gdb will open a prompt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en-US" smtClean="0"/>
              <a:t>	(gdb) &lt;enter commands here&gt;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Keywords: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break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start, run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step, next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print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1435</Words>
  <Application>Microsoft Macintosh PowerPoint</Application>
  <PresentationFormat>On-screen Show (4:3)</PresentationFormat>
  <Paragraphs>233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Courier New</vt:lpstr>
      <vt:lpstr>Monaco</vt:lpstr>
      <vt:lpstr>SimSun</vt:lpstr>
      <vt:lpstr>Wingdings</vt:lpstr>
      <vt:lpstr>宋体</vt:lpstr>
      <vt:lpstr>Arial</vt:lpstr>
      <vt:lpstr>Office Theme</vt:lpstr>
      <vt:lpstr>COMP 2710 Software Construction  Introduction to GDB</vt:lpstr>
      <vt:lpstr>PowerPoint Presentation</vt:lpstr>
      <vt:lpstr>Demo 1: gdb_segfault.cpp</vt:lpstr>
      <vt:lpstr>Using GDB</vt:lpstr>
      <vt:lpstr>Using GDB</vt:lpstr>
      <vt:lpstr>Using GDB</vt:lpstr>
      <vt:lpstr>Using GDB</vt:lpstr>
      <vt:lpstr>Demo 2: run a program with GDB samples/gdb_sample.cpp</vt:lpstr>
      <vt:lpstr>Using GDB</vt:lpstr>
      <vt:lpstr>Using GDB</vt:lpstr>
      <vt:lpstr>Using GDB</vt:lpstr>
      <vt:lpstr>Using GDB</vt:lpstr>
      <vt:lpstr>Using GDB</vt:lpstr>
      <vt:lpstr>Demo 3: set up a breakpoint</vt:lpstr>
      <vt:lpstr>Set up a watchpoint</vt:lpstr>
      <vt:lpstr>Demo 4: set up a watchpoint</vt:lpstr>
      <vt:lpstr>Using GDB</vt:lpstr>
      <vt:lpstr>Using GDB</vt:lpstr>
      <vt:lpstr>Demo 5: use “next”</vt:lpstr>
      <vt:lpstr>Using GDB</vt:lpstr>
      <vt:lpstr>Demo 6: use “step”</vt:lpstr>
      <vt:lpstr>Using GDB</vt:lpstr>
      <vt:lpstr>Using GDB</vt:lpstr>
      <vt:lpstr>Using GDB</vt:lpstr>
      <vt:lpstr>Using GDB</vt:lpstr>
      <vt:lpstr>Demo 7: use “print”, “display”, “undisplay”</vt:lpstr>
      <vt:lpstr>Using GDB</vt:lpstr>
      <vt:lpstr>Using GDB</vt:lpstr>
      <vt:lpstr>Using GDB</vt:lpstr>
      <vt:lpstr>Demo 8: use “set”</vt:lpstr>
      <vt:lpstr>Exercise: debug gdb_linked_list.cpp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235</cp:revision>
  <dcterms:created xsi:type="dcterms:W3CDTF">2006-08-16T00:00:00Z</dcterms:created>
  <dcterms:modified xsi:type="dcterms:W3CDTF">2017-01-19T20:52:28Z</dcterms:modified>
</cp:coreProperties>
</file>