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562" r:id="rId2"/>
    <p:sldId id="563" r:id="rId3"/>
    <p:sldId id="564" r:id="rId4"/>
    <p:sldId id="565" r:id="rId5"/>
    <p:sldId id="566" r:id="rId6"/>
    <p:sldId id="567" r:id="rId7"/>
    <p:sldId id="568" r:id="rId8"/>
    <p:sldId id="569" r:id="rId9"/>
    <p:sldId id="570" r:id="rId10"/>
    <p:sldId id="571" r:id="rId11"/>
    <p:sldId id="572" r:id="rId12"/>
    <p:sldId id="593"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70306" autoAdjust="0"/>
  </p:normalViewPr>
  <p:slideViewPr>
    <p:cSldViewPr>
      <p:cViewPr varScale="1">
        <p:scale>
          <a:sx n="90" d="100"/>
          <a:sy n="90" d="100"/>
        </p:scale>
        <p:origin x="1696"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066387EC-BFC0-784A-B648-8AE5B566BF75}">
      <dgm:prSet phldrT="[Text]"/>
      <dgm:spPr/>
      <dgm:t>
        <a:bodyPr/>
        <a:lstStyle/>
        <a:p>
          <a:r>
            <a:rPr lang="en-US" dirty="0"/>
            <a:t>Program code</a:t>
          </a:r>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endParaRPr lang="en-US" sz="2200" kern="1200" dirty="0">
            <a:solidFill>
              <a:schemeClr val="tx1">
                <a:lumMod val="85000"/>
                <a:lumOff val="15000"/>
              </a:schemeClr>
            </a:solidFill>
            <a:latin typeface="+mn-lt"/>
            <a:ea typeface="+mn-ea"/>
            <a:cs typeface="+mn-cs"/>
          </a:endParaRP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dgm:spPr/>
      <dgm:t>
        <a:bodyPr/>
        <a:lstStyle/>
        <a:p>
          <a:r>
            <a:rPr lang="en-US" dirty="0"/>
            <a:t>A set of data associated with that code</a:t>
          </a:r>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pt>
    <dgm:pt modelId="{F500F2E7-5140-0B44-A47F-00138E696C9A}" type="pres">
      <dgm:prSet presAssocID="{066387EC-BFC0-784A-B648-8AE5B566BF75}" presName="parentText" presStyleLbl="node1" presStyleIdx="0" presStyleCnt="2">
        <dgm:presLayoutVars>
          <dgm:chMax val="0"/>
          <dgm:bulletEnabled val="1"/>
        </dgm:presLayoutVars>
      </dgm:prSet>
      <dgm:spPr/>
    </dgm:pt>
    <dgm:pt modelId="{4A1A3D03-DB08-6D4A-9013-6A326781C6BD}" type="pres">
      <dgm:prSet presAssocID="{066387EC-BFC0-784A-B648-8AE5B566BF75}" presName="childText" presStyleLbl="revTx" presStyleIdx="0" presStyleCnt="1">
        <dgm:presLayoutVars>
          <dgm:bulletEnabled val="1"/>
        </dgm:presLayoutVars>
      </dgm:prSet>
      <dgm:spPr/>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pt>
  </dgm:ptLst>
  <dgm:cxnLst>
    <dgm:cxn modelId="{2981591B-1401-BE44-9C95-609068E24B3F}" type="presOf" srcId="{5E037D5A-EDDE-E440-8CF3-C810A1D6E576}" destId="{02FDE227-3421-A249-B877-4E1ACDF3ED5A}" srcOrd="0" destOrd="0" presId="urn:microsoft.com/office/officeart/2005/8/layout/vList2"/>
    <dgm:cxn modelId="{1450A142-4100-B541-8A77-632087F1ABC1}" srcId="{53173BC7-E7D4-3D4B-A8E0-A2D2AE5A8C00}" destId="{5E037D5A-EDDE-E440-8CF3-C810A1D6E576}" srcOrd="1" destOrd="0" parTransId="{12C2C1F2-ECCF-3841-8696-D8982B8C130C}" sibTransId="{7127CD71-1958-8045-9D0B-EE0EE248AD3A}"/>
    <dgm:cxn modelId="{FFA68A65-6A4B-1A4B-B551-4523F2AB6257}" type="presOf" srcId="{7D1E28BB-E7D4-6240-9C26-9492ABCCB82C}" destId="{4A1A3D03-DB08-6D4A-9013-6A326781C6BD}" srcOrd="0" destOrd="0" presId="urn:microsoft.com/office/officeart/2005/8/layout/vList2"/>
    <dgm:cxn modelId="{8262E071-27B8-3443-8956-2A6B8024ADE1}" type="presOf" srcId="{066387EC-BFC0-784A-B648-8AE5B566BF75}" destId="{F500F2E7-5140-0B44-A47F-00138E696C9A}"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55DF68C8-0BBD-BB45-A1B2-BFDD60500307}" srcId="{066387EC-BFC0-784A-B648-8AE5B566BF75}" destId="{7D1E28BB-E7D4-6240-9C26-9492ABCCB82C}" srcOrd="0" destOrd="0" parTransId="{E79FF0B8-9CA9-2C4D-A4D7-8AE87CFD65C0}" sibTransId="{D407455B-387C-4349-9E47-3EA34DB4736F}"/>
    <dgm:cxn modelId="{ACA25AF5-83BB-DA44-B4D1-FD4559C29F47}" type="presOf" srcId="{53173BC7-E7D4-3D4B-A8E0-A2D2AE5A8C00}" destId="{D388D580-87DE-AD47-A378-76DA43B1B04A}" srcOrd="0" destOrd="0" presId="urn:microsoft.com/office/officeart/2005/8/layout/vList2"/>
    <dgm:cxn modelId="{1D2AEDB2-CFE0-5D4F-B2DA-16BE38336B60}" type="presParOf" srcId="{D388D580-87DE-AD47-A378-76DA43B1B04A}" destId="{F500F2E7-5140-0B44-A47F-00138E696C9A}" srcOrd="0" destOrd="0" presId="urn:microsoft.com/office/officeart/2005/8/layout/vList2"/>
    <dgm:cxn modelId="{82C44C3B-CB76-0C48-AB0D-62B413301408}" type="presParOf" srcId="{D388D580-87DE-AD47-A378-76DA43B1B04A}" destId="{4A1A3D03-DB08-6D4A-9013-6A326781C6BD}" srcOrd="1" destOrd="0" presId="urn:microsoft.com/office/officeart/2005/8/layout/vList2"/>
    <dgm:cxn modelId="{4339113A-4FAD-F041-BB41-66991A5F0C05}"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94730"/>
          <a:ext cx="8153400" cy="91143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Program code</a:t>
          </a:r>
        </a:p>
      </dsp:txBody>
      <dsp:txXfrm>
        <a:off x="44492" y="139222"/>
        <a:ext cx="8064416" cy="822446"/>
      </dsp:txXfrm>
    </dsp:sp>
    <dsp:sp modelId="{4A1A3D03-DB08-6D4A-9013-6A326781C6BD}">
      <dsp:nvSpPr>
        <dsp:cNvPr id="0" name=""/>
        <dsp:cNvSpPr/>
      </dsp:nvSpPr>
      <dsp:spPr>
        <a:xfrm>
          <a:off x="0" y="1006160"/>
          <a:ext cx="8153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n"/>
          </a:pPr>
          <a:endParaRPr lang="en-US" sz="2200" kern="1200" dirty="0">
            <a:solidFill>
              <a:schemeClr val="tx1">
                <a:lumMod val="85000"/>
                <a:lumOff val="15000"/>
              </a:schemeClr>
            </a:solidFill>
            <a:latin typeface="+mn-lt"/>
            <a:ea typeface="+mn-ea"/>
            <a:cs typeface="+mn-cs"/>
          </a:endParaRPr>
        </a:p>
      </dsp:txBody>
      <dsp:txXfrm>
        <a:off x="0" y="1006160"/>
        <a:ext cx="8153400" cy="629280"/>
      </dsp:txXfrm>
    </dsp:sp>
    <dsp:sp modelId="{02FDE227-3421-A249-B877-4E1ACDF3ED5A}">
      <dsp:nvSpPr>
        <dsp:cNvPr id="0" name=""/>
        <dsp:cNvSpPr/>
      </dsp:nvSpPr>
      <dsp:spPr>
        <a:xfrm>
          <a:off x="0" y="1726257"/>
          <a:ext cx="8153400" cy="91143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A set of data associated with that code</a:t>
          </a:r>
        </a:p>
      </dsp:txBody>
      <dsp:txXfrm>
        <a:off x="44492" y="1770749"/>
        <a:ext cx="8064416" cy="822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8/29/18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8/29/18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ddit.com/r/Jokes/comments/1nmkfq/a_programmer_is_going_to_the_grocery_st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normAutofit lnSpcReduction="10000"/>
          </a:bodyPr>
          <a:lstStyle/>
          <a:p>
            <a:pPr eaLnBrk="1" hangingPunct="1"/>
            <a:r>
              <a:rPr lang="en-US" altLang="zh-CN" dirty="0">
                <a:latin typeface="Calibri" charset="0"/>
                <a:ea typeface="SimSun" charset="0"/>
                <a:cs typeface="SimSun" charset="0"/>
              </a:rPr>
              <a:t>Fall’18:</a:t>
            </a:r>
          </a:p>
          <a:p>
            <a:pPr eaLnBrk="1" hangingPunct="1"/>
            <a:r>
              <a:rPr lang="en-US" altLang="zh-CN" dirty="0">
                <a:latin typeface="Calibri" charset="0"/>
                <a:ea typeface="SimSun" charset="0"/>
                <a:cs typeface="SimSun" charset="0"/>
              </a:rPr>
              <a:t>GDB: 10</a:t>
            </a:r>
          </a:p>
          <a:p>
            <a:pPr eaLnBrk="1" hangingPunct="1"/>
            <a:r>
              <a:rPr lang="en-US" altLang="zh-CN" dirty="0">
                <a:latin typeface="Calibri" charset="0"/>
                <a:ea typeface="SimSun" charset="0"/>
                <a:cs typeface="SimSun" charset="0"/>
              </a:rPr>
              <a:t>Git: 10</a:t>
            </a:r>
          </a:p>
          <a:p>
            <a:pPr eaLnBrk="1" hangingPunct="1"/>
            <a:r>
              <a:rPr lang="en-US" altLang="zh-CN" dirty="0">
                <a:latin typeface="Calibri" charset="0"/>
                <a:ea typeface="SimSun" charset="0"/>
                <a:cs typeface="SimSun" charset="0"/>
              </a:rPr>
              <a:t>25 Min this slide sets: 1-12</a:t>
            </a:r>
          </a:p>
          <a:p>
            <a:pPr eaLnBrk="1" hangingPunct="1"/>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Fall’17: </a:t>
            </a:r>
          </a:p>
          <a:p>
            <a:pPr eaLnBrk="1" hangingPunct="1"/>
            <a:r>
              <a:rPr lang="en-US" altLang="zh-CN" dirty="0">
                <a:latin typeface="Calibri" charset="0"/>
                <a:ea typeface="SimSun" charset="0"/>
                <a:cs typeface="SimSun" charset="0"/>
              </a:rPr>
              <a:t>25 Min 07a-how to modify OS161</a:t>
            </a:r>
          </a:p>
          <a:p>
            <a:pPr eaLnBrk="1" hangingPunct="1"/>
            <a:r>
              <a:rPr lang="en-US" altLang="zh-CN" dirty="0">
                <a:latin typeface="Calibri" charset="0"/>
                <a:ea typeface="SimSun" charset="0"/>
                <a:cs typeface="SimSun" charset="0"/>
              </a:rPr>
              <a:t>25 Min 07b-this</a:t>
            </a:r>
            <a:r>
              <a:rPr lang="en-US" altLang="zh-CN" baseline="0" dirty="0">
                <a:latin typeface="Calibri" charset="0"/>
                <a:ea typeface="SimSun" charset="0"/>
                <a:cs typeface="SimSun" charset="0"/>
              </a:rPr>
              <a:t> slide sets 1-12.</a:t>
            </a:r>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Calibri" charset="0"/>
                <a:ea typeface="SimSun" charset="0"/>
                <a:cs typeface="SimSun" charset="0"/>
              </a:rPr>
              <a:t>Spring’17: 45 Minutes Slides</a:t>
            </a:r>
            <a:r>
              <a:rPr lang="en-US" altLang="zh-CN" baseline="0" dirty="0">
                <a:latin typeface="Calibri" charset="0"/>
                <a:ea typeface="SimSun" charset="0"/>
                <a:cs typeface="SimSun" charset="0"/>
              </a:rPr>
              <a:t> 1-17.</a:t>
            </a:r>
          </a:p>
          <a:p>
            <a:pPr eaLnBrk="1" hangingPunct="1"/>
            <a:endParaRPr lang="en-US" altLang="zh-CN" dirty="0">
              <a:latin typeface="Calibri" charset="0"/>
              <a:ea typeface="SimSun" charset="0"/>
              <a:cs typeface="SimSun" charset="0"/>
            </a:endParaRPr>
          </a:p>
          <a:p>
            <a:pPr eaLnBrk="1" hangingPunct="1"/>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In Fall’16: 50 Minutes Slides 1-25. Quickly</a:t>
            </a:r>
            <a:r>
              <a:rPr lang="en-US" altLang="zh-CN" baseline="0" dirty="0">
                <a:latin typeface="Calibri" charset="0"/>
                <a:ea typeface="SimSun" charset="0"/>
                <a:cs typeface="SimSun" charset="0"/>
              </a:rPr>
              <a:t> finish all the 9 exercises in the handout.</a:t>
            </a:r>
          </a:p>
          <a:p>
            <a:pPr eaLnBrk="1" hangingPunct="1"/>
            <a:r>
              <a:rPr lang="en-US" altLang="zh-CN" baseline="0" dirty="0">
                <a:latin typeface="Calibri" charset="0"/>
                <a:ea typeface="SimSun" charset="0"/>
                <a:cs typeface="SimSun" charset="0"/>
              </a:rPr>
              <a:t>Slides 25-31 are backup slides.</a:t>
            </a:r>
            <a:endParaRPr lang="en-US" altLang="zh-CN" dirty="0">
              <a:latin typeface="Calibri" charset="0"/>
              <a:ea typeface="SimSun" charset="0"/>
              <a:cs typeface="SimSun" charset="0"/>
            </a:endParaRPr>
          </a:p>
          <a:p>
            <a:pPr eaLnBrk="1" hangingPunct="1"/>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12</a:t>
            </a:r>
            <a:r>
              <a:rPr lang="en-US" altLang="zh-CN" baseline="0" dirty="0">
                <a:latin typeface="Calibri" charset="0"/>
                <a:ea typeface="SimSun" charset="0"/>
                <a:cs typeface="SimSun" charset="0"/>
              </a:rPr>
              <a:t> Minutes Lec02c Project 2 details </a:t>
            </a:r>
            <a:r>
              <a:rPr lang="en-US" altLang="zh-CN" baseline="0" dirty="0" err="1">
                <a:latin typeface="Calibri" charset="0"/>
                <a:ea typeface="SimSun" charset="0"/>
                <a:cs typeface="SimSun" charset="0"/>
              </a:rPr>
              <a:t>cont</a:t>
            </a:r>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30 Minutes Slides 1-14</a:t>
            </a:r>
          </a:p>
        </p:txBody>
      </p:sp>
      <p:sp>
        <p:nvSpPr>
          <p:cNvPr id="7170"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49507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834350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Recall from Chapter 2 that we suggested several definitions of the term </a:t>
            </a:r>
            <a:r>
              <a:rPr lang="en-US" sz="1200" i="1" kern="1200" baseline="0" dirty="0">
                <a:solidFill>
                  <a:schemeClr val="tx1"/>
                </a:solidFill>
                <a:latin typeface="+mn-lt"/>
                <a:ea typeface="+mn-ea"/>
                <a:cs typeface="+mn-cs"/>
              </a:rPr>
              <a:t>process ,</a:t>
            </a:r>
          </a:p>
          <a:p>
            <a:r>
              <a:rPr lang="en-US" sz="1200" kern="1200" baseline="0" dirty="0">
                <a:solidFill>
                  <a:schemeClr val="tx1"/>
                </a:solidFill>
                <a:latin typeface="+mn-lt"/>
                <a:ea typeface="+mn-ea"/>
                <a:cs typeface="+mn-cs"/>
              </a:rPr>
              <a:t>including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program in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instance of a program running on a computer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entity that can be assigned to and executed on a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unit of activity characterized by the execution of a sequence of instructions,</a:t>
            </a:r>
          </a:p>
          <a:p>
            <a:r>
              <a:rPr lang="en-US" sz="1200" kern="1200" baseline="0" dirty="0">
                <a:solidFill>
                  <a:schemeClr val="tx1"/>
                </a:solidFill>
                <a:latin typeface="+mn-lt"/>
                <a:ea typeface="+mn-ea"/>
                <a:cs typeface="+mn-cs"/>
              </a:rPr>
              <a:t>a current state, and an associated set of system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also think of a process as an entity that consists of a number of elements.</a:t>
            </a:r>
          </a:p>
          <a:p>
            <a:r>
              <a:rPr lang="en-US" sz="1200" kern="1200" baseline="0" dirty="0">
                <a:solidFill>
                  <a:schemeClr val="tx1"/>
                </a:solidFill>
                <a:latin typeface="+mn-lt"/>
                <a:ea typeface="+mn-ea"/>
                <a:cs typeface="+mn-cs"/>
              </a:rPr>
              <a:t>Two essential elements of a process are </a:t>
            </a:r>
            <a:r>
              <a:rPr lang="en-US" sz="1200" b="1" kern="1200" baseline="0" dirty="0">
                <a:solidFill>
                  <a:schemeClr val="tx1"/>
                </a:solidFill>
                <a:latin typeface="+mn-lt"/>
                <a:ea typeface="+mn-ea"/>
                <a:cs typeface="+mn-cs"/>
              </a:rPr>
              <a:t>program code (which may be shared with</a:t>
            </a:r>
          </a:p>
          <a:p>
            <a:r>
              <a:rPr lang="en-US" sz="1200" kern="1200" baseline="0" dirty="0">
                <a:solidFill>
                  <a:schemeClr val="tx1"/>
                </a:solidFill>
                <a:latin typeface="+mn-lt"/>
                <a:ea typeface="+mn-ea"/>
                <a:cs typeface="+mn-cs"/>
              </a:rPr>
              <a:t>other processes that are executing the same program) and a </a:t>
            </a:r>
            <a:r>
              <a:rPr lang="en-US" sz="1200" b="1" kern="1200" baseline="0" dirty="0">
                <a:solidFill>
                  <a:schemeClr val="tx1"/>
                </a:solidFill>
                <a:latin typeface="+mn-lt"/>
                <a:ea typeface="+mn-ea"/>
                <a:cs typeface="+mn-cs"/>
              </a:rPr>
              <a:t>set of data associated</a:t>
            </a:r>
          </a:p>
          <a:p>
            <a:r>
              <a:rPr lang="en-US" sz="1200" kern="1200" baseline="0" dirty="0">
                <a:solidFill>
                  <a:schemeClr val="tx1"/>
                </a:solidFill>
                <a:latin typeface="+mn-lt"/>
                <a:ea typeface="+mn-ea"/>
                <a:cs typeface="+mn-cs"/>
              </a:rPr>
              <a:t>with that code. Let us suppose that the processor begins to execute this program</a:t>
            </a:r>
          </a:p>
          <a:p>
            <a:r>
              <a:rPr lang="en-US" sz="1200" kern="1200" baseline="0" dirty="0">
                <a:solidFill>
                  <a:schemeClr val="tx1"/>
                </a:solidFill>
                <a:latin typeface="+mn-lt"/>
                <a:ea typeface="+mn-ea"/>
                <a:cs typeface="+mn-cs"/>
              </a:rPr>
              <a:t>code, and we refer to this executing entity as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136158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Chapter 3 Summary</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172038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2</a:t>
            </a:fld>
            <a:endParaRPr lang="en-US">
              <a:latin typeface="Times New Roman"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endParaRPr>
          </a:p>
        </p:txBody>
      </p:sp>
    </p:spTree>
    <p:extLst>
      <p:ext uri="{BB962C8B-B14F-4D97-AF65-F5344CB8AC3E}">
        <p14:creationId xmlns:p14="http://schemas.microsoft.com/office/powerpoint/2010/main" val="84475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Three basic components </a:t>
            </a:r>
            <a:r>
              <a:rPr lang="en-US" sz="1200" kern="1200" baseline="0" dirty="0">
                <a:solidFill>
                  <a:schemeClr val="tx1"/>
                </a:solidFill>
                <a:latin typeface="+mn-lt"/>
                <a:ea typeface="+mn-ea"/>
                <a:cs typeface="+mn-cs"/>
              </a:rPr>
              <a:t>in the microkernel design: process manager, memory manager, IPC – inter-process communication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180374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Where is the process manager?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217035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What are the purposes or design goals?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163840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dirty="0">
                <a:solidFill>
                  <a:schemeClr val="tx1"/>
                </a:solidFill>
                <a:effectLst/>
                <a:latin typeface="+mn-lt"/>
                <a:ea typeface="ＭＳ Ｐゴシック" charset="0"/>
                <a:cs typeface="ＭＳ Ｐゴシック" charset="0"/>
                <a:hlinkClick r:id="rId3"/>
              </a:rPr>
              <a:t>Analagy Example</a:t>
            </a:r>
          </a:p>
          <a:p>
            <a:r>
              <a:rPr lang="en-US" sz="1200" b="0" i="0" u="none" strike="noStrike" kern="1200" dirty="0">
                <a:solidFill>
                  <a:schemeClr val="tx1"/>
                </a:solidFill>
                <a:effectLst/>
                <a:latin typeface="+mn-lt"/>
                <a:ea typeface="ＭＳ Ｐゴシック" charset="0"/>
                <a:cs typeface="ＭＳ Ｐゴシック" charset="0"/>
                <a:hlinkClick r:id="rId3"/>
              </a:rPr>
              <a:t>A programmer is going to the grocery store...</a:t>
            </a:r>
            <a:endParaRPr lang="en-US" sz="1200" b="0" i="0" u="none" strike="noStrike" kern="1200" dirty="0">
              <a:solidFill>
                <a:schemeClr val="tx1"/>
              </a:solidFill>
              <a:effectLst/>
              <a:latin typeface="+mn-lt"/>
              <a:ea typeface="ＭＳ Ｐゴシック" charset="0"/>
              <a:cs typeface="ＭＳ Ｐゴシック" charset="0"/>
            </a:endParaRPr>
          </a:p>
          <a:p>
            <a:r>
              <a:rPr lang="en-US" sz="1200" b="0" i="0" kern="1200" dirty="0">
                <a:solidFill>
                  <a:schemeClr val="tx1"/>
                </a:solidFill>
                <a:effectLst/>
                <a:latin typeface="+mn-lt"/>
                <a:ea typeface="ＭＳ Ｐゴシック" charset="0"/>
                <a:cs typeface="ＭＳ Ｐゴシック" charset="0"/>
              </a:rPr>
              <a:t>A programmer is going to the grocery store and his wife tells him, "Buy a gallon of milk, and if there are eggs, buy a dozen." So the programmer goes, buys everything, and drives back to his house. Upon arrival, his wife angrily asks him, "Why did you get 13 gallons of milk?" The programmer says, "There were eggs!"</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Only four words: a program in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Must use a minimal of five </a:t>
            </a:r>
            <a:r>
              <a:rPr lang="en-US" sz="1200" kern="1200" baseline="0" dirty="0" err="1">
                <a:solidFill>
                  <a:schemeClr val="tx1"/>
                </a:solidFill>
                <a:latin typeface="+mn-lt"/>
                <a:ea typeface="+mn-ea"/>
                <a:cs typeface="+mn-cs"/>
              </a:rPr>
              <a:t>chinese</a:t>
            </a:r>
            <a:r>
              <a:rPr lang="en-US" sz="1200" kern="1200" baseline="0" dirty="0">
                <a:solidFill>
                  <a:schemeClr val="tx1"/>
                </a:solidFill>
                <a:latin typeface="+mn-lt"/>
                <a:ea typeface="+mn-ea"/>
                <a:cs typeface="+mn-cs"/>
              </a:rPr>
              <a:t> characters to define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30991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77500" lnSpcReduction="20000"/>
          </a:bodyPr>
          <a:lstStyle/>
          <a:p>
            <a:pPr>
              <a:lnSpc>
                <a:spcPct val="90000"/>
              </a:lnSpc>
            </a:pPr>
            <a:r>
              <a:rPr lang="en-US" sz="2400" dirty="0">
                <a:ea typeface="MS PGothic" charset="0"/>
              </a:rPr>
              <a:t>An operating system executes a variety of programs:</a:t>
            </a:r>
          </a:p>
          <a:p>
            <a:pPr lvl="1">
              <a:lnSpc>
                <a:spcPct val="90000"/>
              </a:lnSpc>
            </a:pPr>
            <a:r>
              <a:rPr lang="en-US" sz="2400" dirty="0">
                <a:ea typeface="MS PGothic" charset="0"/>
              </a:rPr>
              <a:t>Batch system – </a:t>
            </a:r>
            <a:r>
              <a:rPr lang="en-US" sz="2400" b="1" dirty="0">
                <a:solidFill>
                  <a:srgbClr val="3366FF"/>
                </a:solidFill>
                <a:ea typeface="MS PGothic" charset="0"/>
              </a:rPr>
              <a:t>jobs</a:t>
            </a:r>
          </a:p>
          <a:p>
            <a:pPr lvl="1">
              <a:lnSpc>
                <a:spcPct val="90000"/>
              </a:lnSpc>
            </a:pPr>
            <a:r>
              <a:rPr lang="en-US" sz="2400" dirty="0">
                <a:ea typeface="MS PGothic" charset="0"/>
              </a:rPr>
              <a:t>Time-shared systems – </a:t>
            </a:r>
            <a:r>
              <a:rPr lang="en-US" sz="2400" b="1" dirty="0">
                <a:solidFill>
                  <a:srgbClr val="3366FF"/>
                </a:solidFill>
                <a:ea typeface="MS PGothic" charset="0"/>
              </a:rPr>
              <a:t>user programs </a:t>
            </a:r>
            <a:r>
              <a:rPr lang="en-US" sz="2400" dirty="0">
                <a:ea typeface="MS PGothic" charset="0"/>
              </a:rPr>
              <a:t>or </a:t>
            </a:r>
            <a:r>
              <a:rPr lang="en-US" sz="2400" b="1" dirty="0">
                <a:solidFill>
                  <a:srgbClr val="3366FF"/>
                </a:solidFill>
                <a:ea typeface="MS PGothic" charset="0"/>
              </a:rPr>
              <a:t>tasks</a:t>
            </a:r>
            <a:endParaRPr lang="en-US" sz="2400" dirty="0">
              <a:ea typeface="MS PGothic" charset="0"/>
            </a:endParaRPr>
          </a:p>
          <a:p>
            <a:pPr>
              <a:lnSpc>
                <a:spcPct val="90000"/>
              </a:lnSpc>
            </a:pPr>
            <a:r>
              <a:rPr lang="en-US" sz="2400" dirty="0">
                <a:ea typeface="MS PGothic" charset="0"/>
              </a:rPr>
              <a:t>Textbook uses the terms </a:t>
            </a:r>
            <a:r>
              <a:rPr lang="en-US" sz="2400" b="1" i="1" dirty="0">
                <a:ea typeface="MS PGothic" charset="0"/>
              </a:rPr>
              <a:t>job</a:t>
            </a:r>
            <a:r>
              <a:rPr lang="en-US" sz="2400" dirty="0">
                <a:ea typeface="MS PGothic" charset="0"/>
              </a:rPr>
              <a:t> and </a:t>
            </a:r>
            <a:r>
              <a:rPr lang="en-US" sz="2400" b="1" i="1" dirty="0">
                <a:ea typeface="MS PGothic" charset="0"/>
              </a:rPr>
              <a:t>process</a:t>
            </a:r>
            <a:r>
              <a:rPr lang="en-US" sz="2400" dirty="0">
                <a:ea typeface="MS PGothic" charset="0"/>
              </a:rPr>
              <a:t> almost interchangeably</a:t>
            </a:r>
          </a:p>
          <a:p>
            <a:pPr>
              <a:lnSpc>
                <a:spcPct val="90000"/>
              </a:lnSpc>
            </a:pPr>
            <a:r>
              <a:rPr lang="en-US" sz="2400" b="1" dirty="0">
                <a:solidFill>
                  <a:srgbClr val="3366FF"/>
                </a:solidFill>
                <a:ea typeface="MS PGothic" charset="0"/>
              </a:rPr>
              <a:t>Process</a:t>
            </a:r>
            <a:r>
              <a:rPr lang="en-US" sz="2400" dirty="0">
                <a:ea typeface="MS PGothic" charset="0"/>
              </a:rPr>
              <a:t> – a program in execution; process execution must progress in sequential fashion</a:t>
            </a:r>
          </a:p>
          <a:p>
            <a:r>
              <a:rPr lang="en-US" sz="2400" dirty="0">
                <a:ea typeface="MS PGothic" charset="0"/>
              </a:rPr>
              <a:t>Multiple parts</a:t>
            </a:r>
          </a:p>
          <a:p>
            <a:pPr lvl="1"/>
            <a:r>
              <a:rPr lang="en-US" sz="2400" dirty="0">
                <a:ea typeface="MS PGothic" charset="0"/>
              </a:rPr>
              <a:t>The program code, also called </a:t>
            </a:r>
            <a:r>
              <a:rPr lang="en-US" sz="2400" b="1" dirty="0">
                <a:solidFill>
                  <a:srgbClr val="3366FF"/>
                </a:solidFill>
                <a:ea typeface="MS PGothic" charset="0"/>
              </a:rPr>
              <a:t>text section</a:t>
            </a:r>
          </a:p>
          <a:p>
            <a:pPr lvl="1"/>
            <a:r>
              <a:rPr lang="en-US" sz="2400" dirty="0">
                <a:ea typeface="MS PGothic" charset="0"/>
              </a:rPr>
              <a:t>Current activity including</a:t>
            </a:r>
            <a:r>
              <a:rPr lang="en-US" sz="2400" b="1" dirty="0">
                <a:solidFill>
                  <a:srgbClr val="3366FF"/>
                </a:solidFill>
                <a:ea typeface="MS PGothic" charset="0"/>
              </a:rPr>
              <a:t> program</a:t>
            </a:r>
            <a:r>
              <a:rPr lang="en-US" sz="2400" b="1" dirty="0">
                <a:ea typeface="MS PGothic" charset="0"/>
              </a:rPr>
              <a:t> </a:t>
            </a:r>
            <a:r>
              <a:rPr lang="en-US" sz="2400" b="1" dirty="0">
                <a:solidFill>
                  <a:srgbClr val="3366FF"/>
                </a:solidFill>
                <a:ea typeface="MS PGothic" charset="0"/>
              </a:rPr>
              <a:t>counter</a:t>
            </a:r>
            <a:r>
              <a:rPr lang="en-US" sz="2400" dirty="0">
                <a:ea typeface="MS PGothic" charset="0"/>
              </a:rPr>
              <a:t>, processor registers</a:t>
            </a:r>
          </a:p>
          <a:p>
            <a:pPr lvl="1"/>
            <a:r>
              <a:rPr lang="en-US" sz="2400" b="1" dirty="0">
                <a:solidFill>
                  <a:srgbClr val="3366FF"/>
                </a:solidFill>
                <a:ea typeface="MS PGothic" charset="0"/>
              </a:rPr>
              <a:t>Stack</a:t>
            </a:r>
            <a:r>
              <a:rPr lang="en-US" sz="2400" b="1" dirty="0">
                <a:ea typeface="MS PGothic" charset="0"/>
              </a:rPr>
              <a:t> </a:t>
            </a:r>
            <a:r>
              <a:rPr lang="en-US" sz="2400" dirty="0">
                <a:ea typeface="MS PGothic" charset="0"/>
              </a:rPr>
              <a:t>containing temporary data</a:t>
            </a:r>
          </a:p>
          <a:p>
            <a:pPr lvl="2"/>
            <a:r>
              <a:rPr lang="en-US" dirty="0">
                <a:ea typeface="MS PGothic" charset="0"/>
              </a:rPr>
              <a:t>Function parameters, return addresses, local variables</a:t>
            </a:r>
          </a:p>
          <a:p>
            <a:pPr lvl="1"/>
            <a:r>
              <a:rPr lang="en-US" sz="2400" b="1" dirty="0">
                <a:solidFill>
                  <a:srgbClr val="3366FF"/>
                </a:solidFill>
                <a:ea typeface="MS PGothic" charset="0"/>
              </a:rPr>
              <a:t>Data section</a:t>
            </a:r>
            <a:r>
              <a:rPr lang="en-US" sz="2400" b="1" dirty="0">
                <a:ea typeface="MS PGothic" charset="0"/>
              </a:rPr>
              <a:t> </a:t>
            </a:r>
            <a:r>
              <a:rPr lang="en-US" sz="2400" dirty="0">
                <a:ea typeface="MS PGothic" charset="0"/>
              </a:rPr>
              <a:t>containing global variables</a:t>
            </a:r>
            <a:endParaRPr lang="en-US" dirty="0">
              <a:ea typeface="MS PGothic" charset="0"/>
            </a:endParaRPr>
          </a:p>
        </p:txBody>
      </p:sp>
    </p:spTree>
    <p:extLst>
      <p:ext uri="{BB962C8B-B14F-4D97-AF65-F5344CB8AC3E}">
        <p14:creationId xmlns:p14="http://schemas.microsoft.com/office/powerpoint/2010/main" val="650522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pPr>
              <a:lnSpc>
                <a:spcPct val="90000"/>
              </a:lnSpc>
            </a:pPr>
            <a:r>
              <a:rPr lang="en-US" sz="2400" b="1" dirty="0">
                <a:ea typeface="MS PGothic" charset="0"/>
              </a:rPr>
              <a:t>Draw </a:t>
            </a:r>
            <a:r>
              <a:rPr lang="en-US" sz="2400" b="1" dirty="0">
                <a:solidFill>
                  <a:srgbClr val="3366FF"/>
                </a:solidFill>
                <a:ea typeface="MS PGothic" charset="0"/>
              </a:rPr>
              <a:t>program</a:t>
            </a:r>
            <a:r>
              <a:rPr lang="en-US" sz="2400" b="1" dirty="0">
                <a:ea typeface="MS PGothic" charset="0"/>
              </a:rPr>
              <a:t> </a:t>
            </a:r>
            <a:r>
              <a:rPr lang="en-US" sz="2400" b="1" dirty="0">
                <a:solidFill>
                  <a:srgbClr val="3366FF"/>
                </a:solidFill>
                <a:ea typeface="MS PGothic" charset="0"/>
              </a:rPr>
              <a:t>counter on the display</a:t>
            </a:r>
          </a:p>
          <a:p>
            <a:pPr>
              <a:lnSpc>
                <a:spcPct val="90000"/>
              </a:lnSpc>
            </a:pPr>
            <a:r>
              <a:rPr lang="en-US" sz="2400" baseline="0" dirty="0">
                <a:ea typeface="MS PGothic" charset="0"/>
              </a:rPr>
              <a:t> </a:t>
            </a:r>
            <a:endParaRPr lang="en-US" sz="2400" dirty="0">
              <a:ea typeface="MS PGothic" charset="0"/>
            </a:endParaRPr>
          </a:p>
          <a:p>
            <a:pPr>
              <a:lnSpc>
                <a:spcPct val="90000"/>
              </a:lnSpc>
            </a:pPr>
            <a:r>
              <a:rPr lang="en-US" sz="2400" dirty="0">
                <a:ea typeface="MS PGothic" charset="0"/>
              </a:rPr>
              <a:t>Textbook uses the terms </a:t>
            </a:r>
            <a:r>
              <a:rPr lang="en-US" sz="2400" b="1" i="1" dirty="0">
                <a:ea typeface="MS PGothic" charset="0"/>
              </a:rPr>
              <a:t>job</a:t>
            </a:r>
            <a:r>
              <a:rPr lang="en-US" sz="2400" dirty="0">
                <a:ea typeface="MS PGothic" charset="0"/>
              </a:rPr>
              <a:t> and </a:t>
            </a:r>
            <a:r>
              <a:rPr lang="en-US" sz="2400" b="1" i="1" dirty="0">
                <a:ea typeface="MS PGothic" charset="0"/>
              </a:rPr>
              <a:t>process</a:t>
            </a:r>
            <a:r>
              <a:rPr lang="en-US" sz="2400" dirty="0">
                <a:ea typeface="MS PGothic" charset="0"/>
              </a:rPr>
              <a:t> almost interchangeably</a:t>
            </a:r>
          </a:p>
          <a:p>
            <a:pPr>
              <a:lnSpc>
                <a:spcPct val="90000"/>
              </a:lnSpc>
            </a:pPr>
            <a:r>
              <a:rPr lang="en-US" sz="2400" b="1" dirty="0">
                <a:solidFill>
                  <a:srgbClr val="3366FF"/>
                </a:solidFill>
                <a:ea typeface="MS PGothic" charset="0"/>
              </a:rPr>
              <a:t>Process</a:t>
            </a:r>
            <a:r>
              <a:rPr lang="en-US" sz="2400" dirty="0">
                <a:ea typeface="MS PGothic" charset="0"/>
              </a:rPr>
              <a:t> – a program in execution; process execution must progress in sequential fashion</a:t>
            </a:r>
          </a:p>
          <a:p>
            <a:r>
              <a:rPr lang="en-US" sz="2400" dirty="0">
                <a:ea typeface="MS PGothic" charset="0"/>
              </a:rPr>
              <a:t>Multiple parts</a:t>
            </a:r>
          </a:p>
          <a:p>
            <a:pPr lvl="1"/>
            <a:r>
              <a:rPr lang="en-US" sz="2400" dirty="0">
                <a:ea typeface="MS PGothic" charset="0"/>
              </a:rPr>
              <a:t>The program code, also called </a:t>
            </a:r>
            <a:r>
              <a:rPr lang="en-US" sz="2400" b="1" dirty="0">
                <a:solidFill>
                  <a:srgbClr val="3366FF"/>
                </a:solidFill>
                <a:ea typeface="MS PGothic" charset="0"/>
              </a:rPr>
              <a:t>text section</a:t>
            </a:r>
          </a:p>
          <a:p>
            <a:pPr lvl="1"/>
            <a:r>
              <a:rPr lang="en-US" sz="2400" dirty="0">
                <a:ea typeface="MS PGothic" charset="0"/>
              </a:rPr>
              <a:t>Current activity including</a:t>
            </a:r>
            <a:r>
              <a:rPr lang="en-US" sz="2400" b="1" dirty="0">
                <a:solidFill>
                  <a:srgbClr val="3366FF"/>
                </a:solidFill>
                <a:ea typeface="MS PGothic" charset="0"/>
              </a:rPr>
              <a:t> program</a:t>
            </a:r>
            <a:r>
              <a:rPr lang="en-US" sz="2400" b="1" dirty="0">
                <a:ea typeface="MS PGothic" charset="0"/>
              </a:rPr>
              <a:t> </a:t>
            </a:r>
            <a:r>
              <a:rPr lang="en-US" sz="2400" b="1" dirty="0">
                <a:solidFill>
                  <a:srgbClr val="3366FF"/>
                </a:solidFill>
                <a:ea typeface="MS PGothic" charset="0"/>
              </a:rPr>
              <a:t>counter</a:t>
            </a:r>
            <a:r>
              <a:rPr lang="en-US" sz="2400" dirty="0">
                <a:ea typeface="MS PGothic" charset="0"/>
              </a:rPr>
              <a:t>, processor registers</a:t>
            </a:r>
          </a:p>
          <a:p>
            <a:pPr lvl="1"/>
            <a:r>
              <a:rPr lang="en-US" sz="2400" b="1" dirty="0">
                <a:solidFill>
                  <a:srgbClr val="3366FF"/>
                </a:solidFill>
                <a:ea typeface="MS PGothic" charset="0"/>
              </a:rPr>
              <a:t>Stack</a:t>
            </a:r>
            <a:r>
              <a:rPr lang="en-US" sz="2400" b="1" dirty="0">
                <a:ea typeface="MS PGothic" charset="0"/>
              </a:rPr>
              <a:t> </a:t>
            </a:r>
            <a:r>
              <a:rPr lang="en-US" sz="2400" dirty="0">
                <a:ea typeface="MS PGothic" charset="0"/>
              </a:rPr>
              <a:t>containing temporary data</a:t>
            </a:r>
          </a:p>
          <a:p>
            <a:pPr lvl="2"/>
            <a:r>
              <a:rPr lang="en-US" dirty="0">
                <a:ea typeface="MS PGothic" charset="0"/>
              </a:rPr>
              <a:t>Function parameters, return addresses, local variables</a:t>
            </a:r>
          </a:p>
          <a:p>
            <a:pPr lvl="1"/>
            <a:r>
              <a:rPr lang="en-US" sz="2400" b="1" dirty="0">
                <a:solidFill>
                  <a:srgbClr val="3366FF"/>
                </a:solidFill>
                <a:ea typeface="MS PGothic" charset="0"/>
              </a:rPr>
              <a:t>Data section</a:t>
            </a:r>
            <a:r>
              <a:rPr lang="en-US" sz="2400" b="1" dirty="0">
                <a:ea typeface="MS PGothic" charset="0"/>
              </a:rPr>
              <a:t> </a:t>
            </a:r>
            <a:r>
              <a:rPr lang="en-US" sz="2400" dirty="0">
                <a:ea typeface="MS PGothic" charset="0"/>
              </a:rPr>
              <a:t>containing global variables</a:t>
            </a:r>
            <a:endParaRPr lang="en-US" dirty="0">
              <a:ea typeface="MS PGothic" charset="0"/>
            </a:endParaRPr>
          </a:p>
        </p:txBody>
      </p:sp>
    </p:spTree>
    <p:extLst>
      <p:ext uri="{BB962C8B-B14F-4D97-AF65-F5344CB8AC3E}">
        <p14:creationId xmlns:p14="http://schemas.microsoft.com/office/powerpoint/2010/main" val="198749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1200" b="1" kern="1200" baseline="0" dirty="0">
                <a:solidFill>
                  <a:schemeClr val="tx1"/>
                </a:solidFill>
                <a:latin typeface="+mn-lt"/>
                <a:ea typeface="ＭＳ Ｐゴシック" charset="0"/>
                <a:cs typeface="ＭＳ Ｐゴシック" charset="0"/>
              </a:rPr>
              <a:t>Introduce PCB from here. Please also introduce the concept of address space.</a:t>
            </a:r>
          </a:p>
          <a:p>
            <a:endParaRPr lang="en-US" sz="1200" kern="1200" baseline="0" dirty="0">
              <a:solidFill>
                <a:schemeClr val="tx1"/>
              </a:solidFill>
              <a:latin typeface="+mn-lt"/>
              <a:ea typeface="ＭＳ Ｐゴシック" charset="0"/>
              <a:cs typeface="ＭＳ Ｐゴシック" charset="0"/>
            </a:endParaRPr>
          </a:p>
          <a:p>
            <a:r>
              <a:rPr lang="en-US" sz="1200" kern="1200" baseline="0" dirty="0">
                <a:solidFill>
                  <a:schemeClr val="tx1"/>
                </a:solidFill>
                <a:latin typeface="+mn-lt"/>
                <a:ea typeface="ＭＳ Ｐゴシック" charset="0"/>
                <a:cs typeface="ＭＳ Ｐゴシック" charset="0"/>
              </a:rPr>
              <a:t>The information in the preceding list is stored in a data structure, typically</a:t>
            </a:r>
          </a:p>
          <a:p>
            <a:r>
              <a:rPr lang="en-US" sz="1200" kern="1200" baseline="0" dirty="0">
                <a:solidFill>
                  <a:schemeClr val="tx1"/>
                </a:solidFill>
                <a:latin typeface="+mn-lt"/>
                <a:ea typeface="ＭＳ Ｐゴシック" charset="0"/>
                <a:cs typeface="ＭＳ Ｐゴシック" charset="0"/>
              </a:rPr>
              <a:t>called a </a:t>
            </a:r>
            <a:r>
              <a:rPr lang="en-US" sz="1200" b="1" kern="1200" baseline="0" dirty="0">
                <a:solidFill>
                  <a:schemeClr val="tx1"/>
                </a:solidFill>
                <a:latin typeface="+mn-lt"/>
                <a:ea typeface="ＭＳ Ｐゴシック" charset="0"/>
                <a:cs typeface="ＭＳ Ｐゴシック" charset="0"/>
              </a:rPr>
              <a:t>process control block ( Figure 3.1 ), that is created and managed by the OS.</a:t>
            </a:r>
          </a:p>
          <a:p>
            <a:r>
              <a:rPr lang="en-US" sz="1200" kern="1200" baseline="0" dirty="0">
                <a:solidFill>
                  <a:schemeClr val="tx1"/>
                </a:solidFill>
                <a:latin typeface="+mn-lt"/>
                <a:ea typeface="ＭＳ Ｐゴシック" charset="0"/>
                <a:cs typeface="ＭＳ Ｐゴシック" charset="0"/>
              </a:rPr>
              <a:t>The significant point about the process control block is that it contains sufficient</a:t>
            </a:r>
          </a:p>
          <a:p>
            <a:r>
              <a:rPr lang="en-US" sz="1200" kern="1200" baseline="0" dirty="0">
                <a:solidFill>
                  <a:schemeClr val="tx1"/>
                </a:solidFill>
                <a:latin typeface="+mn-lt"/>
                <a:ea typeface="ＭＳ Ｐゴシック" charset="0"/>
                <a:cs typeface="ＭＳ Ｐゴシック" charset="0"/>
              </a:rPr>
              <a:t>information so that it is possible to interrupt a running process and later resume</a:t>
            </a:r>
          </a:p>
          <a:p>
            <a:r>
              <a:rPr lang="en-US" sz="1200" kern="1200" baseline="0" dirty="0">
                <a:solidFill>
                  <a:schemeClr val="tx1"/>
                </a:solidFill>
                <a:latin typeface="+mn-lt"/>
                <a:ea typeface="ＭＳ Ｐゴシック" charset="0"/>
                <a:cs typeface="ＭＳ Ｐゴシック" charset="0"/>
              </a:rPr>
              <a:t>execution as if the interruption had not occurred. The process control block is</a:t>
            </a:r>
          </a:p>
          <a:p>
            <a:r>
              <a:rPr lang="en-US" sz="1200" kern="1200" baseline="0" dirty="0">
                <a:solidFill>
                  <a:schemeClr val="tx1"/>
                </a:solidFill>
                <a:latin typeface="+mn-lt"/>
                <a:ea typeface="ＭＳ Ｐゴシック" charset="0"/>
                <a:cs typeface="ＭＳ Ｐゴシック" charset="0"/>
              </a:rPr>
              <a:t>the key tool that enables the OS to support multiple processes and to provide for</a:t>
            </a:r>
          </a:p>
          <a:p>
            <a:r>
              <a:rPr lang="en-US" sz="1200" kern="1200" baseline="0" dirty="0">
                <a:solidFill>
                  <a:schemeClr val="tx1"/>
                </a:solidFill>
                <a:latin typeface="+mn-lt"/>
                <a:ea typeface="ＭＳ Ｐゴシック" charset="0"/>
                <a:cs typeface="ＭＳ Ｐゴシック" charset="0"/>
              </a:rPr>
              <a:t>multiprocessing. When a process is interrupted, the current values of the program</a:t>
            </a:r>
          </a:p>
          <a:p>
            <a:r>
              <a:rPr lang="en-US" sz="1200" kern="1200" baseline="0" dirty="0">
                <a:solidFill>
                  <a:schemeClr val="tx1"/>
                </a:solidFill>
                <a:latin typeface="+mn-lt"/>
                <a:ea typeface="ＭＳ Ｐゴシック" charset="0"/>
                <a:cs typeface="ＭＳ Ｐゴシック" charset="0"/>
              </a:rPr>
              <a:t>counter and the processor registers (context data) are saved in the appropriate fields</a:t>
            </a:r>
          </a:p>
          <a:p>
            <a:r>
              <a:rPr lang="en-US" sz="1200" kern="1200" baseline="0" dirty="0">
                <a:solidFill>
                  <a:schemeClr val="tx1"/>
                </a:solidFill>
                <a:latin typeface="+mn-lt"/>
                <a:ea typeface="ＭＳ Ｐゴシック" charset="0"/>
                <a:cs typeface="ＭＳ Ｐゴシック" charset="0"/>
              </a:rPr>
              <a:t>of the corresponding process control block, and the state of the process is changed</a:t>
            </a:r>
          </a:p>
          <a:p>
            <a:r>
              <a:rPr lang="en-US" sz="1200" kern="1200" baseline="0" dirty="0">
                <a:solidFill>
                  <a:schemeClr val="tx1"/>
                </a:solidFill>
                <a:latin typeface="+mn-lt"/>
                <a:ea typeface="ＭＳ Ｐゴシック" charset="0"/>
                <a:cs typeface="ＭＳ Ｐゴシック" charset="0"/>
              </a:rPr>
              <a:t>to some other value, such as </a:t>
            </a:r>
            <a:r>
              <a:rPr lang="en-US" sz="1200" i="1" kern="1200" baseline="0" dirty="0">
                <a:solidFill>
                  <a:schemeClr val="tx1"/>
                </a:solidFill>
                <a:latin typeface="+mn-lt"/>
                <a:ea typeface="ＭＳ Ｐゴシック" charset="0"/>
                <a:cs typeface="ＭＳ Ｐゴシック" charset="0"/>
              </a:rPr>
              <a:t>blocked or ready (described subsequently). The OS is</a:t>
            </a:r>
          </a:p>
          <a:p>
            <a:r>
              <a:rPr lang="en-US" sz="1200" kern="1200" baseline="0" dirty="0">
                <a:solidFill>
                  <a:schemeClr val="tx1"/>
                </a:solidFill>
                <a:latin typeface="+mn-lt"/>
                <a:ea typeface="ＭＳ Ｐゴシック" charset="0"/>
                <a:cs typeface="ＭＳ Ｐゴシック" charset="0"/>
              </a:rPr>
              <a:t>now free to put some other process in the running state. The program counter and</a:t>
            </a:r>
          </a:p>
          <a:p>
            <a:r>
              <a:rPr lang="en-US" sz="1200" kern="1200" baseline="0" dirty="0">
                <a:solidFill>
                  <a:schemeClr val="tx1"/>
                </a:solidFill>
                <a:latin typeface="+mn-lt"/>
                <a:ea typeface="ＭＳ Ｐゴシック" charset="0"/>
                <a:cs typeface="ＭＳ Ｐゴシック" charset="0"/>
              </a:rPr>
              <a:t>context data for this process are loaded into the processor registers and this process</a:t>
            </a:r>
          </a:p>
          <a:p>
            <a:r>
              <a:rPr lang="en-US" sz="1200" kern="1200" baseline="0" dirty="0">
                <a:solidFill>
                  <a:schemeClr val="tx1"/>
                </a:solidFill>
                <a:latin typeface="+mn-lt"/>
                <a:ea typeface="ＭＳ Ｐゴシック" charset="0"/>
                <a:cs typeface="ＭＳ Ｐゴシック" charset="0"/>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128040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4844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1714500" y="609600"/>
            <a:ext cx="8686800" cy="3048000"/>
          </a:xfrm>
        </p:spPr>
        <p:txBody>
          <a:bodyPr>
            <a:normAutofit fontScale="90000"/>
          </a:bodyPr>
          <a:lstStyle/>
          <a:p>
            <a:pPr eaLnBrk="1" hangingPunct="1"/>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br>
              <a:rPr lang="en-US" altLang="zh-CN" sz="3600" dirty="0">
                <a:latin typeface="Calibri" charset="0"/>
                <a:ea typeface="SimSun" charset="0"/>
                <a:cs typeface="SimSun" charset="0"/>
              </a:rPr>
            </a:br>
            <a:br>
              <a:rPr lang="en-US" altLang="zh-CN" sz="3600" dirty="0">
                <a:latin typeface="Calibri" charset="0"/>
                <a:ea typeface="SimSun" charset="0"/>
                <a:cs typeface="SimSun" charset="0"/>
              </a:rPr>
            </a:br>
            <a:r>
              <a:rPr lang="en-US" altLang="zh-CN" sz="4000" dirty="0">
                <a:latin typeface="Calibri" charset="0"/>
                <a:ea typeface="SimSun" charset="0"/>
                <a:cs typeface="SimSun" charset="0"/>
              </a:rPr>
              <a:t>Process Management: Process Control</a:t>
            </a:r>
          </a:p>
        </p:txBody>
      </p:sp>
      <p:sp>
        <p:nvSpPr>
          <p:cNvPr id="6146" name="Text Box 3"/>
          <p:cNvSpPr txBox="1">
            <a:spLocks noChangeArrowheads="1"/>
          </p:cNvSpPr>
          <p:nvPr/>
        </p:nvSpPr>
        <p:spPr bwMode="auto">
          <a:xfrm>
            <a:off x="3581400" y="4091358"/>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a:t>
            </a:fld>
            <a:endParaRPr lang="en-US"/>
          </a:p>
        </p:txBody>
      </p:sp>
    </p:spTree>
    <p:extLst>
      <p:ext uri="{BB962C8B-B14F-4D97-AF65-F5344CB8AC3E}">
        <p14:creationId xmlns:p14="http://schemas.microsoft.com/office/powerpoint/2010/main" val="83789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457200"/>
            <a:ext cx="8633276" cy="6019800"/>
          </a:xfrm>
          <a:prstGeom prst="rect">
            <a:avLst/>
          </a:prstGeom>
        </p:spPr>
      </p:pic>
      <p:sp>
        <p:nvSpPr>
          <p:cNvPr id="3" name="Slide Number Placeholder 2"/>
          <p:cNvSpPr>
            <a:spLocks noGrp="1"/>
          </p:cNvSpPr>
          <p:nvPr>
            <p:ph type="sldNum" sz="quarter" idx="12"/>
          </p:nvPr>
        </p:nvSpPr>
        <p:spPr/>
        <p:txBody>
          <a:bodyPr/>
          <a:lstStyle/>
          <a:p>
            <a:fld id="{8353CCE1-ED68-4673-B2B8-9A8ACC32B759}" type="slidenum">
              <a:rPr lang="en-US" smtClean="0"/>
              <a:pPr/>
              <a:t>10</a:t>
            </a:fld>
            <a:endParaRPr lang="en-US"/>
          </a:p>
        </p:txBody>
      </p:sp>
      <p:sp>
        <p:nvSpPr>
          <p:cNvPr id="9" name="Title 1"/>
          <p:cNvSpPr>
            <a:spLocks noGrp="1"/>
          </p:cNvSpPr>
          <p:nvPr>
            <p:ph type="title"/>
          </p:nvPr>
        </p:nvSpPr>
        <p:spPr>
          <a:xfrm>
            <a:off x="8001000" y="1524000"/>
            <a:ext cx="3895725" cy="1364860"/>
          </a:xfrm>
        </p:spPr>
        <p:txBody>
          <a:bodyPr>
            <a:noAutofit/>
          </a:bodyPr>
          <a:lstStyle/>
          <a:p>
            <a:pPr algn="ctr"/>
            <a:r>
              <a:rPr lang="en-US" sz="4400" b="0" dirty="0"/>
              <a:t>The Address Space</a:t>
            </a:r>
          </a:p>
        </p:txBody>
      </p:sp>
    </p:spTree>
    <p:extLst>
      <p:ext uri="{BB962C8B-B14F-4D97-AF65-F5344CB8AC3E}">
        <p14:creationId xmlns:p14="http://schemas.microsoft.com/office/powerpoint/2010/main" val="199228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182813" y="456253"/>
            <a:ext cx="7824788" cy="1143947"/>
          </a:xfrm>
        </p:spPr>
        <p:txBody>
          <a:bodyPr/>
          <a:lstStyle/>
          <a:p>
            <a:pPr algn="ctr"/>
            <a:r>
              <a:rPr lang="en-US" dirty="0">
                <a:ln w="1905"/>
                <a:solidFill>
                  <a:srgbClr val="000000"/>
                </a:solidFill>
                <a:effectLst>
                  <a:innerShdw blurRad="69850" dist="43180" dir="5400000">
                    <a:srgbClr val="000000">
                      <a:alpha val="65000"/>
                    </a:srgbClr>
                  </a:innerShdw>
                </a:effectLst>
              </a:rPr>
              <a:t>Recap: Process Elements</a:t>
            </a:r>
          </a:p>
        </p:txBody>
      </p:sp>
      <p:graphicFrame>
        <p:nvGraphicFramePr>
          <p:cNvPr id="4" name="Diagram 3"/>
          <p:cNvGraphicFramePr/>
          <p:nvPr>
            <p:extLst/>
          </p:nvPr>
        </p:nvGraphicFramePr>
        <p:xfrm>
          <a:off x="2057400" y="2362200"/>
          <a:ext cx="81534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8353CCE1-ED68-4673-B2B8-9A8ACC32B759}" type="slidenum">
              <a:rPr lang="en-US" smtClean="0"/>
              <a:pPr/>
              <a:t>11</a:t>
            </a:fld>
            <a:endParaRPr lang="en-US"/>
          </a:p>
        </p:txBody>
      </p:sp>
    </p:spTree>
    <p:extLst>
      <p:ext uri="{BB962C8B-B14F-4D97-AF65-F5344CB8AC3E}">
        <p14:creationId xmlns:p14="http://schemas.microsoft.com/office/powerpoint/2010/main" val="200318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Summary</a:t>
            </a:r>
          </a:p>
        </p:txBody>
      </p:sp>
      <p:sp>
        <p:nvSpPr>
          <p:cNvPr id="5" name="Content Placeholder 4"/>
          <p:cNvSpPr>
            <a:spLocks noGrp="1"/>
          </p:cNvSpPr>
          <p:nvPr>
            <p:ph sz="half" idx="1"/>
          </p:nvPr>
        </p:nvSpPr>
        <p:spPr>
          <a:xfrm>
            <a:off x="1143000" y="1412875"/>
            <a:ext cx="9906000" cy="4648200"/>
          </a:xfrm>
        </p:spPr>
        <p:txBody>
          <a:bodyPr>
            <a:noAutofit/>
          </a:bodyPr>
          <a:lstStyle/>
          <a:p>
            <a:r>
              <a:rPr lang="en-US" sz="3200" dirty="0"/>
              <a:t>What is a process?</a:t>
            </a:r>
          </a:p>
          <a:p>
            <a:endParaRPr lang="en-US" sz="3200" dirty="0"/>
          </a:p>
          <a:p>
            <a:r>
              <a:rPr lang="en-US" sz="3200" dirty="0"/>
              <a:t>What are main components in the process manager? </a:t>
            </a:r>
          </a:p>
          <a:p>
            <a:endParaRPr lang="en-US" sz="3200" dirty="0"/>
          </a:p>
          <a:p>
            <a:r>
              <a:rPr lang="en-US" sz="3200" dirty="0"/>
              <a:t>Which components does a running program have in a computer system?</a:t>
            </a:r>
            <a:endParaRPr lang="en-US" dirty="0"/>
          </a:p>
          <a:p>
            <a:endParaRPr lang="en-US" sz="3200" dirty="0"/>
          </a:p>
          <a:p>
            <a:r>
              <a:rPr lang="en-US" sz="3200" dirty="0"/>
              <a:t>What’s Next? Process States</a:t>
            </a:r>
          </a:p>
        </p:txBody>
      </p:sp>
      <p:sp>
        <p:nvSpPr>
          <p:cNvPr id="3" name="Slide Number Placeholder 2"/>
          <p:cNvSpPr>
            <a:spLocks noGrp="1"/>
          </p:cNvSpPr>
          <p:nvPr>
            <p:ph type="sldNum" sz="quarter" idx="12"/>
          </p:nvPr>
        </p:nvSpPr>
        <p:spPr/>
        <p:txBody>
          <a:bodyPr/>
          <a:lstStyle/>
          <a:p>
            <a:fld id="{8353CCE1-ED68-4673-B2B8-9A8ACC32B759}" type="slidenum">
              <a:rPr lang="en-US" smtClean="0"/>
              <a:pPr/>
              <a:t>12</a:t>
            </a:fld>
            <a:endParaRPr lang="en-US"/>
          </a:p>
        </p:txBody>
      </p:sp>
    </p:spTree>
    <p:extLst>
      <p:ext uri="{BB962C8B-B14F-4D97-AF65-F5344CB8AC3E}">
        <p14:creationId xmlns:p14="http://schemas.microsoft.com/office/powerpoint/2010/main" val="62759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192759"/>
            <a:ext cx="9725025" cy="1233488"/>
          </a:xfrm>
        </p:spPr>
        <p:txBody>
          <a:bodyPr>
            <a:noAutofit/>
          </a:bodyPr>
          <a:lstStyle/>
          <a:p>
            <a:r>
              <a:rPr lang="en-US" dirty="0"/>
              <a:t>Recap: Monolithic</a:t>
            </a:r>
            <a:r>
              <a:rPr lang="en-US" dirty="0">
                <a:ea typeface="MS PGothic" charset="0"/>
              </a:rPr>
              <a:t> Kernel vs. Microkernel</a:t>
            </a: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2</a:t>
            </a:fld>
            <a:endParaRPr lang="en-US"/>
          </a:p>
        </p:txBody>
      </p:sp>
      <p:pic>
        <p:nvPicPr>
          <p:cNvPr id="3077"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43050" y="1600201"/>
            <a:ext cx="9124950" cy="44018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797300" y="6058524"/>
            <a:ext cx="8229600" cy="582954"/>
          </a:xfrm>
        </p:spPr>
        <p:txBody>
          <a:bodyPr>
            <a:normAutofit/>
          </a:bodyPr>
          <a:lstStyle/>
          <a:p>
            <a:pPr algn="ctr"/>
            <a:r>
              <a:rPr lang="en-US" sz="2800" dirty="0"/>
              <a:t>External View of the Process Manager</a:t>
            </a:r>
          </a:p>
        </p:txBody>
      </p:sp>
      <p:pic>
        <p:nvPicPr>
          <p:cNvPr id="3" name="Picture 2"/>
          <p:cNvPicPr>
            <a:picLocks noChangeAspect="1"/>
          </p:cNvPicPr>
          <p:nvPr/>
        </p:nvPicPr>
        <p:blipFill>
          <a:blip r:embed="rId3"/>
          <a:stretch>
            <a:fillRect/>
          </a:stretch>
        </p:blipFill>
        <p:spPr>
          <a:xfrm>
            <a:off x="4800600" y="1676400"/>
            <a:ext cx="7315200" cy="4441288"/>
          </a:xfrm>
          <a:prstGeom prst="rect">
            <a:avLst/>
          </a:prstGeom>
        </p:spPr>
      </p:pic>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3</a:t>
            </a:fld>
            <a:endParaRPr lang="en-US" dirty="0"/>
          </a:p>
        </p:txBody>
      </p:sp>
      <p:sp>
        <p:nvSpPr>
          <p:cNvPr id="5" name="Rectangle 3"/>
          <p:cNvSpPr txBox="1">
            <a:spLocks noChangeArrowheads="1"/>
          </p:cNvSpPr>
          <p:nvPr/>
        </p:nvSpPr>
        <p:spPr>
          <a:xfrm>
            <a:off x="393700" y="152400"/>
            <a:ext cx="11582399" cy="34349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dirty="0">
                <a:solidFill>
                  <a:srgbClr val="FF0000"/>
                </a:solidFill>
                <a:ea typeface="MS PGothic" charset="0"/>
              </a:rPr>
              <a:t>Exercise 1 (</a:t>
            </a:r>
            <a:r>
              <a:rPr lang="en-US" dirty="0" err="1">
                <a:solidFill>
                  <a:srgbClr val="FF0000"/>
                </a:solidFill>
                <a:ea typeface="MS PGothic" charset="0"/>
              </a:rPr>
              <a:t>Plickers</a:t>
            </a:r>
            <a:r>
              <a:rPr lang="en-US" dirty="0">
                <a:solidFill>
                  <a:srgbClr val="FF0000"/>
                </a:solidFill>
                <a:ea typeface="MS PGothic" charset="0"/>
              </a:rPr>
              <a:t>): </a:t>
            </a:r>
            <a:r>
              <a:rPr lang="en-US" dirty="0"/>
              <a:t>Which one of the following is </a:t>
            </a:r>
            <a:r>
              <a:rPr lang="en-US" b="1" dirty="0"/>
              <a:t>not</a:t>
            </a:r>
            <a:r>
              <a:rPr lang="en-US" dirty="0"/>
              <a:t> a basic component in Microkernel? (30 seconds)</a:t>
            </a:r>
          </a:p>
          <a:p>
            <a:pPr marL="514350" lvl="0" indent="-514350">
              <a:buFont typeface="+mj-lt"/>
              <a:buAutoNum type="alphaUcPeriod"/>
            </a:pPr>
            <a:r>
              <a:rPr lang="en-US" dirty="0"/>
              <a:t>Process manager</a:t>
            </a:r>
          </a:p>
          <a:p>
            <a:pPr marL="514350" lvl="0" indent="-514350">
              <a:buFont typeface="+mj-lt"/>
              <a:buAutoNum type="alphaUcPeriod"/>
            </a:pPr>
            <a:r>
              <a:rPr lang="en-US" dirty="0"/>
              <a:t>Memory manager</a:t>
            </a:r>
          </a:p>
          <a:p>
            <a:pPr marL="514350" lvl="0" indent="-514350">
              <a:buFont typeface="+mj-lt"/>
              <a:buAutoNum type="alphaUcPeriod"/>
            </a:pPr>
            <a:r>
              <a:rPr lang="en-US" dirty="0"/>
              <a:t>IPC: inter-process communications</a:t>
            </a:r>
          </a:p>
          <a:p>
            <a:pPr marL="514350" lvl="0" indent="-514350">
              <a:buFont typeface="+mj-lt"/>
              <a:buAutoNum type="alphaUcPeriod"/>
            </a:pPr>
            <a:r>
              <a:rPr lang="en-US" dirty="0"/>
              <a:t>File manager</a:t>
            </a:r>
          </a:p>
          <a:p>
            <a:pPr marL="0" indent="0" fontAlgn="auto">
              <a:spcAft>
                <a:spcPts val="0"/>
              </a:spcAft>
              <a:buNone/>
            </a:pPr>
            <a:endParaRPr lang="en-US" dirty="0"/>
          </a:p>
          <a:p>
            <a:pPr marL="0" indent="0" fontAlgn="auto">
              <a:spcAft>
                <a:spcPts val="0"/>
              </a:spcAft>
              <a:buNone/>
            </a:pPr>
            <a:endParaRPr lang="en-US" dirty="0"/>
          </a:p>
          <a:p>
            <a:pPr marL="0" indent="0" fontAlgn="auto">
              <a:spcAft>
                <a:spcPts val="0"/>
              </a:spcAft>
              <a:buNone/>
            </a:pPr>
            <a:endParaRPr lang="en-US" dirty="0">
              <a:ea typeface="MS PGothic" charset="0"/>
            </a:endParaRPr>
          </a:p>
        </p:txBody>
      </p:sp>
    </p:spTree>
    <p:extLst>
      <p:ext uri="{BB962C8B-B14F-4D97-AF65-F5344CB8AC3E}">
        <p14:creationId xmlns:p14="http://schemas.microsoft.com/office/powerpoint/2010/main" val="702859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828800" y="1143000"/>
            <a:ext cx="8458200" cy="5491860"/>
          </a:xfrm>
          <a:prstGeom prst="rect">
            <a:avLst/>
          </a:prstGeom>
        </p:spPr>
      </p:pic>
      <p:sp>
        <p:nvSpPr>
          <p:cNvPr id="9" name="Title 1"/>
          <p:cNvSpPr>
            <a:spLocks noGrp="1"/>
          </p:cNvSpPr>
          <p:nvPr>
            <p:ph type="title"/>
          </p:nvPr>
        </p:nvSpPr>
        <p:spPr>
          <a:xfrm>
            <a:off x="3276600" y="228600"/>
            <a:ext cx="6400800" cy="838200"/>
          </a:xfrm>
        </p:spPr>
        <p:txBody>
          <a:bodyPr>
            <a:noAutofit/>
          </a:bodyPr>
          <a:lstStyle/>
          <a:p>
            <a:r>
              <a:rPr lang="en-US" sz="4400" b="0" dirty="0"/>
              <a:t>Process Manager Overview</a:t>
            </a:r>
          </a:p>
        </p:txBody>
      </p:sp>
      <p:sp>
        <p:nvSpPr>
          <p:cNvPr id="2" name="Slide Number Placeholder 1"/>
          <p:cNvSpPr>
            <a:spLocks noGrp="1"/>
          </p:cNvSpPr>
          <p:nvPr>
            <p:ph type="sldNum" sz="quarter" idx="12"/>
          </p:nvPr>
        </p:nvSpPr>
        <p:spPr/>
        <p:txBody>
          <a:bodyPr/>
          <a:lstStyle/>
          <a:p>
            <a:fld id="{8353CCE1-ED68-4673-B2B8-9A8ACC32B759}" type="slidenum">
              <a:rPr lang="en-US" smtClean="0"/>
              <a:pPr/>
              <a:t>4</a:t>
            </a:fld>
            <a:endParaRPr lang="en-US"/>
          </a:p>
        </p:txBody>
      </p:sp>
      <p:sp>
        <p:nvSpPr>
          <p:cNvPr id="3" name="Rectangle 2"/>
          <p:cNvSpPr/>
          <p:nvPr/>
        </p:nvSpPr>
        <p:spPr>
          <a:xfrm>
            <a:off x="5486400" y="2895600"/>
            <a:ext cx="4572000" cy="2971800"/>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48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half" idx="1"/>
          </p:nvPr>
        </p:nvSpPr>
        <p:spPr>
          <a:xfrm>
            <a:off x="1295400" y="2819400"/>
            <a:ext cx="9525000" cy="3200400"/>
          </a:xfrm>
        </p:spPr>
        <p:txBody>
          <a:bodyPr>
            <a:normAutofit/>
          </a:bodyPr>
          <a:lstStyle/>
          <a:p>
            <a:pPr marL="514350" lvl="0" indent="-514350">
              <a:buFont typeface="+mj-lt"/>
              <a:buAutoNum type="alphaUcPeriod"/>
            </a:pPr>
            <a:r>
              <a:rPr lang="en-US" sz="3200" dirty="0"/>
              <a:t>To improve CPU utilization </a:t>
            </a:r>
          </a:p>
          <a:p>
            <a:pPr marL="514350" lvl="0" indent="-514350">
              <a:buFont typeface="+mj-lt"/>
              <a:buAutoNum type="alphaUcPeriod"/>
            </a:pPr>
            <a:r>
              <a:rPr lang="en-US" sz="3200" dirty="0"/>
              <a:t>To switch a processor among multiple processes </a:t>
            </a:r>
          </a:p>
          <a:p>
            <a:pPr marL="514350" lvl="0" indent="-514350">
              <a:buFont typeface="+mj-lt"/>
              <a:buAutoNum type="alphaUcPeriod"/>
            </a:pPr>
            <a:r>
              <a:rPr lang="en-US" sz="3200" dirty="0"/>
              <a:t>To allocate memory resources to processes</a:t>
            </a:r>
          </a:p>
          <a:p>
            <a:pPr marL="514350" indent="-514350">
              <a:buFont typeface="+mj-lt"/>
              <a:buAutoNum type="alphaUcPeriod"/>
            </a:pPr>
            <a:r>
              <a:rPr lang="en-US" sz="3200" dirty="0"/>
              <a:t>To use processor more efficiently </a:t>
            </a:r>
          </a:p>
          <a:p>
            <a:endParaRPr lang="en-US" dirty="0"/>
          </a:p>
        </p:txBody>
      </p:sp>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5</a:t>
            </a:fld>
            <a:endParaRPr lang="en-US" dirty="0"/>
          </a:p>
        </p:txBody>
      </p:sp>
      <p:sp>
        <p:nvSpPr>
          <p:cNvPr id="5" name="Rectangle 3"/>
          <p:cNvSpPr txBox="1">
            <a:spLocks noChangeArrowheads="1"/>
          </p:cNvSpPr>
          <p:nvPr/>
        </p:nvSpPr>
        <p:spPr>
          <a:xfrm>
            <a:off x="990600" y="474661"/>
            <a:ext cx="10439399" cy="173513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dirty="0">
                <a:solidFill>
                  <a:srgbClr val="FF0000"/>
                </a:solidFill>
                <a:ea typeface="MS PGothic" charset="0"/>
              </a:rPr>
              <a:t>Exercise 2: </a:t>
            </a:r>
            <a:r>
              <a:rPr lang="en-US" dirty="0">
                <a:solidFill>
                  <a:srgbClr val="FF0000"/>
                </a:solidFill>
              </a:rPr>
              <a:t>(</a:t>
            </a:r>
            <a:r>
              <a:rPr lang="en-US" dirty="0" err="1">
                <a:solidFill>
                  <a:srgbClr val="FF0000"/>
                </a:solidFill>
              </a:rPr>
              <a:t>Plickers</a:t>
            </a:r>
            <a:r>
              <a:rPr lang="en-US" dirty="0">
                <a:solidFill>
                  <a:srgbClr val="FF0000"/>
                </a:solidFill>
              </a:rPr>
              <a:t>): </a:t>
            </a:r>
            <a:r>
              <a:rPr lang="en-US" dirty="0"/>
              <a:t>Which one of the following items is </a:t>
            </a:r>
            <a:r>
              <a:rPr lang="en-US" b="1" dirty="0"/>
              <a:t>not</a:t>
            </a:r>
            <a:r>
              <a:rPr lang="en-US" dirty="0"/>
              <a:t> a design goal of a process manager? Hint: You should focus on OS management of application execution. </a:t>
            </a:r>
            <a:r>
              <a:rPr lang="en-US" dirty="0">
                <a:ea typeface="MS PGothic" charset="0"/>
              </a:rPr>
              <a:t> </a:t>
            </a:r>
          </a:p>
        </p:txBody>
      </p:sp>
    </p:spTree>
    <p:extLst>
      <p:ext uri="{BB962C8B-B14F-4D97-AF65-F5344CB8AC3E}">
        <p14:creationId xmlns:p14="http://schemas.microsoft.com/office/powerpoint/2010/main" val="12939285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a:solidFill>
                  <a:srgbClr val="000000"/>
                </a:solidFill>
              </a:rPr>
              <a:t>What is a process?</a:t>
            </a:r>
          </a:p>
        </p:txBody>
      </p:sp>
      <p:sp>
        <p:nvSpPr>
          <p:cNvPr id="4" name="Rectangle 9"/>
          <p:cNvSpPr>
            <a:spLocks noChangeArrowheads="1"/>
          </p:cNvSpPr>
          <p:nvPr/>
        </p:nvSpPr>
        <p:spPr bwMode="auto">
          <a:xfrm>
            <a:off x="2443162" y="1905000"/>
            <a:ext cx="7543800" cy="1066800"/>
          </a:xfrm>
          <a:prstGeom prst="rect">
            <a:avLst/>
          </a:prstGeom>
          <a:solidFill>
            <a:srgbClr val="FFFF99"/>
          </a:solidFill>
          <a:ln w="76200" cmpd="tri">
            <a:solidFill>
              <a:srgbClr val="FF0000"/>
            </a:solidFill>
            <a:miter lim="800000"/>
            <a:headEnd/>
            <a:tailEnd/>
          </a:ln>
        </p:spPr>
        <p:txBody>
          <a:bodyPr/>
          <a:lstStyle/>
          <a:p>
            <a:pPr marL="342900" indent="-342900">
              <a:spcBef>
                <a:spcPct val="20000"/>
              </a:spcBef>
              <a:buClr>
                <a:srgbClr val="0033CC"/>
              </a:buClr>
            </a:pPr>
            <a:endParaRPr lang="en-US" sz="1000" dirty="0"/>
          </a:p>
          <a:p>
            <a:pPr marL="342900" indent="-342900">
              <a:spcBef>
                <a:spcPct val="20000"/>
              </a:spcBef>
              <a:buClr>
                <a:srgbClr val="0033CC"/>
              </a:buClr>
            </a:pPr>
            <a:r>
              <a:rPr lang="en-US" sz="2800" i="1" dirty="0"/>
              <a:t>      </a:t>
            </a:r>
            <a:r>
              <a:rPr lang="en-US" sz="3200" dirty="0">
                <a:solidFill>
                  <a:srgbClr val="FF0000"/>
                </a:solidFill>
                <a:latin typeface="+mn-lt"/>
              </a:rPr>
              <a:t>An instance of a program in execution.</a:t>
            </a:r>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6</a:t>
            </a:fld>
            <a:endParaRPr lang="en-US" dirty="0"/>
          </a:p>
        </p:txBody>
      </p:sp>
      <p:sp>
        <p:nvSpPr>
          <p:cNvPr id="5" name="Rectangle 9"/>
          <p:cNvSpPr>
            <a:spLocks noChangeArrowheads="1"/>
          </p:cNvSpPr>
          <p:nvPr/>
        </p:nvSpPr>
        <p:spPr bwMode="auto">
          <a:xfrm>
            <a:off x="2443162" y="4021139"/>
            <a:ext cx="7543800" cy="1549400"/>
          </a:xfrm>
          <a:prstGeom prst="rect">
            <a:avLst/>
          </a:prstGeom>
          <a:solidFill>
            <a:srgbClr val="FFFF99"/>
          </a:solidFill>
          <a:ln w="76200" cmpd="tri">
            <a:solidFill>
              <a:srgbClr val="FF0000"/>
            </a:solidFill>
            <a:miter lim="800000"/>
            <a:headEnd/>
            <a:tailEnd/>
          </a:ln>
        </p:spPr>
        <p:txBody>
          <a:bodyPr/>
          <a:lstStyle/>
          <a:p>
            <a:pPr marL="342900" indent="-342900">
              <a:spcBef>
                <a:spcPct val="20000"/>
              </a:spcBef>
              <a:buClr>
                <a:srgbClr val="0033CC"/>
              </a:buClr>
            </a:pPr>
            <a:endParaRPr lang="en-US" sz="1000" dirty="0"/>
          </a:p>
          <a:p>
            <a:pPr marL="342900" indent="-342900" algn="ctr">
              <a:spcBef>
                <a:spcPct val="20000"/>
              </a:spcBef>
              <a:buClr>
                <a:srgbClr val="0033CC"/>
              </a:buClr>
            </a:pPr>
            <a:r>
              <a:rPr lang="en-US" sz="2800" dirty="0"/>
              <a:t>Applications vs. Processes</a:t>
            </a:r>
          </a:p>
          <a:p>
            <a:pPr marL="342900" indent="-342900" algn="ctr">
              <a:spcBef>
                <a:spcPct val="20000"/>
              </a:spcBef>
              <a:buClr>
                <a:srgbClr val="0033CC"/>
              </a:buClr>
            </a:pPr>
            <a:r>
              <a:rPr lang="en-US" sz="3200" dirty="0">
                <a:latin typeface="+mn-lt"/>
              </a:rPr>
              <a:t>Grocery Lists vs. Go Shopping</a:t>
            </a:r>
          </a:p>
        </p:txBody>
      </p:sp>
    </p:spTree>
    <p:extLst>
      <p:ext uri="{BB962C8B-B14F-4D97-AF65-F5344CB8AC3E}">
        <p14:creationId xmlns:p14="http://schemas.microsoft.com/office/powerpoint/2010/main" val="15973108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08000" y="166688"/>
            <a:ext cx="10922000" cy="976312"/>
          </a:xfrm>
        </p:spPr>
        <p:txBody>
          <a:bodyPr>
            <a:noAutofit/>
          </a:bodyPr>
          <a:lstStyle/>
          <a:p>
            <a:r>
              <a:rPr lang="en-US" dirty="0">
                <a:ea typeface="MS PGothic" charset="0"/>
              </a:rPr>
              <a:t>Process: A Program in Execution</a:t>
            </a:r>
            <a:br>
              <a:rPr lang="en-US" dirty="0"/>
            </a:br>
            <a:r>
              <a:rPr lang="en-US" sz="3200" dirty="0"/>
              <a:t> (1- minute Group Discussion)</a:t>
            </a:r>
            <a:endParaRPr lang="en-US" dirty="0">
              <a:ea typeface="MS PGothic" charset="0"/>
            </a:endParaRPr>
          </a:p>
        </p:txBody>
      </p:sp>
      <p:sp>
        <p:nvSpPr>
          <p:cNvPr id="6147" name="Rectangle 3"/>
          <p:cNvSpPr>
            <a:spLocks noGrp="1" noChangeArrowheads="1"/>
          </p:cNvSpPr>
          <p:nvPr>
            <p:ph type="body" idx="1"/>
          </p:nvPr>
        </p:nvSpPr>
        <p:spPr>
          <a:xfrm>
            <a:off x="1219200" y="2709862"/>
            <a:ext cx="10134600" cy="3190874"/>
          </a:xfrm>
        </p:spPr>
        <p:txBody>
          <a:bodyPr>
            <a:noAutofit/>
          </a:bodyPr>
          <a:lstStyle/>
          <a:p>
            <a:r>
              <a:rPr lang="en-US" sz="2800" dirty="0">
                <a:ea typeface="MS PGothic" charset="0"/>
              </a:rPr>
              <a:t>The program code, also called </a:t>
            </a:r>
            <a:r>
              <a:rPr lang="en-US" sz="2800" dirty="0">
                <a:solidFill>
                  <a:srgbClr val="FF0000"/>
                </a:solidFill>
                <a:ea typeface="MS PGothic" charset="0"/>
              </a:rPr>
              <a:t>text section</a:t>
            </a:r>
          </a:p>
          <a:p>
            <a:r>
              <a:rPr lang="en-US" sz="2800" dirty="0">
                <a:ea typeface="MS PGothic" charset="0"/>
              </a:rPr>
              <a:t>Current activity including</a:t>
            </a:r>
            <a:r>
              <a:rPr lang="en-US" sz="2800" b="1" dirty="0">
                <a:solidFill>
                  <a:srgbClr val="3366FF"/>
                </a:solidFill>
                <a:ea typeface="MS PGothic" charset="0"/>
              </a:rPr>
              <a:t> </a:t>
            </a:r>
            <a:r>
              <a:rPr lang="en-US" sz="2800" dirty="0">
                <a:solidFill>
                  <a:srgbClr val="FF0000"/>
                </a:solidFill>
                <a:ea typeface="MS PGothic" charset="0"/>
              </a:rPr>
              <a:t>program counter</a:t>
            </a:r>
            <a:r>
              <a:rPr lang="en-US" sz="2800" dirty="0">
                <a:ea typeface="MS PGothic" charset="0"/>
              </a:rPr>
              <a:t>, processor registers</a:t>
            </a:r>
          </a:p>
          <a:p>
            <a:r>
              <a:rPr lang="en-US" sz="2800" dirty="0">
                <a:solidFill>
                  <a:srgbClr val="FF0000"/>
                </a:solidFill>
                <a:ea typeface="MS PGothic" charset="0"/>
              </a:rPr>
              <a:t>Stack</a:t>
            </a:r>
            <a:r>
              <a:rPr lang="en-US" sz="2800" b="1" dirty="0">
                <a:ea typeface="MS PGothic" charset="0"/>
              </a:rPr>
              <a:t> </a:t>
            </a:r>
            <a:r>
              <a:rPr lang="en-US" sz="2800" dirty="0">
                <a:ea typeface="MS PGothic" charset="0"/>
              </a:rPr>
              <a:t>containing temporary data</a:t>
            </a:r>
          </a:p>
          <a:p>
            <a:pPr lvl="1"/>
            <a:r>
              <a:rPr lang="en-US" dirty="0">
                <a:ea typeface="MS PGothic" charset="0"/>
              </a:rPr>
              <a:t>Function parameters, return addresses, local variables</a:t>
            </a:r>
          </a:p>
          <a:p>
            <a:r>
              <a:rPr lang="en-US" sz="2800" dirty="0">
                <a:solidFill>
                  <a:srgbClr val="FF0000"/>
                </a:solidFill>
                <a:ea typeface="MS PGothic" charset="0"/>
              </a:rPr>
              <a:t>Data section </a:t>
            </a:r>
            <a:r>
              <a:rPr lang="en-US" sz="2800" dirty="0">
                <a:ea typeface="MS PGothic" charset="0"/>
              </a:rPr>
              <a:t>containing global variables</a:t>
            </a:r>
          </a:p>
          <a:p>
            <a:r>
              <a:rPr lang="en-US" sz="2800" dirty="0">
                <a:solidFill>
                  <a:srgbClr val="FF0000"/>
                </a:solidFill>
                <a:ea typeface="MS PGothic" charset="0"/>
              </a:rPr>
              <a:t>Heap</a:t>
            </a:r>
            <a:r>
              <a:rPr lang="en-US" sz="2800" b="1" dirty="0">
                <a:ea typeface="MS PGothic" charset="0"/>
              </a:rPr>
              <a:t> </a:t>
            </a:r>
            <a:r>
              <a:rPr lang="en-US" sz="2800" dirty="0">
                <a:ea typeface="MS PGothic" charset="0"/>
              </a:rPr>
              <a:t>containing memory dynamically allocated during run time</a:t>
            </a:r>
          </a:p>
          <a:p>
            <a:pPr>
              <a:lnSpc>
                <a:spcPct val="90000"/>
              </a:lnSpc>
              <a:buFont typeface="Monotype Sorts" charset="0"/>
              <a:buNone/>
            </a:pPr>
            <a:endParaRPr lang="en-US" sz="2400" dirty="0">
              <a:ea typeface="MS PGothic" charset="0"/>
            </a:endParaRPr>
          </a:p>
          <a:p>
            <a:pPr>
              <a:lnSpc>
                <a:spcPct val="90000"/>
              </a:lnSpc>
              <a:buFont typeface="Monotype Sorts" charset="0"/>
              <a:buNone/>
            </a:pPr>
            <a:endParaRPr lang="en-US" sz="2400" dirty="0">
              <a:ea typeface="MS PGothic" charset="0"/>
            </a:endParaRPr>
          </a:p>
        </p:txBody>
      </p:sp>
      <p:sp>
        <p:nvSpPr>
          <p:cNvPr id="4" name="Rectangle 3"/>
          <p:cNvSpPr txBox="1">
            <a:spLocks noChangeArrowheads="1"/>
          </p:cNvSpPr>
          <p:nvPr/>
        </p:nvSpPr>
        <p:spPr>
          <a:xfrm>
            <a:off x="762000" y="1171575"/>
            <a:ext cx="108204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Exercise 3: </a:t>
            </a:r>
            <a:r>
              <a:rPr lang="en-US" sz="2800" dirty="0">
                <a:ea typeface="MS PGothic" charset="0"/>
              </a:rPr>
              <a:t>Which components does a running program have in a computer system?</a:t>
            </a:r>
          </a:p>
        </p:txBody>
      </p:sp>
      <p:sp>
        <p:nvSpPr>
          <p:cNvPr id="2" name="Slide Number Placeholder 1"/>
          <p:cNvSpPr>
            <a:spLocks noGrp="1"/>
          </p:cNvSpPr>
          <p:nvPr>
            <p:ph type="sldNum" sz="quarter" idx="4"/>
          </p:nvPr>
        </p:nvSpPr>
        <p:spPr/>
        <p:txBody>
          <a:bodyPr/>
          <a:lstStyle/>
          <a:p>
            <a:fld id="{8353CCE1-ED68-4673-B2B8-9A8ACC32B759}" type="slidenum">
              <a:rPr lang="en-US" smtClean="0"/>
              <a:pPr/>
              <a:t>7</a:t>
            </a:fld>
            <a:endParaRPr lang="en-US" dirty="0"/>
          </a:p>
        </p:txBody>
      </p:sp>
      <p:sp>
        <p:nvSpPr>
          <p:cNvPr id="6" name="Rectangle 5"/>
          <p:cNvSpPr/>
          <p:nvPr/>
        </p:nvSpPr>
        <p:spPr>
          <a:xfrm>
            <a:off x="1143000" y="2514600"/>
            <a:ext cx="10287000" cy="3386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3"/>
          <p:cNvSpPr txBox="1">
            <a:spLocks noChangeArrowheads="1"/>
          </p:cNvSpPr>
          <p:nvPr/>
        </p:nvSpPr>
        <p:spPr>
          <a:xfrm>
            <a:off x="3479509" y="1576387"/>
            <a:ext cx="8382000" cy="5857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Does a “non-running” program have these parts?</a:t>
            </a:r>
          </a:p>
        </p:txBody>
      </p:sp>
      <p:sp>
        <p:nvSpPr>
          <p:cNvPr id="3" name="TextBox 2"/>
          <p:cNvSpPr txBox="1"/>
          <p:nvPr/>
        </p:nvSpPr>
        <p:spPr>
          <a:xfrm>
            <a:off x="2457450" y="1943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023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166688"/>
            <a:ext cx="8305800" cy="976312"/>
          </a:xfrm>
        </p:spPr>
        <p:txBody>
          <a:bodyPr>
            <a:noAutofit/>
          </a:bodyPr>
          <a:lstStyle/>
          <a:p>
            <a:r>
              <a:rPr lang="en-US" dirty="0">
                <a:ea typeface="MS PGothic" charset="0"/>
              </a:rPr>
              <a:t>Process: A Program in Execution</a:t>
            </a:r>
          </a:p>
        </p:txBody>
      </p:sp>
      <p:sp>
        <p:nvSpPr>
          <p:cNvPr id="2" name="Slide Number Placeholder 1"/>
          <p:cNvSpPr>
            <a:spLocks noGrp="1"/>
          </p:cNvSpPr>
          <p:nvPr>
            <p:ph type="sldNum" sz="quarter" idx="4"/>
          </p:nvPr>
        </p:nvSpPr>
        <p:spPr/>
        <p:txBody>
          <a:bodyPr/>
          <a:lstStyle/>
          <a:p>
            <a:fld id="{8353CCE1-ED68-4673-B2B8-9A8ACC32B759}" type="slidenum">
              <a:rPr lang="en-US" smtClean="0"/>
              <a:pPr/>
              <a:t>8</a:t>
            </a:fld>
            <a:endParaRPr lang="en-US" dirty="0"/>
          </a:p>
        </p:txBody>
      </p:sp>
      <p:pic>
        <p:nvPicPr>
          <p:cNvPr id="9"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86200" y="1171575"/>
            <a:ext cx="3355974" cy="5301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47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010525" y="1676400"/>
            <a:ext cx="3810000" cy="2316162"/>
          </a:xfrm>
        </p:spPr>
        <p:txBody>
          <a:bodyPr>
            <a:normAutofit/>
          </a:bodyPr>
          <a:lstStyle/>
          <a:p>
            <a:pPr algn="ctr"/>
            <a:r>
              <a:rPr lang="en-US" dirty="0"/>
              <a:t>Implementing the Process Abstraction</a:t>
            </a:r>
          </a:p>
        </p:txBody>
      </p:sp>
      <p:pic>
        <p:nvPicPr>
          <p:cNvPr id="2" name="Picture 1"/>
          <p:cNvPicPr>
            <a:picLocks noChangeAspect="1"/>
          </p:cNvPicPr>
          <p:nvPr/>
        </p:nvPicPr>
        <p:blipFill>
          <a:blip r:embed="rId3"/>
          <a:stretch>
            <a:fillRect/>
          </a:stretch>
        </p:blipFill>
        <p:spPr>
          <a:xfrm>
            <a:off x="0" y="381000"/>
            <a:ext cx="8001000" cy="6148633"/>
          </a:xfrm>
          <a:prstGeom prst="rect">
            <a:avLst/>
          </a:prstGeom>
        </p:spPr>
      </p:pic>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9</a:t>
            </a:fld>
            <a:endParaRPr lang="en-US" dirty="0"/>
          </a:p>
        </p:txBody>
      </p:sp>
    </p:spTree>
    <p:extLst>
      <p:ext uri="{BB962C8B-B14F-4D97-AF65-F5344CB8AC3E}">
        <p14:creationId xmlns:p14="http://schemas.microsoft.com/office/powerpoint/2010/main" val="19288121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3016</TotalTime>
  <Words>1884</Words>
  <Application>Microsoft Macintosh PowerPoint</Application>
  <PresentationFormat>Widescreen</PresentationFormat>
  <Paragraphs>244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ＭＳ Ｐゴシック</vt:lpstr>
      <vt:lpstr>SimSun</vt:lpstr>
      <vt:lpstr>Arial</vt:lpstr>
      <vt:lpstr>Calibri</vt:lpstr>
      <vt:lpstr>Monotype Sorts</vt:lpstr>
      <vt:lpstr>Times New Roman</vt:lpstr>
      <vt:lpstr>Wingdings</vt:lpstr>
      <vt:lpstr>Custom Design</vt:lpstr>
      <vt:lpstr>COMP 3500  Introduction to Operating Systems  Process Management: Process Control</vt:lpstr>
      <vt:lpstr>Recap: Monolithic Kernel vs. Microkernel</vt:lpstr>
      <vt:lpstr>External View of the Process Manager</vt:lpstr>
      <vt:lpstr>Process Manager Overview</vt:lpstr>
      <vt:lpstr>PowerPoint Presentation</vt:lpstr>
      <vt:lpstr>What is a process?</vt:lpstr>
      <vt:lpstr>Process: A Program in Execution  (1- minute Group Discussion)</vt:lpstr>
      <vt:lpstr>Process: A Program in Execution</vt:lpstr>
      <vt:lpstr>Implementing the Process Abstraction</vt:lpstr>
      <vt:lpstr>The Address Space</vt:lpstr>
      <vt:lpstr>Recap: Process Elements</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261</cp:revision>
  <dcterms:created xsi:type="dcterms:W3CDTF">2006-08-16T00:00:00Z</dcterms:created>
  <dcterms:modified xsi:type="dcterms:W3CDTF">2018-08-29T17:11:16Z</dcterms:modified>
</cp:coreProperties>
</file>