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4"/>
  </p:notesMasterIdLst>
  <p:handoutMasterIdLst>
    <p:handoutMasterId r:id="rId25"/>
  </p:handoutMasterIdLst>
  <p:sldIdLst>
    <p:sldId id="309" r:id="rId2"/>
    <p:sldId id="646" r:id="rId3"/>
    <p:sldId id="606" r:id="rId4"/>
    <p:sldId id="647" r:id="rId5"/>
    <p:sldId id="648" r:id="rId6"/>
    <p:sldId id="649" r:id="rId7"/>
    <p:sldId id="611" r:id="rId8"/>
    <p:sldId id="639" r:id="rId9"/>
    <p:sldId id="640" r:id="rId10"/>
    <p:sldId id="642" r:id="rId11"/>
    <p:sldId id="643" r:id="rId12"/>
    <p:sldId id="612" r:id="rId13"/>
    <p:sldId id="641" r:id="rId14"/>
    <p:sldId id="617" r:id="rId15"/>
    <p:sldId id="614" r:id="rId16"/>
    <p:sldId id="615" r:id="rId17"/>
    <p:sldId id="644" r:id="rId18"/>
    <p:sldId id="616" r:id="rId19"/>
    <p:sldId id="632" r:id="rId20"/>
    <p:sldId id="633" r:id="rId21"/>
    <p:sldId id="638" r:id="rId22"/>
    <p:sldId id="645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44D"/>
    <a:srgbClr val="DD550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5"/>
    <p:restoredTop sz="67244" autoAdjust="0"/>
  </p:normalViewPr>
  <p:slideViewPr>
    <p:cSldViewPr>
      <p:cViewPr varScale="1">
        <p:scale>
          <a:sx n="86" d="100"/>
          <a:sy n="86" d="100"/>
        </p:scale>
        <p:origin x="226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64E6-A954-E949-8FB5-286ABB9C322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9A22D-AAAA-2248-A5BC-62C709E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C062BE1-9E58-E44B-AEF2-88288090696B}" type="datetimeFigureOut">
              <a:rPr lang="en-US"/>
              <a:pPr>
                <a:defRPr/>
              </a:pPr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125A137-AA7B-6040-BEE2-8CA520FC8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Gary_L._Peterson&amp;action=edit&amp;redlink=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357198&amp;CFID=894811835&amp;CFTOKEN=2933377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/index.php?title=Gary_L._Peterson&amp;action=edit&amp;redlink=1" TargetMode="External"/><Relationship Id="rId4" Type="http://schemas.openxmlformats.org/officeDocument/2006/relationships/hyperlink" Target="http://dl.acm.org/author_page.cfm?id=81332520632&amp;CFID=894811835&amp;CFTOKEN=29333773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Gary_L._Peterson&amp;action=edit&amp;redlink=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Gary_L._Peterson&amp;action=edit&amp;redlink=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357198&amp;CFID=894811835&amp;CFTOKEN=29333773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/index.php?title=Gary_L._Peterson&amp;action=edit&amp;redlink=1" TargetMode="External"/><Relationship Id="rId4" Type="http://schemas.openxmlformats.org/officeDocument/2006/relationships/hyperlink" Target="http://dl.acm.org/author_page.cfm?id=81332520632&amp;CFID=894811835&amp;CFTOKEN=2933377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Fall’17</a:t>
            </a:r>
            <a:r>
              <a:rPr lang="en-US" altLang="zh-CN" baseline="0">
                <a:latin typeface="Calibri" charset="0"/>
                <a:ea typeface="SimSun" charset="0"/>
                <a:cs typeface="SimSun" charset="0"/>
              </a:rPr>
              <a:t>: 50 Min Slides 1-17.</a:t>
            </a:r>
          </a:p>
          <a:p>
            <a:pPr eaLnBrk="1" hangingPunct="1"/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50 Minutes slides 1-13</a:t>
            </a:r>
          </a:p>
          <a:p>
            <a:pPr marL="171450" indent="-171450" eaLnBrk="1" hangingPunct="1">
              <a:buFont typeface="Arial"/>
              <a:buChar char="•"/>
            </a:pPr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Helvetica" charset="0"/>
                <a:ea typeface="MS PGothic" charset="0"/>
              </a:rPr>
              <a:t>To present the concept of process synchronization.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Helvetica" charset="0"/>
                <a:ea typeface="MS PGothic" charset="0"/>
              </a:rPr>
              <a:t>To introduce the </a:t>
            </a:r>
            <a:r>
              <a:rPr lang="en-US" b="1" dirty="0">
                <a:latin typeface="Helvetica" charset="0"/>
                <a:ea typeface="MS PGothic" charset="0"/>
              </a:rPr>
              <a:t>critical-section </a:t>
            </a:r>
            <a:r>
              <a:rPr lang="en-US" dirty="0">
                <a:latin typeface="Helvetica" charset="0"/>
                <a:ea typeface="MS PGothic" charset="0"/>
              </a:rPr>
              <a:t>problem, whose solutions can be used to ensure the consistency of shared data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Helvetica" charset="0"/>
                <a:ea typeface="MS PGothic" charset="0"/>
              </a:rPr>
              <a:t>To present both software and hardware solutions of the critical-section problem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Helvetica" charset="0"/>
                <a:ea typeface="MS PGothic" charset="0"/>
              </a:rPr>
              <a:t>To examine several classical process-synchronization problems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Helvetica" charset="0"/>
                <a:ea typeface="MS PGothic" charset="0"/>
              </a:rPr>
              <a:t>To explore several tools that are used to solve process synchronization problems</a:t>
            </a:r>
            <a:endParaRPr lang="en-US" altLang="zh-CN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12930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A1ED9F2-6526-5045-A4E9-003115D19901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54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B39C2CA-DF68-9348-9560-B303065FAB9B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/>
          <a:p>
            <a:r>
              <a:rPr lang="en-US" dirty="0">
                <a:ea typeface="MS PGothic" charset="0"/>
              </a:rPr>
              <a:t>Question: How to control turns?</a:t>
            </a:r>
          </a:p>
          <a:p>
            <a:endParaRPr lang="en-US" dirty="0">
              <a:ea typeface="MS PGothic" charset="0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It was formulated by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  <a:hlinkClick r:id="rId3"/>
              </a:rPr>
              <a:t>Gary L. Peterson in 1981.</a:t>
            </a:r>
            <a:endParaRPr lang="en-US" sz="2400" kern="120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Reference: https://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en.wikipedia.org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/wiki/Peterson%27s_algorithm</a:t>
            </a: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Good algorithmic  description of solving the problem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Two process solution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Assume that the </a:t>
            </a:r>
            <a:r>
              <a:rPr lang="en-US" sz="2400" b="1" dirty="0">
                <a:ea typeface="MS PGothic" charset="0"/>
                <a:cs typeface="Courier New" charset="0"/>
              </a:rPr>
              <a:t>load</a:t>
            </a:r>
            <a:r>
              <a:rPr lang="en-US" sz="2400" dirty="0">
                <a:ea typeface="MS PGothic" charset="0"/>
                <a:cs typeface="Courier New" charset="0"/>
              </a:rPr>
              <a:t> </a:t>
            </a:r>
            <a:r>
              <a:rPr lang="en-US" sz="2400" dirty="0">
                <a:ea typeface="MS PGothic" charset="0"/>
              </a:rPr>
              <a:t>and </a:t>
            </a:r>
            <a:r>
              <a:rPr lang="en-US" sz="2400" b="1" dirty="0">
                <a:ea typeface="MS PGothic" charset="0"/>
                <a:cs typeface="Courier New" charset="0"/>
              </a:rPr>
              <a:t>store</a:t>
            </a:r>
            <a:r>
              <a:rPr lang="en-US" sz="2400" dirty="0">
                <a:ea typeface="MS PGothic" charset="0"/>
              </a:rPr>
              <a:t> machine-language instructions are atomic; that is, cannot be interrupted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 err="1">
                <a:ea typeface="MS PGothic" charset="0"/>
              </a:rPr>
              <a:t>int</a:t>
            </a:r>
            <a:r>
              <a:rPr lang="en-US" sz="2400" b="1" dirty="0">
                <a:ea typeface="MS PGothic" charset="0"/>
              </a:rPr>
              <a:t> turn;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>
                <a:ea typeface="MS PGothic" charset="0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variable </a:t>
            </a:r>
            <a:r>
              <a:rPr lang="en-US" sz="2400" b="1" dirty="0">
                <a:ea typeface="MS PGothic" charset="0"/>
                <a:cs typeface="Courier New" charset="0"/>
              </a:rPr>
              <a:t>turn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indicates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</a:t>
            </a:r>
            <a:r>
              <a:rPr lang="en-US" sz="2400" b="1" dirty="0">
                <a:ea typeface="MS PGothic" charset="0"/>
                <a:cs typeface="Courier New" charset="0"/>
              </a:rPr>
              <a:t>flag 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array is used to indicate if a process is ready to enter the critical section. </a:t>
            </a:r>
            <a:r>
              <a:rPr lang="en-US" sz="2400" b="1" dirty="0">
                <a:ea typeface="MS PGothic" charset="0"/>
                <a:cs typeface="Courier New" charset="0"/>
              </a:rPr>
              <a:t>flag[</a:t>
            </a:r>
            <a:r>
              <a:rPr lang="en-US" sz="2400" b="1" dirty="0" err="1">
                <a:ea typeface="MS PGothic" charset="0"/>
                <a:cs typeface="Courier New" charset="0"/>
              </a:rPr>
              <a:t>i</a:t>
            </a:r>
            <a:r>
              <a:rPr lang="en-US" sz="2400" b="1" dirty="0">
                <a:ea typeface="MS PGothic" charset="0"/>
                <a:cs typeface="Courier New" charset="0"/>
              </a:rPr>
              <a:t>] = </a:t>
            </a:r>
            <a:r>
              <a:rPr lang="en-US" sz="2400" b="1" i="1" dirty="0">
                <a:ea typeface="MS PGothic" charset="0"/>
                <a:cs typeface="Courier New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 implies that process </a:t>
            </a:r>
            <a:r>
              <a:rPr lang="en-US" sz="24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4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ea typeface="MS PGothic" charset="0"/>
              </a:rPr>
              <a:t>Assumption: the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load</a:t>
            </a:r>
            <a:r>
              <a:rPr lang="en-US" sz="2800" dirty="0">
                <a:ea typeface="MS PGothic" charset="0"/>
                <a:cs typeface="Courier New" charset="0"/>
              </a:rPr>
              <a:t> </a:t>
            </a:r>
            <a:r>
              <a:rPr lang="en-US" sz="2800" dirty="0">
                <a:ea typeface="MS PGothic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store</a:t>
            </a:r>
            <a:r>
              <a:rPr lang="en-US" sz="2800" dirty="0">
                <a:ea typeface="MS PGothic" charset="0"/>
              </a:rPr>
              <a:t> instructions are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atomic</a:t>
            </a: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err="1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 turn; 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turn: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flag: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indicate if a process is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ready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enter the critical section. 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flag[</a:t>
            </a:r>
            <a:r>
              <a:rPr lang="en-US" sz="2800" dirty="0" err="1">
                <a:latin typeface="Courier"/>
                <a:ea typeface="MS PGothic" charset="0"/>
                <a:cs typeface="Courier"/>
              </a:rPr>
              <a:t>i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] = </a:t>
            </a:r>
            <a:r>
              <a:rPr lang="en-US" sz="2800" i="1" dirty="0">
                <a:latin typeface="Courier"/>
                <a:ea typeface="MS PGothic" charset="0"/>
                <a:cs typeface="Courier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/>
                <a:ea typeface="MS PGothic" charset="0"/>
                <a:cs typeface="Courier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implies that process </a:t>
            </a: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8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2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ea typeface="MS PGothic" charset="0"/>
              </a:rPr>
              <a:t>Many systems provide hardware support for implementing the critical section code.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ea typeface="MS PGothic" charset="0"/>
              </a:rPr>
              <a:t>All solutions below based on idea of </a:t>
            </a:r>
            <a:r>
              <a:rPr lang="en-US" sz="2800" b="1" dirty="0">
                <a:solidFill>
                  <a:srgbClr val="3366FF"/>
                </a:solidFill>
                <a:ea typeface="MS PGothic" charset="0"/>
              </a:rPr>
              <a:t>locking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Protecting critical regions via locks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ea typeface="MS PGothic" charset="0"/>
              </a:rPr>
              <a:t>Uniprocessors –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Disable interrupts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Running code cannot be preempted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Generally too inefficient on multiprocessor systems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ea typeface="MS PGothic" charset="0"/>
              </a:rPr>
              <a:t>Special atomic hardware instructions</a:t>
            </a:r>
          </a:p>
          <a:p>
            <a:pPr lvl="2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solidFill>
                  <a:srgbClr val="FF0000"/>
                </a:solidFill>
                <a:ea typeface="MS PGothic" charset="0"/>
              </a:rPr>
              <a:t>Atomic</a:t>
            </a:r>
            <a:r>
              <a:rPr lang="en-US" dirty="0">
                <a:ea typeface="MS PGothic" charset="0"/>
              </a:rPr>
              <a:t> = non-interruptible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Either test memory word and set value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Or swap contents of two memory words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uniprocessor system, concurrent processes cannot have overlapped execution;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can only be interleaved. Furthermore, a process will continue to run until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invokes an OS service or until it is interrupted. Therefore, to guarantee mutual exclusion,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sufficient to prevent a process from being interrupted. This capability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provided in the form of primitives defined by the OS kernel for disabling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enabling interrupts.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Because the critical section cannot be interrupted, mutual exclusion is guaranteed.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price of this approach, however, is high. The efficiency of execution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noticeably degraded because the processor is limited in its ability to interleave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Another problem is that this approach will not work in a multiprocessor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architecture. When the computer includes more than one processor, it is possible (and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typical) for more than one process to be executing at a time. In this case, disabled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do not guarantee mutual exclusion.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81B61FF-577B-A741-9A54-C57615E7B17B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Tips: </a:t>
            </a:r>
          </a:p>
          <a:p>
            <a:pPr marL="228600" indent="-228600">
              <a:buAutoNum type="arabicPeriod"/>
            </a:pPr>
            <a:r>
              <a:rPr lang="en-US" dirty="0">
                <a:ea typeface="MS PGothic" charset="0"/>
              </a:rPr>
              <a:t>Consider target as a lock</a:t>
            </a:r>
          </a:p>
          <a:p>
            <a:pPr marL="228600" indent="-228600">
              <a:buAutoNum type="arabicPeriod"/>
            </a:pPr>
            <a:r>
              <a:rPr lang="en-US" dirty="0">
                <a:ea typeface="MS PGothic" charset="0"/>
              </a:rPr>
              <a:t>Think</a:t>
            </a:r>
            <a:r>
              <a:rPr lang="en-US" baseline="0" dirty="0">
                <a:ea typeface="MS PGothic" charset="0"/>
              </a:rPr>
              <a:t> about</a:t>
            </a:r>
            <a:r>
              <a:rPr lang="en-US" dirty="0">
                <a:ea typeface="MS PGothic" charset="0"/>
              </a:rPr>
              <a:t> two cases: (1) lock is</a:t>
            </a:r>
            <a:r>
              <a:rPr lang="en-US" baseline="0" dirty="0">
                <a:ea typeface="MS PGothic" charset="0"/>
              </a:rPr>
              <a:t> true (locked) (2) lock is false (unlocked)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75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5A137-AA7B-6040-BEE2-8CA520FC8CE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9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053C7AE-86B0-7744-BCFA-77D6359A591F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9A9E5C8-0B72-F14A-B131-A91D3273230C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Similar</a:t>
            </a:r>
            <a:r>
              <a:rPr lang="en-US" baseline="0" dirty="0">
                <a:ea typeface="MS PGothic" charset="0"/>
              </a:rPr>
              <a:t> to </a:t>
            </a:r>
            <a:r>
              <a:rPr lang="en-US" baseline="0" dirty="0" err="1">
                <a:ea typeface="MS PGothic" charset="0"/>
              </a:rPr>
              <a:t>test_and_set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42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A9A1D88-A39D-4C45-9E3C-AFA64DD300D4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ea typeface="MS PGothic" charset="0"/>
              </a:rPr>
              <a:t>Answer: Bounded-waiting Problem</a:t>
            </a:r>
            <a:endParaRPr lang="en-US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35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33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in Fall’17</a:t>
            </a:r>
          </a:p>
          <a:p>
            <a:r>
              <a:rPr lang="en-US" dirty="0"/>
              <a:t>Reference: http://tutorials.jenkov.com/java-concurrency/race-conditions-and-critical-</a:t>
            </a:r>
            <a:r>
              <a:rPr lang="en-US" dirty="0" err="1"/>
              <a:t>sections.html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Race Condition: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race condition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is a special condition that may occur inside a critical section.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Critical Section: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critical section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is a section of code that is executed by multiple threads and where the sequence of execution for the threads makes a difference in the result of the concurrent execution of the critical section.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Mutual Exclusion: Mutual exclusion refers to the requirement of ensuring that no two concurrent processes are in their critical section at the same time; it is a basic requirement in concurrency control, to prevent race conditions. Here, a critical section refers to a period when the process accesses a shared resource, such as shared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5A137-AA7B-6040-BEE2-8CA520FC8CE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3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Unlocked but what? It’s not your turn yet.</a:t>
            </a:r>
          </a:p>
        </p:txBody>
      </p:sp>
    </p:spTree>
    <p:extLst>
      <p:ext uri="{BB962C8B-B14F-4D97-AF65-F5344CB8AC3E}">
        <p14:creationId xmlns:p14="http://schemas.microsoft.com/office/powerpoint/2010/main" val="20969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>
                <a:ea typeface="MS PGothic" charset="0"/>
              </a:rPr>
              <a:t>Consider system of </a:t>
            </a:r>
            <a:r>
              <a:rPr lang="en-US" sz="2800" b="1" i="1" dirty="0">
                <a:ea typeface="MS PGothic" charset="0"/>
              </a:rPr>
              <a:t>n</a:t>
            </a:r>
            <a:r>
              <a:rPr lang="en-US" sz="2800" b="1" dirty="0">
                <a:ea typeface="MS PGothic" charset="0"/>
              </a:rPr>
              <a:t> </a:t>
            </a:r>
            <a:r>
              <a:rPr lang="en-US" sz="2800" dirty="0">
                <a:ea typeface="MS PGothic" charset="0"/>
              </a:rPr>
              <a:t>processes {</a:t>
            </a:r>
            <a:r>
              <a:rPr lang="en-US" sz="2800" b="1" i="1" dirty="0">
                <a:ea typeface="MS PGothic" charset="0"/>
              </a:rPr>
              <a:t>p</a:t>
            </a:r>
            <a:r>
              <a:rPr lang="en-US" sz="2800" b="1" i="1" baseline="-25000" dirty="0">
                <a:ea typeface="MS PGothic" charset="0"/>
              </a:rPr>
              <a:t>0</a:t>
            </a:r>
            <a:r>
              <a:rPr lang="en-US" sz="2800" b="1" i="1" dirty="0">
                <a:ea typeface="MS PGothic" charset="0"/>
              </a:rPr>
              <a:t>, p</a:t>
            </a:r>
            <a:r>
              <a:rPr lang="en-US" sz="2800" b="1" i="1" baseline="-25000" dirty="0">
                <a:ea typeface="MS PGothic" charset="0"/>
              </a:rPr>
              <a:t>1</a:t>
            </a:r>
            <a:r>
              <a:rPr lang="en-US" sz="2800" b="1" i="1" dirty="0">
                <a:ea typeface="MS PGothic" charset="0"/>
              </a:rPr>
              <a:t>, … p</a:t>
            </a:r>
            <a:r>
              <a:rPr lang="en-US" sz="2800" b="1" i="1" baseline="-25000" dirty="0">
                <a:ea typeface="MS PGothic" charset="0"/>
              </a:rPr>
              <a:t>n-1</a:t>
            </a:r>
            <a:r>
              <a:rPr lang="en-US" sz="2800" dirty="0">
                <a:ea typeface="MS PGothic" charset="0"/>
              </a:rPr>
              <a:t>}</a:t>
            </a:r>
          </a:p>
          <a:p>
            <a:r>
              <a:rPr lang="en-US" sz="2800" dirty="0">
                <a:ea typeface="MS PGothic" charset="0"/>
              </a:rPr>
              <a:t>Each process has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critical section</a:t>
            </a:r>
            <a:r>
              <a:rPr lang="en-US" sz="2800" b="1" dirty="0">
                <a:solidFill>
                  <a:srgbClr val="3366FF"/>
                </a:solidFill>
                <a:ea typeface="MS PGothic" charset="0"/>
              </a:rPr>
              <a:t> </a:t>
            </a:r>
            <a:r>
              <a:rPr lang="en-US" sz="2800" dirty="0">
                <a:ea typeface="MS PGothic" charset="0"/>
              </a:rPr>
              <a:t>segment of code</a:t>
            </a:r>
          </a:p>
          <a:p>
            <a:pPr lvl="1"/>
            <a:r>
              <a:rPr lang="en-US" sz="2400" dirty="0">
                <a:ea typeface="MS PGothic" charset="0"/>
              </a:rPr>
              <a:t>Process may be changing common variables, updating table, writing file, </a:t>
            </a:r>
            <a:r>
              <a:rPr lang="en-US" sz="2400" dirty="0" err="1">
                <a:ea typeface="MS PGothic" charset="0"/>
              </a:rPr>
              <a:t>etc</a:t>
            </a:r>
            <a:endParaRPr lang="en-US" sz="2400" dirty="0">
              <a:ea typeface="MS PGothic" charset="0"/>
            </a:endParaRPr>
          </a:p>
          <a:p>
            <a:pPr lvl="1"/>
            <a:r>
              <a:rPr lang="en-US" sz="2400" dirty="0">
                <a:ea typeface="MS PGothic" charset="0"/>
              </a:rPr>
              <a:t>When one process in critical section, no other may be in its critical section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Each process must ask permission to enter critical section in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entry section</a:t>
            </a:r>
            <a:r>
              <a:rPr lang="en-US" sz="2800" dirty="0">
                <a:ea typeface="MS PGothic" charset="0"/>
              </a:rPr>
              <a:t>, may follow critical section with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exit section</a:t>
            </a:r>
            <a:r>
              <a:rPr lang="en-US" sz="2800" dirty="0">
                <a:ea typeface="MS PGothic" charset="0"/>
              </a:rPr>
              <a:t>, then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remainder section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5A137-AA7B-6040-BEE2-8CA520FC8C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5A137-AA7B-6040-BEE2-8CA520FC8C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=</a:t>
            </a:r>
            <a:r>
              <a:rPr lang="en-US" baseline="0" dirty="0"/>
              <a:t> i+1</a:t>
            </a:r>
          </a:p>
          <a:p>
            <a:endParaRPr lang="en-US" baseline="0" dirty="0"/>
          </a:p>
          <a:p>
            <a:r>
              <a:rPr lang="en-US" baseline="0" dirty="0"/>
              <a:t>Change ”turn = </a:t>
            </a:r>
            <a:r>
              <a:rPr lang="en-US" baseline="0" dirty="0" err="1"/>
              <a:t>i</a:t>
            </a:r>
            <a:r>
              <a:rPr lang="en-US" baseline="0" dirty="0"/>
              <a:t>” into</a:t>
            </a:r>
          </a:p>
          <a:p>
            <a:r>
              <a:rPr lang="en-US" baseline="0" dirty="0"/>
              <a:t>turn = (i+1) mod 32</a:t>
            </a:r>
          </a:p>
          <a:p>
            <a:r>
              <a:rPr lang="en-US" baseline="0" dirty="0"/>
              <a:t>turn = (i+1) % 32</a:t>
            </a:r>
          </a:p>
          <a:p>
            <a:endParaRPr lang="en-US" dirty="0"/>
          </a:p>
          <a:p>
            <a:r>
              <a:rPr lang="en-US" dirty="0"/>
              <a:t>change "turn == j" to "turn !=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5A137-AA7B-6040-BEE2-8CA520FC8C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5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B39C2CA-DF68-9348-9560-B303065FAB9B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0000" lnSpcReduction="20000"/>
          </a:bodyPr>
          <a:lstStyle/>
          <a:p>
            <a:r>
              <a:rPr lang="en-US" dirty="0">
                <a:ea typeface="MS PGothic" charset="0"/>
              </a:rPr>
              <a:t>Question: How to control turns?</a:t>
            </a:r>
          </a:p>
          <a:p>
            <a:r>
              <a:rPr lang="en-US" dirty="0">
                <a:effectLst/>
              </a:rPr>
              <a:t>G. L. Peterson: "Myths About the Mutual Exclusion Problem", </a:t>
            </a:r>
            <a:r>
              <a:rPr lang="en-US" i="1" dirty="0">
                <a:effectLst/>
              </a:rPr>
              <a:t>Information Processing Letters</a:t>
            </a:r>
            <a:r>
              <a:rPr lang="en-US" dirty="0">
                <a:effectLst/>
              </a:rPr>
              <a:t> 12(3) 1981, 115–116</a:t>
            </a:r>
          </a:p>
          <a:p>
            <a:r>
              <a:rPr lang="en-US" dirty="0">
                <a:effectLst/>
                <a:ea typeface="MS PGothic" charset="0"/>
              </a:rPr>
              <a:t>@University of Rochester</a:t>
            </a:r>
          </a:p>
          <a:p>
            <a:endParaRPr lang="en-US" dirty="0">
              <a:ea typeface="MS PGothic" charset="0"/>
            </a:endParaRPr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Concurrent Reading While Writing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4"/>
              </a:rPr>
              <a:t>Gary L. Peterson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December 1982 ACM Transactions on Programming Languages and Systems (TOPLAS): Volume 5 Issue 1, Jan. 1983</a:t>
            </a:r>
          </a:p>
          <a:p>
            <a:endParaRPr lang="en-US" dirty="0">
              <a:ea typeface="MS PGothic" charset="0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It was formulated by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  <a:hlinkClick r:id="rId5"/>
              </a:rPr>
              <a:t>Gary L. Peterson in 1981.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36 years ago.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Reference: https://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en.wikipedia.org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/wiki/Peterson%27s_algorithm</a:t>
            </a: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Good algorithmic  description of solving the problem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Two process solution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Assume that the </a:t>
            </a:r>
            <a:r>
              <a:rPr lang="en-US" sz="2400" b="1" dirty="0">
                <a:ea typeface="MS PGothic" charset="0"/>
                <a:cs typeface="Courier New" charset="0"/>
              </a:rPr>
              <a:t>load</a:t>
            </a:r>
            <a:r>
              <a:rPr lang="en-US" sz="2400" dirty="0">
                <a:ea typeface="MS PGothic" charset="0"/>
                <a:cs typeface="Courier New" charset="0"/>
              </a:rPr>
              <a:t> </a:t>
            </a:r>
            <a:r>
              <a:rPr lang="en-US" sz="2400" dirty="0">
                <a:ea typeface="MS PGothic" charset="0"/>
              </a:rPr>
              <a:t>and </a:t>
            </a:r>
            <a:r>
              <a:rPr lang="en-US" sz="2400" b="1" dirty="0">
                <a:ea typeface="MS PGothic" charset="0"/>
                <a:cs typeface="Courier New" charset="0"/>
              </a:rPr>
              <a:t>store</a:t>
            </a:r>
            <a:r>
              <a:rPr lang="en-US" sz="2400" dirty="0">
                <a:ea typeface="MS PGothic" charset="0"/>
              </a:rPr>
              <a:t> machine-language instructions are atomic; that is, cannot be interrupted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 err="1">
                <a:ea typeface="MS PGothic" charset="0"/>
              </a:rPr>
              <a:t>int</a:t>
            </a:r>
            <a:r>
              <a:rPr lang="en-US" sz="2400" b="1" dirty="0">
                <a:ea typeface="MS PGothic" charset="0"/>
              </a:rPr>
              <a:t> turn;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>
                <a:ea typeface="MS PGothic" charset="0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variable </a:t>
            </a:r>
            <a:r>
              <a:rPr lang="en-US" sz="2400" b="1" dirty="0">
                <a:ea typeface="MS PGothic" charset="0"/>
                <a:cs typeface="Courier New" charset="0"/>
              </a:rPr>
              <a:t>turn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indicates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</a:t>
            </a:r>
            <a:r>
              <a:rPr lang="en-US" sz="2400" b="1" dirty="0">
                <a:ea typeface="MS PGothic" charset="0"/>
                <a:cs typeface="Courier New" charset="0"/>
              </a:rPr>
              <a:t>flag 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array is used to indicate if a process is ready to enter the critical section. </a:t>
            </a:r>
            <a:r>
              <a:rPr lang="en-US" sz="2400" b="1" dirty="0">
                <a:ea typeface="MS PGothic" charset="0"/>
                <a:cs typeface="Courier New" charset="0"/>
              </a:rPr>
              <a:t>flag[</a:t>
            </a:r>
            <a:r>
              <a:rPr lang="en-US" sz="2400" b="1" dirty="0" err="1">
                <a:ea typeface="MS PGothic" charset="0"/>
                <a:cs typeface="Courier New" charset="0"/>
              </a:rPr>
              <a:t>i</a:t>
            </a:r>
            <a:r>
              <a:rPr lang="en-US" sz="2400" b="1" dirty="0">
                <a:ea typeface="MS PGothic" charset="0"/>
                <a:cs typeface="Courier New" charset="0"/>
              </a:rPr>
              <a:t>] = </a:t>
            </a:r>
            <a:r>
              <a:rPr lang="en-US" sz="2400" b="1" i="1" dirty="0">
                <a:ea typeface="MS PGothic" charset="0"/>
                <a:cs typeface="Courier New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 implies that process </a:t>
            </a:r>
            <a:r>
              <a:rPr lang="en-US" sz="24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4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ea typeface="MS PGothic" charset="0"/>
              </a:rPr>
              <a:t>Assumption: the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load</a:t>
            </a:r>
            <a:r>
              <a:rPr lang="en-US" sz="2800" dirty="0">
                <a:ea typeface="MS PGothic" charset="0"/>
                <a:cs typeface="Courier New" charset="0"/>
              </a:rPr>
              <a:t> </a:t>
            </a:r>
            <a:r>
              <a:rPr lang="en-US" sz="2800" dirty="0">
                <a:ea typeface="MS PGothic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store</a:t>
            </a:r>
            <a:r>
              <a:rPr lang="en-US" sz="2800" dirty="0">
                <a:ea typeface="MS PGothic" charset="0"/>
              </a:rPr>
              <a:t> instructions are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atomic</a:t>
            </a: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err="1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 turn; 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turn: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flag: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indicate if a process is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ready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enter the critical section. 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flag[</a:t>
            </a:r>
            <a:r>
              <a:rPr lang="en-US" sz="2800" dirty="0" err="1">
                <a:latin typeface="Courier"/>
                <a:ea typeface="MS PGothic" charset="0"/>
                <a:cs typeface="Courier"/>
              </a:rPr>
              <a:t>i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] = </a:t>
            </a:r>
            <a:r>
              <a:rPr lang="en-US" sz="2800" i="1" dirty="0">
                <a:latin typeface="Courier"/>
                <a:ea typeface="MS PGothic" charset="0"/>
                <a:cs typeface="Courier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/>
                <a:ea typeface="MS PGothic" charset="0"/>
                <a:cs typeface="Courier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implies that process </a:t>
            </a: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8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7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B39C2CA-DF68-9348-9560-B303065FAB9B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/>
          <a:p>
            <a:r>
              <a:rPr lang="en-US" dirty="0">
                <a:ea typeface="MS PGothic" charset="0"/>
              </a:rPr>
              <a:t>Question: How to control turns?</a:t>
            </a:r>
          </a:p>
          <a:p>
            <a:endParaRPr lang="en-US" dirty="0">
              <a:ea typeface="MS PGothic" charset="0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It was formulated by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  <a:hlinkClick r:id="rId3"/>
              </a:rPr>
              <a:t>Gary L. Peterson in 1981.</a:t>
            </a:r>
            <a:endParaRPr lang="en-US" sz="2400" kern="120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Reference: https://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en.wikipedia.org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/wiki/Peterson%27s_algorithm</a:t>
            </a: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Good algorithmic  description of solving the problem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Two process solution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Assume that the </a:t>
            </a:r>
            <a:r>
              <a:rPr lang="en-US" sz="2400" b="1" dirty="0">
                <a:ea typeface="MS PGothic" charset="0"/>
                <a:cs typeface="Courier New" charset="0"/>
              </a:rPr>
              <a:t>load</a:t>
            </a:r>
            <a:r>
              <a:rPr lang="en-US" sz="2400" dirty="0">
                <a:ea typeface="MS PGothic" charset="0"/>
                <a:cs typeface="Courier New" charset="0"/>
              </a:rPr>
              <a:t> </a:t>
            </a:r>
            <a:r>
              <a:rPr lang="en-US" sz="2400" dirty="0">
                <a:ea typeface="MS PGothic" charset="0"/>
              </a:rPr>
              <a:t>and </a:t>
            </a:r>
            <a:r>
              <a:rPr lang="en-US" sz="2400" b="1" dirty="0">
                <a:ea typeface="MS PGothic" charset="0"/>
                <a:cs typeface="Courier New" charset="0"/>
              </a:rPr>
              <a:t>store</a:t>
            </a:r>
            <a:r>
              <a:rPr lang="en-US" sz="2400" dirty="0">
                <a:ea typeface="MS PGothic" charset="0"/>
              </a:rPr>
              <a:t> machine-language instructions are atomic; that is, cannot be interrupted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 err="1">
                <a:ea typeface="MS PGothic" charset="0"/>
              </a:rPr>
              <a:t>int</a:t>
            </a:r>
            <a:r>
              <a:rPr lang="en-US" sz="2400" b="1" dirty="0">
                <a:ea typeface="MS PGothic" charset="0"/>
              </a:rPr>
              <a:t> turn;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>
                <a:ea typeface="MS PGothic" charset="0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variable </a:t>
            </a:r>
            <a:r>
              <a:rPr lang="en-US" sz="2400" b="1" dirty="0">
                <a:ea typeface="MS PGothic" charset="0"/>
                <a:cs typeface="Courier New" charset="0"/>
              </a:rPr>
              <a:t>turn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indicates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</a:t>
            </a:r>
            <a:r>
              <a:rPr lang="en-US" sz="2400" b="1" dirty="0">
                <a:ea typeface="MS PGothic" charset="0"/>
                <a:cs typeface="Courier New" charset="0"/>
              </a:rPr>
              <a:t>flag 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array is used to indicate if a process is ready to enter the critical section. </a:t>
            </a:r>
            <a:r>
              <a:rPr lang="en-US" sz="2400" b="1" dirty="0">
                <a:ea typeface="MS PGothic" charset="0"/>
                <a:cs typeface="Courier New" charset="0"/>
              </a:rPr>
              <a:t>flag[</a:t>
            </a:r>
            <a:r>
              <a:rPr lang="en-US" sz="2400" b="1" dirty="0" err="1">
                <a:ea typeface="MS PGothic" charset="0"/>
                <a:cs typeface="Courier New" charset="0"/>
              </a:rPr>
              <a:t>i</a:t>
            </a:r>
            <a:r>
              <a:rPr lang="en-US" sz="2400" b="1" dirty="0">
                <a:ea typeface="MS PGothic" charset="0"/>
                <a:cs typeface="Courier New" charset="0"/>
              </a:rPr>
              <a:t>] = </a:t>
            </a:r>
            <a:r>
              <a:rPr lang="en-US" sz="2400" b="1" i="1" dirty="0">
                <a:ea typeface="MS PGothic" charset="0"/>
                <a:cs typeface="Courier New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 implies that process </a:t>
            </a:r>
            <a:r>
              <a:rPr lang="en-US" sz="24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4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ea typeface="MS PGothic" charset="0"/>
              </a:rPr>
              <a:t>Assumption: the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load</a:t>
            </a:r>
            <a:r>
              <a:rPr lang="en-US" sz="2800" dirty="0">
                <a:ea typeface="MS PGothic" charset="0"/>
                <a:cs typeface="Courier New" charset="0"/>
              </a:rPr>
              <a:t> </a:t>
            </a:r>
            <a:r>
              <a:rPr lang="en-US" sz="2800" dirty="0">
                <a:ea typeface="MS PGothic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store</a:t>
            </a:r>
            <a:r>
              <a:rPr lang="en-US" sz="2800" dirty="0">
                <a:ea typeface="MS PGothic" charset="0"/>
              </a:rPr>
              <a:t> instructions are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atomic</a:t>
            </a: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err="1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 turn; 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turn: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flag: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indicate if a process is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ready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enter the critical section. 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flag[</a:t>
            </a:r>
            <a:r>
              <a:rPr lang="en-US" sz="2800" dirty="0" err="1">
                <a:latin typeface="Courier"/>
                <a:ea typeface="MS PGothic" charset="0"/>
                <a:cs typeface="Courier"/>
              </a:rPr>
              <a:t>i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] = </a:t>
            </a:r>
            <a:r>
              <a:rPr lang="en-US" sz="2800" i="1" dirty="0">
                <a:latin typeface="Courier"/>
                <a:ea typeface="MS PGothic" charset="0"/>
                <a:cs typeface="Courier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/>
                <a:ea typeface="MS PGothic" charset="0"/>
                <a:cs typeface="Courier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implies that process </a:t>
            </a: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8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7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B39C2CA-DF68-9348-9560-B303065FAB9B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/>
          <a:p>
            <a:r>
              <a:rPr lang="en-US" dirty="0">
                <a:ea typeface="MS PGothic" charset="0"/>
              </a:rPr>
              <a:t>Question: How to control turns?</a:t>
            </a:r>
          </a:p>
          <a:p>
            <a:endParaRPr lang="en-US" dirty="0">
              <a:ea typeface="MS PGothic" charset="0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It was formulated by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  <a:hlinkClick r:id="rId3"/>
              </a:rPr>
              <a:t>Gary L. Peterson in 1981.</a:t>
            </a:r>
            <a:endParaRPr lang="en-US" sz="2400" kern="120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Reference: https://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en.wikipedia.org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/wiki/Peterson%27s_algorithm</a:t>
            </a: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Good algorithmic  description of solving the problem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Two process solution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Assume that the </a:t>
            </a:r>
            <a:r>
              <a:rPr lang="en-US" sz="2400" b="1" dirty="0">
                <a:ea typeface="MS PGothic" charset="0"/>
                <a:cs typeface="Courier New" charset="0"/>
              </a:rPr>
              <a:t>load</a:t>
            </a:r>
            <a:r>
              <a:rPr lang="en-US" sz="2400" dirty="0">
                <a:ea typeface="MS PGothic" charset="0"/>
                <a:cs typeface="Courier New" charset="0"/>
              </a:rPr>
              <a:t> </a:t>
            </a:r>
            <a:r>
              <a:rPr lang="en-US" sz="2400" dirty="0">
                <a:ea typeface="MS PGothic" charset="0"/>
              </a:rPr>
              <a:t>and </a:t>
            </a:r>
            <a:r>
              <a:rPr lang="en-US" sz="2400" b="1" dirty="0">
                <a:ea typeface="MS PGothic" charset="0"/>
                <a:cs typeface="Courier New" charset="0"/>
              </a:rPr>
              <a:t>store</a:t>
            </a:r>
            <a:r>
              <a:rPr lang="en-US" sz="2400" dirty="0">
                <a:ea typeface="MS PGothic" charset="0"/>
              </a:rPr>
              <a:t> machine-language instructions are atomic; that is, cannot be interrupted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 err="1">
                <a:ea typeface="MS PGothic" charset="0"/>
              </a:rPr>
              <a:t>int</a:t>
            </a:r>
            <a:r>
              <a:rPr lang="en-US" sz="2400" b="1" dirty="0">
                <a:ea typeface="MS PGothic" charset="0"/>
              </a:rPr>
              <a:t> turn;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>
                <a:ea typeface="MS PGothic" charset="0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variable </a:t>
            </a:r>
            <a:r>
              <a:rPr lang="en-US" sz="2400" b="1" dirty="0">
                <a:ea typeface="MS PGothic" charset="0"/>
                <a:cs typeface="Courier New" charset="0"/>
              </a:rPr>
              <a:t>turn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indicates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</a:t>
            </a:r>
            <a:r>
              <a:rPr lang="en-US" sz="2400" b="1" dirty="0">
                <a:ea typeface="MS PGothic" charset="0"/>
                <a:cs typeface="Courier New" charset="0"/>
              </a:rPr>
              <a:t>flag 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array is used to indicate if a process is ready to enter the critical section. </a:t>
            </a:r>
            <a:r>
              <a:rPr lang="en-US" sz="2400" b="1" dirty="0">
                <a:ea typeface="MS PGothic" charset="0"/>
                <a:cs typeface="Courier New" charset="0"/>
              </a:rPr>
              <a:t>flag[</a:t>
            </a:r>
            <a:r>
              <a:rPr lang="en-US" sz="2400" b="1" dirty="0" err="1">
                <a:ea typeface="MS PGothic" charset="0"/>
                <a:cs typeface="Courier New" charset="0"/>
              </a:rPr>
              <a:t>i</a:t>
            </a:r>
            <a:r>
              <a:rPr lang="en-US" sz="2400" b="1" dirty="0">
                <a:ea typeface="MS PGothic" charset="0"/>
                <a:cs typeface="Courier New" charset="0"/>
              </a:rPr>
              <a:t>] = </a:t>
            </a:r>
            <a:r>
              <a:rPr lang="en-US" sz="2400" b="1" i="1" dirty="0">
                <a:ea typeface="MS PGothic" charset="0"/>
                <a:cs typeface="Courier New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 implies that process </a:t>
            </a:r>
            <a:r>
              <a:rPr lang="en-US" sz="24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4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ea typeface="MS PGothic" charset="0"/>
              </a:rPr>
              <a:t>Assumption: the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load</a:t>
            </a:r>
            <a:r>
              <a:rPr lang="en-US" sz="2800" dirty="0">
                <a:ea typeface="MS PGothic" charset="0"/>
                <a:cs typeface="Courier New" charset="0"/>
              </a:rPr>
              <a:t> </a:t>
            </a:r>
            <a:r>
              <a:rPr lang="en-US" sz="2800" dirty="0">
                <a:ea typeface="MS PGothic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store</a:t>
            </a:r>
            <a:r>
              <a:rPr lang="en-US" sz="2800" dirty="0">
                <a:ea typeface="MS PGothic" charset="0"/>
              </a:rPr>
              <a:t> instructions are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atomic</a:t>
            </a: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err="1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 turn; 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turn: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flag: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indicate if a process is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ready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enter the critical section. 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flag[</a:t>
            </a:r>
            <a:r>
              <a:rPr lang="en-US" sz="2800" dirty="0" err="1">
                <a:latin typeface="Courier"/>
                <a:ea typeface="MS PGothic" charset="0"/>
                <a:cs typeface="Courier"/>
              </a:rPr>
              <a:t>i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] = </a:t>
            </a:r>
            <a:r>
              <a:rPr lang="en-US" sz="2800" i="1" dirty="0">
                <a:latin typeface="Courier"/>
                <a:ea typeface="MS PGothic" charset="0"/>
                <a:cs typeface="Courier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/>
                <a:ea typeface="MS PGothic" charset="0"/>
                <a:cs typeface="Courier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implies that process </a:t>
            </a: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8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B39C2CA-DF68-9348-9560-B303065FAB9B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32500" lnSpcReduction="20000"/>
          </a:bodyPr>
          <a:lstStyle/>
          <a:p>
            <a:r>
              <a:rPr lang="en-US" dirty="0">
                <a:ea typeface="MS PGothic" charset="0"/>
              </a:rPr>
              <a:t>Why </a:t>
            </a:r>
            <a:r>
              <a:rPr lang="en-US" dirty="0" err="1">
                <a:ea typeface="MS PGothic" charset="0"/>
              </a:rPr>
              <a:t>peterson’s</a:t>
            </a:r>
            <a:r>
              <a:rPr lang="en-US" dirty="0">
                <a:ea typeface="MS PGothic" charset="0"/>
              </a:rPr>
              <a:t> solution? </a:t>
            </a:r>
            <a:r>
              <a:rPr lang="en-US">
                <a:ea typeface="MS PGothic" charset="0"/>
              </a:rPr>
              <a:t>Fairness!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Question: How to control turns?</a:t>
            </a:r>
          </a:p>
          <a:p>
            <a:r>
              <a:rPr lang="en-US" dirty="0">
                <a:effectLst/>
              </a:rPr>
              <a:t>G. L. Peterson: "Myths About the Mutual Exclusion Problem", </a:t>
            </a:r>
            <a:r>
              <a:rPr lang="en-US" i="1" dirty="0">
                <a:effectLst/>
              </a:rPr>
              <a:t>Information Processing Letters</a:t>
            </a:r>
            <a:r>
              <a:rPr lang="en-US" dirty="0">
                <a:effectLst/>
              </a:rPr>
              <a:t> 12(3) 1981, 115–116</a:t>
            </a:r>
          </a:p>
          <a:p>
            <a:r>
              <a:rPr lang="en-US" dirty="0">
                <a:effectLst/>
                <a:ea typeface="MS PGothic" charset="0"/>
              </a:rPr>
              <a:t>@University of Rochester</a:t>
            </a:r>
          </a:p>
          <a:p>
            <a:endParaRPr lang="en-US" dirty="0">
              <a:ea typeface="MS PGothic" charset="0"/>
            </a:endParaRPr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Concurrent Reading While Writing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4"/>
              </a:rPr>
              <a:t>Gary L. Peterson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December 1982 ACM Transactions on Programming Languages and Systems (TOPLAS): Volume 5 Issue 1, Jan. 1983</a:t>
            </a:r>
          </a:p>
          <a:p>
            <a:endParaRPr lang="en-US" dirty="0">
              <a:ea typeface="MS PGothic" charset="0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It was formulated by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  <a:hlinkClick r:id="rId5"/>
              </a:rPr>
              <a:t>Gary L. Peterson in 1981.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36 years ago.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Reference: https://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en.wikipedia.org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/wiki/Peterson%27s_algorithm</a:t>
            </a: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Good algorithmic  description of solving the problem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Two process solution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ea typeface="MS PGothic" charset="0"/>
              </a:rPr>
              <a:t>Assume that the </a:t>
            </a:r>
            <a:r>
              <a:rPr lang="en-US" sz="2400" b="1" dirty="0">
                <a:ea typeface="MS PGothic" charset="0"/>
                <a:cs typeface="Courier New" charset="0"/>
              </a:rPr>
              <a:t>load</a:t>
            </a:r>
            <a:r>
              <a:rPr lang="en-US" sz="2400" dirty="0">
                <a:ea typeface="MS PGothic" charset="0"/>
                <a:cs typeface="Courier New" charset="0"/>
              </a:rPr>
              <a:t> </a:t>
            </a:r>
            <a:r>
              <a:rPr lang="en-US" sz="2400" dirty="0">
                <a:ea typeface="MS PGothic" charset="0"/>
              </a:rPr>
              <a:t>and </a:t>
            </a:r>
            <a:r>
              <a:rPr lang="en-US" sz="2400" b="1" dirty="0">
                <a:ea typeface="MS PGothic" charset="0"/>
                <a:cs typeface="Courier New" charset="0"/>
              </a:rPr>
              <a:t>store</a:t>
            </a:r>
            <a:r>
              <a:rPr lang="en-US" sz="2400" dirty="0">
                <a:ea typeface="MS PGothic" charset="0"/>
              </a:rPr>
              <a:t> machine-language instructions are atomic; that is, cannot be interrupted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 err="1">
                <a:ea typeface="MS PGothic" charset="0"/>
              </a:rPr>
              <a:t>int</a:t>
            </a:r>
            <a:r>
              <a:rPr lang="en-US" sz="2400" b="1" dirty="0">
                <a:ea typeface="MS PGothic" charset="0"/>
              </a:rPr>
              <a:t> turn;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b="1" dirty="0">
                <a:ea typeface="MS PGothic" charset="0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400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variable </a:t>
            </a:r>
            <a:r>
              <a:rPr lang="en-US" sz="2400" b="1" dirty="0">
                <a:ea typeface="MS PGothic" charset="0"/>
                <a:cs typeface="Courier New" charset="0"/>
              </a:rPr>
              <a:t>turn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indicates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The </a:t>
            </a:r>
            <a:r>
              <a:rPr lang="en-US" sz="2400" b="1" dirty="0">
                <a:ea typeface="MS PGothic" charset="0"/>
                <a:cs typeface="Courier New" charset="0"/>
              </a:rPr>
              <a:t>flag 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array is used to indicate if a process is ready to enter the critical section. </a:t>
            </a:r>
            <a:r>
              <a:rPr lang="en-US" sz="2400" b="1" dirty="0">
                <a:ea typeface="MS PGothic" charset="0"/>
                <a:cs typeface="Courier New" charset="0"/>
              </a:rPr>
              <a:t>flag[</a:t>
            </a:r>
            <a:r>
              <a:rPr lang="en-US" sz="2400" b="1" dirty="0" err="1">
                <a:ea typeface="MS PGothic" charset="0"/>
                <a:cs typeface="Courier New" charset="0"/>
              </a:rPr>
              <a:t>i</a:t>
            </a:r>
            <a:r>
              <a:rPr lang="en-US" sz="2400" b="1" dirty="0">
                <a:ea typeface="MS PGothic" charset="0"/>
                <a:cs typeface="Courier New" charset="0"/>
              </a:rPr>
              <a:t>] = </a:t>
            </a:r>
            <a:r>
              <a:rPr lang="en-US" sz="2400" b="1" i="1" dirty="0">
                <a:ea typeface="MS PGothic" charset="0"/>
                <a:cs typeface="Courier New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 implies that process </a:t>
            </a:r>
            <a:r>
              <a:rPr lang="en-US" sz="24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4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ea typeface="MS PGothic" charset="0"/>
              </a:rPr>
              <a:t>Assumption: the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load</a:t>
            </a:r>
            <a:r>
              <a:rPr lang="en-US" sz="2800" dirty="0">
                <a:ea typeface="MS PGothic" charset="0"/>
                <a:cs typeface="Courier New" charset="0"/>
              </a:rPr>
              <a:t> </a:t>
            </a:r>
            <a:r>
              <a:rPr lang="en-US" sz="2800" dirty="0">
                <a:ea typeface="MS PGothic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ea typeface="MS PGothic" charset="0"/>
                <a:cs typeface="Courier New" charset="0"/>
              </a:rPr>
              <a:t>store</a:t>
            </a:r>
            <a:r>
              <a:rPr lang="en-US" sz="2800" dirty="0">
                <a:ea typeface="MS PGothic" charset="0"/>
              </a:rPr>
              <a:t> instructions are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atomic</a:t>
            </a: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The two processes share two variables: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err="1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 turn; 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b="1" dirty="0">
              <a:solidFill>
                <a:srgbClr val="000000"/>
              </a:solidFill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turn: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whose turn 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sz="2800" b="1" dirty="0">
                <a:ea typeface="MS PGothic" charset="0"/>
                <a:cs typeface="Courier New" charset="0"/>
              </a:rPr>
              <a:t>flag: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indicate if a process is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ready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to enter the critical section. 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flag[</a:t>
            </a:r>
            <a:r>
              <a:rPr lang="en-US" sz="2800" dirty="0" err="1">
                <a:latin typeface="Courier"/>
                <a:ea typeface="MS PGothic" charset="0"/>
                <a:cs typeface="Courier"/>
              </a:rPr>
              <a:t>i</a:t>
            </a:r>
            <a:r>
              <a:rPr lang="en-US" sz="2800" dirty="0">
                <a:latin typeface="Courier"/>
                <a:ea typeface="MS PGothic" charset="0"/>
                <a:cs typeface="Courier"/>
              </a:rPr>
              <a:t>] = </a:t>
            </a:r>
            <a:r>
              <a:rPr lang="en-US" sz="2800" i="1" dirty="0">
                <a:latin typeface="Courier"/>
                <a:ea typeface="MS PGothic" charset="0"/>
                <a:cs typeface="Courier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/>
                <a:ea typeface="MS PGothic" charset="0"/>
                <a:cs typeface="Courier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implies that process </a:t>
            </a: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8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is ready!</a:t>
            </a: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500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376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20480" y="6492876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437376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78541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878541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50219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500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0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500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SGCOE V 158 289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1828800" y="457200"/>
            <a:ext cx="8686800" cy="3048000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sz="49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sz="3600" dirty="0">
                <a:latin typeface="Calibri" charset="0"/>
                <a:ea typeface="SimSun" charset="0"/>
                <a:cs typeface="SimSun" charset="0"/>
              </a:rPr>
            </a:br>
            <a:br>
              <a:rPr lang="en-US" altLang="zh-CN" sz="36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000" dirty="0">
                <a:latin typeface="Calibri" charset="0"/>
                <a:ea typeface="SimSun" charset="0"/>
                <a:cs typeface="SimSun" charset="0"/>
              </a:rPr>
              <a:t>Synchronization: Part 2</a:t>
            </a:r>
            <a:br>
              <a:rPr lang="en-US" altLang="zh-CN" sz="4000" dirty="0">
                <a:latin typeface="Calibri" charset="0"/>
                <a:ea typeface="SimSun" charset="0"/>
                <a:cs typeface="SimSun" charset="0"/>
              </a:rPr>
            </a:br>
            <a:r>
              <a:rPr lang="en-US" sz="4000" dirty="0">
                <a:ea typeface="MS PGothic" charset="0"/>
              </a:rPr>
              <a:t>Mutual Exclusion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581400" y="3810001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05000" y="6350001"/>
            <a:ext cx="2133600" cy="365125"/>
          </a:xfrm>
        </p:spPr>
        <p:txBody>
          <a:bodyPr/>
          <a:lstStyle/>
          <a:p>
            <a:fld id="{8353CCE1-ED68-4673-B2B8-9A8ACC32B7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610600" cy="4770438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true;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turn = j;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while (flag[j] &amp;&amp; turn = = j);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false;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>
              <a:buFont typeface="Monotype Sorts" charset="0"/>
              <a:buNone/>
            </a:pPr>
            <a:endParaRPr lang="en-US" sz="28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4400" y="3352800"/>
            <a:ext cx="3810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1" y="228600"/>
            <a:ext cx="11125200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Exercise 1.3: </a:t>
            </a:r>
            <a:r>
              <a:rPr lang="en-US" sz="3200" dirty="0">
                <a:ea typeface="MS PGothic" charset="0"/>
              </a:rPr>
              <a:t>Under what condition does </a:t>
            </a:r>
            <a:r>
              <a:rPr lang="en-US" sz="3200" i="1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process </a:t>
            </a:r>
            <a:r>
              <a:rPr lang="en-US" sz="3200" i="1" dirty="0" err="1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ea typeface="MS PGothic" charset="0"/>
              </a:rPr>
              <a:t> have a permission to enter the critical section?</a:t>
            </a:r>
            <a:endParaRPr lang="en-US" sz="320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296400" y="3124200"/>
            <a:ext cx="2743200" cy="609600"/>
            <a:chOff x="5782597" y="3505200"/>
            <a:chExt cx="2560321" cy="609600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>
            <a:xfrm>
              <a:off x="5860025" y="3505200"/>
              <a:ext cx="2482893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Wait for what?</a:t>
              </a:r>
            </a:p>
          </p:txBody>
        </p:sp>
        <p:sp>
          <p:nvSpPr>
            <p:cNvPr id="13" name="Rounded Rectangular Callout 8"/>
            <p:cNvSpPr/>
            <p:nvPr/>
          </p:nvSpPr>
          <p:spPr>
            <a:xfrm>
              <a:off x="5782597" y="3505200"/>
              <a:ext cx="2400300" cy="609600"/>
            </a:xfrm>
            <a:prstGeom prst="wedgeRoundRectCallout">
              <a:avLst>
                <a:gd name="adj1" fmla="val -69992"/>
                <a:gd name="adj2" fmla="val 22937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62800" y="3984291"/>
            <a:ext cx="4876799" cy="2187909"/>
            <a:chOff x="5782596" y="3505200"/>
            <a:chExt cx="2965269" cy="609600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>
            <a:xfrm>
              <a:off x="5860024" y="3505200"/>
              <a:ext cx="2887841" cy="5722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Enter if:</a:t>
              </a:r>
            </a:p>
            <a:p>
              <a:pPr marL="514350" indent="-514350" fontAlgn="auto">
                <a:spcAft>
                  <a:spcPts val="0"/>
                </a:spcAft>
                <a:buAutoNum type="arabicParenBoth"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  <a:cs typeface="Courier New" panose="02070309020205020404" pitchFamily="49" charset="0"/>
                </a:rPr>
                <a:t>Process</a:t>
              </a:r>
              <a:r>
                <a:rPr lang="en-US" sz="2800" dirty="0">
                  <a:solidFill>
                    <a:srgbClr val="FF0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 j </a:t>
              </a: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doesn’t need the critical section or</a:t>
              </a:r>
            </a:p>
            <a:p>
              <a:pPr marL="514350" indent="-514350" fontAlgn="auto">
                <a:spcAft>
                  <a:spcPts val="0"/>
                </a:spcAft>
                <a:buAutoNum type="arabicParenBoth"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It is NOT process </a:t>
              </a:r>
              <a:r>
                <a:rPr lang="en-US" sz="2800" dirty="0">
                  <a:solidFill>
                    <a:srgbClr val="FF0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j</a:t>
              </a: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’s turn</a:t>
              </a:r>
            </a:p>
          </p:txBody>
        </p:sp>
        <p:sp>
          <p:nvSpPr>
            <p:cNvPr id="16" name="Rounded Rectangular Callout 8"/>
            <p:cNvSpPr/>
            <p:nvPr/>
          </p:nvSpPr>
          <p:spPr>
            <a:xfrm>
              <a:off x="5782596" y="3505200"/>
              <a:ext cx="2965268" cy="609600"/>
            </a:xfrm>
            <a:prstGeom prst="wedgeRoundRectCallout">
              <a:avLst>
                <a:gd name="adj1" fmla="val -67404"/>
                <a:gd name="adj2" fmla="val -40967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1" y="1375455"/>
            <a:ext cx="5391148" cy="712787"/>
          </a:xfrm>
          <a:solidFill>
            <a:srgbClr val="03244D"/>
          </a:solidFill>
        </p:spPr>
        <p:txBody>
          <a:bodyPr>
            <a:noAutofit/>
          </a:bodyPr>
          <a:lstStyle/>
          <a:p>
            <a:r>
              <a:rPr lang="en-US" sz="3600">
                <a:solidFill>
                  <a:schemeClr val="bg1"/>
                </a:solidFill>
                <a:latin typeface="+mn-lt"/>
                <a:ea typeface="MS PGothic" charset="0"/>
              </a:rPr>
              <a:t>Why Peterson’s Solution?</a:t>
            </a:r>
            <a:endParaRPr lang="en-US" sz="3600" baseline="-25000" dirty="0">
              <a:solidFill>
                <a:schemeClr val="bg1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0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9160670" cy="941387"/>
          </a:xfrm>
        </p:spPr>
        <p:txBody>
          <a:bodyPr>
            <a:noAutofit/>
          </a:bodyPr>
          <a:lstStyle/>
          <a:p>
            <a:r>
              <a:rPr lang="en-US" dirty="0">
                <a:ea typeface="MS PGothic" charset="0"/>
              </a:rPr>
              <a:t>In Peterson’</a:t>
            </a:r>
            <a:r>
              <a:rPr lang="ja-JP" altLang="en-US" dirty="0">
                <a:ea typeface="MS PGothic" charset="0"/>
              </a:rPr>
              <a:t> </a:t>
            </a:r>
            <a:r>
              <a:rPr lang="en-US" altLang="ja-JP" dirty="0">
                <a:ea typeface="MS PGothic" charset="0"/>
              </a:rPr>
              <a:t>s Solution, </a:t>
            </a:r>
            <a:r>
              <a:rPr lang="en-US" dirty="0">
                <a:solidFill>
                  <a:srgbClr val="000000"/>
                </a:solidFill>
                <a:ea typeface="MS PGothic" charset="0"/>
              </a:rPr>
              <a:t>the three  Critical Section requirement are met.</a:t>
            </a:r>
            <a:endParaRPr lang="en-US" dirty="0">
              <a:ea typeface="MS PGothic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040731" y="1636999"/>
            <a:ext cx="8474869" cy="40780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1.   Mutual exclusion is preserved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               </a:t>
            </a: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P</a:t>
            </a:r>
            <a:r>
              <a:rPr lang="en-US" sz="2800" b="1" baseline="-25000" dirty="0">
                <a:solidFill>
                  <a:srgbClr val="000000"/>
                </a:solidFill>
                <a:ea typeface="MS PGothic" charset="0"/>
                <a:cs typeface="Courier New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enters CS only if: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                     either 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flag[j] = false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      or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turn = </a:t>
            </a:r>
            <a:r>
              <a:rPr lang="en-US" sz="2800" b="1" dirty="0" err="1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i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2.   Progress requirement is satisfied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ea typeface="MS PGothic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3.   Bounded-waiting requirement is met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5565" y="5615131"/>
            <a:ext cx="11125200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Exercise 2: </a:t>
            </a:r>
            <a:r>
              <a:rPr lang="en-US" sz="2800" dirty="0"/>
              <a:t>How does Peterson’s solution meet the “bounded-waiting” requirement? (see next slide for details)</a:t>
            </a:r>
            <a:endParaRPr lang="en-US" sz="280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77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2800" y="1066800"/>
            <a:ext cx="3733800" cy="200542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+mn-lt"/>
                <a:ea typeface="MS PGothic" charset="0"/>
              </a:rPr>
              <a:t>A. Using critical section. </a:t>
            </a:r>
            <a:br>
              <a:rPr lang="en-US" sz="2800" dirty="0">
                <a:latin typeface="+mn-lt"/>
                <a:ea typeface="MS PGothic" charset="0"/>
              </a:rPr>
            </a:br>
            <a:r>
              <a:rPr lang="en-US" sz="2800" dirty="0">
                <a:latin typeface="+mn-lt"/>
                <a:ea typeface="MS PGothic" charset="0"/>
              </a:rPr>
              <a:t>B. Using flag[j]. </a:t>
            </a:r>
            <a:br>
              <a:rPr lang="en-US" sz="2800" dirty="0">
                <a:latin typeface="+mn-lt"/>
                <a:ea typeface="MS PGothic" charset="0"/>
              </a:rPr>
            </a:br>
            <a:r>
              <a:rPr lang="en-US" sz="2800" dirty="0">
                <a:latin typeface="+mn-lt"/>
                <a:ea typeface="MS PGothic" charset="0"/>
              </a:rPr>
              <a:t>C. Using flag[</a:t>
            </a:r>
            <a:r>
              <a:rPr lang="en-US" sz="2800" dirty="0" err="1">
                <a:latin typeface="+mn-lt"/>
                <a:ea typeface="MS PGothic" charset="0"/>
              </a:rPr>
              <a:t>i</a:t>
            </a:r>
            <a:r>
              <a:rPr lang="en-US" sz="2800" dirty="0">
                <a:latin typeface="+mn-lt"/>
                <a:ea typeface="MS PGothic" charset="0"/>
              </a:rPr>
              <a:t>]. </a:t>
            </a:r>
            <a:br>
              <a:rPr lang="en-US" sz="2800" dirty="0">
                <a:latin typeface="+mn-lt"/>
                <a:ea typeface="MS PGothic" charset="0"/>
              </a:rPr>
            </a:br>
            <a:r>
              <a:rPr lang="en-US" sz="2800" dirty="0">
                <a:latin typeface="+mn-lt"/>
                <a:ea typeface="MS PGothic" charset="0"/>
              </a:rPr>
              <a:t>D. using turn = j.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83476"/>
            <a:ext cx="8610600" cy="4770438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true;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turn = j;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while (flag[j] &amp;&amp; turn = = j);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false;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>
              <a:buFont typeface="Monotype Sorts" charset="0"/>
              <a:buNone/>
            </a:pPr>
            <a:endParaRPr lang="en-US" sz="28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1" y="228599"/>
            <a:ext cx="11125200" cy="958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Exercise 2 (</a:t>
            </a:r>
            <a:r>
              <a:rPr lang="en-US" sz="3200" dirty="0" err="1">
                <a:solidFill>
                  <a:srgbClr val="FF0000"/>
                </a:solidFill>
                <a:ea typeface="MS PGothic" charset="0"/>
              </a:rPr>
              <a:t>Plickers</a:t>
            </a:r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): </a:t>
            </a:r>
            <a:r>
              <a:rPr lang="en-US" sz="3200" dirty="0">
                <a:ea typeface="MS PGothic" charset="0"/>
              </a:rPr>
              <a:t>How does Peterson’s solution meet the “bounded-waiting” requirement?</a:t>
            </a:r>
            <a:endParaRPr lang="en-US" sz="320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489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64955"/>
            <a:ext cx="118110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Exercise 3 (</a:t>
            </a:r>
            <a:r>
              <a:rPr lang="en-US" sz="3200" dirty="0" err="1">
                <a:solidFill>
                  <a:srgbClr val="FF0000"/>
                </a:solidFill>
                <a:ea typeface="MS PGothic" charset="0"/>
              </a:rPr>
              <a:t>Plickers</a:t>
            </a:r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):</a:t>
            </a:r>
            <a:r>
              <a:rPr lang="en-US" sz="3200" dirty="0">
                <a:ea typeface="MS PGothic" charset="0"/>
              </a:rPr>
              <a:t> What is </a:t>
            </a:r>
            <a:r>
              <a:rPr lang="en-US" sz="3200" b="1" dirty="0">
                <a:solidFill>
                  <a:srgbClr val="FF0000"/>
                </a:solidFill>
                <a:ea typeface="MS PGothic" charset="0"/>
              </a:rPr>
              <a:t>NOT </a:t>
            </a:r>
            <a:r>
              <a:rPr lang="en-US" sz="3200" dirty="0">
                <a:ea typeface="MS PGothic" charset="0"/>
              </a:rPr>
              <a:t>a problem with interrupt disabling?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3170719"/>
            <a:ext cx="4191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charset="2"/>
              <a:buChar char="§"/>
            </a:pPr>
            <a:r>
              <a:rPr lang="en-US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Interrupt Disabling</a:t>
            </a:r>
          </a:p>
          <a:p>
            <a:pPr marL="342900" lvl="1" indent="-342900"/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uniprocessor</a:t>
            </a:r>
            <a:r>
              <a:rPr lang="en-US" sz="2400" dirty="0">
                <a:latin typeface="+mn-lt"/>
              </a:rPr>
              <a:t> system</a:t>
            </a:r>
          </a:p>
          <a:p>
            <a:pPr lvl="1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endParaRPr lang="en-US" sz="2400" dirty="0">
              <a:latin typeface="+mn-lt"/>
            </a:endParaRPr>
          </a:p>
          <a:p>
            <a:pPr lvl="1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 disabling interrupts      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+mn-lt"/>
              </a:rPr>
              <a:t>   guarantees mutual  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+mn-lt"/>
              </a:rPr>
              <a:t>   exclusion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2864316"/>
            <a:ext cx="3962400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charset="2"/>
              <a:buChar char="§"/>
            </a:pPr>
            <a:r>
              <a:rPr lang="en-US" sz="32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Disadvantages</a:t>
            </a:r>
          </a:p>
          <a:p>
            <a:pPr marL="342900" lvl="1" indent="-342900"/>
            <a:endParaRPr lang="en-US" sz="1200" dirty="0"/>
          </a:p>
          <a:p>
            <a:pPr lvl="1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sz="2400" dirty="0">
                <a:latin typeface="+mn-lt"/>
              </a:rPr>
              <a:t> of  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+mn-lt"/>
              </a:rPr>
              <a:t>   execution could be 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+mn-lt"/>
              </a:rPr>
              <a:t>   noticeably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degraded</a:t>
            </a:r>
          </a:p>
          <a:p>
            <a:pPr lvl="1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endParaRPr lang="en-US" sz="2400" dirty="0">
              <a:latin typeface="+mn-lt"/>
            </a:endParaRPr>
          </a:p>
          <a:p>
            <a:pPr lvl="1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 this approach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will not 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   work</a:t>
            </a:r>
            <a:r>
              <a:rPr lang="en-US" sz="2400" dirty="0">
                <a:latin typeface="+mn-lt"/>
              </a:rPr>
              <a:t> in a  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+mn-lt"/>
              </a:rPr>
              <a:t>   multiprocessor 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+mn-lt"/>
              </a:rPr>
              <a:t>   architecture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82294" y="4837906"/>
            <a:ext cx="3581400" cy="1588"/>
          </a:xfrm>
          <a:prstGeom prst="line">
            <a:avLst/>
          </a:prstGeom>
          <a:ln w="349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191913"/>
            <a:ext cx="5410200" cy="19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2800" dirty="0"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8900" y="2727158"/>
            <a:ext cx="3733800" cy="3886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191913"/>
            <a:ext cx="10591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dirty="0">
                <a:latin typeface="+mn-lt"/>
                <a:ea typeface="SimSun" panose="02010600030101010101" pitchFamily="2" charset="-122"/>
                <a:cs typeface="Arial" panose="020B0604020202020204" pitchFamily="34" charset="0"/>
              </a:rPr>
              <a:t>The efficiency of execution could be noticeably degraded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Arial" panose="020B0604020202020204" pitchFamily="34" charset="0"/>
              </a:rPr>
              <a:t>. </a:t>
            </a:r>
            <a:endParaRPr lang="en-US" sz="2800" dirty="0">
              <a:latin typeface="+mn-lt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dirty="0">
                <a:latin typeface="+mn-lt"/>
                <a:ea typeface="SimSun" panose="02010600030101010101" pitchFamily="2" charset="-122"/>
                <a:cs typeface="Arial" panose="020B0604020202020204" pitchFamily="34" charset="0"/>
              </a:rPr>
              <a:t>This approach will not work in a multiprocessor architecture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Arial" panose="020B0604020202020204" pitchFamily="34" charset="0"/>
              </a:rPr>
              <a:t>. </a:t>
            </a:r>
            <a:endParaRPr lang="en-US" sz="2800" dirty="0">
              <a:latin typeface="+mn-lt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dirty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Arial" panose="020B0604020202020204" pitchFamily="34" charset="0"/>
              </a:rPr>
              <a:t>This approach can’t enforce mutual exclusion.</a:t>
            </a:r>
            <a:endParaRPr lang="en-US" sz="2800" dirty="0">
              <a:latin typeface="+mn-lt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dirty="0">
                <a:solidFill>
                  <a:srgbClr val="000000"/>
                </a:solidFill>
                <a:latin typeface="+mn-lt"/>
                <a:ea typeface="SimSun" panose="02010600030101010101" pitchFamily="2" charset="-122"/>
                <a:cs typeface="Arial" panose="020B0604020202020204" pitchFamily="34" charset="0"/>
              </a:rPr>
              <a:t>This approach can’t be applied to real-time systems. </a:t>
            </a:r>
            <a:endParaRPr lang="en-US" sz="2800" dirty="0">
              <a:effectLst/>
              <a:latin typeface="+mn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4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1706562" y="533400"/>
            <a:ext cx="8154988" cy="137160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  <a:ea typeface="MS PGothic" charset="0"/>
              </a:rPr>
              <a:t>Solution to Critical-section Problem Using Locks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2133600" y="2321179"/>
            <a:ext cx="7727950" cy="4530725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do { </a:t>
            </a:r>
          </a:p>
          <a:p>
            <a:pPr>
              <a:buFont typeface="Monotype Sorts" charset="0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acquire lock </a:t>
            </a:r>
          </a:p>
          <a:p>
            <a:pPr>
              <a:buFont typeface="Monotype Sorts" charset="0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		critical section </a:t>
            </a:r>
          </a:p>
          <a:p>
            <a:pPr>
              <a:buFont typeface="Monotype Sorts" charset="0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release lock </a:t>
            </a:r>
          </a:p>
          <a:p>
            <a:pPr>
              <a:buFont typeface="Monotype Sorts" charset="0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		remainder section </a:t>
            </a:r>
          </a:p>
          <a:p>
            <a:pPr>
              <a:buFont typeface="Monotype Sorts" charset="0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} while (TRUE);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161926"/>
            <a:ext cx="8381999" cy="809622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The </a:t>
            </a:r>
            <a:r>
              <a:rPr lang="en-US" dirty="0" err="1">
                <a:latin typeface="Courier New"/>
                <a:ea typeface="MS PGothic" charset="0"/>
                <a:cs typeface="Courier New"/>
              </a:rPr>
              <a:t>test_and_set</a:t>
            </a:r>
            <a:r>
              <a:rPr lang="en-US" dirty="0">
                <a:latin typeface="+mn-lt"/>
                <a:ea typeface="MS PGothic" charset="0"/>
              </a:rPr>
              <a:t>  Instruction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330450" y="2133600"/>
            <a:ext cx="8032750" cy="2590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test_and_set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*target)</a:t>
            </a:r>
          </a:p>
          <a:p>
            <a:pPr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{</a:t>
            </a:r>
          </a:p>
          <a:p>
            <a:pPr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*target;</a:t>
            </a:r>
          </a:p>
          <a:p>
            <a:pPr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*target = TRUE;</a:t>
            </a:r>
          </a:p>
          <a:p>
            <a:pPr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return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26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}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sz="2800" dirty="0">
              <a:ea typeface="MS PGothic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67000" y="1143000"/>
            <a:ext cx="6781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ea typeface="MS PGothic" charset="0"/>
              </a:rPr>
              <a:t>Exercise 4: </a:t>
            </a:r>
            <a:r>
              <a:rPr lang="en-US" dirty="0">
                <a:ea typeface="MS PGothic" charset="0"/>
              </a:rPr>
              <a:t>What does this function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9350" y="4961099"/>
            <a:ext cx="727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Executed atomically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Returns the original value of passed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Set the new value of passed parameter to “TRUE”.</a:t>
            </a:r>
          </a:p>
        </p:txBody>
      </p:sp>
    </p:spTree>
    <p:extLst>
      <p:ext uri="{BB962C8B-B14F-4D97-AF65-F5344CB8AC3E}">
        <p14:creationId xmlns:p14="http://schemas.microsoft.com/office/powerpoint/2010/main" val="412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4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61926"/>
            <a:ext cx="8305800" cy="90487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ea typeface="MS PGothic" charset="0"/>
              </a:rPr>
              <a:t>How to use </a:t>
            </a:r>
            <a:r>
              <a:rPr lang="en-US" dirty="0" err="1">
                <a:latin typeface="Courier New"/>
                <a:ea typeface="MS PGothic" charset="0"/>
                <a:cs typeface="Courier New"/>
              </a:rPr>
              <a:t>test_and_set</a:t>
            </a:r>
            <a:r>
              <a:rPr lang="en-US" dirty="0">
                <a:latin typeface="Courier New"/>
                <a:ea typeface="MS PGothic" charset="0"/>
                <a:cs typeface="Courier New"/>
              </a:rPr>
              <a:t>()?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93800"/>
            <a:ext cx="8458200" cy="5588000"/>
          </a:xfrm>
        </p:spPr>
        <p:txBody>
          <a:bodyPr>
            <a:normAutofit fontScale="92500" lnSpcReduction="10000"/>
          </a:bodyPr>
          <a:lstStyle/>
          <a:p>
            <a:pPr marL="342866" indent="-342866">
              <a:lnSpc>
                <a:spcPct val="90000"/>
              </a:lnSpc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sz="3000" dirty="0">
                <a:ea typeface="ＭＳ Ｐゴシック" charset="0"/>
                <a:cs typeface="ＭＳ Ｐゴシック" charset="0"/>
              </a:rPr>
              <a:t>Shared Boolean variable lock, initialized to </a:t>
            </a:r>
            <a:r>
              <a:rPr lang="en-US" sz="3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FALSE</a:t>
            </a:r>
          </a:p>
          <a:p>
            <a:pPr marL="0" indent="0">
              <a:lnSpc>
                <a:spcPct val="90000"/>
              </a:lnSpc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endParaRPr lang="en-US" altLang="en-US" sz="31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endParaRPr lang="en-US" altLang="en-US" sz="31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altLang="en-US" sz="3000" dirty="0">
                <a:solidFill>
                  <a:srgbClr val="000000"/>
                </a:solidFill>
                <a:latin typeface="Courier New"/>
                <a:cs typeface="Courier New"/>
              </a:rPr>
              <a:t>do {</a:t>
            </a:r>
            <a:br>
              <a:rPr lang="en-US" altLang="en-US" sz="3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altLang="en-US" sz="30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altLang="en-US" sz="3000" dirty="0">
                <a:solidFill>
                  <a:srgbClr val="FF0000"/>
                </a:solidFill>
                <a:latin typeface="Courier New"/>
                <a:cs typeface="Courier New"/>
              </a:rPr>
              <a:t>while (</a:t>
            </a:r>
            <a:r>
              <a:rPr lang="en-US" altLang="en-US" sz="3000" dirty="0" err="1">
                <a:solidFill>
                  <a:srgbClr val="FF0000"/>
                </a:solidFill>
                <a:latin typeface="Courier New"/>
                <a:cs typeface="Courier New"/>
              </a:rPr>
              <a:t>test_and_set</a:t>
            </a:r>
            <a:r>
              <a:rPr lang="en-US" altLang="en-US" sz="3000" dirty="0">
                <a:solidFill>
                  <a:srgbClr val="FF0000"/>
                </a:solidFill>
                <a:latin typeface="Courier New"/>
                <a:cs typeface="Courier New"/>
              </a:rPr>
              <a:t>(&amp;lock))</a:t>
            </a:r>
          </a:p>
          <a:p>
            <a:pPr marL="0" indent="0"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altLang="en-US" sz="30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lang="en-US" altLang="en-US" sz="3000" dirty="0">
                <a:solidFill>
                  <a:srgbClr val="000000"/>
                </a:solidFill>
                <a:latin typeface="Courier New"/>
                <a:cs typeface="Courier New"/>
              </a:rPr>
              <a:t>/* do nothing */</a:t>
            </a:r>
          </a:p>
          <a:p>
            <a:pPr marL="0" indent="0"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Courier New"/>
                <a:cs typeface="Courier New"/>
              </a:rPr>
              <a:t>      /* critical section */ </a:t>
            </a:r>
          </a:p>
          <a:p>
            <a:pPr marL="0" indent="0">
              <a:buNone/>
              <a:defRPr/>
            </a:pPr>
            <a:endParaRPr lang="en-US" altLang="en-US" sz="3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Courier New"/>
                <a:cs typeface="Courier New"/>
              </a:rPr>
              <a:t>      lock = false; </a:t>
            </a:r>
          </a:p>
          <a:p>
            <a:pPr marL="0" indent="0"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Courier New"/>
                <a:cs typeface="Courier New"/>
              </a:rPr>
              <a:t>      /* remainder section */ </a:t>
            </a:r>
          </a:p>
          <a:p>
            <a:pPr marL="0" indent="0"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Courier New"/>
                <a:cs typeface="Courier New"/>
              </a:rPr>
              <a:t>} while (true);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0" y="1600200"/>
            <a:ext cx="2743200" cy="990600"/>
            <a:chOff x="6324600" y="3352800"/>
            <a:chExt cx="2400301" cy="9906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>
            <a:xfrm>
              <a:off x="6477000" y="3352800"/>
              <a:ext cx="2247901" cy="838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TRUE means it is locked!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6324600" y="3352800"/>
              <a:ext cx="2400300" cy="990600"/>
            </a:xfrm>
            <a:prstGeom prst="wedgeRoundRectCallout">
              <a:avLst>
                <a:gd name="adj1" fmla="val -22361"/>
                <a:gd name="adj2" fmla="val 76283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81801" y="4953000"/>
            <a:ext cx="2286000" cy="609600"/>
            <a:chOff x="5782597" y="3505200"/>
            <a:chExt cx="2400300" cy="609600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5860025" y="3505200"/>
              <a:ext cx="2162851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Unlocked it!</a:t>
              </a:r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5782597" y="3505200"/>
              <a:ext cx="2400300" cy="609600"/>
            </a:xfrm>
            <a:prstGeom prst="wedgeRoundRectCallout">
              <a:avLst>
                <a:gd name="adj1" fmla="val -72799"/>
                <a:gd name="adj2" fmla="val 26884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05800" y="3429000"/>
            <a:ext cx="2667000" cy="990600"/>
            <a:chOff x="5782597" y="3505200"/>
            <a:chExt cx="2400300" cy="609600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>
            <a:xfrm>
              <a:off x="5860025" y="3505200"/>
              <a:ext cx="2162851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Who locks this section?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5782597" y="3505200"/>
              <a:ext cx="2400300" cy="609600"/>
            </a:xfrm>
            <a:prstGeom prst="wedgeRoundRectCallout">
              <a:avLst>
                <a:gd name="adj1" fmla="val -70293"/>
                <a:gd name="adj2" fmla="val 35559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76199"/>
            <a:ext cx="9143999" cy="1008563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latin typeface="+mn-lt"/>
                <a:ea typeface="MS PGothic" charset="0"/>
              </a:rPr>
              <a:t>The </a:t>
            </a:r>
            <a:r>
              <a:rPr lang="en-US" sz="4000" dirty="0" err="1">
                <a:latin typeface="Courier New"/>
                <a:ea typeface="MS PGothic" charset="0"/>
                <a:cs typeface="Courier New"/>
              </a:rPr>
              <a:t>compare_and_swap</a:t>
            </a:r>
            <a:r>
              <a:rPr lang="en-US" sz="4000" dirty="0">
                <a:latin typeface="+mn-lt"/>
                <a:ea typeface="MS PGothic" charset="0"/>
              </a:rPr>
              <a:t> Instruction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759910"/>
            <a:ext cx="10896600" cy="17726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>
                <a:ea typeface="MS PGothic" charset="0"/>
              </a:rPr>
              <a:t>Executed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atomically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>
                <a:ea typeface="MS PGothic" charset="0"/>
              </a:rPr>
              <a:t>Returns the original value of passed parameter “value”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>
                <a:ea typeface="MS PGothic" charset="0"/>
              </a:rPr>
              <a:t>Set  the variable “value”  the value of the passed parameter “</a:t>
            </a:r>
            <a:r>
              <a:rPr lang="en-US" sz="2400" dirty="0" err="1">
                <a:ea typeface="MS PGothic" charset="0"/>
              </a:rPr>
              <a:t>new_value</a:t>
            </a:r>
            <a:r>
              <a:rPr lang="en-US" sz="2400" dirty="0">
                <a:ea typeface="MS PGothic" charset="0"/>
              </a:rPr>
              <a:t>” but only if “value” ==“expected”. That is, the swap takes place only under this condition.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38400" y="1084763"/>
            <a:ext cx="7010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ea typeface="MS PGothic" charset="0"/>
              </a:rPr>
              <a:t>Exercise 5: </a:t>
            </a:r>
            <a:r>
              <a:rPr lang="en-US" dirty="0">
                <a:ea typeface="MS PGothic" charset="0"/>
              </a:rPr>
              <a:t>What does this function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752600"/>
            <a:ext cx="10896600" cy="2908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err="1"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MS PGothic" charset="0"/>
                <a:cs typeface="Courier New"/>
              </a:rPr>
              <a:t> </a:t>
            </a:r>
            <a:r>
              <a:rPr lang="en-US" sz="2400" dirty="0" err="1">
                <a:latin typeface="Courier New"/>
                <a:ea typeface="MS PGothic" charset="0"/>
                <a:cs typeface="Courier New"/>
              </a:rPr>
              <a:t>compare_and_swap</a:t>
            </a:r>
            <a:r>
              <a:rPr lang="en-US" sz="2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2400" dirty="0" err="1"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MS PGothic" charset="0"/>
                <a:cs typeface="Courier New"/>
              </a:rPr>
              <a:t> *value, </a:t>
            </a:r>
            <a:r>
              <a:rPr lang="en-US" sz="2400" dirty="0" err="1"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MS PGothic" charset="0"/>
                <a:cs typeface="Courier New"/>
              </a:rPr>
              <a:t> expected, </a:t>
            </a:r>
            <a:r>
              <a:rPr lang="en-US" sz="2400" dirty="0" err="1"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MS PGothic" charset="0"/>
                <a:cs typeface="Courier New"/>
              </a:rPr>
              <a:t> </a:t>
            </a:r>
            <a:r>
              <a:rPr lang="en-US" sz="2400" dirty="0" err="1">
                <a:latin typeface="Courier New"/>
                <a:ea typeface="MS PGothic" charset="0"/>
                <a:cs typeface="Courier New"/>
              </a:rPr>
              <a:t>new_value</a:t>
            </a:r>
            <a:r>
              <a:rPr lang="en-US" sz="2400" dirty="0">
                <a:latin typeface="Courier New"/>
                <a:ea typeface="MS PGothic" charset="0"/>
                <a:cs typeface="Courier New"/>
              </a:rPr>
              <a:t>) {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>
                <a:latin typeface="Courier New"/>
                <a:ea typeface="MS PGothic" charset="0"/>
                <a:cs typeface="Courier New"/>
              </a:rPr>
              <a:t>    </a:t>
            </a:r>
            <a:r>
              <a:rPr lang="en-US" sz="2400" dirty="0" err="1">
                <a:latin typeface="Courier New"/>
                <a:ea typeface="MS PGothic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MS PGothic" charset="0"/>
                <a:cs typeface="Courier New"/>
              </a:rPr>
              <a:t> temp = *value;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>
                <a:latin typeface="Courier New"/>
                <a:ea typeface="MS PGothic" charset="0"/>
                <a:cs typeface="Courier New"/>
              </a:rPr>
              <a:t>    if (*value == expected)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>
                <a:latin typeface="Courier New"/>
                <a:ea typeface="MS PGothic" charset="0"/>
                <a:cs typeface="Courier New"/>
              </a:rPr>
              <a:t>        *value = </a:t>
            </a:r>
            <a:r>
              <a:rPr lang="en-US" sz="2400" dirty="0" err="1">
                <a:latin typeface="Courier New"/>
                <a:ea typeface="MS PGothic" charset="0"/>
                <a:cs typeface="Courier New"/>
              </a:rPr>
              <a:t>new_value</a:t>
            </a:r>
            <a:r>
              <a:rPr lang="en-US" sz="2400" dirty="0">
                <a:latin typeface="Courier New"/>
                <a:ea typeface="MS PGothic" charset="0"/>
                <a:cs typeface="Courier New"/>
              </a:rPr>
              <a:t>;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>
                <a:latin typeface="Courier New"/>
                <a:ea typeface="MS PGothic" charset="0"/>
                <a:cs typeface="Courier New"/>
              </a:rPr>
              <a:t>    return temp;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>
                <a:latin typeface="Courier New"/>
                <a:ea typeface="MS PGothic" charset="0"/>
                <a:cs typeface="Courier New"/>
              </a:rPr>
              <a:t>}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2400" dirty="0">
              <a:latin typeface="Courier New"/>
              <a:ea typeface="MS P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665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885"/>
            <a:ext cx="10972800" cy="1554162"/>
          </a:xfrm>
        </p:spPr>
        <p:txBody>
          <a:bodyPr/>
          <a:lstStyle/>
          <a:p>
            <a:r>
              <a:rPr lang="en-US" dirty="0"/>
              <a:t>Recap: Three Terms in </a:t>
            </a:r>
            <a:r>
              <a:rPr lang="en-US" dirty="0">
                <a:solidFill>
                  <a:srgbClr val="FF0000"/>
                </a:solidFill>
              </a:rPr>
              <a:t>Concurrent Computing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533400" y="1699047"/>
            <a:ext cx="3780483" cy="1371600"/>
          </a:xfrm>
          <a:prstGeom prst="homePlate">
            <a:avLst/>
          </a:prstGeom>
          <a:solidFill>
            <a:srgbClr val="071C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Race Condition</a:t>
            </a:r>
            <a:endParaRPr lang="en-US" sz="2200" dirty="0"/>
          </a:p>
        </p:txBody>
      </p:sp>
      <p:sp>
        <p:nvSpPr>
          <p:cNvPr id="5" name="Pentagon 4"/>
          <p:cNvSpPr/>
          <p:nvPr/>
        </p:nvSpPr>
        <p:spPr>
          <a:xfrm>
            <a:off x="4343400" y="1676400"/>
            <a:ext cx="3733800" cy="1371600"/>
          </a:xfrm>
          <a:prstGeom prst="homePlate">
            <a:avLst/>
          </a:prstGeom>
          <a:solidFill>
            <a:srgbClr val="071C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Critical Section</a:t>
            </a:r>
            <a:endParaRPr lang="en-US" sz="2200" dirty="0"/>
          </a:p>
        </p:txBody>
      </p:sp>
      <p:sp>
        <p:nvSpPr>
          <p:cNvPr id="6" name="Pentagon 5"/>
          <p:cNvSpPr/>
          <p:nvPr/>
        </p:nvSpPr>
        <p:spPr>
          <a:xfrm>
            <a:off x="8149234" y="1691067"/>
            <a:ext cx="3737966" cy="1371600"/>
          </a:xfrm>
          <a:prstGeom prst="homePlate">
            <a:avLst/>
          </a:prstGeom>
          <a:solidFill>
            <a:srgbClr val="071C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Mutual Exclusion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313192"/>
            <a:ext cx="6703348" cy="3219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773039"/>
            <a:ext cx="1473200" cy="523220"/>
          </a:xfrm>
          <a:prstGeom prst="rect">
            <a:avLst/>
          </a:prstGeom>
          <a:solidFill>
            <a:srgbClr val="DD550C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Problem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60648" y="2817990"/>
            <a:ext cx="1473200" cy="523220"/>
          </a:xfrm>
          <a:prstGeom prst="rect">
            <a:avLst/>
          </a:prstGeom>
          <a:solidFill>
            <a:srgbClr val="DD550C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7A390-645D-5949-A1C5-27A279364D44}"/>
              </a:ext>
            </a:extLst>
          </p:cNvPr>
          <p:cNvSpPr txBox="1"/>
          <p:nvPr/>
        </p:nvSpPr>
        <p:spPr>
          <a:xfrm>
            <a:off x="4132724" y="2773039"/>
            <a:ext cx="2191876" cy="523220"/>
          </a:xfrm>
          <a:prstGeom prst="rect">
            <a:avLst/>
          </a:prstGeom>
          <a:solidFill>
            <a:srgbClr val="DD550C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95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19076"/>
            <a:ext cx="8534399" cy="6953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How to use </a:t>
            </a:r>
            <a:r>
              <a:rPr lang="en-US" dirty="0" err="1">
                <a:latin typeface="Courier New"/>
                <a:ea typeface="MS PGothic" charset="0"/>
                <a:cs typeface="Courier New"/>
              </a:rPr>
              <a:t>compare_and_swap</a:t>
            </a:r>
            <a:r>
              <a:rPr lang="en-US" dirty="0">
                <a:latin typeface="Courier New"/>
                <a:ea typeface="MS PGothic" charset="0"/>
                <a:cs typeface="Courier New"/>
              </a:rPr>
              <a:t>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11264"/>
            <a:ext cx="8915400" cy="53419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3000" dirty="0">
                <a:ea typeface="MS PGothic" charset="0"/>
              </a:rPr>
              <a:t>Shared integer  </a:t>
            </a:r>
            <a:r>
              <a:rPr lang="ja-JP" altLang="en-US" sz="3000" dirty="0">
                <a:ea typeface="MS PGothic" charset="0"/>
              </a:rPr>
              <a:t>“</a:t>
            </a:r>
            <a:r>
              <a:rPr lang="en-US" altLang="ja-JP" sz="3000" dirty="0">
                <a:ea typeface="MS PGothic" charset="0"/>
              </a:rPr>
              <a:t>lock</a:t>
            </a:r>
            <a:r>
              <a:rPr lang="ja-JP" altLang="en-US" sz="3000" dirty="0">
                <a:ea typeface="MS PGothic" charset="0"/>
              </a:rPr>
              <a:t>”</a:t>
            </a:r>
            <a:r>
              <a:rPr lang="en-US" altLang="ja-JP" sz="3000" dirty="0">
                <a:ea typeface="MS PGothic" charset="0"/>
              </a:rPr>
              <a:t>  initialized to 0; 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altLang="ja-JP" sz="2800" dirty="0">
              <a:ea typeface="MS PGothic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do {</a:t>
            </a:r>
            <a:br>
              <a:rPr lang="en-US" sz="2600" dirty="0">
                <a:latin typeface="Courier New"/>
                <a:ea typeface="MS PGothic" charset="0"/>
                <a:cs typeface="Courier New"/>
              </a:rPr>
            </a:br>
            <a:r>
              <a:rPr lang="en-US" sz="2600" dirty="0">
                <a:latin typeface="Courier New"/>
                <a:ea typeface="MS PGothic" charset="0"/>
                <a:cs typeface="Courier New"/>
              </a:rPr>
              <a:t>    while (</a:t>
            </a:r>
            <a:r>
              <a:rPr lang="en-US" sz="2600" dirty="0" err="1">
                <a:latin typeface="Courier New"/>
                <a:ea typeface="MS PGothic" charset="0"/>
                <a:cs typeface="Courier New"/>
              </a:rPr>
              <a:t>compare_and_swap</a:t>
            </a:r>
            <a:r>
              <a:rPr lang="en-US" sz="2600" dirty="0">
                <a:latin typeface="Courier New"/>
                <a:ea typeface="MS PGothic" charset="0"/>
                <a:cs typeface="Courier New"/>
              </a:rPr>
              <a:t>(&amp;lock, 0, 1) != 0 ) </a:t>
            </a:r>
          </a:p>
          <a:p>
            <a:pPr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     ; /* do nothing */ </a:t>
            </a:r>
          </a:p>
          <a:p>
            <a:pPr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   </a:t>
            </a:r>
          </a:p>
          <a:p>
            <a:pPr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 /* critical section */ </a:t>
            </a:r>
          </a:p>
          <a:p>
            <a:pPr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 </a:t>
            </a:r>
          </a:p>
          <a:p>
            <a:pPr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 lock = 0; </a:t>
            </a:r>
          </a:p>
          <a:p>
            <a:pPr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       </a:t>
            </a:r>
          </a:p>
          <a:p>
            <a:pPr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 /* remainder section */ </a:t>
            </a:r>
          </a:p>
          <a:p>
            <a:pPr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} while (true);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96400" y="2362200"/>
            <a:ext cx="8382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458200" y="3200400"/>
            <a:ext cx="2057400" cy="685800"/>
            <a:chOff x="6934200" y="3276600"/>
            <a:chExt cx="2057400" cy="6858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>
            <a:xfrm>
              <a:off x="7086600" y="3352800"/>
              <a:ext cx="19050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It is locked!</a:t>
              </a:r>
            </a:p>
          </p:txBody>
        </p:sp>
        <p:sp>
          <p:nvSpPr>
            <p:cNvPr id="2" name="Rounded Rectangular Callout 1"/>
            <p:cNvSpPr/>
            <p:nvPr/>
          </p:nvSpPr>
          <p:spPr>
            <a:xfrm>
              <a:off x="6934200" y="3276600"/>
              <a:ext cx="2057400" cy="685800"/>
            </a:xfrm>
            <a:prstGeom prst="wedgeRoundRectCallout">
              <a:avLst>
                <a:gd name="adj1" fmla="val -4883"/>
                <a:gd name="adj2" fmla="val -89119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24400" y="4800600"/>
            <a:ext cx="2286000" cy="609600"/>
            <a:chOff x="5782597" y="3505200"/>
            <a:chExt cx="2400300" cy="6096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5860025" y="3505200"/>
              <a:ext cx="2162851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Unlocked it!</a:t>
              </a: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82597" y="3505200"/>
              <a:ext cx="2400300" cy="609600"/>
            </a:xfrm>
            <a:prstGeom prst="wedgeRoundRectCallout">
              <a:avLst>
                <a:gd name="adj1" fmla="val -70710"/>
                <a:gd name="adj2" fmla="val -35768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67600" y="4419600"/>
            <a:ext cx="2667000" cy="990600"/>
            <a:chOff x="5699828" y="3505200"/>
            <a:chExt cx="2400300" cy="609600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>
            <a:xfrm>
              <a:off x="5860025" y="3505200"/>
              <a:ext cx="2162851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Who locks this section?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5699828" y="3505200"/>
              <a:ext cx="2400300" cy="609600"/>
            </a:xfrm>
            <a:prstGeom prst="wedgeRoundRectCallout">
              <a:avLst>
                <a:gd name="adj1" fmla="val -105725"/>
                <a:gd name="adj2" fmla="val -73360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181600" y="6096000"/>
            <a:ext cx="5715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Q: Is there any problem?</a:t>
            </a:r>
          </a:p>
        </p:txBody>
      </p:sp>
    </p:spTree>
    <p:extLst>
      <p:ext uri="{BB962C8B-B14F-4D97-AF65-F5344CB8AC3E}">
        <p14:creationId xmlns:p14="http://schemas.microsoft.com/office/powerpoint/2010/main" val="40012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>
          <a:xfrm>
            <a:off x="2209800" y="1676400"/>
            <a:ext cx="7494494" cy="43434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MS PGothic" charset="0"/>
              </a:rPr>
              <a:t>Peterson’s Solution (</a:t>
            </a:r>
            <a:r>
              <a:rPr lang="en-US" sz="2800" dirty="0" err="1">
                <a:ea typeface="MS PGothic" charset="0"/>
              </a:rPr>
              <a:t>CoCo’s</a:t>
            </a:r>
            <a:r>
              <a:rPr lang="en-US" sz="2800" dirty="0">
                <a:ea typeface="MS PGothic" charset="0"/>
              </a:rPr>
              <a:t> and Dr. Qin’s Story)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flag[</a:t>
            </a:r>
            <a:r>
              <a:rPr lang="en-US" sz="2800" dirty="0" err="1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]/flag[j]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turn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The </a:t>
            </a:r>
            <a:r>
              <a:rPr lang="en-US" sz="2800" dirty="0" err="1">
                <a:latin typeface="Courier New"/>
                <a:ea typeface="MS PGothic" charset="0"/>
                <a:cs typeface="Courier New"/>
              </a:rPr>
              <a:t>test_and_set</a:t>
            </a:r>
            <a:r>
              <a:rPr lang="en-US" sz="2800" dirty="0">
                <a:ea typeface="MS PGothic" charset="0"/>
              </a:rPr>
              <a:t>  Instruction</a:t>
            </a:r>
          </a:p>
          <a:p>
            <a:pPr marL="0" indent="0">
              <a:buNone/>
            </a:pPr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The </a:t>
            </a:r>
            <a:r>
              <a:rPr lang="en-US" sz="2800" dirty="0" err="1">
                <a:latin typeface="Courier New"/>
                <a:ea typeface="MS PGothic" charset="0"/>
                <a:cs typeface="Courier New"/>
              </a:rPr>
              <a:t>compare_and_swap</a:t>
            </a:r>
            <a:r>
              <a:rPr lang="en-US" sz="2800" dirty="0">
                <a:ea typeface="MS PGothic" charset="0"/>
              </a:rPr>
              <a:t> Instruction</a:t>
            </a:r>
          </a:p>
          <a:p>
            <a:endParaRPr lang="en-US" sz="2800" dirty="0">
              <a:ea typeface="MS P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438400" y="152402"/>
            <a:ext cx="7931150" cy="60959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  <a:ea typeface="MS PGothic" charset="0"/>
              </a:rPr>
              <a:t>Bounded-waiting Mutual Exclusion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819400" y="838200"/>
            <a:ext cx="65532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do {</a:t>
            </a:r>
            <a:br>
              <a:rPr lang="en-US" sz="20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waiting[</a:t>
            </a:r>
            <a:r>
              <a:rPr lang="en-US" sz="2000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] = true;</a:t>
            </a:r>
            <a:br>
              <a:rPr lang="en-US" sz="20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key = true;</a:t>
            </a:r>
            <a:br>
              <a:rPr lang="en-US" sz="20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while (waiting[</a:t>
            </a:r>
            <a:r>
              <a:rPr lang="en-US" sz="2000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] &amp;&amp; key)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   key = </a:t>
            </a:r>
            <a:r>
              <a:rPr lang="en-US" sz="2000" dirty="0" err="1">
                <a:latin typeface="Courier New" charset="0"/>
                <a:ea typeface="MS PGothic" charset="0"/>
                <a:cs typeface="Courier New" charset="0"/>
              </a:rPr>
              <a:t>test_and_set</a:t>
            </a: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(&amp;lock);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waiting[</a:t>
            </a:r>
            <a:r>
              <a:rPr lang="en-US" sz="2000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] = false;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</a:t>
            </a:r>
            <a:r>
              <a:rPr lang="en-US" sz="2000" b="1" dirty="0">
                <a:latin typeface="Courier New" charset="0"/>
                <a:ea typeface="MS PGothic" charset="0"/>
                <a:cs typeface="Courier New" charset="0"/>
              </a:rPr>
              <a:t>/* critical section *</a:t>
            </a: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/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j = (</a:t>
            </a:r>
            <a:r>
              <a:rPr lang="en-US" sz="2000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+ 1) % n;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while ((j != </a:t>
            </a:r>
            <a:r>
              <a:rPr lang="en-US" sz="2000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) &amp;&amp; !waiting[j])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   j = (j + 1) % n;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if (j == </a:t>
            </a:r>
            <a:r>
              <a:rPr lang="en-US" sz="2000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   lock = false;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else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      waiting[j] = false</a:t>
            </a:r>
            <a:r>
              <a:rPr lang="en-US" sz="2000" b="1" dirty="0"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MS PGothic" charset="0"/>
                <a:cs typeface="Courier New" charset="0"/>
              </a:rPr>
              <a:t>   /* remainder section *</a:t>
            </a: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/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MS PGothic" charset="0"/>
                <a:cs typeface="Courier New" charset="0"/>
              </a:rPr>
              <a:t>} while (true);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81801" y="914400"/>
            <a:ext cx="2895599" cy="609600"/>
            <a:chOff x="5782597" y="3505200"/>
            <a:chExt cx="2465172" cy="609600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5860024" y="3505200"/>
              <a:ext cx="2387745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i="1" dirty="0" err="1">
                  <a:solidFill>
                    <a:srgbClr val="FF0000"/>
                  </a:solidFill>
                  <a:ea typeface="MS PGothic" charset="0"/>
                </a:rPr>
                <a:t>i</a:t>
              </a: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 is waiting now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782597" y="3505200"/>
              <a:ext cx="2400300" cy="609600"/>
            </a:xfrm>
            <a:prstGeom prst="wedgeRoundRectCallout">
              <a:avLst>
                <a:gd name="adj1" fmla="val -72799"/>
                <a:gd name="adj2" fmla="val 26884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58548" y="1524000"/>
            <a:ext cx="2880853" cy="609600"/>
            <a:chOff x="5523105" y="3505200"/>
            <a:chExt cx="2452618" cy="6096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5587978" y="3505200"/>
              <a:ext cx="2387745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i="1" dirty="0" err="1">
                  <a:solidFill>
                    <a:srgbClr val="FF0000"/>
                  </a:solidFill>
                  <a:ea typeface="MS PGothic" charset="0"/>
                </a:rPr>
                <a:t>i</a:t>
              </a: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 waits and locked</a:t>
              </a: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523105" y="3505200"/>
              <a:ext cx="2400300" cy="609600"/>
            </a:xfrm>
            <a:prstGeom prst="wedgeRoundRectCallout">
              <a:avLst>
                <a:gd name="adj1" fmla="val -62639"/>
                <a:gd name="adj2" fmla="val 26884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67600" y="2514600"/>
            <a:ext cx="3352800" cy="609600"/>
            <a:chOff x="5517137" y="3505200"/>
            <a:chExt cx="2659793" cy="609600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>
            <a:xfrm>
              <a:off x="5517137" y="3505200"/>
              <a:ext cx="2659793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i="1" dirty="0">
                  <a:solidFill>
                    <a:srgbClr val="FF0000"/>
                  </a:solidFill>
                  <a:ea typeface="MS PGothic" charset="0"/>
                </a:rPr>
                <a:t>Unlocked</a:t>
              </a: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 but what?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5523105" y="3505200"/>
              <a:ext cx="2400300" cy="609600"/>
            </a:xfrm>
            <a:prstGeom prst="wedgeRoundRectCallout">
              <a:avLst>
                <a:gd name="adj1" fmla="val -65323"/>
                <a:gd name="adj2" fmla="val -53079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67600" y="2514600"/>
            <a:ext cx="2514600" cy="609600"/>
            <a:chOff x="5523105" y="3505200"/>
            <a:chExt cx="2400300" cy="609600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>
            <a:xfrm>
              <a:off x="5587978" y="3505200"/>
              <a:ext cx="233542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i="1" dirty="0" err="1">
                  <a:solidFill>
                    <a:srgbClr val="FF0000"/>
                  </a:solidFill>
                  <a:ea typeface="MS PGothic" charset="0"/>
                </a:rPr>
                <a:t>i</a:t>
              </a: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 is not waiting</a:t>
              </a: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5523105" y="3505200"/>
              <a:ext cx="2400300" cy="609600"/>
            </a:xfrm>
            <a:prstGeom prst="wedgeRoundRectCallout">
              <a:avLst>
                <a:gd name="adj1" fmla="val -93547"/>
                <a:gd name="adj2" fmla="val -11983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3276600"/>
            <a:ext cx="6858000" cy="2286000"/>
            <a:chOff x="1676400" y="3276600"/>
            <a:chExt cx="6858000" cy="2286000"/>
          </a:xfrm>
        </p:grpSpPr>
        <p:sp>
          <p:nvSpPr>
            <p:cNvPr id="17" name="Rectangle 16"/>
            <p:cNvSpPr/>
            <p:nvPr/>
          </p:nvSpPr>
          <p:spPr>
            <a:xfrm>
              <a:off x="1676400" y="3276600"/>
              <a:ext cx="5029200" cy="106680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67400" y="4648200"/>
              <a:ext cx="2667000" cy="914400"/>
              <a:chOff x="5523105" y="3505200"/>
              <a:chExt cx="2400300" cy="609600"/>
            </a:xfrm>
          </p:grpSpPr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5587978" y="3505200"/>
                <a:ext cx="2335426" cy="53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FF0000"/>
                    </a:solidFill>
                    <a:ea typeface="MS PGothic" charset="0"/>
                  </a:rPr>
                  <a:t>Find the next waiting process</a:t>
                </a:r>
              </a:p>
            </p:txBody>
          </p:sp>
          <p:sp>
            <p:nvSpPr>
              <p:cNvPr id="20" name="Rounded Rectangular Callout 19"/>
              <p:cNvSpPr/>
              <p:nvPr/>
            </p:nvSpPr>
            <p:spPr>
              <a:xfrm>
                <a:off x="5523105" y="3505200"/>
                <a:ext cx="2400300" cy="609600"/>
              </a:xfrm>
              <a:prstGeom prst="wedgeRoundRectCallout">
                <a:avLst>
                  <a:gd name="adj1" fmla="val -19970"/>
                  <a:gd name="adj2" fmla="val -81425"/>
                  <a:gd name="adj3" fmla="val 16667"/>
                </a:avLst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553201" y="4419600"/>
            <a:ext cx="2895599" cy="609600"/>
            <a:chOff x="5782597" y="3505200"/>
            <a:chExt cx="2465172" cy="609600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>
            <a:xfrm>
              <a:off x="5860024" y="3505200"/>
              <a:ext cx="2387745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Nobody is waiting</a:t>
              </a:r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5782597" y="3505200"/>
              <a:ext cx="2400300" cy="609600"/>
            </a:xfrm>
            <a:prstGeom prst="wedgeRoundRectCallout">
              <a:avLst>
                <a:gd name="adj1" fmla="val -72799"/>
                <a:gd name="adj2" fmla="val 26884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91401" y="5257800"/>
            <a:ext cx="2895599" cy="609600"/>
            <a:chOff x="5782597" y="3505200"/>
            <a:chExt cx="2465172" cy="609600"/>
          </a:xfrm>
        </p:grpSpPr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5860024" y="3505200"/>
              <a:ext cx="2387745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ea typeface="MS PGothic" charset="0"/>
                </a:rPr>
                <a:t>Let j enter. How?</a:t>
              </a:r>
            </a:p>
          </p:txBody>
        </p:sp>
        <p:sp>
          <p:nvSpPr>
            <p:cNvPr id="28" name="Rounded Rectangular Callout 27"/>
            <p:cNvSpPr/>
            <p:nvPr/>
          </p:nvSpPr>
          <p:spPr>
            <a:xfrm>
              <a:off x="5782597" y="3505200"/>
              <a:ext cx="2400300" cy="609600"/>
            </a:xfrm>
            <a:prstGeom prst="wedgeRoundRectCallout">
              <a:avLst>
                <a:gd name="adj1" fmla="val -73135"/>
                <a:gd name="adj2" fmla="val 17556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86" name="Freeform 24585"/>
          <p:cNvSpPr/>
          <p:nvPr/>
        </p:nvSpPr>
        <p:spPr>
          <a:xfrm>
            <a:off x="2142402" y="2066048"/>
            <a:ext cx="2139727" cy="3572936"/>
          </a:xfrm>
          <a:custGeom>
            <a:avLst/>
            <a:gdLst>
              <a:gd name="connsiteX0" fmla="*/ 1580519 w 2139727"/>
              <a:gd name="connsiteY0" fmla="*/ 3572936 h 3572936"/>
              <a:gd name="connsiteX1" fmla="*/ 7154 w 2139727"/>
              <a:gd name="connsiteY1" fmla="*/ 1781730 h 3572936"/>
              <a:gd name="connsiteX2" fmla="*/ 2139727 w 2139727"/>
              <a:gd name="connsiteY2" fmla="*/ 0 h 357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727" h="3572936">
                <a:moveTo>
                  <a:pt x="1580519" y="3572936"/>
                </a:moveTo>
                <a:cubicBezTo>
                  <a:pt x="747236" y="2975077"/>
                  <a:pt x="-86047" y="2377219"/>
                  <a:pt x="7154" y="1781730"/>
                </a:cubicBezTo>
                <a:cubicBezTo>
                  <a:pt x="100355" y="1186241"/>
                  <a:pt x="2139727" y="0"/>
                  <a:pt x="2139727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47800" y="188913"/>
            <a:ext cx="9601200" cy="1030287"/>
          </a:xfrm>
        </p:spPr>
        <p:txBody>
          <a:bodyPr>
            <a:noAutofit/>
          </a:bodyPr>
          <a:lstStyle/>
          <a:p>
            <a:r>
              <a:rPr lang="en-US" dirty="0">
                <a:ea typeface="MS PGothic" charset="0"/>
              </a:rPr>
              <a:t>Recap: General Structure of </a:t>
            </a:r>
            <a:r>
              <a:rPr lang="en-US">
                <a:ea typeface="MS PGothic" charset="0"/>
              </a:rPr>
              <a:t>a Process </a:t>
            </a:r>
            <a:r>
              <a:rPr lang="en-US" b="1" i="1" dirty="0">
                <a:ea typeface="MS PGothic" charset="0"/>
              </a:rPr>
              <a:t>P</a:t>
            </a:r>
            <a:r>
              <a:rPr lang="en-US" b="1" i="1" baseline="-25000" dirty="0">
                <a:ea typeface="MS PGothic" charset="0"/>
              </a:rPr>
              <a:t>i  </a:t>
            </a:r>
            <a:endParaRPr lang="en-US" dirty="0">
              <a:ea typeface="MS PGothic" charset="0"/>
            </a:endParaRPr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7167972" cy="495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05400" y="2209800"/>
            <a:ext cx="1905000" cy="609600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3886200"/>
            <a:ext cx="1676400" cy="533400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1600" y="3048000"/>
            <a:ext cx="32004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815941" y="2743200"/>
            <a:ext cx="3737966" cy="1371600"/>
          </a:xfrm>
          <a:prstGeom prst="homePlate">
            <a:avLst/>
          </a:prstGeom>
          <a:solidFill>
            <a:srgbClr val="071C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Mutual Exclusion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27355" y="3870123"/>
            <a:ext cx="1473200" cy="523220"/>
          </a:xfrm>
          <a:prstGeom prst="rect">
            <a:avLst/>
          </a:prstGeom>
          <a:solidFill>
            <a:srgbClr val="DD550C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5617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7" y="0"/>
            <a:ext cx="12192000" cy="3735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959413"/>
            <a:ext cx="4286250" cy="2390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5400" y="4781012"/>
            <a:ext cx="6747360" cy="523220"/>
          </a:xfrm>
          <a:prstGeom prst="rect">
            <a:avLst/>
          </a:prstGeom>
          <a:solidFill>
            <a:srgbClr val="03244D"/>
          </a:solidFill>
          <a:effectLst>
            <a:softEdge rad="12700"/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http://tutorials.jenkov.com/java-concurrency</a:t>
            </a:r>
          </a:p>
        </p:txBody>
      </p:sp>
    </p:spTree>
    <p:extLst>
      <p:ext uri="{BB962C8B-B14F-4D97-AF65-F5344CB8AC3E}">
        <p14:creationId xmlns:p14="http://schemas.microsoft.com/office/powerpoint/2010/main" val="10508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2629"/>
            <a:ext cx="11430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a typeface="MS PGothic" charset="0"/>
              </a:rPr>
              <a:t>Exercise 0.1 (</a:t>
            </a:r>
            <a:r>
              <a:rPr lang="en-US" dirty="0" err="1">
                <a:solidFill>
                  <a:srgbClr val="FF0000"/>
                </a:solidFill>
                <a:ea typeface="MS PGothic" charset="0"/>
              </a:rPr>
              <a:t>Plickers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): </a:t>
            </a:r>
            <a:r>
              <a:rPr lang="en-US" dirty="0"/>
              <a:t>Which variable is a shared one?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745192"/>
            <a:ext cx="5334000" cy="4770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Process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while (turn == j);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400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turn = j;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400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0" y="1745192"/>
            <a:ext cx="5334000" cy="4770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Process j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while (turn ==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400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turn =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400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43600" y="1828800"/>
            <a:ext cx="0" cy="4343400"/>
          </a:xfrm>
          <a:prstGeom prst="line">
            <a:avLst/>
          </a:prstGeom>
          <a:ln w="63500">
            <a:solidFill>
              <a:srgbClr val="0324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2629"/>
            <a:ext cx="11430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a typeface="MS PGothic" charset="0"/>
              </a:rPr>
              <a:t>Exercise 0.2 (</a:t>
            </a:r>
            <a:r>
              <a:rPr lang="en-US" dirty="0" err="1">
                <a:solidFill>
                  <a:srgbClr val="FF0000"/>
                </a:solidFill>
                <a:ea typeface="MS PGothic" charset="0"/>
              </a:rPr>
              <a:t>Plickers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): </a:t>
            </a:r>
            <a:r>
              <a:rPr lang="en-US" dirty="0"/>
              <a:t>If there are 32 concurrent processes, how will you modify the following code?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745192"/>
            <a:ext cx="5334000" cy="4770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Process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while (turn == j);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400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turn = j;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400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0" y="1745192"/>
            <a:ext cx="5334000" cy="4770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Process j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do {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		while (turn ==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			critical section;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		turn =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43600" y="1828800"/>
            <a:ext cx="0" cy="4343400"/>
          </a:xfrm>
          <a:prstGeom prst="line">
            <a:avLst/>
          </a:prstGeom>
          <a:ln w="63500">
            <a:solidFill>
              <a:srgbClr val="0324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5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1375455"/>
            <a:ext cx="4343400" cy="712787"/>
          </a:xfrm>
          <a:solidFill>
            <a:srgbClr val="03244D"/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n-lt"/>
                <a:ea typeface="MS PGothic" charset="0"/>
              </a:rPr>
              <a:t>Peterson’s Solution</a:t>
            </a:r>
            <a:endParaRPr lang="en-US" sz="3600" baseline="-25000" dirty="0">
              <a:solidFill>
                <a:schemeClr val="bg1"/>
              </a:solidFill>
              <a:latin typeface="Arial" charset="0"/>
              <a:ea typeface="MS PGothic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8610600" cy="4770438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true;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turn = j;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while (flag[j] &amp;&amp; turn = = j);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false;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>
              <a:buFont typeface="Monotype Sorts" charset="0"/>
              <a:buNone/>
            </a:pPr>
            <a:endParaRPr lang="en-US" sz="28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9800" y="3565525"/>
            <a:ext cx="3810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2865438"/>
            <a:ext cx="259080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1" y="228600"/>
            <a:ext cx="11125200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Exercise 1: </a:t>
            </a:r>
            <a:r>
              <a:rPr lang="en-US" sz="2800" dirty="0">
                <a:ea typeface="MS PGothic" charset="0"/>
              </a:rPr>
              <a:t>Suppose there are two processes </a:t>
            </a:r>
            <a:r>
              <a:rPr lang="en-US" sz="2800" dirty="0" err="1">
                <a:ea typeface="MS PGothic" charset="0"/>
              </a:rPr>
              <a:t>i</a:t>
            </a:r>
            <a:r>
              <a:rPr lang="en-US" sz="2800" dirty="0">
                <a:ea typeface="MS PGothic" charset="0"/>
              </a:rPr>
              <a:t> and j. What does the following program do? </a:t>
            </a:r>
            <a:r>
              <a:rPr lang="en-US" sz="2800" dirty="0"/>
              <a:t>Why we need flag and turn in Peterson’s solution? Please focus on the while condition. </a:t>
            </a:r>
            <a:endParaRPr lang="en-US" sz="280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0" y="2245896"/>
            <a:ext cx="3902240" cy="533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1" y="838200"/>
            <a:ext cx="6096000" cy="200542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+mn-lt"/>
                <a:ea typeface="MS PGothic" charset="0"/>
              </a:rPr>
              <a:t>A. Process </a:t>
            </a:r>
            <a:r>
              <a:rPr lang="en-US" sz="2800" dirty="0" err="1">
                <a:latin typeface="+mn-lt"/>
                <a:ea typeface="MS PGothic" charset="0"/>
              </a:rPr>
              <a:t>i</a:t>
            </a:r>
            <a:r>
              <a:rPr lang="en-US" sz="2800" dirty="0">
                <a:latin typeface="+mn-lt"/>
                <a:ea typeface="MS PGothic" charset="0"/>
              </a:rPr>
              <a:t> is not in the critical section.</a:t>
            </a:r>
            <a:br>
              <a:rPr lang="en-US" sz="2800" dirty="0">
                <a:latin typeface="+mn-lt"/>
                <a:ea typeface="MS PGothic" charset="0"/>
              </a:rPr>
            </a:br>
            <a:r>
              <a:rPr lang="en-US" sz="2800" dirty="0">
                <a:latin typeface="+mn-lt"/>
                <a:ea typeface="MS PGothic" charset="0"/>
              </a:rPr>
              <a:t>B. Process j is not in the critical section.</a:t>
            </a:r>
            <a:br>
              <a:rPr lang="en-US" sz="2800" dirty="0">
                <a:latin typeface="+mn-lt"/>
                <a:ea typeface="MS PGothic" charset="0"/>
              </a:rPr>
            </a:br>
            <a:r>
              <a:rPr lang="en-US" sz="2800" dirty="0">
                <a:latin typeface="+mn-lt"/>
                <a:ea typeface="MS PGothic" charset="0"/>
              </a:rPr>
              <a:t>C. It is Process i’s turn now.</a:t>
            </a:r>
            <a:br>
              <a:rPr lang="en-US" sz="2800" dirty="0">
                <a:latin typeface="+mn-lt"/>
                <a:ea typeface="MS PGothic" charset="0"/>
              </a:rPr>
            </a:br>
            <a:r>
              <a:rPr lang="en-US" sz="2800" dirty="0">
                <a:latin typeface="+mn-lt"/>
                <a:ea typeface="MS PGothic" charset="0"/>
              </a:rPr>
              <a:t>D. It is Process j’s turn now.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-304800" y="2819400"/>
            <a:ext cx="6629400" cy="4770438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true;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turn = j;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while (flag[j] &amp;&amp; turn = = j);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false;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>
              <a:buFont typeface="Monotype Sorts" charset="0"/>
              <a:buNone/>
            </a:pPr>
            <a:endParaRPr lang="en-US" sz="28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1" y="228600"/>
            <a:ext cx="1112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Exercise 1.1 (</a:t>
            </a:r>
            <a:r>
              <a:rPr lang="en-US" sz="3200" dirty="0" err="1">
                <a:solidFill>
                  <a:srgbClr val="FF0000"/>
                </a:solidFill>
                <a:ea typeface="MS PGothic" charset="0"/>
              </a:rPr>
              <a:t>Plickers</a:t>
            </a:r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): </a:t>
            </a:r>
            <a:r>
              <a:rPr lang="en-US" sz="3200" dirty="0">
                <a:ea typeface="MS PGothic" charset="0"/>
              </a:rPr>
              <a:t>What does </a:t>
            </a:r>
            <a:r>
              <a:rPr lang="en-US" sz="32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Flag[j] = false</a:t>
            </a:r>
            <a:r>
              <a:rPr lang="en-US" sz="3200" dirty="0">
                <a:ea typeface="MS PGothic" charset="0"/>
              </a:rPr>
              <a:t> mean?</a:t>
            </a:r>
            <a:endParaRPr lang="en-US" sz="320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62600" y="2819400"/>
            <a:ext cx="6629400" cy="477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flag[j] = true;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turn =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while (flag[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&amp;&amp; turn = =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flag[j] = false;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8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77000" y="5168524"/>
            <a:ext cx="3124200" cy="39407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6496" y="4296453"/>
            <a:ext cx="1233904" cy="35174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0901" y="1042580"/>
            <a:ext cx="5562600" cy="200542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+mn-lt"/>
                <a:ea typeface="MS PGothic" charset="0"/>
              </a:rPr>
              <a:t>A. The turn should be switched now. </a:t>
            </a:r>
            <a:br>
              <a:rPr lang="en-US" sz="2800" dirty="0">
                <a:latin typeface="+mn-lt"/>
                <a:ea typeface="MS PGothic" charset="0"/>
              </a:rPr>
            </a:br>
            <a:r>
              <a:rPr lang="en-US" sz="2800" dirty="0">
                <a:latin typeface="+mn-lt"/>
                <a:ea typeface="MS PGothic" charset="0"/>
              </a:rPr>
              <a:t>B. It is another process’s turn now. </a:t>
            </a:r>
            <a:br>
              <a:rPr lang="en-US" sz="2800" dirty="0">
                <a:latin typeface="+mn-lt"/>
                <a:ea typeface="MS PGothic" charset="0"/>
              </a:rPr>
            </a:br>
            <a:r>
              <a:rPr lang="en-US" sz="2800" dirty="0">
                <a:latin typeface="+mn-lt"/>
                <a:ea typeface="MS PGothic" charset="0"/>
              </a:rPr>
              <a:t>C. It is Process i’s turn now.</a:t>
            </a:r>
            <a:br>
              <a:rPr lang="en-US" sz="2800" dirty="0">
                <a:latin typeface="+mn-lt"/>
                <a:ea typeface="MS PGothic" charset="0"/>
              </a:rPr>
            </a:br>
            <a:r>
              <a:rPr lang="en-US" sz="2800" dirty="0">
                <a:latin typeface="+mn-lt"/>
                <a:ea typeface="MS PGothic" charset="0"/>
              </a:rPr>
              <a:t>D. It is Process j’s turn now.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1" y="228600"/>
            <a:ext cx="1112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Exercise 1.2 (</a:t>
            </a:r>
            <a:r>
              <a:rPr lang="en-US" sz="3200" dirty="0" err="1">
                <a:solidFill>
                  <a:srgbClr val="FF0000"/>
                </a:solidFill>
                <a:ea typeface="MS PGothic" charset="0"/>
              </a:rPr>
              <a:t>Plickers</a:t>
            </a:r>
            <a:r>
              <a:rPr lang="en-US" sz="3200" dirty="0">
                <a:solidFill>
                  <a:srgbClr val="FF0000"/>
                </a:solidFill>
                <a:ea typeface="MS PGothic" charset="0"/>
              </a:rPr>
              <a:t>): </a:t>
            </a:r>
            <a:r>
              <a:rPr lang="en-US" sz="3200" dirty="0">
                <a:ea typeface="MS PGothic" charset="0"/>
              </a:rPr>
              <a:t>The following statements explain the meaning of </a:t>
            </a:r>
            <a:r>
              <a:rPr lang="en-US" sz="32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turn = j</a:t>
            </a:r>
            <a:r>
              <a:rPr lang="en-US" sz="3200" dirty="0">
                <a:ea typeface="MS PGothic" charset="0"/>
              </a:rPr>
              <a:t> . Which statement is incorrect?</a:t>
            </a:r>
            <a:endParaRPr lang="en-US" sz="320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-304800" y="2819400"/>
            <a:ext cx="6629400" cy="3733800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true;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turn = j;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while (flag[j] &amp;&amp; turn = = j);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= false;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>
              <a:buFont typeface="Monotype Sorts" charset="0"/>
              <a:buNone/>
            </a:pPr>
            <a:endParaRPr lang="en-US" sz="28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62600" y="2819400"/>
            <a:ext cx="66294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do { 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flag[j] = true;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turn =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		while (flag[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] &amp;&amp; turn = =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critical section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  <a:cs typeface="Courier New" charset="0"/>
              </a:rPr>
              <a:t>flag[j] = false;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		remainder section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 } while (true); 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</a:pPr>
            <a:endParaRPr lang="en-US" sz="28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1" y="3858128"/>
            <a:ext cx="1828799" cy="4090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06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1902</Words>
  <Application>Microsoft Macintosh PowerPoint</Application>
  <PresentationFormat>Widescreen</PresentationFormat>
  <Paragraphs>477</Paragraphs>
  <Slides>22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ＭＳ Ｐゴシック</vt:lpstr>
      <vt:lpstr>SimSun</vt:lpstr>
      <vt:lpstr>Arial</vt:lpstr>
      <vt:lpstr>Calibri</vt:lpstr>
      <vt:lpstr>Courier</vt:lpstr>
      <vt:lpstr>Courier New</vt:lpstr>
      <vt:lpstr>Helvetica</vt:lpstr>
      <vt:lpstr>Monotype Sorts</vt:lpstr>
      <vt:lpstr>Times New Roman</vt:lpstr>
      <vt:lpstr>Wingdings</vt:lpstr>
      <vt:lpstr>Custom Design</vt:lpstr>
      <vt:lpstr>COMP 3500  Introduction to Operating Systems  Synchronization: Part 2 Mutual Exclusion</vt:lpstr>
      <vt:lpstr>Recap: Three Terms in Concurrent Computing</vt:lpstr>
      <vt:lpstr>Recap: General Structure of a Process Pi  </vt:lpstr>
      <vt:lpstr>PowerPoint Presentation</vt:lpstr>
      <vt:lpstr>Exercise 0.1 (Plickers): Which variable is a shared one?</vt:lpstr>
      <vt:lpstr>Exercise 0.2 (Plickers): If there are 32 concurrent processes, how will you modify the following code?</vt:lpstr>
      <vt:lpstr>Peterson’s Solution</vt:lpstr>
      <vt:lpstr>A. Process i is not in the critical section. B. Process j is not in the critical section. C. It is Process i’s turn now. D. It is Process j’s turn now.</vt:lpstr>
      <vt:lpstr>A. The turn should be switched now.  B. It is another process’s turn now.  C. It is Process i’s turn now. D. It is Process j’s turn now.</vt:lpstr>
      <vt:lpstr>Why Peterson’s Solution?</vt:lpstr>
      <vt:lpstr>PowerPoint Presentation</vt:lpstr>
      <vt:lpstr>In Peterson’ s Solution, the three  Critical Section requirement are met.</vt:lpstr>
      <vt:lpstr>A. Using critical section.  B. Using flag[j].  C. Using flag[i].  D. using turn = j.</vt:lpstr>
      <vt:lpstr>Exercise 3 (Plickers): What is NOT a problem with interrupt disabling? </vt:lpstr>
      <vt:lpstr>Solution to Critical-section Problem Using Locks</vt:lpstr>
      <vt:lpstr>The test_and_set  Instruction </vt:lpstr>
      <vt:lpstr>PowerPoint Presentation</vt:lpstr>
      <vt:lpstr>How to use test_and_set()?</vt:lpstr>
      <vt:lpstr>The compare_and_swap Instruction</vt:lpstr>
      <vt:lpstr>How to use compare_and_swap?</vt:lpstr>
      <vt:lpstr>Summary</vt:lpstr>
      <vt:lpstr>Bounded-waiting Mutual Exclusion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Xiao Qin</cp:lastModifiedBy>
  <cp:revision>385</cp:revision>
  <dcterms:created xsi:type="dcterms:W3CDTF">2006-08-16T00:00:00Z</dcterms:created>
  <dcterms:modified xsi:type="dcterms:W3CDTF">2018-09-12T15:52:42Z</dcterms:modified>
</cp:coreProperties>
</file>