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sldIdLst>
    <p:sldId id="256" r:id="rId2"/>
    <p:sldId id="360" r:id="rId3"/>
    <p:sldId id="370" r:id="rId4"/>
    <p:sldId id="375" r:id="rId5"/>
    <p:sldId id="376" r:id="rId6"/>
    <p:sldId id="377" r:id="rId7"/>
    <p:sldId id="343" r:id="rId8"/>
    <p:sldId id="378" r:id="rId9"/>
    <p:sldId id="373" r:id="rId10"/>
    <p:sldId id="379" r:id="rId11"/>
    <p:sldId id="380" r:id="rId12"/>
    <p:sldId id="381" r:id="rId13"/>
    <p:sldId id="382" r:id="rId14"/>
    <p:sldId id="383" r:id="rId15"/>
    <p:sldId id="384" r:id="rId16"/>
    <p:sldId id="385" r:id="rId17"/>
    <p:sldId id="388" r:id="rId18"/>
    <p:sldId id="386" r:id="rId19"/>
    <p:sldId id="387" r:id="rId20"/>
    <p:sldId id="389" r:id="rId21"/>
    <p:sldId id="392" r:id="rId22"/>
  </p:sldIdLst>
  <p:sldSz cx="12192000" cy="6858000"/>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72836" autoAdjust="0"/>
  </p:normalViewPr>
  <p:slideViewPr>
    <p:cSldViewPr>
      <p:cViewPr varScale="1">
        <p:scale>
          <a:sx n="93" d="100"/>
          <a:sy n="93" d="100"/>
        </p:scale>
        <p:origin x="1864" y="2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3CA0A9-4361-4A4C-8F7D-C068CECB64A9}"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32ADD72F-387D-5D49-B356-32480800A56F}">
      <dgm:prSet phldrT="[Text]"/>
      <dgm:spPr>
        <a:solidFill>
          <a:schemeClr val="accent6"/>
        </a:solidFill>
        <a:ln>
          <a:solidFill>
            <a:schemeClr val="bg1"/>
          </a:solidFill>
        </a:ln>
      </dgm:spPr>
      <dgm:t>
        <a:bodyPr/>
        <a:lstStyle/>
        <a:p>
          <a:r>
            <a:rPr lang="en-US" sz="3600" dirty="0">
              <a:solidFill>
                <a:schemeClr val="bg1"/>
              </a:solidFill>
            </a:rPr>
            <a:t>General Statement:</a:t>
          </a:r>
        </a:p>
      </dgm:t>
    </dgm:pt>
    <dgm:pt modelId="{ACBCBA39-A19B-0D4A-825F-1C02F1751A15}" type="parTrans" cxnId="{EF10C333-2D65-2E47-B843-F834084BEDE2}">
      <dgm:prSet/>
      <dgm:spPr/>
      <dgm:t>
        <a:bodyPr/>
        <a:lstStyle/>
        <a:p>
          <a:endParaRPr lang="en-US"/>
        </a:p>
      </dgm:t>
    </dgm:pt>
    <dgm:pt modelId="{96A0B8D0-E21D-B546-B2B7-D5F5525779A8}" type="sibTrans" cxnId="{EF10C333-2D65-2E47-B843-F834084BEDE2}">
      <dgm:prSet/>
      <dgm:spPr>
        <a:solidFill>
          <a:schemeClr val="accent2">
            <a:lumMod val="50000"/>
          </a:schemeClr>
        </a:solidFill>
      </dgm:spPr>
      <dgm:t>
        <a:bodyPr/>
        <a:lstStyle/>
        <a:p>
          <a:endParaRPr lang="en-US"/>
        </a:p>
      </dgm:t>
    </dgm:pt>
    <dgm:pt modelId="{890A5C6B-01FF-8644-9F42-531144637C24}">
      <dgm:prSet custT="1"/>
      <dgm:spPr>
        <a:solidFill>
          <a:schemeClr val="accent6"/>
        </a:solidFill>
        <a:ln>
          <a:solidFill>
            <a:schemeClr val="bg1"/>
          </a:solidFill>
        </a:ln>
      </dgm:spPr>
      <dgm:t>
        <a:bodyPr/>
        <a:lstStyle/>
        <a:p>
          <a:r>
            <a:rPr lang="en-US" sz="2100" dirty="0">
              <a:solidFill>
                <a:schemeClr val="bg1"/>
              </a:solidFill>
            </a:rPr>
            <a:t>one or more producers are generating data and placing these in a buffer</a:t>
          </a:r>
        </a:p>
      </dgm:t>
    </dgm:pt>
    <dgm:pt modelId="{47E672CF-2850-6947-B27E-485C3AEAA424}" type="parTrans" cxnId="{07A70EDB-5576-8B43-8D0B-DD7F50CE7F17}">
      <dgm:prSet/>
      <dgm:spPr/>
      <dgm:t>
        <a:bodyPr/>
        <a:lstStyle/>
        <a:p>
          <a:endParaRPr lang="en-US"/>
        </a:p>
      </dgm:t>
    </dgm:pt>
    <dgm:pt modelId="{A88CA46A-B080-6C46-9957-0EF93D5428E2}" type="sibTrans" cxnId="{07A70EDB-5576-8B43-8D0B-DD7F50CE7F17}">
      <dgm:prSet/>
      <dgm:spPr/>
      <dgm:t>
        <a:bodyPr/>
        <a:lstStyle/>
        <a:p>
          <a:endParaRPr lang="en-US"/>
        </a:p>
      </dgm:t>
    </dgm:pt>
    <dgm:pt modelId="{6B004168-BC8C-F145-810F-93B41C7A0BE5}">
      <dgm:prSet custT="1"/>
      <dgm:spPr>
        <a:solidFill>
          <a:schemeClr val="accent6"/>
        </a:solidFill>
        <a:ln>
          <a:solidFill>
            <a:schemeClr val="bg1"/>
          </a:solidFill>
        </a:ln>
      </dgm:spPr>
      <dgm:t>
        <a:bodyPr/>
        <a:lstStyle/>
        <a:p>
          <a:r>
            <a:rPr lang="en-US" sz="2100" dirty="0">
              <a:solidFill>
                <a:schemeClr val="bg1"/>
              </a:solidFill>
            </a:rPr>
            <a:t>a single consumer is taking items out of the buffer one at a time</a:t>
          </a:r>
        </a:p>
      </dgm:t>
    </dgm:pt>
    <dgm:pt modelId="{DC4F0CD8-5D05-C944-A9B4-C41294EF32B2}" type="parTrans" cxnId="{97215901-35A1-B24E-BE2A-E4B58B7AE385}">
      <dgm:prSet/>
      <dgm:spPr/>
      <dgm:t>
        <a:bodyPr/>
        <a:lstStyle/>
        <a:p>
          <a:endParaRPr lang="en-US"/>
        </a:p>
      </dgm:t>
    </dgm:pt>
    <dgm:pt modelId="{B7A32575-2A76-3E46-B5AB-A76A5BA132B7}" type="sibTrans" cxnId="{97215901-35A1-B24E-BE2A-E4B58B7AE385}">
      <dgm:prSet/>
      <dgm:spPr/>
      <dgm:t>
        <a:bodyPr/>
        <a:lstStyle/>
        <a:p>
          <a:endParaRPr lang="en-US"/>
        </a:p>
      </dgm:t>
    </dgm:pt>
    <dgm:pt modelId="{88E986B8-7F0F-A946-BDC0-FD05E1829B0C}">
      <dgm:prSet custT="1"/>
      <dgm:spPr>
        <a:solidFill>
          <a:schemeClr val="accent6"/>
        </a:solidFill>
        <a:ln>
          <a:solidFill>
            <a:schemeClr val="bg1"/>
          </a:solidFill>
        </a:ln>
      </dgm:spPr>
      <dgm:t>
        <a:bodyPr/>
        <a:lstStyle/>
        <a:p>
          <a:r>
            <a:rPr lang="en-US" sz="2100" dirty="0">
              <a:solidFill>
                <a:schemeClr val="bg1"/>
              </a:solidFill>
            </a:rPr>
            <a:t>only one producer or consumer may access the buffer at any one time</a:t>
          </a:r>
        </a:p>
      </dgm:t>
    </dgm:pt>
    <dgm:pt modelId="{A4DF1310-AE68-FC4D-A2A0-E842DE47A874}" type="parTrans" cxnId="{C8C9BC49-2BFE-E64C-A284-261D0B85069A}">
      <dgm:prSet/>
      <dgm:spPr/>
      <dgm:t>
        <a:bodyPr/>
        <a:lstStyle/>
        <a:p>
          <a:endParaRPr lang="en-US"/>
        </a:p>
      </dgm:t>
    </dgm:pt>
    <dgm:pt modelId="{8944BF98-7F51-8C42-AF3D-BD83D7EA4B86}" type="sibTrans" cxnId="{C8C9BC49-2BFE-E64C-A284-261D0B85069A}">
      <dgm:prSet/>
      <dgm:spPr/>
      <dgm:t>
        <a:bodyPr/>
        <a:lstStyle/>
        <a:p>
          <a:endParaRPr lang="en-US"/>
        </a:p>
      </dgm:t>
    </dgm:pt>
    <dgm:pt modelId="{1097D9BF-D6EE-F645-B86B-EB8202BE466B}">
      <dgm:prSet/>
      <dgm:spPr/>
      <dgm:t>
        <a:bodyPr/>
        <a:lstStyle/>
        <a:p>
          <a:r>
            <a:rPr lang="en-US" dirty="0"/>
            <a:t>The Problem:</a:t>
          </a:r>
        </a:p>
      </dgm:t>
    </dgm:pt>
    <dgm:pt modelId="{81DDE126-32AB-D741-8738-24BE48D4A02D}" type="parTrans" cxnId="{025D35A0-BFBE-8143-BF4A-36C41FAED1B7}">
      <dgm:prSet/>
      <dgm:spPr/>
      <dgm:t>
        <a:bodyPr/>
        <a:lstStyle/>
        <a:p>
          <a:endParaRPr lang="en-US"/>
        </a:p>
      </dgm:t>
    </dgm:pt>
    <dgm:pt modelId="{F0E057FC-5C5A-A843-AD44-105E09ADE54B}" type="sibTrans" cxnId="{025D35A0-BFBE-8143-BF4A-36C41FAED1B7}">
      <dgm:prSet/>
      <dgm:spPr/>
      <dgm:t>
        <a:bodyPr/>
        <a:lstStyle/>
        <a:p>
          <a:endParaRPr lang="en-US"/>
        </a:p>
      </dgm:t>
    </dgm:pt>
    <dgm:pt modelId="{68859321-50D7-6A47-9CEF-1D23ED860482}">
      <dgm:prSet/>
      <dgm:spPr/>
      <dgm:t>
        <a:bodyPr/>
        <a:lstStyle/>
        <a:p>
          <a:r>
            <a:rPr lang="en-US" dirty="0"/>
            <a:t>ensure that the producer can’t add data into full buffer and consumer can’t remove data from an empty buffer</a:t>
          </a:r>
        </a:p>
      </dgm:t>
    </dgm:pt>
    <dgm:pt modelId="{99F7E1FF-FBED-C749-84FD-ADFC15A66C55}" type="parTrans" cxnId="{EA91773A-5AB7-D546-A3B1-E48B29C8C03F}">
      <dgm:prSet/>
      <dgm:spPr/>
      <dgm:t>
        <a:bodyPr/>
        <a:lstStyle/>
        <a:p>
          <a:endParaRPr lang="en-US"/>
        </a:p>
      </dgm:t>
    </dgm:pt>
    <dgm:pt modelId="{86F6F86A-EFF7-A641-9BF5-359A74C7EEF0}" type="sibTrans" cxnId="{EA91773A-5AB7-D546-A3B1-E48B29C8C03F}">
      <dgm:prSet/>
      <dgm:spPr/>
      <dgm:t>
        <a:bodyPr/>
        <a:lstStyle/>
        <a:p>
          <a:endParaRPr lang="en-US"/>
        </a:p>
      </dgm:t>
    </dgm:pt>
    <dgm:pt modelId="{13B7BB97-DDFE-4A4A-A4A8-99B0D7D237FD}" type="pres">
      <dgm:prSet presAssocID="{7C3CA0A9-4361-4A4C-8F7D-C068CECB64A9}" presName="vert0" presStyleCnt="0">
        <dgm:presLayoutVars>
          <dgm:dir/>
          <dgm:animOne val="branch"/>
          <dgm:animLvl val="lvl"/>
        </dgm:presLayoutVars>
      </dgm:prSet>
      <dgm:spPr/>
      <dgm:t>
        <a:bodyPr/>
        <a:lstStyle/>
        <a:p>
          <a:endParaRPr lang="en-US"/>
        </a:p>
      </dgm:t>
    </dgm:pt>
    <dgm:pt modelId="{E5A042C1-6D18-0649-8C09-CD2E069729C5}" type="pres">
      <dgm:prSet presAssocID="{32ADD72F-387D-5D49-B356-32480800A56F}" presName="thickLine" presStyleLbl="alignNode1" presStyleIdx="0" presStyleCnt="2"/>
      <dgm:spPr/>
    </dgm:pt>
    <dgm:pt modelId="{D59F924E-CACC-AC41-9B59-40E21616A7AF}" type="pres">
      <dgm:prSet presAssocID="{32ADD72F-387D-5D49-B356-32480800A56F}" presName="horz1" presStyleCnt="0"/>
      <dgm:spPr/>
    </dgm:pt>
    <dgm:pt modelId="{563547AD-1931-484D-9D9A-C06BF3922B4F}" type="pres">
      <dgm:prSet presAssocID="{32ADD72F-387D-5D49-B356-32480800A56F}" presName="tx1" presStyleLbl="revTx" presStyleIdx="0" presStyleCnt="6"/>
      <dgm:spPr/>
      <dgm:t>
        <a:bodyPr/>
        <a:lstStyle/>
        <a:p>
          <a:endParaRPr lang="en-US"/>
        </a:p>
      </dgm:t>
    </dgm:pt>
    <dgm:pt modelId="{9A8A5CB4-8E9B-D24F-ACC1-9C16AE86E276}" type="pres">
      <dgm:prSet presAssocID="{32ADD72F-387D-5D49-B356-32480800A56F}" presName="vert1" presStyleCnt="0"/>
      <dgm:spPr/>
    </dgm:pt>
    <dgm:pt modelId="{4C98ECD1-C299-0541-A774-0E968055C441}" type="pres">
      <dgm:prSet presAssocID="{890A5C6B-01FF-8644-9F42-531144637C24}" presName="vertSpace2a" presStyleCnt="0"/>
      <dgm:spPr/>
    </dgm:pt>
    <dgm:pt modelId="{A4797732-8B10-C645-AC92-E6292160EC06}" type="pres">
      <dgm:prSet presAssocID="{890A5C6B-01FF-8644-9F42-531144637C24}" presName="horz2" presStyleCnt="0"/>
      <dgm:spPr/>
    </dgm:pt>
    <dgm:pt modelId="{1502A575-5573-AB4E-86F0-958C2C37A4C0}" type="pres">
      <dgm:prSet presAssocID="{890A5C6B-01FF-8644-9F42-531144637C24}" presName="horzSpace2" presStyleCnt="0"/>
      <dgm:spPr/>
    </dgm:pt>
    <dgm:pt modelId="{74A2C20F-89BB-9D44-8FB5-0F2FFC72331A}" type="pres">
      <dgm:prSet presAssocID="{890A5C6B-01FF-8644-9F42-531144637C24}" presName="tx2" presStyleLbl="revTx" presStyleIdx="1" presStyleCnt="6"/>
      <dgm:spPr/>
      <dgm:t>
        <a:bodyPr/>
        <a:lstStyle/>
        <a:p>
          <a:endParaRPr lang="en-US"/>
        </a:p>
      </dgm:t>
    </dgm:pt>
    <dgm:pt modelId="{B135C2A4-BC2B-8742-9F6E-72F0D077C590}" type="pres">
      <dgm:prSet presAssocID="{890A5C6B-01FF-8644-9F42-531144637C24}" presName="vert2" presStyleCnt="0"/>
      <dgm:spPr/>
    </dgm:pt>
    <dgm:pt modelId="{01B6A1AA-3686-5245-A2F4-F14C44FFDE82}" type="pres">
      <dgm:prSet presAssocID="{890A5C6B-01FF-8644-9F42-531144637C24}" presName="thinLine2b" presStyleLbl="callout" presStyleIdx="0" presStyleCnt="4"/>
      <dgm:spPr/>
    </dgm:pt>
    <dgm:pt modelId="{A9CFD4EE-BA20-9646-9F1C-7F684FA91B68}" type="pres">
      <dgm:prSet presAssocID="{890A5C6B-01FF-8644-9F42-531144637C24}" presName="vertSpace2b" presStyleCnt="0"/>
      <dgm:spPr/>
    </dgm:pt>
    <dgm:pt modelId="{AF69EBE5-90D3-9C4D-A92F-C69C848E43F1}" type="pres">
      <dgm:prSet presAssocID="{6B004168-BC8C-F145-810F-93B41C7A0BE5}" presName="horz2" presStyleCnt="0"/>
      <dgm:spPr/>
    </dgm:pt>
    <dgm:pt modelId="{B2B4DD01-F413-714F-B486-8630DD4190F9}" type="pres">
      <dgm:prSet presAssocID="{6B004168-BC8C-F145-810F-93B41C7A0BE5}" presName="horzSpace2" presStyleCnt="0"/>
      <dgm:spPr/>
    </dgm:pt>
    <dgm:pt modelId="{8EF32437-8594-114A-AB67-6EA3945F8843}" type="pres">
      <dgm:prSet presAssocID="{6B004168-BC8C-F145-810F-93B41C7A0BE5}" presName="tx2" presStyleLbl="revTx" presStyleIdx="2" presStyleCnt="6"/>
      <dgm:spPr/>
      <dgm:t>
        <a:bodyPr/>
        <a:lstStyle/>
        <a:p>
          <a:endParaRPr lang="en-US"/>
        </a:p>
      </dgm:t>
    </dgm:pt>
    <dgm:pt modelId="{3F0ECCD9-C106-DA4B-9C21-196E44F2ADBD}" type="pres">
      <dgm:prSet presAssocID="{6B004168-BC8C-F145-810F-93B41C7A0BE5}" presName="vert2" presStyleCnt="0"/>
      <dgm:spPr/>
    </dgm:pt>
    <dgm:pt modelId="{4A91F80F-A60A-054E-A61C-D10D4CA9398F}" type="pres">
      <dgm:prSet presAssocID="{6B004168-BC8C-F145-810F-93B41C7A0BE5}" presName="thinLine2b" presStyleLbl="callout" presStyleIdx="1" presStyleCnt="4"/>
      <dgm:spPr/>
    </dgm:pt>
    <dgm:pt modelId="{E15E71DC-F80E-494D-BEA1-E69D8C2CE926}" type="pres">
      <dgm:prSet presAssocID="{6B004168-BC8C-F145-810F-93B41C7A0BE5}" presName="vertSpace2b" presStyleCnt="0"/>
      <dgm:spPr/>
    </dgm:pt>
    <dgm:pt modelId="{A546E1CF-EC4F-4A4B-85D3-EFF998007A89}" type="pres">
      <dgm:prSet presAssocID="{88E986B8-7F0F-A946-BDC0-FD05E1829B0C}" presName="horz2" presStyleCnt="0"/>
      <dgm:spPr/>
    </dgm:pt>
    <dgm:pt modelId="{83AFA89E-0098-BA4B-8ABE-7846B2C4EC5D}" type="pres">
      <dgm:prSet presAssocID="{88E986B8-7F0F-A946-BDC0-FD05E1829B0C}" presName="horzSpace2" presStyleCnt="0"/>
      <dgm:spPr/>
    </dgm:pt>
    <dgm:pt modelId="{42FFAE56-D9EB-8847-8A6F-85117A6EDA06}" type="pres">
      <dgm:prSet presAssocID="{88E986B8-7F0F-A946-BDC0-FD05E1829B0C}" presName="tx2" presStyleLbl="revTx" presStyleIdx="3" presStyleCnt="6"/>
      <dgm:spPr/>
      <dgm:t>
        <a:bodyPr/>
        <a:lstStyle/>
        <a:p>
          <a:endParaRPr lang="en-US"/>
        </a:p>
      </dgm:t>
    </dgm:pt>
    <dgm:pt modelId="{B96B43D7-468A-2A48-8B00-9912621279B4}" type="pres">
      <dgm:prSet presAssocID="{88E986B8-7F0F-A946-BDC0-FD05E1829B0C}" presName="vert2" presStyleCnt="0"/>
      <dgm:spPr/>
    </dgm:pt>
    <dgm:pt modelId="{87CBA865-EB53-744E-AC48-C906C50E8A16}" type="pres">
      <dgm:prSet presAssocID="{88E986B8-7F0F-A946-BDC0-FD05E1829B0C}" presName="thinLine2b" presStyleLbl="callout" presStyleIdx="2" presStyleCnt="4"/>
      <dgm:spPr/>
    </dgm:pt>
    <dgm:pt modelId="{42F1F92F-6256-CC49-AA86-1948EF3020F7}" type="pres">
      <dgm:prSet presAssocID="{88E986B8-7F0F-A946-BDC0-FD05E1829B0C}" presName="vertSpace2b" presStyleCnt="0"/>
      <dgm:spPr/>
    </dgm:pt>
    <dgm:pt modelId="{5A18F4C9-6F03-B349-965E-023A06E07B8F}" type="pres">
      <dgm:prSet presAssocID="{1097D9BF-D6EE-F645-B86B-EB8202BE466B}" presName="thickLine" presStyleLbl="alignNode1" presStyleIdx="1" presStyleCnt="2"/>
      <dgm:spPr>
        <a:ln>
          <a:noFill/>
        </a:ln>
      </dgm:spPr>
    </dgm:pt>
    <dgm:pt modelId="{DD871E7F-3617-2140-B849-7FA675E54C21}" type="pres">
      <dgm:prSet presAssocID="{1097D9BF-D6EE-F645-B86B-EB8202BE466B}" presName="horz1" presStyleCnt="0"/>
      <dgm:spPr/>
    </dgm:pt>
    <dgm:pt modelId="{A6A6CCC5-7F22-9B40-8787-3789959FF659}" type="pres">
      <dgm:prSet presAssocID="{1097D9BF-D6EE-F645-B86B-EB8202BE466B}" presName="tx1" presStyleLbl="revTx" presStyleIdx="4" presStyleCnt="6"/>
      <dgm:spPr/>
      <dgm:t>
        <a:bodyPr/>
        <a:lstStyle/>
        <a:p>
          <a:endParaRPr lang="en-US"/>
        </a:p>
      </dgm:t>
    </dgm:pt>
    <dgm:pt modelId="{6F661837-5440-D448-A7E5-76C2AD9D90F3}" type="pres">
      <dgm:prSet presAssocID="{1097D9BF-D6EE-F645-B86B-EB8202BE466B}" presName="vert1" presStyleCnt="0"/>
      <dgm:spPr/>
    </dgm:pt>
    <dgm:pt modelId="{9108D3A2-9D1F-C848-B75A-370ABEC8FC4F}" type="pres">
      <dgm:prSet presAssocID="{68859321-50D7-6A47-9CEF-1D23ED860482}" presName="vertSpace2a" presStyleCnt="0"/>
      <dgm:spPr/>
    </dgm:pt>
    <dgm:pt modelId="{9DCDFFF2-AAED-D140-8E88-3125472E7CC5}" type="pres">
      <dgm:prSet presAssocID="{68859321-50D7-6A47-9CEF-1D23ED860482}" presName="horz2" presStyleCnt="0"/>
      <dgm:spPr/>
    </dgm:pt>
    <dgm:pt modelId="{5B96CC12-4FFB-0541-B410-07058E36FC5D}" type="pres">
      <dgm:prSet presAssocID="{68859321-50D7-6A47-9CEF-1D23ED860482}" presName="horzSpace2" presStyleCnt="0"/>
      <dgm:spPr/>
    </dgm:pt>
    <dgm:pt modelId="{A83C412D-1890-E047-B89D-AE0BF5D67856}" type="pres">
      <dgm:prSet presAssocID="{68859321-50D7-6A47-9CEF-1D23ED860482}" presName="tx2" presStyleLbl="revTx" presStyleIdx="5" presStyleCnt="6"/>
      <dgm:spPr/>
      <dgm:t>
        <a:bodyPr/>
        <a:lstStyle/>
        <a:p>
          <a:endParaRPr lang="en-US"/>
        </a:p>
      </dgm:t>
    </dgm:pt>
    <dgm:pt modelId="{694B60E9-A12F-3E41-9D44-6F88925141B1}" type="pres">
      <dgm:prSet presAssocID="{68859321-50D7-6A47-9CEF-1D23ED860482}" presName="vert2" presStyleCnt="0"/>
      <dgm:spPr/>
    </dgm:pt>
    <dgm:pt modelId="{583F4718-80EE-7F4E-8F00-C3D546DF95AA}" type="pres">
      <dgm:prSet presAssocID="{68859321-50D7-6A47-9CEF-1D23ED860482}" presName="thinLine2b" presStyleLbl="callout" presStyleIdx="3" presStyleCnt="4"/>
      <dgm:spPr/>
    </dgm:pt>
    <dgm:pt modelId="{366DB853-06FA-2941-ADC3-5BC49B0D70A5}" type="pres">
      <dgm:prSet presAssocID="{68859321-50D7-6A47-9CEF-1D23ED860482}" presName="vertSpace2b" presStyleCnt="0"/>
      <dgm:spPr/>
    </dgm:pt>
  </dgm:ptLst>
  <dgm:cxnLst>
    <dgm:cxn modelId="{BD25AF93-08A7-3842-9FE2-48950316EEAE}" type="presOf" srcId="{1097D9BF-D6EE-F645-B86B-EB8202BE466B}" destId="{A6A6CCC5-7F22-9B40-8787-3789959FF659}" srcOrd="0" destOrd="0" presId="urn:microsoft.com/office/officeart/2008/layout/LinedList"/>
    <dgm:cxn modelId="{C6222E06-8116-1E4F-8157-FA04E67F1194}" type="presOf" srcId="{32ADD72F-387D-5D49-B356-32480800A56F}" destId="{563547AD-1931-484D-9D9A-C06BF3922B4F}" srcOrd="0" destOrd="0" presId="urn:microsoft.com/office/officeart/2008/layout/LinedList"/>
    <dgm:cxn modelId="{EA91773A-5AB7-D546-A3B1-E48B29C8C03F}" srcId="{1097D9BF-D6EE-F645-B86B-EB8202BE466B}" destId="{68859321-50D7-6A47-9CEF-1D23ED860482}" srcOrd="0" destOrd="0" parTransId="{99F7E1FF-FBED-C749-84FD-ADFC15A66C55}" sibTransId="{86F6F86A-EFF7-A641-9BF5-359A74C7EEF0}"/>
    <dgm:cxn modelId="{5DD8FC6A-CCB5-8D45-AAC4-DEFE862A73E9}" type="presOf" srcId="{68859321-50D7-6A47-9CEF-1D23ED860482}" destId="{A83C412D-1890-E047-B89D-AE0BF5D67856}" srcOrd="0" destOrd="0" presId="urn:microsoft.com/office/officeart/2008/layout/LinedList"/>
    <dgm:cxn modelId="{07A70EDB-5576-8B43-8D0B-DD7F50CE7F17}" srcId="{32ADD72F-387D-5D49-B356-32480800A56F}" destId="{890A5C6B-01FF-8644-9F42-531144637C24}" srcOrd="0" destOrd="0" parTransId="{47E672CF-2850-6947-B27E-485C3AEAA424}" sibTransId="{A88CA46A-B080-6C46-9957-0EF93D5428E2}"/>
    <dgm:cxn modelId="{23CC5041-675D-6049-8805-EFEC8A4098AD}" type="presOf" srcId="{7C3CA0A9-4361-4A4C-8F7D-C068CECB64A9}" destId="{13B7BB97-DDFE-4A4A-A4A8-99B0D7D237FD}" srcOrd="0" destOrd="0" presId="urn:microsoft.com/office/officeart/2008/layout/LinedList"/>
    <dgm:cxn modelId="{677AC546-6B5A-F245-B709-3742686DF021}" type="presOf" srcId="{6B004168-BC8C-F145-810F-93B41C7A0BE5}" destId="{8EF32437-8594-114A-AB67-6EA3945F8843}" srcOrd="0" destOrd="0" presId="urn:microsoft.com/office/officeart/2008/layout/LinedList"/>
    <dgm:cxn modelId="{97215901-35A1-B24E-BE2A-E4B58B7AE385}" srcId="{32ADD72F-387D-5D49-B356-32480800A56F}" destId="{6B004168-BC8C-F145-810F-93B41C7A0BE5}" srcOrd="1" destOrd="0" parTransId="{DC4F0CD8-5D05-C944-A9B4-C41294EF32B2}" sibTransId="{B7A32575-2A76-3E46-B5AB-A76A5BA132B7}"/>
    <dgm:cxn modelId="{EF10C333-2D65-2E47-B843-F834084BEDE2}" srcId="{7C3CA0A9-4361-4A4C-8F7D-C068CECB64A9}" destId="{32ADD72F-387D-5D49-B356-32480800A56F}" srcOrd="0" destOrd="0" parTransId="{ACBCBA39-A19B-0D4A-825F-1C02F1751A15}" sibTransId="{96A0B8D0-E21D-B546-B2B7-D5F5525779A8}"/>
    <dgm:cxn modelId="{C8C9BC49-2BFE-E64C-A284-261D0B85069A}" srcId="{32ADD72F-387D-5D49-B356-32480800A56F}" destId="{88E986B8-7F0F-A946-BDC0-FD05E1829B0C}" srcOrd="2" destOrd="0" parTransId="{A4DF1310-AE68-FC4D-A2A0-E842DE47A874}" sibTransId="{8944BF98-7F51-8C42-AF3D-BD83D7EA4B86}"/>
    <dgm:cxn modelId="{78631F7F-A723-374A-BDAB-24BE233A4BC0}" type="presOf" srcId="{88E986B8-7F0F-A946-BDC0-FD05E1829B0C}" destId="{42FFAE56-D9EB-8847-8A6F-85117A6EDA06}" srcOrd="0" destOrd="0" presId="urn:microsoft.com/office/officeart/2008/layout/LinedList"/>
    <dgm:cxn modelId="{025D35A0-BFBE-8143-BF4A-36C41FAED1B7}" srcId="{7C3CA0A9-4361-4A4C-8F7D-C068CECB64A9}" destId="{1097D9BF-D6EE-F645-B86B-EB8202BE466B}" srcOrd="1" destOrd="0" parTransId="{81DDE126-32AB-D741-8738-24BE48D4A02D}" sibTransId="{F0E057FC-5C5A-A843-AD44-105E09ADE54B}"/>
    <dgm:cxn modelId="{50268948-7EA5-564E-9760-70E2E632E1BA}" type="presOf" srcId="{890A5C6B-01FF-8644-9F42-531144637C24}" destId="{74A2C20F-89BB-9D44-8FB5-0F2FFC72331A}" srcOrd="0" destOrd="0" presId="urn:microsoft.com/office/officeart/2008/layout/LinedList"/>
    <dgm:cxn modelId="{A02569D5-CC4E-BB4B-94AC-BA21A72DFB90}" type="presParOf" srcId="{13B7BB97-DDFE-4A4A-A4A8-99B0D7D237FD}" destId="{E5A042C1-6D18-0649-8C09-CD2E069729C5}" srcOrd="0" destOrd="0" presId="urn:microsoft.com/office/officeart/2008/layout/LinedList"/>
    <dgm:cxn modelId="{1CD83457-C5D9-A14A-B682-5E299C77009B}" type="presParOf" srcId="{13B7BB97-DDFE-4A4A-A4A8-99B0D7D237FD}" destId="{D59F924E-CACC-AC41-9B59-40E21616A7AF}" srcOrd="1" destOrd="0" presId="urn:microsoft.com/office/officeart/2008/layout/LinedList"/>
    <dgm:cxn modelId="{6DC6AB0D-C167-3F44-AA0B-7E4496722BE9}" type="presParOf" srcId="{D59F924E-CACC-AC41-9B59-40E21616A7AF}" destId="{563547AD-1931-484D-9D9A-C06BF3922B4F}" srcOrd="0" destOrd="0" presId="urn:microsoft.com/office/officeart/2008/layout/LinedList"/>
    <dgm:cxn modelId="{BE7B4001-907C-F84D-95E5-72A8F49C0F17}" type="presParOf" srcId="{D59F924E-CACC-AC41-9B59-40E21616A7AF}" destId="{9A8A5CB4-8E9B-D24F-ACC1-9C16AE86E276}" srcOrd="1" destOrd="0" presId="urn:microsoft.com/office/officeart/2008/layout/LinedList"/>
    <dgm:cxn modelId="{C68B6DFA-BE7E-ED46-8740-0B45D4F1D0C1}" type="presParOf" srcId="{9A8A5CB4-8E9B-D24F-ACC1-9C16AE86E276}" destId="{4C98ECD1-C299-0541-A774-0E968055C441}" srcOrd="0" destOrd="0" presId="urn:microsoft.com/office/officeart/2008/layout/LinedList"/>
    <dgm:cxn modelId="{35CC2990-2436-4F46-8BAC-3C994F755F70}" type="presParOf" srcId="{9A8A5CB4-8E9B-D24F-ACC1-9C16AE86E276}" destId="{A4797732-8B10-C645-AC92-E6292160EC06}" srcOrd="1" destOrd="0" presId="urn:microsoft.com/office/officeart/2008/layout/LinedList"/>
    <dgm:cxn modelId="{9F840C7C-FD07-5449-9A6F-C5E6AC89FAE2}" type="presParOf" srcId="{A4797732-8B10-C645-AC92-E6292160EC06}" destId="{1502A575-5573-AB4E-86F0-958C2C37A4C0}" srcOrd="0" destOrd="0" presId="urn:microsoft.com/office/officeart/2008/layout/LinedList"/>
    <dgm:cxn modelId="{2A3C1E7B-C247-D54D-99CD-2568849E463A}" type="presParOf" srcId="{A4797732-8B10-C645-AC92-E6292160EC06}" destId="{74A2C20F-89BB-9D44-8FB5-0F2FFC72331A}" srcOrd="1" destOrd="0" presId="urn:microsoft.com/office/officeart/2008/layout/LinedList"/>
    <dgm:cxn modelId="{27D4E787-30FF-7049-B5DB-F6D8A3E03EA5}" type="presParOf" srcId="{A4797732-8B10-C645-AC92-E6292160EC06}" destId="{B135C2A4-BC2B-8742-9F6E-72F0D077C590}" srcOrd="2" destOrd="0" presId="urn:microsoft.com/office/officeart/2008/layout/LinedList"/>
    <dgm:cxn modelId="{9A0A9BB4-DD22-694A-9048-A902DFFDFE8B}" type="presParOf" srcId="{9A8A5CB4-8E9B-D24F-ACC1-9C16AE86E276}" destId="{01B6A1AA-3686-5245-A2F4-F14C44FFDE82}" srcOrd="2" destOrd="0" presId="urn:microsoft.com/office/officeart/2008/layout/LinedList"/>
    <dgm:cxn modelId="{2EF5D6E1-976A-9148-BC2A-B71128D1EC03}" type="presParOf" srcId="{9A8A5CB4-8E9B-D24F-ACC1-9C16AE86E276}" destId="{A9CFD4EE-BA20-9646-9F1C-7F684FA91B68}" srcOrd="3" destOrd="0" presId="urn:microsoft.com/office/officeart/2008/layout/LinedList"/>
    <dgm:cxn modelId="{DDAF1E68-CCEF-1C4B-8E53-20B2484E2A24}" type="presParOf" srcId="{9A8A5CB4-8E9B-D24F-ACC1-9C16AE86E276}" destId="{AF69EBE5-90D3-9C4D-A92F-C69C848E43F1}" srcOrd="4" destOrd="0" presId="urn:microsoft.com/office/officeart/2008/layout/LinedList"/>
    <dgm:cxn modelId="{F9A2997F-79DB-F343-8572-A1AD662370FA}" type="presParOf" srcId="{AF69EBE5-90D3-9C4D-A92F-C69C848E43F1}" destId="{B2B4DD01-F413-714F-B486-8630DD4190F9}" srcOrd="0" destOrd="0" presId="urn:microsoft.com/office/officeart/2008/layout/LinedList"/>
    <dgm:cxn modelId="{A183A9A7-8529-5249-A4A7-3576521CC5FA}" type="presParOf" srcId="{AF69EBE5-90D3-9C4D-A92F-C69C848E43F1}" destId="{8EF32437-8594-114A-AB67-6EA3945F8843}" srcOrd="1" destOrd="0" presId="urn:microsoft.com/office/officeart/2008/layout/LinedList"/>
    <dgm:cxn modelId="{4BC6B494-FC28-B943-9A71-FBA6E342A436}" type="presParOf" srcId="{AF69EBE5-90D3-9C4D-A92F-C69C848E43F1}" destId="{3F0ECCD9-C106-DA4B-9C21-196E44F2ADBD}" srcOrd="2" destOrd="0" presId="urn:microsoft.com/office/officeart/2008/layout/LinedList"/>
    <dgm:cxn modelId="{264D8198-8A91-D946-B51E-981116BCB091}" type="presParOf" srcId="{9A8A5CB4-8E9B-D24F-ACC1-9C16AE86E276}" destId="{4A91F80F-A60A-054E-A61C-D10D4CA9398F}" srcOrd="5" destOrd="0" presId="urn:microsoft.com/office/officeart/2008/layout/LinedList"/>
    <dgm:cxn modelId="{7B191E1A-79B8-2440-AB6D-AC81B261CA38}" type="presParOf" srcId="{9A8A5CB4-8E9B-D24F-ACC1-9C16AE86E276}" destId="{E15E71DC-F80E-494D-BEA1-E69D8C2CE926}" srcOrd="6" destOrd="0" presId="urn:microsoft.com/office/officeart/2008/layout/LinedList"/>
    <dgm:cxn modelId="{05987260-7592-6C4D-BD4D-4BE94B6924D3}" type="presParOf" srcId="{9A8A5CB4-8E9B-D24F-ACC1-9C16AE86E276}" destId="{A546E1CF-EC4F-4A4B-85D3-EFF998007A89}" srcOrd="7" destOrd="0" presId="urn:microsoft.com/office/officeart/2008/layout/LinedList"/>
    <dgm:cxn modelId="{C28DA03B-D67A-5E41-9563-1ED2C0DAD3E6}" type="presParOf" srcId="{A546E1CF-EC4F-4A4B-85D3-EFF998007A89}" destId="{83AFA89E-0098-BA4B-8ABE-7846B2C4EC5D}" srcOrd="0" destOrd="0" presId="urn:microsoft.com/office/officeart/2008/layout/LinedList"/>
    <dgm:cxn modelId="{5494F343-7631-9445-9B5A-72239ABC3C12}" type="presParOf" srcId="{A546E1CF-EC4F-4A4B-85D3-EFF998007A89}" destId="{42FFAE56-D9EB-8847-8A6F-85117A6EDA06}" srcOrd="1" destOrd="0" presId="urn:microsoft.com/office/officeart/2008/layout/LinedList"/>
    <dgm:cxn modelId="{43BC0DA3-4958-5042-AD61-7C07ECC02665}" type="presParOf" srcId="{A546E1CF-EC4F-4A4B-85D3-EFF998007A89}" destId="{B96B43D7-468A-2A48-8B00-9912621279B4}" srcOrd="2" destOrd="0" presId="urn:microsoft.com/office/officeart/2008/layout/LinedList"/>
    <dgm:cxn modelId="{9787D2DD-6D78-BF4C-8418-E5377E22F8F1}" type="presParOf" srcId="{9A8A5CB4-8E9B-D24F-ACC1-9C16AE86E276}" destId="{87CBA865-EB53-744E-AC48-C906C50E8A16}" srcOrd="8" destOrd="0" presId="urn:microsoft.com/office/officeart/2008/layout/LinedList"/>
    <dgm:cxn modelId="{28E2A8D9-8E50-A445-960F-31A098E5A7A7}" type="presParOf" srcId="{9A8A5CB4-8E9B-D24F-ACC1-9C16AE86E276}" destId="{42F1F92F-6256-CC49-AA86-1948EF3020F7}" srcOrd="9" destOrd="0" presId="urn:microsoft.com/office/officeart/2008/layout/LinedList"/>
    <dgm:cxn modelId="{78356752-21EF-474F-93F1-E246B8BD8732}" type="presParOf" srcId="{13B7BB97-DDFE-4A4A-A4A8-99B0D7D237FD}" destId="{5A18F4C9-6F03-B349-965E-023A06E07B8F}" srcOrd="2" destOrd="0" presId="urn:microsoft.com/office/officeart/2008/layout/LinedList"/>
    <dgm:cxn modelId="{67A3B26F-5E81-A440-9A6F-81259A87D1C5}" type="presParOf" srcId="{13B7BB97-DDFE-4A4A-A4A8-99B0D7D237FD}" destId="{DD871E7F-3617-2140-B849-7FA675E54C21}" srcOrd="3" destOrd="0" presId="urn:microsoft.com/office/officeart/2008/layout/LinedList"/>
    <dgm:cxn modelId="{9ACB703E-C371-C440-B406-3B741DEA48EE}" type="presParOf" srcId="{DD871E7F-3617-2140-B849-7FA675E54C21}" destId="{A6A6CCC5-7F22-9B40-8787-3789959FF659}" srcOrd="0" destOrd="0" presId="urn:microsoft.com/office/officeart/2008/layout/LinedList"/>
    <dgm:cxn modelId="{B0C4F1C8-0D40-5542-83EC-F37ED27B64A2}" type="presParOf" srcId="{DD871E7F-3617-2140-B849-7FA675E54C21}" destId="{6F661837-5440-D448-A7E5-76C2AD9D90F3}" srcOrd="1" destOrd="0" presId="urn:microsoft.com/office/officeart/2008/layout/LinedList"/>
    <dgm:cxn modelId="{DA6D7487-3608-9442-92DC-F3A6D30BB939}" type="presParOf" srcId="{6F661837-5440-D448-A7E5-76C2AD9D90F3}" destId="{9108D3A2-9D1F-C848-B75A-370ABEC8FC4F}" srcOrd="0" destOrd="0" presId="urn:microsoft.com/office/officeart/2008/layout/LinedList"/>
    <dgm:cxn modelId="{5F41E1D5-86D7-6F46-8957-5A938CF856C9}" type="presParOf" srcId="{6F661837-5440-D448-A7E5-76C2AD9D90F3}" destId="{9DCDFFF2-AAED-D140-8E88-3125472E7CC5}" srcOrd="1" destOrd="0" presId="urn:microsoft.com/office/officeart/2008/layout/LinedList"/>
    <dgm:cxn modelId="{DE14573B-915E-3A42-8CBA-51C0EA3B57E8}" type="presParOf" srcId="{9DCDFFF2-AAED-D140-8E88-3125472E7CC5}" destId="{5B96CC12-4FFB-0541-B410-07058E36FC5D}" srcOrd="0" destOrd="0" presId="urn:microsoft.com/office/officeart/2008/layout/LinedList"/>
    <dgm:cxn modelId="{3978678E-D87C-614A-BD5D-D60E3776084D}" type="presParOf" srcId="{9DCDFFF2-AAED-D140-8E88-3125472E7CC5}" destId="{A83C412D-1890-E047-B89D-AE0BF5D67856}" srcOrd="1" destOrd="0" presId="urn:microsoft.com/office/officeart/2008/layout/LinedList"/>
    <dgm:cxn modelId="{AE969FE2-458B-5E46-8B34-199C66FB49A6}" type="presParOf" srcId="{9DCDFFF2-AAED-D140-8E88-3125472E7CC5}" destId="{694B60E9-A12F-3E41-9D44-6F88925141B1}" srcOrd="2" destOrd="0" presId="urn:microsoft.com/office/officeart/2008/layout/LinedList"/>
    <dgm:cxn modelId="{F3A27C58-9858-E841-BE3C-906AD5789280}" type="presParOf" srcId="{6F661837-5440-D448-A7E5-76C2AD9D90F3}" destId="{583F4718-80EE-7F4E-8F00-C3D546DF95AA}" srcOrd="2" destOrd="0" presId="urn:microsoft.com/office/officeart/2008/layout/LinedList"/>
    <dgm:cxn modelId="{CA7FA5C4-05F8-A74A-BC37-46D4BF1821BC}" type="presParOf" srcId="{6F661837-5440-D448-A7E5-76C2AD9D90F3}" destId="{366DB853-06FA-2941-ADC3-5BC49B0D70A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042C1-6D18-0649-8C09-CD2E069729C5}">
      <dsp:nvSpPr>
        <dsp:cNvPr id="0" name=""/>
        <dsp:cNvSpPr/>
      </dsp:nvSpPr>
      <dsp:spPr>
        <a:xfrm>
          <a:off x="0" y="0"/>
          <a:ext cx="80772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63547AD-1931-484D-9D9A-C06BF3922B4F}">
      <dsp:nvSpPr>
        <dsp:cNvPr id="0" name=""/>
        <dsp:cNvSpPr/>
      </dsp:nvSpPr>
      <dsp:spPr>
        <a:xfrm>
          <a:off x="0" y="0"/>
          <a:ext cx="1615440" cy="2171700"/>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a:solidFill>
                <a:schemeClr val="bg1"/>
              </a:solidFill>
            </a:rPr>
            <a:t>General Statement:</a:t>
          </a:r>
        </a:p>
      </dsp:txBody>
      <dsp:txXfrm>
        <a:off x="0" y="0"/>
        <a:ext cx="1615440" cy="2171700"/>
      </dsp:txXfrm>
    </dsp:sp>
    <dsp:sp modelId="{74A2C20F-89BB-9D44-8FB5-0F2FFC72331A}">
      <dsp:nvSpPr>
        <dsp:cNvPr id="0" name=""/>
        <dsp:cNvSpPr/>
      </dsp:nvSpPr>
      <dsp:spPr>
        <a:xfrm>
          <a:off x="1736598" y="33932"/>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a:solidFill>
                <a:schemeClr val="bg1"/>
              </a:solidFill>
            </a:rPr>
            <a:t>one or more producers are generating data and placing these in a buffer</a:t>
          </a:r>
        </a:p>
      </dsp:txBody>
      <dsp:txXfrm>
        <a:off x="1736598" y="33932"/>
        <a:ext cx="6340602" cy="678656"/>
      </dsp:txXfrm>
    </dsp:sp>
    <dsp:sp modelId="{01B6A1AA-3686-5245-A2F4-F14C44FFDE82}">
      <dsp:nvSpPr>
        <dsp:cNvPr id="0" name=""/>
        <dsp:cNvSpPr/>
      </dsp:nvSpPr>
      <dsp:spPr>
        <a:xfrm>
          <a:off x="1615440" y="712589"/>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8EF32437-8594-114A-AB67-6EA3945F8843}">
      <dsp:nvSpPr>
        <dsp:cNvPr id="0" name=""/>
        <dsp:cNvSpPr/>
      </dsp:nvSpPr>
      <dsp:spPr>
        <a:xfrm>
          <a:off x="1736598" y="746521"/>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a:solidFill>
                <a:schemeClr val="bg1"/>
              </a:solidFill>
            </a:rPr>
            <a:t>a single consumer is taking items out of the buffer one at a time</a:t>
          </a:r>
        </a:p>
      </dsp:txBody>
      <dsp:txXfrm>
        <a:off x="1736598" y="746521"/>
        <a:ext cx="6340602" cy="678656"/>
      </dsp:txXfrm>
    </dsp:sp>
    <dsp:sp modelId="{4A91F80F-A60A-054E-A61C-D10D4CA9398F}">
      <dsp:nvSpPr>
        <dsp:cNvPr id="0" name=""/>
        <dsp:cNvSpPr/>
      </dsp:nvSpPr>
      <dsp:spPr>
        <a:xfrm>
          <a:off x="1615440" y="1425178"/>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42FFAE56-D9EB-8847-8A6F-85117A6EDA06}">
      <dsp:nvSpPr>
        <dsp:cNvPr id="0" name=""/>
        <dsp:cNvSpPr/>
      </dsp:nvSpPr>
      <dsp:spPr>
        <a:xfrm>
          <a:off x="1736598" y="1459110"/>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a:solidFill>
                <a:schemeClr val="bg1"/>
              </a:solidFill>
            </a:rPr>
            <a:t>only one producer or consumer may access the buffer at any one time</a:t>
          </a:r>
        </a:p>
      </dsp:txBody>
      <dsp:txXfrm>
        <a:off x="1736598" y="1459110"/>
        <a:ext cx="6340602" cy="678656"/>
      </dsp:txXfrm>
    </dsp:sp>
    <dsp:sp modelId="{87CBA865-EB53-744E-AC48-C906C50E8A16}">
      <dsp:nvSpPr>
        <dsp:cNvPr id="0" name=""/>
        <dsp:cNvSpPr/>
      </dsp:nvSpPr>
      <dsp:spPr>
        <a:xfrm>
          <a:off x="1615440" y="2137767"/>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5A18F4C9-6F03-B349-965E-023A06E07B8F}">
      <dsp:nvSpPr>
        <dsp:cNvPr id="0" name=""/>
        <dsp:cNvSpPr/>
      </dsp:nvSpPr>
      <dsp:spPr>
        <a:xfrm>
          <a:off x="0" y="2171700"/>
          <a:ext cx="80772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6A6CCC5-7F22-9B40-8787-3789959FF659}">
      <dsp:nvSpPr>
        <dsp:cNvPr id="0" name=""/>
        <dsp:cNvSpPr/>
      </dsp:nvSpPr>
      <dsp:spPr>
        <a:xfrm>
          <a:off x="0" y="2171700"/>
          <a:ext cx="1615440" cy="2171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a:t>The Problem:</a:t>
          </a:r>
        </a:p>
      </dsp:txBody>
      <dsp:txXfrm>
        <a:off x="0" y="2171700"/>
        <a:ext cx="1615440" cy="2171700"/>
      </dsp:txXfrm>
    </dsp:sp>
    <dsp:sp modelId="{A83C412D-1890-E047-B89D-AE0BF5D67856}">
      <dsp:nvSpPr>
        <dsp:cNvPr id="0" name=""/>
        <dsp:cNvSpPr/>
      </dsp:nvSpPr>
      <dsp:spPr>
        <a:xfrm>
          <a:off x="1736598" y="2270317"/>
          <a:ext cx="6340602" cy="1972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dirty="0"/>
            <a:t>ensure that the producer can’t add data into full buffer and consumer can’t remove data from an empty buffer</a:t>
          </a:r>
        </a:p>
      </dsp:txBody>
      <dsp:txXfrm>
        <a:off x="1736598" y="2270317"/>
        <a:ext cx="6340602" cy="1972344"/>
      </dsp:txXfrm>
    </dsp:sp>
    <dsp:sp modelId="{583F4718-80EE-7F4E-8F00-C3D546DF95AA}">
      <dsp:nvSpPr>
        <dsp:cNvPr id="0" name=""/>
        <dsp:cNvSpPr/>
      </dsp:nvSpPr>
      <dsp:spPr>
        <a:xfrm>
          <a:off x="1615440" y="4242661"/>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428625" y="684213"/>
            <a:ext cx="6076950" cy="3419475"/>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38" tIns="44425" rIns="90438" bIns="44425"/>
          <a:lstStyle/>
          <a:p>
            <a:pPr eaLnBrk="1" hangingPunct="1"/>
            <a:r>
              <a:rPr lang="en-US" altLang="zh-CN" baseline="0" dirty="0">
                <a:latin typeface="Calibri" charset="0"/>
                <a:ea typeface="SimSun" charset="0"/>
                <a:cs typeface="SimSun" charset="0"/>
              </a:rPr>
              <a:t>Spring: </a:t>
            </a:r>
          </a:p>
          <a:p>
            <a:pPr eaLnBrk="1" hangingPunct="1"/>
            <a:r>
              <a:rPr lang="en-US" altLang="zh-CN" baseline="0" dirty="0">
                <a:latin typeface="Calibri" charset="0"/>
                <a:ea typeface="SimSun" charset="0"/>
                <a:cs typeface="SimSun" charset="0"/>
              </a:rPr>
              <a:t>Lec04c: Lec04b-Project 3 Overview Slides.</a:t>
            </a:r>
          </a:p>
          <a:p>
            <a:pPr eaLnBrk="1" hangingPunct="1"/>
            <a:endParaRPr lang="en-US" altLang="zh-CN" baseline="0" dirty="0">
              <a:latin typeface="Calibri" charset="0"/>
              <a:ea typeface="SimSun" charset="0"/>
              <a:cs typeface="SimSun" charset="0"/>
            </a:endParaRPr>
          </a:p>
          <a:p>
            <a:pPr eaLnBrk="1" hangingPunct="1"/>
            <a:r>
              <a:rPr lang="en-US" altLang="zh-CN" baseline="0" dirty="0">
                <a:latin typeface="Calibri" charset="0"/>
                <a:ea typeface="SimSun" charset="0"/>
                <a:cs typeface="SimSun" charset="0"/>
              </a:rPr>
              <a:t>Fall’16: 30 Minutes all 13 </a:t>
            </a:r>
            <a:r>
              <a:rPr lang="en-US" altLang="zh-CN" baseline="0">
                <a:latin typeface="Calibri" charset="0"/>
                <a:ea typeface="SimSun" charset="0"/>
                <a:cs typeface="SimSun" charset="0"/>
              </a:rPr>
              <a:t>slides </a:t>
            </a:r>
            <a:r>
              <a:rPr lang="en-US" altLang="zh-CN" baseline="0" smtClean="0">
                <a:latin typeface="Calibri" charset="0"/>
                <a:ea typeface="SimSun" charset="0"/>
                <a:cs typeface="SimSun" charset="0"/>
              </a:rPr>
              <a:t>12a-Semaphore</a:t>
            </a:r>
            <a:endParaRPr lang="en-US" altLang="zh-CN" baseline="0" dirty="0">
              <a:latin typeface="Calibri" charset="0"/>
              <a:ea typeface="SimSun" charset="0"/>
              <a:cs typeface="SimSun" charset="0"/>
            </a:endParaRPr>
          </a:p>
          <a:p>
            <a:pPr eaLnBrk="1" hangingPunct="1"/>
            <a:r>
              <a:rPr lang="en-US" altLang="zh-CN" baseline="0" dirty="0">
                <a:latin typeface="Calibri" charset="0"/>
                <a:ea typeface="SimSun" charset="0"/>
                <a:cs typeface="SimSun" charset="0"/>
              </a:rPr>
              <a:t>20 Minutes: </a:t>
            </a:r>
            <a:r>
              <a:rPr lang="en-US" altLang="zh-CN" baseline="0" dirty="0" smtClean="0">
                <a:latin typeface="Calibri" charset="0"/>
                <a:ea typeface="SimSun" charset="0"/>
                <a:cs typeface="SimSun" charset="0"/>
              </a:rPr>
              <a:t>12b-Project </a:t>
            </a:r>
            <a:r>
              <a:rPr lang="en-US" altLang="zh-CN" baseline="0" dirty="0">
                <a:latin typeface="Calibri" charset="0"/>
                <a:ea typeface="SimSun" charset="0"/>
                <a:cs typeface="SimSun" charset="0"/>
              </a:rPr>
              <a:t>3 Overview Slides: 11</a:t>
            </a: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1214515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11</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1982845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12</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1039823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13</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99393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bwMode="auto">
          <a:xfrm>
            <a:off x="428625" y="684213"/>
            <a:ext cx="6076950" cy="3419475"/>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78179" name="Text Box 3"/>
          <p:cNvSpPr txBox="1">
            <a:spLocks noGrp="1" noChangeArrowheads="1"/>
          </p:cNvSpPr>
          <p:nvPr>
            <p:ph type="body" idx="1"/>
          </p:nvPr>
        </p:nvSpPr>
        <p:spPr>
          <a:extLs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1907407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A condition variable is an object used in combination with its associated lock to allow a thread to wait for some condition while it is inside a critical section. Only a thread holding the associated lock is allowed to use a condition variable associated with that lock. A condition variable has only one associated lock, but multiple condition variables may be associated with a single lock.</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18</a:t>
            </a:fld>
            <a:endParaRPr lang="en-US"/>
          </a:p>
        </p:txBody>
      </p:sp>
    </p:spTree>
    <p:extLst>
      <p:ext uri="{BB962C8B-B14F-4D97-AF65-F5344CB8AC3E}">
        <p14:creationId xmlns:p14="http://schemas.microsoft.com/office/powerpoint/2010/main" val="629921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Reference: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a:t>
            </a:r>
            <a:r>
              <a:rPr lang="en-US" dirty="0" err="1"/>
              <a:t>www.cs.mtu.edu</a:t>
            </a:r>
            <a:r>
              <a:rPr lang="en-US" dirty="0"/>
              <a:t>/~</a:t>
            </a:r>
            <a:r>
              <a:rPr lang="en-US" dirty="0" err="1"/>
              <a:t>shene</a:t>
            </a:r>
            <a:r>
              <a:rPr lang="en-US" dirty="0"/>
              <a:t>/NSF-3/e-Book/MONITOR/</a:t>
            </a:r>
            <a:r>
              <a:rPr lang="en-US" dirty="0" err="1"/>
              <a:t>sema-vs-monitor.html</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Because the wait and signal operations on semaphores and on condition variables are similar, to help you distinguish their differences and use them correctly, the following is a brief comparison.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19</a:t>
            </a:fld>
            <a:endParaRPr lang="en-US"/>
          </a:p>
        </p:txBody>
      </p:sp>
    </p:spTree>
    <p:extLst>
      <p:ext uri="{BB962C8B-B14F-4D97-AF65-F5344CB8AC3E}">
        <p14:creationId xmlns:p14="http://schemas.microsoft.com/office/powerpoint/2010/main" val="629921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now examine one of the most common problems faced in concurrent processing: the producer/consumer problem. The general statement is this: There are one or more producers generating some type of data (records, characters) and placing these in a buffer. There is a single consumer that is taking items out of the buffer one at a time. The system is to be constrained to prevent the overlap of buffer operations. That is, only one agent (producer or consumer) may access the buffer at any one time. The problem is to make sure that the producer won’t try to add data into the buffer if it’s full and that the consumer won’t try to remove data from an empty buffer. We will look at a number of solutions to this problem to illustrate both the power and the pitfalls of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208196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Let us try to implement this system using binary semaphores. Figure 5.9 is a first attempt. Rather than deal with the indices </a:t>
            </a:r>
            <a:r>
              <a:rPr lang="en-US" sz="1200" i="1" kern="1200" baseline="0" dirty="0">
                <a:solidFill>
                  <a:schemeClr val="tx1"/>
                </a:solidFill>
                <a:latin typeface="+mn-lt"/>
                <a:ea typeface="+mn-ea"/>
                <a:cs typeface="+mn-cs"/>
              </a:rPr>
              <a:t>in and out , we can simply keep track </a:t>
            </a:r>
            <a:r>
              <a:rPr lang="en-US" sz="1200" kern="1200" baseline="0" dirty="0">
                <a:solidFill>
                  <a:schemeClr val="tx1"/>
                </a:solidFill>
                <a:latin typeface="+mn-lt"/>
                <a:ea typeface="+mn-ea"/>
                <a:cs typeface="+mn-cs"/>
              </a:rPr>
              <a:t>of the number of items in the buffer, using the integer variable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in – out ). The </a:t>
            </a:r>
            <a:r>
              <a:rPr lang="en-US" sz="1200" kern="1200" baseline="0" dirty="0">
                <a:solidFill>
                  <a:schemeClr val="tx1"/>
                </a:solidFill>
                <a:latin typeface="+mn-lt"/>
                <a:ea typeface="+mn-ea"/>
                <a:cs typeface="+mn-cs"/>
              </a:rPr>
              <a:t>semaphore </a:t>
            </a:r>
            <a:r>
              <a:rPr lang="en-US" sz="1200" kern="1200" baseline="0" dirty="0" err="1">
                <a:solidFill>
                  <a:schemeClr val="tx1"/>
                </a:solidFill>
                <a:latin typeface="+mn-lt"/>
                <a:ea typeface="+mn-ea"/>
                <a:cs typeface="+mn-cs"/>
              </a:rPr>
              <a:t>s</a:t>
            </a:r>
            <a:r>
              <a:rPr lang="en-US" sz="1200" kern="1200" baseline="0" dirty="0">
                <a:solidFill>
                  <a:schemeClr val="tx1"/>
                </a:solidFill>
                <a:latin typeface="+mn-lt"/>
                <a:ea typeface="+mn-ea"/>
                <a:cs typeface="+mn-cs"/>
              </a:rPr>
              <a:t> is used to enforce mutual exclusion; the semaphore delay is used to force the consumer to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if the buffer is empty.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solution seems rather straightforward. The producer is free to add to the buffer at any time. It performs </a:t>
            </a:r>
            <a:r>
              <a:rPr lang="en-US" sz="1200" kern="1200" baseline="0" dirty="0" err="1">
                <a:solidFill>
                  <a:schemeClr val="tx1"/>
                </a:solidFill>
                <a:latin typeface="+mn-lt"/>
                <a:ea typeface="+mn-ea"/>
                <a:cs typeface="+mn-cs"/>
              </a:rPr>
              <a:t>semWaitB(s</a:t>
            </a:r>
            <a:r>
              <a:rPr lang="en-US" sz="1200" kern="1200" baseline="0" dirty="0">
                <a:solidFill>
                  <a:schemeClr val="tx1"/>
                </a:solidFill>
                <a:latin typeface="+mn-lt"/>
                <a:ea typeface="+mn-ea"/>
                <a:cs typeface="+mn-cs"/>
              </a:rPr>
              <a:t>) before appending and </a:t>
            </a:r>
            <a:r>
              <a:rPr lang="en-US" sz="1200" kern="1200" baseline="0" dirty="0" err="1">
                <a:solidFill>
                  <a:schemeClr val="tx1"/>
                </a:solidFill>
                <a:latin typeface="+mn-lt"/>
                <a:ea typeface="+mn-ea"/>
                <a:cs typeface="+mn-cs"/>
              </a:rPr>
              <a:t>semSignalB(s</a:t>
            </a:r>
            <a:r>
              <a:rPr lang="en-US" sz="1200" kern="1200" baseline="0" dirty="0">
                <a:solidFill>
                  <a:schemeClr val="tx1"/>
                </a:solidFill>
                <a:latin typeface="+mn-lt"/>
                <a:ea typeface="+mn-ea"/>
                <a:cs typeface="+mn-cs"/>
              </a:rPr>
              <a:t>) afterward to prevent the consumer or any other producer from accessing the buffer during the append operation. Also, while in the critical section, the producer increments the value of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If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1, then the buffer was empty just prior </a:t>
            </a:r>
            <a:r>
              <a:rPr lang="en-US" sz="1200" kern="1200" baseline="0" dirty="0">
                <a:solidFill>
                  <a:schemeClr val="tx1"/>
                </a:solidFill>
                <a:latin typeface="+mn-lt"/>
                <a:ea typeface="+mn-ea"/>
                <a:cs typeface="+mn-cs"/>
              </a:rPr>
              <a:t>to this append, so the producer performs </a:t>
            </a:r>
            <a:r>
              <a:rPr lang="en-US" sz="1200" kern="1200" baseline="0" dirty="0" err="1">
                <a:solidFill>
                  <a:schemeClr val="tx1"/>
                </a:solidFill>
                <a:latin typeface="+mn-lt"/>
                <a:ea typeface="+mn-ea"/>
                <a:cs typeface="+mn-cs"/>
              </a:rPr>
              <a:t>semSignalB(delay</a:t>
            </a:r>
            <a:r>
              <a:rPr lang="en-US" sz="1200" kern="1200" baseline="0" dirty="0">
                <a:solidFill>
                  <a:schemeClr val="tx1"/>
                </a:solidFill>
                <a:latin typeface="+mn-lt"/>
                <a:ea typeface="+mn-ea"/>
                <a:cs typeface="+mn-cs"/>
              </a:rPr>
              <a:t>) to alert the consumer of this fact. The consumer begins by waiting for the first item to be produced,</a:t>
            </a:r>
          </a:p>
          <a:p>
            <a:r>
              <a:rPr lang="en-US" sz="1200" kern="1200" baseline="0" dirty="0">
                <a:solidFill>
                  <a:schemeClr val="tx1"/>
                </a:solidFill>
                <a:latin typeface="+mn-lt"/>
                <a:ea typeface="+mn-ea"/>
                <a:cs typeface="+mn-cs"/>
              </a:rPr>
              <a:t>using </a:t>
            </a:r>
            <a:r>
              <a:rPr lang="en-US" sz="1200" kern="1200" baseline="0" dirty="0" err="1">
                <a:solidFill>
                  <a:schemeClr val="tx1"/>
                </a:solidFill>
                <a:latin typeface="+mn-lt"/>
                <a:ea typeface="+mn-ea"/>
                <a:cs typeface="+mn-cs"/>
              </a:rPr>
              <a:t>semWaitB(delay</a:t>
            </a:r>
            <a:r>
              <a:rPr lang="en-US" sz="1200" kern="1200" baseline="0" dirty="0">
                <a:solidFill>
                  <a:schemeClr val="tx1"/>
                </a:solidFill>
                <a:latin typeface="+mn-lt"/>
                <a:ea typeface="+mn-ea"/>
                <a:cs typeface="+mn-cs"/>
              </a:rPr>
              <a:t>) . It then takes an item and decrements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in its critical </a:t>
            </a:r>
            <a:r>
              <a:rPr lang="en-US" sz="1200" kern="1200" baseline="0" dirty="0">
                <a:solidFill>
                  <a:schemeClr val="tx1"/>
                </a:solidFill>
                <a:latin typeface="+mn-lt"/>
                <a:ea typeface="+mn-ea"/>
                <a:cs typeface="+mn-cs"/>
              </a:rPr>
              <a:t>section. If the producer is able to stay ahead of the consumer (a common situation), then the consumer will rarely block on the semaphore delay because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will usually </a:t>
            </a:r>
            <a:r>
              <a:rPr lang="en-US" sz="1200" kern="1200" baseline="0" dirty="0">
                <a:solidFill>
                  <a:schemeClr val="tx1"/>
                </a:solidFill>
                <a:latin typeface="+mn-lt"/>
                <a:ea typeface="+mn-ea"/>
                <a:cs typeface="+mn-cs"/>
              </a:rPr>
              <a:t>be positive. Hence both producer and consumer run smoothly.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however, a flaw in this program. When the consumer has exhausted the buffer, it needs to reset the delay semaphore so that it will be forced to wait until the producer has placed more items in the buffer. This is the purpose of the statement: </a:t>
            </a:r>
            <a:r>
              <a:rPr lang="en-US" sz="1200" b="1" kern="1200" baseline="0" dirty="0">
                <a:solidFill>
                  <a:schemeClr val="tx1"/>
                </a:solidFill>
                <a:latin typeface="+mn-lt"/>
                <a:ea typeface="+mn-ea"/>
                <a:cs typeface="+mn-cs"/>
              </a:rPr>
              <a:t>if </a:t>
            </a:r>
            <a:r>
              <a:rPr lang="en-US" sz="1200" b="1" i="1" kern="1200" baseline="0" dirty="0" err="1">
                <a:solidFill>
                  <a:schemeClr val="tx1"/>
                </a:solidFill>
                <a:latin typeface="+mn-lt"/>
                <a:ea typeface="+mn-ea"/>
                <a:cs typeface="+mn-cs"/>
              </a:rPr>
              <a:t>n</a:t>
            </a:r>
            <a:r>
              <a:rPr lang="en-US" sz="1200" b="1" i="1" kern="1200" baseline="0" dirty="0">
                <a:solidFill>
                  <a:schemeClr val="tx1"/>
                </a:solidFill>
                <a:latin typeface="+mn-lt"/>
                <a:ea typeface="+mn-ea"/>
                <a:cs typeface="+mn-cs"/>
              </a:rPr>
              <a:t> == 0 </a:t>
            </a:r>
            <a:r>
              <a:rPr lang="en-US" sz="1200" b="1" i="1" kern="1200" baseline="0" dirty="0" err="1">
                <a:solidFill>
                  <a:schemeClr val="tx1"/>
                </a:solidFill>
                <a:latin typeface="+mn-lt"/>
                <a:ea typeface="+mn-ea"/>
                <a:cs typeface="+mn-cs"/>
              </a:rPr>
              <a:t>semWaitB(delay</a:t>
            </a:r>
            <a:r>
              <a:rPr lang="en-US" sz="1200" b="1" i="1" kern="1200" baseline="0" dirty="0">
                <a:solidFill>
                  <a:schemeClr val="tx1"/>
                </a:solidFill>
                <a:latin typeface="+mn-lt"/>
                <a:ea typeface="+mn-ea"/>
                <a:cs typeface="+mn-cs"/>
              </a:rPr>
              <a:t>)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91270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078" tIns="44739" rIns="91078" bIns="44739"/>
          <a:lstStyle/>
          <a:p>
            <a:pPr lvl="0"/>
            <a:r>
              <a:rPr lang="en-US" dirty="0" smtClean="0">
                <a:latin typeface="Calibri"/>
                <a:cs typeface="Calibri"/>
              </a:rPr>
              <a:t>Task 1: Code-Reading Assignment (15%)</a:t>
            </a:r>
          </a:p>
          <a:p>
            <a:pPr marL="0" indent="0">
              <a:buNone/>
            </a:pPr>
            <a:r>
              <a:rPr lang="en-US" sz="1050" dirty="0" smtClean="0">
                <a:latin typeface="Calibri"/>
                <a:cs typeface="Calibri"/>
              </a:rPr>
              <a:t>	</a:t>
            </a:r>
            <a:r>
              <a:rPr lang="en-US" sz="1050" dirty="0" smtClean="0">
                <a:solidFill>
                  <a:srgbClr val="FF0000"/>
                </a:solidFill>
                <a:latin typeface="Calibri"/>
                <a:cs typeface="Calibri"/>
              </a:rPr>
              <a:t>Individual;  Soft Deadline:  2/6</a:t>
            </a:r>
          </a:p>
          <a:p>
            <a:pPr marL="0" indent="0">
              <a:buNone/>
            </a:pPr>
            <a:endParaRPr lang="en-US" dirty="0" smtClean="0">
              <a:latin typeface="Calibri"/>
              <a:cs typeface="Calibri"/>
            </a:endParaRPr>
          </a:p>
          <a:p>
            <a:pPr lvl="0"/>
            <a:r>
              <a:rPr lang="en-US" dirty="0" smtClean="0">
                <a:latin typeface="Calibri"/>
                <a:cs typeface="Calibri"/>
              </a:rPr>
              <a:t>Task 2: Programming Assignment (70%)</a:t>
            </a:r>
          </a:p>
          <a:p>
            <a:pPr marL="0" indent="0">
              <a:buNone/>
            </a:pPr>
            <a:r>
              <a:rPr lang="en-US" sz="1050" dirty="0" smtClean="0">
                <a:latin typeface="Calibri"/>
                <a:cs typeface="Calibri"/>
              </a:rPr>
              <a:t>	</a:t>
            </a:r>
            <a:r>
              <a:rPr lang="en-US" sz="1050" dirty="0" smtClean="0">
                <a:solidFill>
                  <a:srgbClr val="FF0000"/>
                </a:solidFill>
                <a:latin typeface="Calibri"/>
                <a:cs typeface="Calibri"/>
              </a:rPr>
              <a:t>Collaboration; Soft Deadline:  2/24</a:t>
            </a:r>
          </a:p>
          <a:p>
            <a:pPr marL="0" indent="0">
              <a:buNone/>
            </a:pPr>
            <a:endParaRPr lang="en-US" sz="1050" dirty="0" smtClean="0">
              <a:latin typeface="Calibri"/>
              <a:cs typeface="Calibri"/>
            </a:endParaRPr>
          </a:p>
          <a:p>
            <a:pPr lvl="0"/>
            <a:r>
              <a:rPr lang="en-US" dirty="0" smtClean="0">
                <a:latin typeface="Calibri"/>
                <a:cs typeface="Calibri"/>
              </a:rPr>
              <a:t>Task 3: Written Assignment (15%)</a:t>
            </a:r>
          </a:p>
          <a:p>
            <a:pPr marL="0" indent="0">
              <a:buNone/>
            </a:pPr>
            <a:r>
              <a:rPr lang="en-US" sz="1050" dirty="0" smtClean="0">
                <a:latin typeface="Calibri"/>
                <a:cs typeface="Calibri"/>
              </a:rPr>
              <a:t>	</a:t>
            </a:r>
            <a:r>
              <a:rPr lang="en-US" sz="1050" dirty="0" smtClean="0">
                <a:solidFill>
                  <a:srgbClr val="FF0000"/>
                </a:solidFill>
                <a:latin typeface="Calibri"/>
                <a:cs typeface="Calibri"/>
              </a:rPr>
              <a:t>Discussion; Deadline:  2/26</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35187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4</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23562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5</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93892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6</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852368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7</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2045773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8</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2100496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9</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562565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10</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181564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1</a:t>
            </a:fld>
            <a:endParaRPr lang="en-US" sz="1400">
              <a:latin typeface="Arial" charset="0"/>
            </a:endParaRPr>
          </a:p>
        </p:txBody>
      </p:sp>
      <p:sp>
        <p:nvSpPr>
          <p:cNvPr id="2051" name="Rectangle 2"/>
          <p:cNvSpPr>
            <a:spLocks noGrp="1" noChangeArrowheads="1"/>
          </p:cNvSpPr>
          <p:nvPr>
            <p:ph type="ctrTitle"/>
          </p:nvPr>
        </p:nvSpPr>
        <p:spPr>
          <a:xfrm>
            <a:off x="2057400" y="762000"/>
            <a:ext cx="80772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r>
              <a:rPr lang="en-US" altLang="zh-CN" sz="4100" dirty="0">
                <a:solidFill>
                  <a:schemeClr val="accent2"/>
                </a:solidFill>
                <a:latin typeface="Calibri" charset="0"/>
                <a:ea typeface="宋体" charset="0"/>
                <a:cs typeface="宋体" charset="0"/>
              </a:rPr>
              <a:t/>
            </a: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3 – </a:t>
            </a:r>
            <a:r>
              <a:rPr lang="en-US" sz="3600" dirty="0"/>
              <a:t>Synchronization </a:t>
            </a:r>
            <a:r>
              <a:rPr lang="en-US" altLang="zh-CN" sz="3600" dirty="0">
                <a:solidFill>
                  <a:schemeClr val="accent2"/>
                </a:solidFill>
                <a:latin typeface="Calibri" charset="0"/>
                <a:ea typeface="宋体" charset="0"/>
                <a:cs typeface="宋体" charset="0"/>
              </a:rPr>
              <a:t/>
            </a:r>
            <a:br>
              <a:rPr lang="en-US" altLang="zh-CN" sz="36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Overview</a:t>
            </a:r>
          </a:p>
        </p:txBody>
      </p:sp>
      <p:sp>
        <p:nvSpPr>
          <p:cNvPr id="2052" name="Text Box 3"/>
          <p:cNvSpPr txBox="1">
            <a:spLocks noChangeArrowheads="1"/>
          </p:cNvSpPr>
          <p:nvPr/>
        </p:nvSpPr>
        <p:spPr bwMode="auto">
          <a:xfrm>
            <a:off x="3581400" y="4183064"/>
            <a:ext cx="4953000" cy="1912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b="1" dirty="0">
                <a:solidFill>
                  <a:schemeClr val="tx1"/>
                </a:solidFill>
                <a:latin typeface="Calibri" charset="0"/>
                <a:ea typeface="宋体" charset="0"/>
                <a:cs typeface="宋体" charset="0"/>
              </a:rPr>
              <a:t>Dr. Xiao Qin</a:t>
            </a:r>
          </a:p>
          <a:p>
            <a:pPr algn="ctr" eaLnBrk="0" hangingPunct="0">
              <a:spcBef>
                <a:spcPct val="50000"/>
              </a:spcBef>
            </a:pPr>
            <a:r>
              <a:rPr kumimoji="1" lang="en-US" sz="2400" i="1" dirty="0">
                <a:solidFill>
                  <a:schemeClr val="tx2"/>
                </a:solidFill>
                <a:latin typeface="Calibri" charset="0"/>
              </a:rPr>
              <a:t>Auburn University</a:t>
            </a:r>
            <a:br>
              <a:rPr kumimoji="1" lang="en-US" sz="2400" i="1" dirty="0">
                <a:solidFill>
                  <a:schemeClr val="tx2"/>
                </a:solidFill>
                <a:latin typeface="Calibri" charset="0"/>
              </a:rPr>
            </a:br>
            <a:r>
              <a:rPr kumimoji="1" lang="en-US" sz="2400" i="1" dirty="0">
                <a:solidFill>
                  <a:schemeClr val="tx2"/>
                </a:solidFill>
                <a:latin typeface="Calibri" charset="0"/>
              </a:rPr>
              <a:t>http://</a:t>
            </a:r>
            <a:r>
              <a:rPr kumimoji="1" lang="en-US" sz="2400" i="1" dirty="0" err="1">
                <a:solidFill>
                  <a:schemeClr val="tx2"/>
                </a:solidFill>
                <a:latin typeface="Calibri" charset="0"/>
              </a:rPr>
              <a:t>www.eng.auburn.edu</a:t>
            </a:r>
            <a:r>
              <a:rPr kumimoji="1" lang="en-US" sz="2400" i="1" dirty="0">
                <a:solidFill>
                  <a:schemeClr val="tx2"/>
                </a:solidFill>
                <a:latin typeface="Calibri" charset="0"/>
              </a:rPr>
              <a:t>/~</a:t>
            </a:r>
            <a:r>
              <a:rPr kumimoji="1" lang="en-US" sz="2400" i="1" dirty="0" err="1">
                <a:solidFill>
                  <a:schemeClr val="tx2"/>
                </a:solidFill>
                <a:latin typeface="Calibri" charset="0"/>
              </a:rPr>
              <a:t>xqin</a:t>
            </a:r>
            <a:endParaRPr kumimoji="1" lang="en-US" sz="2400" i="1" dirty="0">
              <a:solidFill>
                <a:schemeClr val="tx2"/>
              </a:solidFill>
              <a:latin typeface="Calibri" charset="0"/>
            </a:endParaRPr>
          </a:p>
          <a:p>
            <a:pPr algn="ctr" eaLnBrk="0" hangingPunct="0">
              <a:lnSpc>
                <a:spcPct val="50000"/>
              </a:lnSpc>
              <a:spcBef>
                <a:spcPct val="50000"/>
              </a:spcBef>
            </a:pPr>
            <a:r>
              <a:rPr kumimoji="1" lang="en-US" sz="2400" i="1" dirty="0" err="1">
                <a:solidFill>
                  <a:schemeClr val="tx2"/>
                </a:solidFill>
                <a:latin typeface="Calibri" charset="0"/>
              </a:rPr>
              <a:t>xqin@auburn.edu</a:t>
            </a:r>
            <a:endParaRPr kumimoji="1" lang="en-US" altLang="zh-CN" sz="2400" i="1" dirty="0">
              <a:solidFill>
                <a:schemeClr val="tx2"/>
              </a:solidFill>
              <a:latin typeface="Calibri" charset="0"/>
              <a:ea typeface="宋体" charset="0"/>
              <a:cs typeface="宋体"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152400"/>
            <a:ext cx="7696200" cy="685800"/>
          </a:xfrm>
        </p:spPr>
        <p:txBody>
          <a:bodyPr/>
          <a:lstStyle/>
          <a:p>
            <a:r>
              <a:rPr lang="en-US" sz="2800" dirty="0">
                <a:latin typeface="Calibri" charset="0"/>
              </a:rPr>
              <a:t>Implement P() using Semaphore in OS/161</a:t>
            </a:r>
            <a:endParaRPr lang="en-US" sz="2800" dirty="0">
              <a:solidFill>
                <a:srgbClr val="FF0000"/>
              </a:solidFill>
              <a:latin typeface="Calibri" charset="0"/>
            </a:endParaRPr>
          </a:p>
        </p:txBody>
      </p:sp>
      <p:pic>
        <p:nvPicPr>
          <p:cNvPr id="2" name="Picture 1"/>
          <p:cNvPicPr>
            <a:picLocks noChangeAspect="1"/>
          </p:cNvPicPr>
          <p:nvPr/>
        </p:nvPicPr>
        <p:blipFill>
          <a:blip r:embed="rId3"/>
          <a:stretch>
            <a:fillRect/>
          </a:stretch>
        </p:blipFill>
        <p:spPr>
          <a:xfrm>
            <a:off x="1879600" y="762000"/>
            <a:ext cx="8407400" cy="5905500"/>
          </a:xfrm>
          <a:prstGeom prst="rect">
            <a:avLst/>
          </a:prstGeom>
        </p:spPr>
      </p:pic>
    </p:spTree>
    <p:extLst>
      <p:ext uri="{BB962C8B-B14F-4D97-AF65-F5344CB8AC3E}">
        <p14:creationId xmlns:p14="http://schemas.microsoft.com/office/powerpoint/2010/main" val="284607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152400"/>
            <a:ext cx="7696200" cy="685800"/>
          </a:xfrm>
        </p:spPr>
        <p:txBody>
          <a:bodyPr/>
          <a:lstStyle/>
          <a:p>
            <a:r>
              <a:rPr lang="en-US" sz="2800" dirty="0">
                <a:latin typeface="Calibri" charset="0"/>
              </a:rPr>
              <a:t>Implement V() using Semaphore in OS/161</a:t>
            </a:r>
            <a:endParaRPr lang="en-US" sz="2800" dirty="0">
              <a:solidFill>
                <a:srgbClr val="FF0000"/>
              </a:solidFill>
              <a:latin typeface="Calibri" charset="0"/>
            </a:endParaRPr>
          </a:p>
        </p:txBody>
      </p:sp>
      <p:pic>
        <p:nvPicPr>
          <p:cNvPr id="3" name="Picture 2"/>
          <p:cNvPicPr>
            <a:picLocks noChangeAspect="1"/>
          </p:cNvPicPr>
          <p:nvPr/>
        </p:nvPicPr>
        <p:blipFill>
          <a:blip r:embed="rId3"/>
          <a:stretch>
            <a:fillRect/>
          </a:stretch>
        </p:blipFill>
        <p:spPr>
          <a:xfrm>
            <a:off x="2438400" y="1066800"/>
            <a:ext cx="6904844" cy="5029200"/>
          </a:xfrm>
          <a:prstGeom prst="rect">
            <a:avLst/>
          </a:prstGeom>
        </p:spPr>
      </p:pic>
    </p:spTree>
    <p:extLst>
      <p:ext uri="{BB962C8B-B14F-4D97-AF65-F5344CB8AC3E}">
        <p14:creationId xmlns:p14="http://schemas.microsoft.com/office/powerpoint/2010/main" val="175241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8800" y="228600"/>
            <a:ext cx="8686800" cy="1600200"/>
          </a:xfrm>
        </p:spPr>
        <p:txBody>
          <a:bodyPr/>
          <a:lstStyle/>
          <a:p>
            <a:r>
              <a:rPr lang="en-US" sz="3200" dirty="0">
                <a:latin typeface="Calibri" charset="0"/>
              </a:rPr>
              <a:t>How to P() and V() collaborate through </a:t>
            </a:r>
            <a:br>
              <a:rPr lang="en-US" sz="3200" dirty="0">
                <a:latin typeface="Calibri" charset="0"/>
              </a:rPr>
            </a:br>
            <a:r>
              <a:rPr lang="en-US" sz="3200" dirty="0" err="1">
                <a:latin typeface="Calibri" charset="0"/>
              </a:rPr>
              <a:t>thread_sleep</a:t>
            </a:r>
            <a:r>
              <a:rPr lang="en-US" sz="3200" dirty="0">
                <a:latin typeface="Calibri" charset="0"/>
              </a:rPr>
              <a:t>() and </a:t>
            </a:r>
            <a:r>
              <a:rPr lang="en-US" sz="3200" dirty="0" err="1">
                <a:latin typeface="Calibri" charset="0"/>
              </a:rPr>
              <a:t>thread_wakeup</a:t>
            </a:r>
            <a:r>
              <a:rPr lang="en-US" sz="3200" dirty="0">
                <a:latin typeface="Calibri" charset="0"/>
              </a:rPr>
              <a:t>()?</a:t>
            </a:r>
            <a:br>
              <a:rPr lang="en-US" sz="3200" dirty="0">
                <a:latin typeface="Calibri" charset="0"/>
              </a:rPr>
            </a:br>
            <a:r>
              <a:rPr lang="en-US" sz="3200" dirty="0">
                <a:latin typeface="Calibri" charset="0"/>
              </a:rPr>
              <a:t>See also Question (9) in Section 4.3</a:t>
            </a:r>
            <a:endParaRPr lang="en-US" sz="3200" dirty="0">
              <a:solidFill>
                <a:srgbClr val="FF0000"/>
              </a:solidFill>
              <a:latin typeface="Calibri" charset="0"/>
            </a:endParaRPr>
          </a:p>
        </p:txBody>
      </p:sp>
      <p:pic>
        <p:nvPicPr>
          <p:cNvPr id="2" name="Picture 1"/>
          <p:cNvPicPr>
            <a:picLocks noChangeAspect="1"/>
          </p:cNvPicPr>
          <p:nvPr/>
        </p:nvPicPr>
        <p:blipFill>
          <a:blip r:embed="rId3"/>
          <a:stretch>
            <a:fillRect/>
          </a:stretch>
        </p:blipFill>
        <p:spPr>
          <a:xfrm>
            <a:off x="2286001" y="2209800"/>
            <a:ext cx="7624175" cy="3352800"/>
          </a:xfrm>
          <a:prstGeom prst="rect">
            <a:avLst/>
          </a:prstGeom>
        </p:spPr>
      </p:pic>
    </p:spTree>
    <p:extLst>
      <p:ext uri="{BB962C8B-B14F-4D97-AF65-F5344CB8AC3E}">
        <p14:creationId xmlns:p14="http://schemas.microsoft.com/office/powerpoint/2010/main" val="184386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57400" y="228600"/>
            <a:ext cx="8077200" cy="6472318"/>
          </a:xfrm>
          <a:prstGeom prst="rect">
            <a:avLst/>
          </a:prstGeom>
        </p:spPr>
      </p:pic>
    </p:spTree>
    <p:extLst>
      <p:ext uri="{BB962C8B-B14F-4D97-AF65-F5344CB8AC3E}">
        <p14:creationId xmlns:p14="http://schemas.microsoft.com/office/powerpoint/2010/main" val="215301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pPr>
              <a:defRPr/>
            </a:pPr>
            <a:r>
              <a:rPr lang="en-US" dirty="0">
                <a:latin typeface="Calibri"/>
                <a:cs typeface="Calibri"/>
              </a:rPr>
              <a:t>Locks and Condition Variables (CV) in OS/161</a:t>
            </a:r>
          </a:p>
        </p:txBody>
      </p:sp>
      <p:sp>
        <p:nvSpPr>
          <p:cNvPr id="32774" name="Rectangle 3"/>
          <p:cNvSpPr>
            <a:spLocks noGrp="1" noChangeArrowheads="1"/>
          </p:cNvSpPr>
          <p:nvPr>
            <p:ph idx="1"/>
          </p:nvPr>
        </p:nvSpPr>
        <p:spPr>
          <a:xfrm>
            <a:off x="1828800" y="1600200"/>
            <a:ext cx="8305800" cy="4572000"/>
          </a:xfrm>
        </p:spPr>
        <p:txBody>
          <a:bodyPr>
            <a:normAutofit fontScale="92500"/>
          </a:bodyPr>
          <a:lstStyle/>
          <a:p>
            <a:r>
              <a:rPr lang="en-US" sz="3600" dirty="0">
                <a:latin typeface="Calibri"/>
                <a:cs typeface="Calibri"/>
              </a:rPr>
              <a:t>No monitor in OS161</a:t>
            </a:r>
          </a:p>
          <a:p>
            <a:r>
              <a:rPr lang="en-US" sz="3600" dirty="0">
                <a:latin typeface="Calibri"/>
                <a:cs typeface="Calibri"/>
              </a:rPr>
              <a:t>We will use condition variables</a:t>
            </a:r>
          </a:p>
          <a:p>
            <a:r>
              <a:rPr lang="en-US" sz="3600" dirty="0">
                <a:latin typeface="Calibri"/>
                <a:cs typeface="Calibri"/>
              </a:rPr>
              <a:t>We make condition variables independent (i.e., not associated with a monitor)</a:t>
            </a:r>
          </a:p>
          <a:p>
            <a:r>
              <a:rPr lang="en-US" sz="3600" dirty="0">
                <a:latin typeface="Calibri"/>
                <a:cs typeface="Calibri"/>
              </a:rPr>
              <a:t>We will associate CV with a lock (mutex)</a:t>
            </a:r>
          </a:p>
          <a:p>
            <a:pPr lvl="1"/>
            <a:r>
              <a:rPr lang="en-US" sz="3000" dirty="0">
                <a:latin typeface="Calibri"/>
                <a:cs typeface="Calibri"/>
              </a:rPr>
              <a:t>Threads must first acquire the lock (mutex)</a:t>
            </a:r>
          </a:p>
          <a:p>
            <a:pPr lvl="1"/>
            <a:r>
              <a:rPr lang="en-US" sz="3000" dirty="0">
                <a:latin typeface="Calibri"/>
                <a:cs typeface="Calibri"/>
              </a:rPr>
              <a:t>CV::Wait releases the lock before blocking, acquires it after waking up</a:t>
            </a:r>
          </a:p>
          <a:p>
            <a:pPr lvl="1"/>
            <a:endParaRPr lang="en-US" dirty="0"/>
          </a:p>
        </p:txBody>
      </p:sp>
    </p:spTree>
    <p:extLst>
      <p:ext uri="{BB962C8B-B14F-4D97-AF65-F5344CB8AC3E}">
        <p14:creationId xmlns:p14="http://schemas.microsoft.com/office/powerpoint/2010/main" val="1072630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639762"/>
          </a:xfrm>
        </p:spPr>
        <p:txBody>
          <a:bodyPr/>
          <a:lstStyle/>
          <a:p>
            <a:pPr>
              <a:defRPr/>
            </a:pPr>
            <a:r>
              <a:rPr lang="en-US" dirty="0">
                <a:latin typeface="Calibri"/>
                <a:cs typeface="Calibri"/>
              </a:rPr>
              <a:t>Review 1: Semaphore</a:t>
            </a:r>
          </a:p>
        </p:txBody>
      </p:sp>
      <p:pic>
        <p:nvPicPr>
          <p:cNvPr id="3" name="Picture 2"/>
          <p:cNvPicPr>
            <a:picLocks noChangeAspect="1"/>
          </p:cNvPicPr>
          <p:nvPr/>
        </p:nvPicPr>
        <p:blipFill>
          <a:blip r:embed="rId2"/>
          <a:stretch>
            <a:fillRect/>
          </a:stretch>
        </p:blipFill>
        <p:spPr>
          <a:xfrm>
            <a:off x="1828800" y="838200"/>
            <a:ext cx="8458200" cy="5953465"/>
          </a:xfrm>
          <a:prstGeom prst="rect">
            <a:avLst/>
          </a:prstGeom>
        </p:spPr>
      </p:pic>
    </p:spTree>
    <p:extLst>
      <p:ext uri="{BB962C8B-B14F-4D97-AF65-F5344CB8AC3E}">
        <p14:creationId xmlns:p14="http://schemas.microsoft.com/office/powerpoint/2010/main" val="715100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639762"/>
          </a:xfrm>
        </p:spPr>
        <p:txBody>
          <a:bodyPr/>
          <a:lstStyle/>
          <a:p>
            <a:pPr>
              <a:defRPr/>
            </a:pPr>
            <a:r>
              <a:rPr lang="en-US" dirty="0">
                <a:latin typeface="Calibri"/>
                <a:cs typeface="Calibri"/>
              </a:rPr>
              <a:t>Review 2: Lock</a:t>
            </a:r>
          </a:p>
        </p:txBody>
      </p:sp>
      <p:pic>
        <p:nvPicPr>
          <p:cNvPr id="2" name="Picture 1"/>
          <p:cNvPicPr>
            <a:picLocks noChangeAspect="1"/>
          </p:cNvPicPr>
          <p:nvPr/>
        </p:nvPicPr>
        <p:blipFill>
          <a:blip r:embed="rId2"/>
          <a:stretch>
            <a:fillRect/>
          </a:stretch>
        </p:blipFill>
        <p:spPr>
          <a:xfrm>
            <a:off x="2057400" y="838200"/>
            <a:ext cx="7874000" cy="5943600"/>
          </a:xfrm>
          <a:prstGeom prst="rect">
            <a:avLst/>
          </a:prstGeom>
        </p:spPr>
      </p:pic>
    </p:spTree>
    <p:extLst>
      <p:ext uri="{BB962C8B-B14F-4D97-AF65-F5344CB8AC3E}">
        <p14:creationId xmlns:p14="http://schemas.microsoft.com/office/powerpoint/2010/main" val="300884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a:latin typeface="Calibri"/>
                <a:cs typeface="Calibri"/>
              </a:rPr>
              <a:t>POSIX </a:t>
            </a:r>
            <a:r>
              <a:rPr lang="en-US" dirty="0" err="1">
                <a:latin typeface="Calibri"/>
                <a:cs typeface="Calibri"/>
              </a:rPr>
              <a:t>Mutex</a:t>
            </a:r>
            <a:r>
              <a:rPr lang="en-US" dirty="0">
                <a:latin typeface="Calibri"/>
                <a:cs typeface="Calibri"/>
              </a:rPr>
              <a:t>-related Functions</a:t>
            </a:r>
          </a:p>
        </p:txBody>
      </p:sp>
      <p:sp>
        <p:nvSpPr>
          <p:cNvPr id="177155" name="Rectangle 3"/>
          <p:cNvSpPr>
            <a:spLocks noGrp="1" noChangeArrowheads="1"/>
          </p:cNvSpPr>
          <p:nvPr>
            <p:ph type="body" idx="1"/>
          </p:nvPr>
        </p:nvSpPr>
        <p:spPr>
          <a:xfrm>
            <a:off x="1752600" y="1600201"/>
            <a:ext cx="8458200" cy="4525963"/>
          </a:xfrm>
        </p:spPr>
        <p:txBody>
          <a:bodyPr/>
          <a:lstStyle/>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pthread_mutex_init</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*restrict </a:t>
            </a:r>
            <a:r>
              <a:rPr lang="en-US" sz="2000" dirty="0" err="1">
                <a:latin typeface="Courier New"/>
                <a:cs typeface="Courier New"/>
              </a:rPr>
              <a:t>mutex</a:t>
            </a:r>
            <a:r>
              <a:rPr lang="en-US" sz="2000" dirty="0">
                <a:latin typeface="Courier New"/>
                <a:cs typeface="Courier New"/>
              </a:rPr>
              <a:t>, </a:t>
            </a:r>
            <a:r>
              <a:rPr lang="en-US" sz="2000" dirty="0" err="1">
                <a:latin typeface="Courier New"/>
                <a:cs typeface="Courier New"/>
              </a:rPr>
              <a:t>const</a:t>
            </a:r>
            <a:r>
              <a:rPr lang="en-US" sz="2000" dirty="0">
                <a:latin typeface="Courier New"/>
                <a:cs typeface="Courier New"/>
              </a:rPr>
              <a:t> </a:t>
            </a:r>
            <a:r>
              <a:rPr lang="en-US" sz="2000" dirty="0" err="1">
                <a:latin typeface="Courier New"/>
                <a:cs typeface="Courier New"/>
              </a:rPr>
              <a:t>pthread_mutexattr_t</a:t>
            </a:r>
            <a:r>
              <a:rPr lang="en-US" sz="2000" dirty="0">
                <a:latin typeface="Courier New"/>
                <a:cs typeface="Courier New"/>
              </a:rPr>
              <a:t> *restrict </a:t>
            </a:r>
            <a:r>
              <a:rPr lang="en-US" sz="2000" dirty="0" err="1">
                <a:latin typeface="Courier New"/>
                <a:cs typeface="Courier New"/>
              </a:rPr>
              <a:t>attr</a:t>
            </a:r>
            <a:r>
              <a:rPr lang="en-US" sz="2000" dirty="0">
                <a:latin typeface="Courier New"/>
                <a:cs typeface="Courier New"/>
              </a:rPr>
              <a:t>); </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pthread_mutex_destroy</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 </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b="1" dirty="0">
                <a:latin typeface="Courier New"/>
                <a:cs typeface="Courier New"/>
              </a:rPr>
              <a:t> </a:t>
            </a:r>
            <a:r>
              <a:rPr lang="en-US" sz="2000" b="1" dirty="0" err="1">
                <a:latin typeface="Courier New"/>
                <a:cs typeface="Courier New"/>
              </a:rPr>
              <a:t>pthread_mutex_lock</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 </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pthread_mutex_trylock</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pthread_mutex_unlock</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 </a:t>
            </a:r>
          </a:p>
        </p:txBody>
      </p:sp>
    </p:spTree>
    <p:extLst>
      <p:ext uri="{BB962C8B-B14F-4D97-AF65-F5344CB8AC3E}">
        <p14:creationId xmlns:p14="http://schemas.microsoft.com/office/powerpoint/2010/main" val="238294956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533400"/>
          </a:xfrm>
        </p:spPr>
        <p:txBody>
          <a:bodyPr/>
          <a:lstStyle/>
          <a:p>
            <a:pPr>
              <a:defRPr/>
            </a:pPr>
            <a:r>
              <a:rPr lang="en-US" dirty="0">
                <a:latin typeface="Calibri"/>
                <a:cs typeface="Calibri"/>
              </a:rPr>
              <a:t>Condition Variable or CV</a:t>
            </a:r>
          </a:p>
        </p:txBody>
      </p:sp>
      <p:pic>
        <p:nvPicPr>
          <p:cNvPr id="3" name="Picture 2"/>
          <p:cNvPicPr>
            <a:picLocks noChangeAspect="1"/>
          </p:cNvPicPr>
          <p:nvPr/>
        </p:nvPicPr>
        <p:blipFill>
          <a:blip r:embed="rId3"/>
          <a:stretch>
            <a:fillRect/>
          </a:stretch>
        </p:blipFill>
        <p:spPr>
          <a:xfrm>
            <a:off x="1981200" y="739507"/>
            <a:ext cx="8229600" cy="6058176"/>
          </a:xfrm>
          <a:prstGeom prst="rect">
            <a:avLst/>
          </a:prstGeom>
        </p:spPr>
      </p:pic>
    </p:spTree>
    <p:extLst>
      <p:ext uri="{BB962C8B-B14F-4D97-AF65-F5344CB8AC3E}">
        <p14:creationId xmlns:p14="http://schemas.microsoft.com/office/powerpoint/2010/main" val="638981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533400"/>
          </a:xfrm>
        </p:spPr>
        <p:txBody>
          <a:bodyPr/>
          <a:lstStyle/>
          <a:p>
            <a:pPr>
              <a:defRPr/>
            </a:pPr>
            <a:r>
              <a:rPr lang="en-US" dirty="0">
                <a:latin typeface="Calibri"/>
                <a:cs typeface="Calibri"/>
              </a:rPr>
              <a:t>Semaphore vs. Condition Variable</a:t>
            </a:r>
          </a:p>
        </p:txBody>
      </p:sp>
      <p:pic>
        <p:nvPicPr>
          <p:cNvPr id="2" name="Picture 1"/>
          <p:cNvPicPr>
            <a:picLocks noChangeAspect="1"/>
          </p:cNvPicPr>
          <p:nvPr/>
        </p:nvPicPr>
        <p:blipFill>
          <a:blip r:embed="rId3"/>
          <a:stretch>
            <a:fillRect/>
          </a:stretch>
        </p:blipFill>
        <p:spPr>
          <a:xfrm>
            <a:off x="1524000" y="914401"/>
            <a:ext cx="9144000" cy="5724071"/>
          </a:xfrm>
          <a:prstGeom prst="rect">
            <a:avLst/>
          </a:prstGeom>
        </p:spPr>
      </p:pic>
    </p:spTree>
    <p:extLst>
      <p:ext uri="{BB962C8B-B14F-4D97-AF65-F5344CB8AC3E}">
        <p14:creationId xmlns:p14="http://schemas.microsoft.com/office/powerpoint/2010/main" val="206737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p:txBody>
          <a:bodyPr/>
          <a:lstStyle/>
          <a:p>
            <a:pPr eaLnBrk="1" hangingPunct="1"/>
            <a:r>
              <a:rPr lang="en-US" sz="4000" dirty="0">
                <a:latin typeface="Calibri" charset="0"/>
                <a:ea typeface="MS PGothic" charset="0"/>
                <a:cs typeface="MS PGothic" charset="0"/>
              </a:rPr>
              <a:t>Project Objectives</a:t>
            </a:r>
          </a:p>
        </p:txBody>
      </p:sp>
      <p:sp>
        <p:nvSpPr>
          <p:cNvPr id="3075" name="Rectangle 3"/>
          <p:cNvSpPr>
            <a:spLocks noGrp="1"/>
          </p:cNvSpPr>
          <p:nvPr>
            <p:ph type="body" idx="4294967295"/>
          </p:nvPr>
        </p:nvSpPr>
        <p:spPr>
          <a:xfrm>
            <a:off x="1981200" y="1295401"/>
            <a:ext cx="8229600" cy="3962399"/>
          </a:xfrm>
        </p:spPr>
        <p:txBody>
          <a:bodyPr/>
          <a:lstStyle/>
          <a:p>
            <a:pPr lvl="0"/>
            <a:r>
              <a:rPr lang="en-US" dirty="0">
                <a:latin typeface="Calibri"/>
                <a:cs typeface="Calibri"/>
              </a:rPr>
              <a:t>To implement the lock mechanism</a:t>
            </a:r>
          </a:p>
          <a:p>
            <a:pPr lvl="0"/>
            <a:r>
              <a:rPr lang="en-US" dirty="0">
                <a:latin typeface="Calibri"/>
                <a:cs typeface="Calibri"/>
              </a:rPr>
              <a:t>To implement condition variables</a:t>
            </a:r>
          </a:p>
          <a:p>
            <a:pPr lvl="0"/>
            <a:r>
              <a:rPr lang="en-US" dirty="0">
                <a:latin typeface="Calibri"/>
                <a:cs typeface="Calibri"/>
              </a:rPr>
              <a:t>To solve a synchronization problem using different mechanisms</a:t>
            </a:r>
          </a:p>
          <a:p>
            <a:pPr lvl="0"/>
            <a:r>
              <a:rPr lang="en-US" dirty="0">
                <a:latin typeface="Calibri"/>
                <a:cs typeface="Calibri"/>
              </a:rPr>
              <a:t>To improve your source code reading skills</a:t>
            </a:r>
          </a:p>
          <a:p>
            <a:r>
              <a:rPr lang="en-US" dirty="0">
                <a:latin typeface="Calibri"/>
                <a:cs typeface="Calibri"/>
              </a:rPr>
              <a:t>To strengthen your debugging skill </a:t>
            </a:r>
            <a:r>
              <a:rPr lang="en-US" dirty="0">
                <a:effectLst/>
                <a:latin typeface="Calibri"/>
                <a:cs typeface="Calibri"/>
              </a:rPr>
              <a:t> </a:t>
            </a:r>
            <a:endParaRPr lang="en-US" dirty="0">
              <a:latin typeface="Calibri"/>
              <a:ea typeface="MS PGothic" charset="0"/>
              <a:cs typeface="Calibri"/>
            </a:endParaRPr>
          </a:p>
        </p:txBody>
      </p:sp>
      <p:sp>
        <p:nvSpPr>
          <p:cNvPr id="5" name="Rectangle 4"/>
          <p:cNvSpPr>
            <a:spLocks noChangeArrowheads="1"/>
          </p:cNvSpPr>
          <p:nvPr/>
        </p:nvSpPr>
        <p:spPr bwMode="auto">
          <a:xfrm>
            <a:off x="2286000" y="5495938"/>
            <a:ext cx="6934200" cy="523862"/>
          </a:xfrm>
          <a:prstGeom prst="rect">
            <a:avLst/>
          </a:prstGeom>
          <a:solidFill>
            <a:schemeClr val="bg1"/>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alibri" charset="0"/>
                <a:ea typeface="MS PGothic" charset="0"/>
                <a:cs typeface="MS PGothic" charset="0"/>
              </a:rPr>
              <a:t>Two weeks to achieve the above objectives!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04801"/>
            <a:ext cx="7824788" cy="685801"/>
          </a:xfrm>
        </p:spPr>
        <p:txBody>
          <a:bodyPr/>
          <a:lstStyle/>
          <a:p>
            <a:pPr algn="ctr"/>
            <a:r>
              <a:rPr lang="en-US" dirty="0">
                <a:latin typeface="Calibri"/>
                <a:cs typeface="Calibri"/>
              </a:rPr>
              <a:t>Producer/Consumer Problem</a:t>
            </a:r>
          </a:p>
        </p:txBody>
      </p:sp>
      <p:graphicFrame>
        <p:nvGraphicFramePr>
          <p:cNvPr id="5" name="Diagram 4"/>
          <p:cNvGraphicFramePr/>
          <p:nvPr>
            <p:extLst>
              <p:ext uri="{D42A27DB-BD31-4B8C-83A1-F6EECF244321}">
                <p14:modId xmlns:p14="http://schemas.microsoft.com/office/powerpoint/2010/main" val="950455994"/>
              </p:ext>
            </p:extLst>
          </p:nvPr>
        </p:nvGraphicFramePr>
        <p:xfrm>
          <a:off x="2057400" y="16002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1981200" y="1219200"/>
            <a:ext cx="8229600" cy="5254918"/>
          </a:xfrm>
          <a:prstGeom prst="rect">
            <a:avLst/>
          </a:prstGeom>
        </p:spPr>
      </p:pic>
    </p:spTree>
    <p:extLst>
      <p:ext uri="{BB962C8B-B14F-4D97-AF65-F5344CB8AC3E}">
        <p14:creationId xmlns:p14="http://schemas.microsoft.com/office/powerpoint/2010/main" val="398853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l="12126"/>
          <a:stretch>
            <a:fillRect/>
          </a:stretch>
        </p:blipFill>
        <p:spPr>
          <a:xfrm>
            <a:off x="1905000" y="533400"/>
            <a:ext cx="5638800" cy="5876505"/>
          </a:xfrm>
          <a:prstGeom prst="rect">
            <a:avLst/>
          </a:prstGeom>
        </p:spPr>
      </p:pic>
      <p:sp>
        <p:nvSpPr>
          <p:cNvPr id="10" name="TextBox 9"/>
          <p:cNvSpPr txBox="1"/>
          <p:nvPr/>
        </p:nvSpPr>
        <p:spPr>
          <a:xfrm>
            <a:off x="7467600" y="762001"/>
            <a:ext cx="2971800" cy="4955203"/>
          </a:xfrm>
          <a:prstGeom prst="rect">
            <a:avLst/>
          </a:prstGeom>
          <a:noFill/>
        </p:spPr>
        <p:txBody>
          <a:bodyPr wrap="square" rtlCol="0">
            <a:spAutoFit/>
          </a:bodyPr>
          <a:lstStyle/>
          <a:p>
            <a:pPr algn="ctr"/>
            <a:r>
              <a:rPr lang="en-US" sz="3200" b="1" dirty="0">
                <a:latin typeface="+mn-lt"/>
              </a:rPr>
              <a:t>Figure 5.9  </a:t>
            </a:r>
          </a:p>
          <a:p>
            <a:pPr algn="ctr"/>
            <a:endParaRPr lang="en-US" sz="3200" b="1" dirty="0">
              <a:latin typeface="+mn-lt"/>
            </a:endParaRPr>
          </a:p>
          <a:p>
            <a:pPr algn="ctr"/>
            <a:r>
              <a:rPr lang="en-US" sz="2800" b="1" dirty="0">
                <a:latin typeface="+mn-lt"/>
              </a:rPr>
              <a:t>An Incorrect </a:t>
            </a:r>
          </a:p>
          <a:p>
            <a:pPr algn="ctr"/>
            <a:r>
              <a:rPr lang="en-US" sz="2800" b="1" dirty="0">
                <a:latin typeface="+mn-lt"/>
              </a:rPr>
              <a:t>Solution </a:t>
            </a:r>
          </a:p>
          <a:p>
            <a:pPr algn="ctr"/>
            <a:r>
              <a:rPr lang="en-US" sz="2800" b="1" dirty="0">
                <a:latin typeface="+mn-lt"/>
              </a:rPr>
              <a:t>to the </a:t>
            </a:r>
          </a:p>
          <a:p>
            <a:pPr algn="ctr"/>
            <a:r>
              <a:rPr lang="en-US" sz="2800" b="1" dirty="0">
                <a:latin typeface="+mn-lt"/>
              </a:rPr>
              <a:t>Infinite-Buffer </a:t>
            </a:r>
          </a:p>
          <a:p>
            <a:pPr algn="ctr"/>
            <a:r>
              <a:rPr lang="en-US" sz="2800" b="1" dirty="0">
                <a:latin typeface="+mn-lt"/>
              </a:rPr>
              <a:t>Producer/Consumer </a:t>
            </a:r>
          </a:p>
          <a:p>
            <a:pPr algn="ctr"/>
            <a:r>
              <a:rPr lang="en-US" sz="2800" b="1" dirty="0">
                <a:latin typeface="+mn-lt"/>
              </a:rPr>
              <a:t>Problem Using </a:t>
            </a:r>
          </a:p>
          <a:p>
            <a:pPr algn="ctr"/>
            <a:r>
              <a:rPr lang="en-US" sz="2800" b="1" dirty="0">
                <a:latin typeface="+mn-lt"/>
              </a:rPr>
              <a:t>Binary Semaphores </a:t>
            </a:r>
          </a:p>
        </p:txBody>
      </p:sp>
      <p:pic>
        <p:nvPicPr>
          <p:cNvPr id="2" name="Picture 1"/>
          <p:cNvPicPr>
            <a:picLocks noChangeAspect="1"/>
          </p:cNvPicPr>
          <p:nvPr/>
        </p:nvPicPr>
        <p:blipFill>
          <a:blip r:embed="rId4"/>
          <a:stretch>
            <a:fillRect/>
          </a:stretch>
        </p:blipFill>
        <p:spPr>
          <a:xfrm>
            <a:off x="1524000" y="292100"/>
            <a:ext cx="9144000" cy="6270434"/>
          </a:xfrm>
          <a:prstGeom prst="rect">
            <a:avLst/>
          </a:prstGeom>
        </p:spPr>
      </p:pic>
    </p:spTree>
    <p:extLst>
      <p:ext uri="{BB962C8B-B14F-4D97-AF65-F5344CB8AC3E}">
        <p14:creationId xmlns:p14="http://schemas.microsoft.com/office/powerpoint/2010/main" val="271919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304800"/>
            <a:ext cx="7448550" cy="9144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charset="0"/>
              </a:rPr>
              <a:t>Three Tasks</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1981201" y="1524000"/>
            <a:ext cx="8143875" cy="41910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dirty="0">
                <a:latin typeface="Calibri"/>
                <a:cs typeface="Calibri"/>
              </a:rPr>
              <a:t>Task 1: Code-Reading Assignment (15%)</a:t>
            </a:r>
          </a:p>
          <a:p>
            <a:pPr marL="0" indent="0">
              <a:buNone/>
            </a:pPr>
            <a:r>
              <a:rPr lang="en-US" sz="2400" dirty="0">
                <a:latin typeface="Calibri"/>
                <a:cs typeface="Calibri"/>
              </a:rPr>
              <a:t>	</a:t>
            </a:r>
            <a:r>
              <a:rPr lang="en-US" sz="2400" dirty="0">
                <a:solidFill>
                  <a:srgbClr val="FF0000"/>
                </a:solidFill>
                <a:latin typeface="Calibri"/>
                <a:cs typeface="Calibri"/>
              </a:rPr>
              <a:t>Individual;  Soft Deadline:  </a:t>
            </a:r>
            <a:r>
              <a:rPr lang="en-US" sz="2400" dirty="0" smtClean="0">
                <a:solidFill>
                  <a:srgbClr val="FF0000"/>
                </a:solidFill>
                <a:latin typeface="Calibri"/>
                <a:cs typeface="Calibri"/>
              </a:rPr>
              <a:t>9/26</a:t>
            </a:r>
            <a:endParaRPr lang="en-US" sz="2400" dirty="0">
              <a:solidFill>
                <a:srgbClr val="FF0000"/>
              </a:solidFill>
              <a:latin typeface="Calibri"/>
              <a:cs typeface="Calibri"/>
            </a:endParaRPr>
          </a:p>
          <a:p>
            <a:pPr marL="0" indent="0">
              <a:buNone/>
            </a:pPr>
            <a:endParaRPr lang="en-US" dirty="0">
              <a:latin typeface="Calibri"/>
              <a:cs typeface="Calibri"/>
            </a:endParaRPr>
          </a:p>
          <a:p>
            <a:pPr lvl="0"/>
            <a:r>
              <a:rPr lang="en-US" dirty="0">
                <a:latin typeface="Calibri"/>
                <a:cs typeface="Calibri"/>
              </a:rPr>
              <a:t>Task 2: Programming Assignment (70%)</a:t>
            </a:r>
          </a:p>
          <a:p>
            <a:pPr marL="0" indent="0">
              <a:buNone/>
            </a:pPr>
            <a:r>
              <a:rPr lang="en-US" sz="2400" dirty="0">
                <a:latin typeface="Calibri"/>
                <a:cs typeface="Calibri"/>
              </a:rPr>
              <a:t>	</a:t>
            </a:r>
            <a:r>
              <a:rPr lang="en-US" sz="2400" dirty="0">
                <a:solidFill>
                  <a:srgbClr val="FF0000"/>
                </a:solidFill>
                <a:latin typeface="Calibri"/>
                <a:cs typeface="Calibri"/>
              </a:rPr>
              <a:t>Collaboration; Soft Deadline:  </a:t>
            </a:r>
            <a:r>
              <a:rPr lang="en-US" sz="2400" dirty="0" smtClean="0">
                <a:solidFill>
                  <a:srgbClr val="FF0000"/>
                </a:solidFill>
                <a:latin typeface="Calibri"/>
                <a:cs typeface="Calibri"/>
              </a:rPr>
              <a:t>10/6</a:t>
            </a:r>
            <a:endParaRPr lang="en-US" sz="2400" dirty="0">
              <a:solidFill>
                <a:srgbClr val="FF0000"/>
              </a:solidFill>
              <a:latin typeface="Calibri"/>
              <a:cs typeface="Calibri"/>
            </a:endParaRPr>
          </a:p>
          <a:p>
            <a:pPr marL="0" indent="0">
              <a:buNone/>
            </a:pPr>
            <a:endParaRPr lang="en-US" sz="2400" dirty="0">
              <a:latin typeface="Calibri"/>
              <a:cs typeface="Calibri"/>
            </a:endParaRPr>
          </a:p>
          <a:p>
            <a:pPr lvl="0"/>
            <a:r>
              <a:rPr lang="en-US" dirty="0">
                <a:latin typeface="Calibri"/>
                <a:cs typeface="Calibri"/>
              </a:rPr>
              <a:t>Task 3: Written Assignment (15%)</a:t>
            </a:r>
          </a:p>
          <a:p>
            <a:pPr marL="0" indent="0">
              <a:buNone/>
            </a:pPr>
            <a:r>
              <a:rPr lang="en-US" sz="2400" dirty="0">
                <a:latin typeface="Calibri"/>
                <a:cs typeface="Calibri"/>
              </a:rPr>
              <a:t>	</a:t>
            </a:r>
            <a:r>
              <a:rPr lang="en-US" sz="2400" dirty="0">
                <a:solidFill>
                  <a:srgbClr val="FF0000"/>
                </a:solidFill>
                <a:latin typeface="Calibri"/>
                <a:cs typeface="Calibri"/>
              </a:rPr>
              <a:t>Discussion; Deadline:  </a:t>
            </a:r>
            <a:r>
              <a:rPr lang="en-US" sz="2400" dirty="0" smtClean="0">
                <a:solidFill>
                  <a:srgbClr val="FF0000"/>
                </a:solidFill>
                <a:latin typeface="Calibri"/>
                <a:cs typeface="Calibri"/>
              </a:rPr>
              <a:t>10/2</a:t>
            </a:r>
            <a:endParaRPr lang="en-US" sz="2400" dirty="0">
              <a:solidFill>
                <a:srgbClr val="FF0000"/>
              </a:solidFill>
              <a:latin typeface="Calibri"/>
              <a:cs typeface="Calibri"/>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304800"/>
            <a:ext cx="8134350" cy="9144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charset="0"/>
              </a:rPr>
              <a:t>Task 1: Code-Reading Assignment</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1981201" y="1447800"/>
            <a:ext cx="8143875" cy="49530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dirty="0">
                <a:latin typeface="Calibri"/>
                <a:cs typeface="Calibri"/>
              </a:rPr>
              <a:t>Time Allocation: &lt; 2 hours</a:t>
            </a:r>
          </a:p>
          <a:p>
            <a:endParaRPr lang="en-US" dirty="0">
              <a:latin typeface="Calibri"/>
              <a:cs typeface="Calibri"/>
            </a:endParaRPr>
          </a:p>
          <a:p>
            <a:r>
              <a:rPr lang="en-US" dirty="0">
                <a:latin typeface="Calibri"/>
                <a:cs typeface="Calibri"/>
              </a:rPr>
              <a:t>Five Thread Questions (30-40 min)</a:t>
            </a:r>
          </a:p>
          <a:p>
            <a:r>
              <a:rPr lang="en-US" dirty="0">
                <a:latin typeface="Calibri"/>
                <a:cs typeface="Calibri"/>
              </a:rPr>
              <a:t>Three Scheduler Questions (30-40 min)</a:t>
            </a:r>
          </a:p>
          <a:p>
            <a:r>
              <a:rPr lang="en-US" dirty="0">
                <a:latin typeface="Calibri"/>
                <a:cs typeface="Calibri"/>
              </a:rPr>
              <a:t>Two  Synchronization Questions (&lt;1 hour)</a:t>
            </a:r>
          </a:p>
          <a:p>
            <a:endParaRPr lang="en-US" altLang="zh-CN" dirty="0">
              <a:latin typeface="Calibri"/>
              <a:ea typeface="宋体" charset="0"/>
              <a:cs typeface="Calibri"/>
            </a:endParaRPr>
          </a:p>
          <a:p>
            <a:r>
              <a:rPr lang="en-US" altLang="zh-CN" dirty="0">
                <a:latin typeface="Calibri"/>
                <a:ea typeface="宋体" charset="0"/>
                <a:cs typeface="Calibri"/>
              </a:rPr>
              <a:t>Use the </a:t>
            </a:r>
            <a:r>
              <a:rPr lang="en-US" altLang="zh-CN" dirty="0" err="1">
                <a:latin typeface="Calibri"/>
                <a:ea typeface="宋体" charset="0"/>
                <a:cs typeface="Calibri"/>
              </a:rPr>
              <a:t>grep</a:t>
            </a:r>
            <a:r>
              <a:rPr lang="en-US" altLang="zh-CN" dirty="0">
                <a:latin typeface="Calibri"/>
                <a:ea typeface="宋体" charset="0"/>
                <a:cs typeface="Calibri"/>
              </a:rPr>
              <a:t> command:</a:t>
            </a:r>
          </a:p>
          <a:p>
            <a:pPr marL="457200" lvl="1" indent="0">
              <a:buNone/>
            </a:pPr>
            <a:r>
              <a:rPr lang="en-US" altLang="zh-CN" dirty="0">
                <a:latin typeface="Calibri"/>
                <a:ea typeface="宋体" charset="0"/>
                <a:cs typeface="Calibri"/>
              </a:rPr>
              <a:t> </a:t>
            </a:r>
            <a:r>
              <a:rPr lang="en-US" altLang="zh-CN" dirty="0">
                <a:latin typeface="Courier New"/>
                <a:ea typeface="宋体" charset="0"/>
                <a:cs typeface="Courier New"/>
              </a:rPr>
              <a:t>%</a:t>
            </a:r>
            <a:r>
              <a:rPr lang="en-US" altLang="zh-CN" dirty="0" err="1">
                <a:latin typeface="Courier New"/>
                <a:ea typeface="宋体" charset="0"/>
                <a:cs typeface="Courier New"/>
              </a:rPr>
              <a:t>grep</a:t>
            </a:r>
            <a:r>
              <a:rPr lang="en-US" altLang="zh-CN" dirty="0">
                <a:latin typeface="Courier New"/>
                <a:ea typeface="宋体" charset="0"/>
                <a:cs typeface="Courier New"/>
              </a:rPr>
              <a:t> -r “</a:t>
            </a:r>
            <a:r>
              <a:rPr lang="en-US" altLang="zh-CN" dirty="0" err="1">
                <a:latin typeface="Courier New"/>
                <a:ea typeface="宋体" charset="0"/>
                <a:cs typeface="Courier New"/>
              </a:rPr>
              <a:t>hardclock</a:t>
            </a:r>
            <a:r>
              <a:rPr lang="en-US" altLang="zh-CN" dirty="0">
                <a:latin typeface="Courier New"/>
                <a:ea typeface="宋体" charset="0"/>
                <a:cs typeface="Courier New"/>
              </a:rPr>
              <a:t>” .</a:t>
            </a:r>
          </a:p>
        </p:txBody>
      </p:sp>
      <p:sp>
        <p:nvSpPr>
          <p:cNvPr id="4" name="Rectangle 3"/>
          <p:cNvSpPr/>
          <p:nvPr/>
        </p:nvSpPr>
        <p:spPr>
          <a:xfrm>
            <a:off x="5486400" y="-2819400"/>
            <a:ext cx="3352800" cy="30480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2209800" y="5562600"/>
            <a:ext cx="5715000" cy="53340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85645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304800"/>
            <a:ext cx="8134350" cy="9144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charset="0"/>
              </a:rPr>
              <a:t>Task 2: Programming Assignment</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1295400" y="1371600"/>
            <a:ext cx="10163175" cy="5024438"/>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dirty="0">
                <a:latin typeface="Calibri"/>
                <a:cs typeface="Calibri"/>
              </a:rPr>
              <a:t>Subtask 1: Implementing Locks: 15%</a:t>
            </a:r>
          </a:p>
          <a:p>
            <a:pPr lvl="0"/>
            <a:endParaRPr lang="en-US" dirty="0">
              <a:latin typeface="Calibri"/>
              <a:cs typeface="Calibri"/>
            </a:endParaRPr>
          </a:p>
          <a:p>
            <a:pPr lvl="0"/>
            <a:r>
              <a:rPr lang="en-US" dirty="0">
                <a:latin typeface="Calibri"/>
                <a:cs typeface="Calibri"/>
              </a:rPr>
              <a:t>Subtask 2: Implementing Condition Variables (cv): 15%</a:t>
            </a:r>
          </a:p>
          <a:p>
            <a:pPr lvl="0"/>
            <a:endParaRPr lang="en-US" dirty="0">
              <a:latin typeface="Calibri"/>
              <a:cs typeface="Calibri"/>
            </a:endParaRPr>
          </a:p>
          <a:p>
            <a:pPr lvl="0"/>
            <a:r>
              <a:rPr lang="en-US" dirty="0">
                <a:latin typeface="Calibri"/>
                <a:cs typeface="Calibri"/>
              </a:rPr>
              <a:t>Subtask 3: A semaphore-based solution in </a:t>
            </a:r>
            <a:r>
              <a:rPr lang="en-US" dirty="0" err="1">
                <a:latin typeface="Calibri"/>
                <a:cs typeface="Calibri"/>
              </a:rPr>
              <a:t>catsem.c</a:t>
            </a:r>
            <a:r>
              <a:rPr lang="en-US" dirty="0">
                <a:latin typeface="Calibri"/>
                <a:cs typeface="Calibri"/>
              </a:rPr>
              <a:t>: 15%</a:t>
            </a:r>
          </a:p>
          <a:p>
            <a:pPr lvl="0"/>
            <a:endParaRPr lang="en-US" dirty="0">
              <a:latin typeface="Calibri"/>
              <a:cs typeface="Calibri"/>
            </a:endParaRPr>
          </a:p>
          <a:p>
            <a:pPr lvl="0"/>
            <a:r>
              <a:rPr lang="en-US" dirty="0">
                <a:latin typeface="Calibri"/>
                <a:cs typeface="Calibri"/>
              </a:rPr>
              <a:t>Subtask 4: A “CV + locks” based solution in </a:t>
            </a:r>
            <a:r>
              <a:rPr lang="en-US" dirty="0" err="1">
                <a:latin typeface="Calibri"/>
                <a:cs typeface="Calibri"/>
              </a:rPr>
              <a:t>catlock.c</a:t>
            </a:r>
            <a:r>
              <a:rPr lang="en-US" dirty="0">
                <a:latin typeface="Calibri"/>
                <a:cs typeface="Calibri"/>
              </a:rPr>
              <a:t>: 15%</a:t>
            </a:r>
            <a:endParaRPr lang="en-US" altLang="zh-CN" dirty="0">
              <a:latin typeface="Calibri"/>
              <a:ea typeface="宋体" charset="0"/>
              <a:cs typeface="Calibri"/>
            </a:endParaRPr>
          </a:p>
        </p:txBody>
      </p:sp>
    </p:spTree>
    <p:extLst>
      <p:ext uri="{BB962C8B-B14F-4D97-AF65-F5344CB8AC3E}">
        <p14:creationId xmlns:p14="http://schemas.microsoft.com/office/powerpoint/2010/main" val="6062258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304800"/>
            <a:ext cx="8134350" cy="9144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a:cs typeface="Calibri"/>
              </a:rPr>
              <a:t>Task 3: Written Assignment</a:t>
            </a:r>
            <a:endParaRPr lang="en-US" altLang="zh-CN" dirty="0">
              <a:latin typeface="Calibri"/>
              <a:ea typeface="宋体" charset="0"/>
              <a:cs typeface="Calibri"/>
            </a:endParaRPr>
          </a:p>
        </p:txBody>
      </p:sp>
      <p:sp>
        <p:nvSpPr>
          <p:cNvPr id="4099" name="Rectangle 3"/>
          <p:cNvSpPr>
            <a:spLocks noGrp="1" noChangeArrowheads="1"/>
          </p:cNvSpPr>
          <p:nvPr>
            <p:ph type="body" idx="1"/>
          </p:nvPr>
        </p:nvSpPr>
        <p:spPr>
          <a:xfrm>
            <a:off x="1752600" y="1447800"/>
            <a:ext cx="9067799" cy="4876800"/>
          </a:xfrm>
          <a:noFill/>
          <a:extLst>
            <a:ext uri="{91240B29-F687-4f45-9708-019B960494DF}">
              <a14:hiddenLine xmlns=""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sz="2800" dirty="0">
                <a:latin typeface="Calibri"/>
                <a:cs typeface="Calibri"/>
              </a:rPr>
              <a:t>You will have to offer two solutions to the Synchronization Problem: Cats and Mice </a:t>
            </a:r>
          </a:p>
          <a:p>
            <a:pPr lvl="0"/>
            <a:endParaRPr lang="en-US" sz="2800" dirty="0">
              <a:latin typeface="Calibri"/>
              <a:cs typeface="Calibri"/>
            </a:endParaRPr>
          </a:p>
          <a:p>
            <a:pPr lvl="0"/>
            <a:r>
              <a:rPr lang="en-US" sz="2800" dirty="0">
                <a:latin typeface="Calibri"/>
                <a:cs typeface="Calibri"/>
              </a:rPr>
              <a:t>(1) Explain how each of your solutions avoid starvation.</a:t>
            </a:r>
          </a:p>
          <a:p>
            <a:pPr lvl="0"/>
            <a:endParaRPr lang="en-US" sz="2800" dirty="0">
              <a:latin typeface="Calibri"/>
              <a:cs typeface="Calibri"/>
            </a:endParaRPr>
          </a:p>
          <a:p>
            <a:pPr lvl="0"/>
            <a:r>
              <a:rPr lang="en-US" sz="2800" dirty="0">
                <a:latin typeface="Calibri"/>
                <a:cs typeface="Calibri"/>
              </a:rPr>
              <a:t>(2) Can you derive any principles about the use of these different synchronization primitives (semaphores vs. Condition Variables)?</a:t>
            </a:r>
            <a:endParaRPr lang="en-US" altLang="zh-CN" sz="2800" dirty="0">
              <a:latin typeface="Calibri"/>
              <a:ea typeface="宋体" charset="0"/>
              <a:cs typeface="Calibri"/>
            </a:endParaRPr>
          </a:p>
        </p:txBody>
      </p:sp>
    </p:spTree>
    <p:extLst>
      <p:ext uri="{BB962C8B-B14F-4D97-AF65-F5344CB8AC3E}">
        <p14:creationId xmlns:p14="http://schemas.microsoft.com/office/powerpoint/2010/main" val="332881375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8800" y="457200"/>
            <a:ext cx="8610600" cy="1447800"/>
          </a:xfrm>
        </p:spPr>
        <p:txBody>
          <a:bodyPr/>
          <a:lstStyle/>
          <a:p>
            <a:r>
              <a:rPr lang="en-US" sz="4000" dirty="0">
                <a:latin typeface="Calibri" charset="0"/>
              </a:rPr>
              <a:t>Tip 1: </a:t>
            </a:r>
            <a:br>
              <a:rPr lang="en-US" sz="4000" dirty="0">
                <a:latin typeface="Calibri" charset="0"/>
              </a:rPr>
            </a:br>
            <a:r>
              <a:rPr lang="en-US" sz="4000" dirty="0">
                <a:latin typeface="Calibri" charset="0"/>
              </a:rPr>
              <a:t>the </a:t>
            </a:r>
            <a:r>
              <a:rPr lang="en-US" sz="4000" dirty="0" err="1">
                <a:latin typeface="Courier New"/>
                <a:cs typeface="Courier New"/>
              </a:rPr>
              <a:t>kmalloc</a:t>
            </a:r>
            <a:r>
              <a:rPr lang="en-US" sz="4000" dirty="0">
                <a:latin typeface="Calibri" charset="0"/>
              </a:rPr>
              <a:t> and </a:t>
            </a:r>
            <a:r>
              <a:rPr lang="en-US" sz="4000" dirty="0" err="1">
                <a:latin typeface="Courier New"/>
                <a:cs typeface="Courier New"/>
              </a:rPr>
              <a:t>kfree</a:t>
            </a:r>
            <a:r>
              <a:rPr lang="en-US" sz="4000" dirty="0">
                <a:latin typeface="Courier New"/>
                <a:cs typeface="Courier New"/>
              </a:rPr>
              <a:t> </a:t>
            </a:r>
            <a:r>
              <a:rPr lang="en-US" sz="4000" dirty="0">
                <a:latin typeface="Calibri" charset="0"/>
              </a:rPr>
              <a:t>functions</a:t>
            </a:r>
          </a:p>
        </p:txBody>
      </p:sp>
      <p:sp>
        <p:nvSpPr>
          <p:cNvPr id="2" name="Rectangle 1"/>
          <p:cNvSpPr/>
          <p:nvPr/>
        </p:nvSpPr>
        <p:spPr>
          <a:xfrm>
            <a:off x="2078182" y="2438400"/>
            <a:ext cx="8382000" cy="2246769"/>
          </a:xfrm>
          <a:prstGeom prst="rect">
            <a:avLst/>
          </a:prstGeom>
        </p:spPr>
        <p:txBody>
          <a:bodyPr wrap="square">
            <a:spAutoFit/>
          </a:bodyPr>
          <a:lstStyle/>
          <a:p>
            <a:r>
              <a:rPr lang="en-US" sz="2800" dirty="0" err="1">
                <a:latin typeface="Courier New"/>
                <a:cs typeface="Courier New"/>
              </a:rPr>
              <a:t>int</a:t>
            </a:r>
            <a:r>
              <a:rPr lang="en-US" sz="2800" dirty="0">
                <a:latin typeface="Courier New"/>
                <a:cs typeface="Courier New"/>
              </a:rPr>
              <a:t>* </a:t>
            </a:r>
            <a:r>
              <a:rPr lang="en-US" sz="2800" dirty="0" err="1">
                <a:latin typeface="Courier New"/>
                <a:cs typeface="Courier New"/>
              </a:rPr>
              <a:t>int_ptr</a:t>
            </a:r>
            <a:r>
              <a:rPr lang="en-US" sz="2800" dirty="0">
                <a:latin typeface="Courier New"/>
                <a:cs typeface="Courier New"/>
              </a:rPr>
              <a:t>;</a:t>
            </a:r>
          </a:p>
          <a:p>
            <a:endParaRPr lang="en-US" sz="2800" dirty="0">
              <a:latin typeface="Courier New"/>
              <a:cs typeface="Courier New"/>
            </a:endParaRPr>
          </a:p>
          <a:p>
            <a:r>
              <a:rPr lang="en-US" sz="2800" dirty="0" err="1">
                <a:latin typeface="Courier New"/>
                <a:cs typeface="Courier New"/>
              </a:rPr>
              <a:t>int_ptr</a:t>
            </a:r>
            <a:r>
              <a:rPr lang="en-US" sz="2800" dirty="0">
                <a:latin typeface="Courier New"/>
                <a:cs typeface="Courier New"/>
              </a:rPr>
              <a:t> = </a:t>
            </a:r>
            <a:r>
              <a:rPr lang="en-US" sz="2800" dirty="0" err="1">
                <a:latin typeface="Courier New"/>
                <a:cs typeface="Courier New"/>
              </a:rPr>
              <a:t>kmalloc</a:t>
            </a:r>
            <a:r>
              <a:rPr lang="en-US" sz="2800" dirty="0">
                <a:latin typeface="Courier New"/>
                <a:cs typeface="Courier New"/>
              </a:rPr>
              <a:t>(</a:t>
            </a:r>
            <a:r>
              <a:rPr lang="en-US" sz="2800" dirty="0" err="1">
                <a:latin typeface="Courier New"/>
                <a:cs typeface="Courier New"/>
              </a:rPr>
              <a:t>sizeof</a:t>
            </a:r>
            <a:r>
              <a:rPr lang="en-US" sz="2800" dirty="0">
                <a:latin typeface="Courier New"/>
                <a:cs typeface="Courier New"/>
              </a:rPr>
              <a:t>(</a:t>
            </a:r>
            <a:r>
              <a:rPr lang="en-US" sz="2800" dirty="0" err="1">
                <a:latin typeface="Courier New"/>
                <a:cs typeface="Courier New"/>
              </a:rPr>
              <a:t>int</a:t>
            </a:r>
            <a:r>
              <a:rPr lang="en-US" sz="2800" dirty="0">
                <a:latin typeface="Courier New"/>
                <a:cs typeface="Courier New"/>
              </a:rPr>
              <a:t>));</a:t>
            </a:r>
          </a:p>
          <a:p>
            <a:endParaRPr lang="en-US" sz="2800" dirty="0">
              <a:latin typeface="Courier New"/>
              <a:cs typeface="Courier New"/>
            </a:endParaRPr>
          </a:p>
          <a:p>
            <a:r>
              <a:rPr lang="en-US" sz="2800" dirty="0" err="1">
                <a:latin typeface="Courier New"/>
                <a:cs typeface="Courier New"/>
              </a:rPr>
              <a:t>kfree</a:t>
            </a:r>
            <a:r>
              <a:rPr lang="en-US" sz="2800" dirty="0">
                <a:latin typeface="Courier New"/>
                <a:cs typeface="Courier New"/>
              </a:rPr>
              <a:t>(</a:t>
            </a:r>
            <a:r>
              <a:rPr lang="en-US" sz="2800" dirty="0" err="1">
                <a:latin typeface="Courier New"/>
                <a:cs typeface="Courier New"/>
              </a:rPr>
              <a:t>int_ptr</a:t>
            </a:r>
            <a:r>
              <a:rPr lang="en-US" sz="2800" dirty="0">
                <a:latin typeface="Courier New"/>
                <a:cs typeface="Courier New"/>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8800" y="457200"/>
            <a:ext cx="8610600" cy="1447800"/>
          </a:xfrm>
        </p:spPr>
        <p:txBody>
          <a:bodyPr/>
          <a:lstStyle/>
          <a:p>
            <a:r>
              <a:rPr lang="en-US" sz="4000" dirty="0">
                <a:latin typeface="Calibri" charset="0"/>
              </a:rPr>
              <a:t>Tip 2: </a:t>
            </a:r>
            <a:br>
              <a:rPr lang="en-US" sz="4000" dirty="0">
                <a:latin typeface="Calibri" charset="0"/>
              </a:rPr>
            </a:br>
            <a:r>
              <a:rPr lang="en-US" sz="4000" dirty="0">
                <a:latin typeface="Calibri" charset="0"/>
              </a:rPr>
              <a:t>How to turn interrupts off? </a:t>
            </a:r>
          </a:p>
        </p:txBody>
      </p:sp>
      <p:sp>
        <p:nvSpPr>
          <p:cNvPr id="2" name="Rectangle 1"/>
          <p:cNvSpPr/>
          <p:nvPr/>
        </p:nvSpPr>
        <p:spPr>
          <a:xfrm>
            <a:off x="2133600" y="2057400"/>
            <a:ext cx="8305800" cy="3970318"/>
          </a:xfrm>
          <a:prstGeom prst="rect">
            <a:avLst/>
          </a:prstGeom>
        </p:spPr>
        <p:txBody>
          <a:bodyPr wrap="square">
            <a:spAutoFit/>
          </a:bodyPr>
          <a:lstStyle/>
          <a:p>
            <a:r>
              <a:rPr lang="en-US" sz="2800" dirty="0" err="1">
                <a:latin typeface="Courier New"/>
                <a:cs typeface="Courier New"/>
              </a:rPr>
              <a:t>int</a:t>
            </a:r>
            <a:r>
              <a:rPr lang="en-US" sz="2800" dirty="0">
                <a:latin typeface="Courier New"/>
                <a:cs typeface="Courier New"/>
              </a:rPr>
              <a:t> </a:t>
            </a:r>
            <a:r>
              <a:rPr lang="en-US" sz="2800" dirty="0" err="1">
                <a:latin typeface="Courier New"/>
                <a:cs typeface="Courier New"/>
              </a:rPr>
              <a:t>spl</a:t>
            </a:r>
            <a:r>
              <a:rPr lang="en-US" sz="2800" dirty="0">
                <a:latin typeface="Courier New"/>
                <a:cs typeface="Courier New"/>
              </a:rPr>
              <a:t> = </a:t>
            </a:r>
            <a:r>
              <a:rPr lang="en-US" sz="2800" dirty="0" err="1">
                <a:latin typeface="Courier New"/>
                <a:cs typeface="Courier New"/>
              </a:rPr>
              <a:t>splhigh</a:t>
            </a:r>
            <a:r>
              <a:rPr lang="en-US" sz="2800" dirty="0">
                <a:latin typeface="Courier New"/>
                <a:cs typeface="Courier New"/>
              </a:rPr>
              <a:t>();</a:t>
            </a:r>
          </a:p>
          <a:p>
            <a:endParaRPr lang="en-US" sz="2800" dirty="0">
              <a:latin typeface="Courier New"/>
              <a:cs typeface="Courier New"/>
            </a:endParaRPr>
          </a:p>
          <a:p>
            <a:r>
              <a:rPr lang="en-US" sz="2800" dirty="0">
                <a:latin typeface="Courier New"/>
                <a:cs typeface="Courier New"/>
              </a:rPr>
              <a:t>/* </a:t>
            </a:r>
          </a:p>
          <a:p>
            <a:r>
              <a:rPr lang="en-US" sz="2800" dirty="0">
                <a:latin typeface="Courier New"/>
                <a:cs typeface="Courier New"/>
              </a:rPr>
              <a:t> * Here is a section that must be </a:t>
            </a:r>
          </a:p>
          <a:p>
            <a:r>
              <a:rPr lang="en-US" sz="2800" dirty="0">
                <a:latin typeface="Courier New"/>
                <a:cs typeface="Courier New"/>
              </a:rPr>
              <a:t> * atomically executed </a:t>
            </a:r>
          </a:p>
          <a:p>
            <a:r>
              <a:rPr lang="en-US" sz="2800" dirty="0">
                <a:latin typeface="Courier New"/>
                <a:cs typeface="Courier New"/>
              </a:rPr>
              <a:t> */</a:t>
            </a:r>
          </a:p>
          <a:p>
            <a:r>
              <a:rPr lang="en-US" sz="2800" dirty="0">
                <a:latin typeface="Courier New"/>
                <a:cs typeface="Courier New"/>
              </a:rPr>
              <a:t>...</a:t>
            </a:r>
          </a:p>
          <a:p>
            <a:r>
              <a:rPr lang="en-US" sz="2800" dirty="0">
                <a:latin typeface="Courier New"/>
                <a:cs typeface="Courier New"/>
              </a:rPr>
              <a:t>	</a:t>
            </a:r>
          </a:p>
          <a:p>
            <a:r>
              <a:rPr lang="en-US" sz="2800" dirty="0" err="1">
                <a:latin typeface="Courier New"/>
                <a:cs typeface="Courier New"/>
              </a:rPr>
              <a:t>splx</a:t>
            </a:r>
            <a:r>
              <a:rPr lang="en-US" sz="2800" dirty="0">
                <a:latin typeface="Courier New"/>
                <a:cs typeface="Courier New"/>
              </a:rPr>
              <a:t>(</a:t>
            </a:r>
            <a:r>
              <a:rPr lang="en-US" sz="2800" dirty="0" err="1">
                <a:latin typeface="Courier New"/>
                <a:cs typeface="Courier New"/>
              </a:rPr>
              <a:t>spl</a:t>
            </a:r>
            <a:r>
              <a:rPr lang="en-US" sz="2800" dirty="0">
                <a:latin typeface="Courier New"/>
                <a:cs typeface="Courier New"/>
              </a:rPr>
              <a:t>);</a:t>
            </a:r>
          </a:p>
        </p:txBody>
      </p:sp>
    </p:spTree>
    <p:extLst>
      <p:ext uri="{BB962C8B-B14F-4D97-AF65-F5344CB8AC3E}">
        <p14:creationId xmlns:p14="http://schemas.microsoft.com/office/powerpoint/2010/main" val="174000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152400"/>
            <a:ext cx="7696200" cy="1219200"/>
          </a:xfrm>
        </p:spPr>
        <p:txBody>
          <a:bodyPr/>
          <a:lstStyle/>
          <a:p>
            <a:r>
              <a:rPr lang="en-US" sz="4000" dirty="0">
                <a:latin typeface="Calibri" charset="0"/>
              </a:rPr>
              <a:t>Semaphore in OS/161</a:t>
            </a:r>
            <a:br>
              <a:rPr lang="en-US" sz="4000" dirty="0">
                <a:latin typeface="Calibri" charset="0"/>
              </a:rPr>
            </a:br>
            <a:r>
              <a:rPr lang="en-US" sz="4000" dirty="0">
                <a:solidFill>
                  <a:srgbClr val="FF0000"/>
                </a:solidFill>
                <a:latin typeface="Calibri" charset="0"/>
              </a:rPr>
              <a:t>What is the difference?</a:t>
            </a:r>
          </a:p>
        </p:txBody>
      </p:sp>
      <p:sp>
        <p:nvSpPr>
          <p:cNvPr id="26627" name="Rectangle 3"/>
          <p:cNvSpPr>
            <a:spLocks noGrp="1" noChangeArrowheads="1"/>
          </p:cNvSpPr>
          <p:nvPr>
            <p:ph type="body" idx="1"/>
          </p:nvPr>
        </p:nvSpPr>
        <p:spPr>
          <a:xfrm>
            <a:off x="1981200" y="1524000"/>
            <a:ext cx="8153400" cy="4953000"/>
          </a:xfrm>
        </p:spPr>
        <p:txBody>
          <a:bodyPr/>
          <a:lstStyle/>
          <a:p>
            <a:pPr marL="0" indent="0">
              <a:buNone/>
            </a:pPr>
            <a:r>
              <a:rPr lang="en-US" sz="2800" dirty="0">
                <a:latin typeface="Calibri"/>
                <a:cs typeface="Calibri"/>
              </a:rPr>
              <a:t>What we have learned:</a:t>
            </a:r>
          </a:p>
          <a:p>
            <a:pPr marL="0" indent="0">
              <a:buNone/>
            </a:pPr>
            <a:r>
              <a:rPr lang="en-US" sz="2400" dirty="0">
                <a:latin typeface="Courier New"/>
                <a:cs typeface="Courier New"/>
              </a:rPr>
              <a:t>	</a:t>
            </a:r>
            <a:r>
              <a:rPr lang="en-US" sz="2400" dirty="0" err="1">
                <a:latin typeface="Courier New"/>
                <a:cs typeface="Courier New"/>
              </a:rPr>
              <a:t>typedef</a:t>
            </a:r>
            <a:r>
              <a:rPr lang="en-US" sz="2400" dirty="0">
                <a:latin typeface="Courier New"/>
                <a:cs typeface="Courier New"/>
              </a:rPr>
              <a:t> </a:t>
            </a:r>
            <a:r>
              <a:rPr lang="en-US" sz="2400" dirty="0" err="1">
                <a:latin typeface="Courier New"/>
                <a:cs typeface="Courier New"/>
              </a:rPr>
              <a:t>struct</a:t>
            </a:r>
            <a:r>
              <a:rPr lang="en-US" sz="2400" dirty="0">
                <a:latin typeface="Courier New"/>
                <a:cs typeface="Courier New"/>
              </a:rPr>
              <a:t> {   </a:t>
            </a:r>
          </a:p>
          <a:p>
            <a:pPr marL="0" indent="0">
              <a:buNone/>
            </a:pPr>
            <a:r>
              <a:rPr lang="en-US" sz="2400" dirty="0">
                <a:latin typeface="Courier New"/>
                <a:cs typeface="Courier New"/>
              </a:rPr>
              <a:t>		</a:t>
            </a:r>
            <a:r>
              <a:rPr lang="en-US" sz="2400" dirty="0" err="1">
                <a:latin typeface="Courier New"/>
                <a:cs typeface="Courier New"/>
              </a:rPr>
              <a:t>int</a:t>
            </a:r>
            <a:r>
              <a:rPr lang="en-US" sz="2400" dirty="0">
                <a:latin typeface="Courier New"/>
                <a:cs typeface="Courier New"/>
              </a:rPr>
              <a:t> value;</a:t>
            </a:r>
            <a:br>
              <a:rPr lang="en-US" sz="2400" dirty="0">
                <a:latin typeface="Courier New"/>
                <a:cs typeface="Courier New"/>
              </a:rPr>
            </a:br>
            <a:r>
              <a:rPr lang="en-US" sz="2400" dirty="0">
                <a:latin typeface="Courier New"/>
                <a:cs typeface="Courier New"/>
              </a:rPr>
              <a:t>		</a:t>
            </a:r>
            <a:r>
              <a:rPr lang="en-US" sz="2400" dirty="0" err="1">
                <a:latin typeface="Courier New"/>
                <a:cs typeface="Courier New"/>
              </a:rPr>
              <a:t>struct</a:t>
            </a:r>
            <a:r>
              <a:rPr lang="en-US" sz="2400" dirty="0">
                <a:latin typeface="Courier New"/>
                <a:cs typeface="Courier New"/>
              </a:rPr>
              <a:t> process *L;</a:t>
            </a:r>
            <a:br>
              <a:rPr lang="en-US" sz="2400" dirty="0">
                <a:latin typeface="Courier New"/>
                <a:cs typeface="Courier New"/>
              </a:rPr>
            </a:br>
            <a:r>
              <a:rPr lang="en-US" sz="2400" dirty="0">
                <a:latin typeface="Courier New"/>
                <a:cs typeface="Courier New"/>
              </a:rPr>
              <a:t>	} semaphore;</a:t>
            </a:r>
          </a:p>
          <a:p>
            <a:pPr marL="0" indent="0">
              <a:buNone/>
            </a:pPr>
            <a:endParaRPr lang="en-US" sz="2400" dirty="0">
              <a:latin typeface="Courier New"/>
              <a:cs typeface="Courier New"/>
            </a:endParaRPr>
          </a:p>
          <a:p>
            <a:pPr marL="0" indent="0">
              <a:buNone/>
            </a:pPr>
            <a:r>
              <a:rPr lang="en-US" sz="2800" dirty="0">
                <a:latin typeface="Calibri"/>
                <a:cs typeface="Calibri"/>
              </a:rPr>
              <a:t>The semaphore in OS/161:</a:t>
            </a:r>
          </a:p>
          <a:p>
            <a:pPr marL="0" indent="0">
              <a:buNone/>
            </a:pPr>
            <a:r>
              <a:rPr lang="en-US" sz="2400" dirty="0">
                <a:latin typeface="Courier New"/>
                <a:cs typeface="Courier New"/>
              </a:rPr>
              <a:t>	</a:t>
            </a:r>
            <a:r>
              <a:rPr lang="en-US" sz="2400" dirty="0" err="1">
                <a:latin typeface="Courier New"/>
                <a:cs typeface="Courier New"/>
              </a:rPr>
              <a:t>struct</a:t>
            </a:r>
            <a:r>
              <a:rPr lang="en-US" sz="2400" dirty="0">
                <a:latin typeface="Courier New"/>
                <a:cs typeface="Courier New"/>
              </a:rPr>
              <a:t> semaphore {</a:t>
            </a:r>
          </a:p>
          <a:p>
            <a:pPr marL="0" indent="0">
              <a:buNone/>
            </a:pPr>
            <a:r>
              <a:rPr lang="en-US" sz="2400" dirty="0">
                <a:latin typeface="Courier New"/>
                <a:cs typeface="Courier New"/>
              </a:rPr>
              <a:t>		char *name;</a:t>
            </a:r>
          </a:p>
          <a:p>
            <a:pPr marL="0" indent="0">
              <a:buNone/>
            </a:pPr>
            <a:r>
              <a:rPr lang="en-US" sz="2400" dirty="0">
                <a:latin typeface="Courier New"/>
                <a:cs typeface="Courier New"/>
              </a:rPr>
              <a:t>		volatile </a:t>
            </a:r>
            <a:r>
              <a:rPr lang="en-US" sz="2400" dirty="0" err="1">
                <a:latin typeface="Courier New"/>
                <a:cs typeface="Courier New"/>
              </a:rPr>
              <a:t>int</a:t>
            </a:r>
            <a:r>
              <a:rPr lang="en-US" sz="2400" dirty="0">
                <a:latin typeface="Courier New"/>
                <a:cs typeface="Courier New"/>
              </a:rPr>
              <a:t> count;</a:t>
            </a:r>
          </a:p>
          <a:p>
            <a:pPr marL="0" indent="0">
              <a:buNone/>
            </a:pPr>
            <a:r>
              <a:rPr lang="en-US" sz="2400" dirty="0">
                <a:latin typeface="Courier New"/>
                <a:cs typeface="Courier New"/>
              </a:rPr>
              <a:t>	};</a:t>
            </a:r>
            <a:endParaRPr lang="en-US" sz="2400" dirty="0">
              <a:solidFill>
                <a:srgbClr val="000000"/>
              </a:solidFill>
              <a:latin typeface="Courier New"/>
              <a:cs typeface="Courier New"/>
            </a:endParaRPr>
          </a:p>
        </p:txBody>
      </p:sp>
      <p:sp>
        <p:nvSpPr>
          <p:cNvPr id="4" name="AutoShape 13"/>
          <p:cNvSpPr>
            <a:spLocks noChangeArrowheads="1"/>
          </p:cNvSpPr>
          <p:nvPr/>
        </p:nvSpPr>
        <p:spPr bwMode="auto">
          <a:xfrm>
            <a:off x="9220200" y="457200"/>
            <a:ext cx="609600" cy="533400"/>
          </a:xfrm>
          <a:prstGeom prst="sun">
            <a:avLst>
              <a:gd name="adj" fmla="val 25000"/>
            </a:avLst>
          </a:prstGeom>
          <a:solidFill>
            <a:srgbClr val="CC0000"/>
          </a:solidFill>
          <a:ln w="22225">
            <a:solidFill>
              <a:srgbClr val="CC0000"/>
            </a:solidFill>
            <a:miter lim="800000"/>
            <a:headEnd/>
            <a:tailEnd type="none" w="sm" len="med"/>
          </a:ln>
        </p:spPr>
        <p:txBody>
          <a:bodyPr wrap="none" anchor="ctr"/>
          <a:lstStyle/>
          <a:p>
            <a:endParaRPr lang="en-US">
              <a:latin typeface="Trebuchet MS" charset="0"/>
              <a:ea typeface="MS PGothic" charset="0"/>
              <a:cs typeface="Arial" charset="0"/>
            </a:endParaRPr>
          </a:p>
        </p:txBody>
      </p:sp>
    </p:spTree>
    <p:extLst>
      <p:ext uri="{BB962C8B-B14F-4D97-AF65-F5344CB8AC3E}">
        <p14:creationId xmlns:p14="http://schemas.microsoft.com/office/powerpoint/2010/main" val="84696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1889</TotalTime>
  <Words>1142</Words>
  <Application>Microsoft Macintosh PowerPoint</Application>
  <PresentationFormat>Widescreen</PresentationFormat>
  <Paragraphs>158</Paragraphs>
  <Slides>21</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Calibri</vt:lpstr>
      <vt:lpstr>Courier New</vt:lpstr>
      <vt:lpstr>MS PGothic</vt:lpstr>
      <vt:lpstr>ＭＳ Ｐゴシック</vt:lpstr>
      <vt:lpstr>SimSun</vt:lpstr>
      <vt:lpstr>Times New Roman</vt:lpstr>
      <vt:lpstr>Trebuchet MS</vt:lpstr>
      <vt:lpstr>宋体</vt:lpstr>
      <vt:lpstr>Arial</vt:lpstr>
      <vt:lpstr>1_Default Design</vt:lpstr>
      <vt:lpstr>COMP 3500  Introduction to Operating Systems  Project 3 – Synchronization  Overview</vt:lpstr>
      <vt:lpstr>Project Objectives</vt:lpstr>
      <vt:lpstr>Three Tasks</vt:lpstr>
      <vt:lpstr>Task 1: Code-Reading Assignment</vt:lpstr>
      <vt:lpstr>Task 2: Programming Assignment</vt:lpstr>
      <vt:lpstr>Task 3: Written Assignment</vt:lpstr>
      <vt:lpstr>Tip 1:  the kmalloc and kfree functions</vt:lpstr>
      <vt:lpstr>Tip 2:  How to turn interrupts off? </vt:lpstr>
      <vt:lpstr>Semaphore in OS/161 What is the difference?</vt:lpstr>
      <vt:lpstr>Implement P() using Semaphore in OS/161</vt:lpstr>
      <vt:lpstr>Implement V() using Semaphore in OS/161</vt:lpstr>
      <vt:lpstr>How to P() and V() collaborate through  thread_sleep() and thread_wakeup()? See also Question (9) in Section 4.3</vt:lpstr>
      <vt:lpstr>PowerPoint Presentation</vt:lpstr>
      <vt:lpstr>Locks and Condition Variables (CV) in OS/161</vt:lpstr>
      <vt:lpstr>Review 1: Semaphore</vt:lpstr>
      <vt:lpstr>Review 2: Lock</vt:lpstr>
      <vt:lpstr>POSIX Mutex-related Functions</vt:lpstr>
      <vt:lpstr>Condition Variable or CV</vt:lpstr>
      <vt:lpstr>Semaphore vs. Condition Variable</vt:lpstr>
      <vt:lpstr>Producer/Consumer Problem</vt:lpstr>
      <vt:lpstr>PowerPoint Presentation</vt:lpstr>
    </vt:vector>
  </TitlesOfParts>
  <Company>New Mexico Tech</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239</cp:revision>
  <dcterms:created xsi:type="dcterms:W3CDTF">2006-08-22T22:53:10Z</dcterms:created>
  <dcterms:modified xsi:type="dcterms:W3CDTF">2017-09-20T15:38:47Z</dcterms:modified>
</cp:coreProperties>
</file>