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378" r:id="rId3"/>
    <p:sldId id="377" r:id="rId4"/>
    <p:sldId id="379" r:id="rId5"/>
    <p:sldId id="381" r:id="rId6"/>
    <p:sldId id="380" r:id="rId7"/>
    <p:sldId id="383" r:id="rId8"/>
    <p:sldId id="384" r:id="rId9"/>
    <p:sldId id="385" r:id="rId10"/>
    <p:sldId id="388" r:id="rId11"/>
    <p:sldId id="389" r:id="rId12"/>
  </p:sldIdLst>
  <p:sldSz cx="12192000" cy="6858000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72820" autoAdjust="0"/>
  </p:normalViewPr>
  <p:slideViewPr>
    <p:cSldViewPr>
      <p:cViewPr varScale="1">
        <p:scale>
          <a:sx n="42" d="100"/>
          <a:sy n="42" d="100"/>
        </p:scale>
        <p:origin x="44" y="3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84213"/>
            <a:ext cx="6076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Volatile_(computer_programming)&amp;action=edit&amp;section=3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GNU_Compiler_Collectio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Spring’17: Slides 1-5 in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Project 3-3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are the same as those in Project 3-2. Continue from Slide 6.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Fall’16 Covered</a:t>
            </a: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 Slides 1-9.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Condition Variable was not presented.</a:t>
            </a: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4213"/>
            <a:ext cx="6076950" cy="34194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9027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struct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lock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	char *name;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	// add what you need here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	// (don't forget to mark things volatile as needed)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};</a:t>
            </a:r>
          </a:p>
          <a:p>
            <a:endParaRPr lang="en-US" sz="120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Optimization comparison in 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[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  <a:hlinkClick r:id="rId3" tooltip="Edit section: Optimization comparison in C"/>
              </a:rPr>
              <a:t>edit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]</a:t>
            </a:r>
            <a:endParaRPr lang="en-US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The following C programs, and accompanying assemblies, demonstrate how the volatile keyword affects the compiler's output. The compiler in this case was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  <a:hlinkClick r:id="rId4" tooltip="GNU Compiler Collection"/>
              </a:rPr>
              <a:t>GCC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While observing the assembly code, it is clearly visible that the code generated with volatile objects is more verbose, making it longer so the nature of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volatileobjects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can be fulfilled. The volatile keyword prevents the compiler from performing optimization on code involving volatile objects, thus ensuring that each volatile variable assignment and read has a corresponding memory access.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Without the volatile keyword, the compiler knows a variable does not need to be reread from memory at each use, because there should not be any writes to its memory location from any other thread or process.</a:t>
            </a:r>
          </a:p>
          <a:p>
            <a:endParaRPr lang="en-US" sz="120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813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19414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8643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54509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10149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442367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08017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Semaphore mechanism has been implemented in OS/161.</a:t>
            </a:r>
          </a:p>
          <a:p>
            <a:r>
              <a:rPr lang="en-US" dirty="0"/>
              <a:t>Use the source code</a:t>
            </a:r>
            <a:r>
              <a:rPr lang="en-US" baseline="0" dirty="0"/>
              <a:t> of semaphore as a good example for </a:t>
            </a:r>
            <a:r>
              <a:rPr lang="en-US" baseline="0"/>
              <a:t>the implementation of </a:t>
            </a:r>
            <a:r>
              <a:rPr lang="en-US" baseline="0" dirty="0"/>
              <a:t>locks and </a:t>
            </a:r>
            <a:r>
              <a:rPr lang="en-US" baseline="0"/>
              <a:t>condition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762000"/>
            <a:ext cx="8077200" cy="29718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Systems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3 – </a:t>
            </a:r>
            <a:r>
              <a:rPr lang="en-US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 </a:t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Cats and Mice: Implementation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581400" y="4183064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alibri" charset="0"/>
                <a:ea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Auburn University</a:t>
            </a:r>
            <a:b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</a:b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http://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www.eng.auburn.edu</a:t>
            </a: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/~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xqin</a:t>
            </a:r>
            <a:endParaRPr lang="en-US" sz="2400" i="1" dirty="0">
              <a:solidFill>
                <a:schemeClr val="accent2"/>
              </a:solidFill>
              <a:latin typeface="Calibri" charset="0"/>
              <a:ea typeface="宋体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xqin@auburn.edu</a:t>
            </a:r>
            <a:endParaRPr lang="en-US" altLang="zh-CN" sz="2400" i="1" dirty="0">
              <a:solidFill>
                <a:schemeClr val="accent2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33400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Semaphore: Sample Usage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3246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457200"/>
            <a:ext cx="8763000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/* Declare a semaphore */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dirty="0">
                <a:latin typeface="Courier New"/>
                <a:cs typeface="Courier New"/>
              </a:rPr>
              <a:t> semaphore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sample_sm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/* Initialize the semaphore */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sample_sm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sem_create</a:t>
            </a:r>
            <a:r>
              <a:rPr lang="en-US" dirty="0">
                <a:latin typeface="Courier New"/>
                <a:cs typeface="Courier New"/>
              </a:rPr>
              <a:t>(“sample semaphore",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dirty="0" err="1">
                <a:latin typeface="Courier New"/>
                <a:cs typeface="Courier New"/>
              </a:rPr>
              <a:t>sample_sm</a:t>
            </a:r>
            <a:r>
              <a:rPr lang="en-US" dirty="0">
                <a:latin typeface="Courier New"/>
                <a:cs typeface="Courier New"/>
              </a:rPr>
              <a:t> == NULL) {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   panic(”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sample_sm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: Out of memory.\n");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/* Destroy the semaphore in the end */</a:t>
            </a:r>
          </a:p>
          <a:p>
            <a:r>
              <a:rPr lang="en-US" dirty="0" err="1">
                <a:latin typeface="Courier New"/>
                <a:cs typeface="Courier New"/>
              </a:rPr>
              <a:t>sem_destroy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sample_sm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 err="1">
                <a:latin typeface="Courier New"/>
                <a:cs typeface="Courier New"/>
              </a:rPr>
              <a:t>sample_sm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NULL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P(done); /* Wait for “done” */</a:t>
            </a:r>
          </a:p>
          <a:p>
            <a:r>
              <a:rPr lang="en-US" dirty="0">
                <a:latin typeface="Courier New"/>
                <a:cs typeface="Courier New"/>
              </a:rPr>
              <a:t>V(done); /* Signal “done” */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1295401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/* static can limit the scope of global variable to only the file it is declared in */</a:t>
            </a:r>
          </a:p>
        </p:txBody>
      </p:sp>
    </p:spTree>
    <p:extLst>
      <p:ext uri="{BB962C8B-B14F-4D97-AF65-F5344CB8AC3E}">
        <p14:creationId xmlns:p14="http://schemas.microsoft.com/office/powerpoint/2010/main" val="19334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86836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Locks in OS/161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935534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/* kern/include/</a:t>
            </a:r>
            <a:r>
              <a:rPr lang="en-US" dirty="0" err="1">
                <a:latin typeface="Courier New"/>
                <a:cs typeface="Courier New"/>
              </a:rPr>
              <a:t>synch.h</a:t>
            </a:r>
            <a:r>
              <a:rPr lang="en-US" dirty="0">
                <a:latin typeface="Courier New"/>
                <a:cs typeface="Courier New"/>
              </a:rPr>
              <a:t> */</a:t>
            </a:r>
          </a:p>
          <a:p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{</a:t>
            </a:r>
          </a:p>
          <a:p>
            <a:r>
              <a:rPr lang="en-US" dirty="0">
                <a:latin typeface="Courier New"/>
                <a:cs typeface="Courier New"/>
              </a:rPr>
              <a:t>	char *name;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FF3300"/>
                </a:solidFill>
                <a:latin typeface="Courier New"/>
                <a:cs typeface="Courier New"/>
              </a:rPr>
              <a:t>/* add what you need here. How? */</a:t>
            </a:r>
          </a:p>
          <a:p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</a:t>
            </a:r>
            <a:r>
              <a:rPr lang="en-US" dirty="0" err="1">
                <a:latin typeface="Courier New"/>
                <a:cs typeface="Courier New"/>
              </a:rPr>
              <a:t>lock_create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char *name);</a:t>
            </a:r>
          </a:p>
          <a:p>
            <a:r>
              <a:rPr lang="en-US" dirty="0">
                <a:latin typeface="Courier New"/>
                <a:cs typeface="Courier New"/>
              </a:rPr>
              <a:t>void         </a:t>
            </a:r>
            <a:r>
              <a:rPr lang="en-US" dirty="0" err="1">
                <a:latin typeface="Courier New"/>
                <a:cs typeface="Courier New"/>
              </a:rPr>
              <a:t>lock_acquire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*);</a:t>
            </a:r>
          </a:p>
          <a:p>
            <a:r>
              <a:rPr lang="en-US" dirty="0">
                <a:latin typeface="Courier New"/>
                <a:cs typeface="Courier New"/>
              </a:rPr>
              <a:t>void         </a:t>
            </a:r>
            <a:r>
              <a:rPr lang="en-US" dirty="0" err="1">
                <a:latin typeface="Courier New"/>
                <a:cs typeface="Courier New"/>
              </a:rPr>
              <a:t>lock_release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*);</a:t>
            </a:r>
          </a:p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lock_do_i_hold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*);</a:t>
            </a:r>
          </a:p>
          <a:p>
            <a:r>
              <a:rPr lang="en-US" dirty="0">
                <a:latin typeface="Courier New"/>
                <a:cs typeface="Courier New"/>
              </a:rPr>
              <a:t>void         </a:t>
            </a:r>
            <a:r>
              <a:rPr lang="en-US" dirty="0" err="1">
                <a:latin typeface="Courier New"/>
                <a:cs typeface="Courier New"/>
              </a:rPr>
              <a:t>lock_destroy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*);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2438401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33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3300"/>
                </a:solidFill>
                <a:latin typeface="Courier New"/>
                <a:cs typeface="Courier New"/>
              </a:rPr>
              <a:t> thread *volatile holder;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9296400" y="1752600"/>
            <a:ext cx="990600" cy="91440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304800"/>
            <a:ext cx="8134350" cy="9144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/>
                <a:cs typeface="Calibri"/>
              </a:rPr>
              <a:t>Review: Semaphores and Variables</a:t>
            </a:r>
            <a:endParaRPr lang="en-US" altLang="zh-CN" dirty="0">
              <a:latin typeface="Calibri"/>
              <a:ea typeface="宋体" charset="0"/>
              <a:cs typeface="Calibri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610600" cy="52578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 </a:t>
            </a:r>
            <a:r>
              <a:rPr lang="en-US" sz="2400" b="1" u="sng" dirty="0" err="1">
                <a:solidFill>
                  <a:srgbClr val="FF0000"/>
                </a:solidFill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all_dishes_available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r>
              <a:rPr lang="en-US" sz="2400" dirty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semaphore done = 0;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semaphore </a:t>
            </a:r>
            <a:r>
              <a:rPr lang="en-US" altLang="zh-CN" sz="2400" dirty="0" err="1">
                <a:latin typeface="Courier New"/>
                <a:ea typeface="宋体" charset="0"/>
                <a:cs typeface="Courier New"/>
              </a:rPr>
              <a:t>mutex</a:t>
            </a: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 = 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cats_wait_count</a:t>
            </a:r>
            <a:r>
              <a:rPr lang="en-US" sz="2400" dirty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 = true; /*first cat*/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>
                <a:latin typeface="Courier New"/>
                <a:cs typeface="Courier New"/>
              </a:rPr>
              <a:t>mice_queue</a:t>
            </a:r>
            <a:r>
              <a:rPr lang="en-US" sz="2400" dirty="0">
                <a:latin typeface="Courier New"/>
                <a:cs typeface="Courier New"/>
              </a:rPr>
              <a:t> = 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mice_wait_count</a:t>
            </a:r>
            <a:r>
              <a:rPr lang="en-US" sz="2400" dirty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no_mouse_eat</a:t>
            </a:r>
            <a:r>
              <a:rPr lang="en-US" sz="2400" dirty="0">
                <a:latin typeface="Courier New"/>
                <a:cs typeface="Courier New"/>
              </a:rPr>
              <a:t> = true; 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91765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533400"/>
            <a:ext cx="8991600" cy="59436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all_dishes_available</a:t>
            </a:r>
            <a:r>
              <a:rPr lang="en-US" sz="2400" dirty="0">
                <a:latin typeface="Courier New"/>
                <a:cs typeface="Courier New"/>
              </a:rPr>
              <a:t> == true)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 err="1">
                <a:latin typeface="Courier New"/>
                <a:cs typeface="Courier New"/>
              </a:rPr>
              <a:t>all_dishes_availalbe</a:t>
            </a:r>
            <a:r>
              <a:rPr lang="en-US" sz="2400" dirty="0">
                <a:latin typeface="Courier New"/>
                <a:cs typeface="Courier New"/>
              </a:rPr>
              <a:t> = false;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signal(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); /* let first cat in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cats_wait_count</a:t>
            </a:r>
            <a:r>
              <a:rPr lang="en-US" sz="2400" dirty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signal(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); /*first cat in, other wait*/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 == true) {/*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no_cat_eat:global</a:t>
            </a:r>
            <a:r>
              <a:rPr lang="en-US" sz="2400" dirty="0">
                <a:latin typeface="Courier New"/>
                <a:cs typeface="Courier New"/>
              </a:rPr>
              <a:t>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 = false;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 true;/*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first_cat_eat:local</a:t>
            </a:r>
            <a:r>
              <a:rPr lang="en-US" sz="2400" dirty="0">
                <a:latin typeface="Courier New"/>
                <a:cs typeface="Courier New"/>
              </a:rPr>
              <a:t>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else 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 false;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533400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First Cat and No Mouse</a:t>
            </a:r>
          </a:p>
        </p:txBody>
      </p:sp>
    </p:spTree>
    <p:extLst>
      <p:ext uri="{BB962C8B-B14F-4D97-AF65-F5344CB8AC3E}">
        <p14:creationId xmlns:p14="http://schemas.microsoft.com/office/powerpoint/2010/main" val="33288137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763000" cy="55626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== true)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wait(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if (</a:t>
            </a:r>
            <a:r>
              <a:rPr lang="en-US" sz="2400" dirty="0" err="1">
                <a:latin typeface="Courier New"/>
                <a:cs typeface="Courier New"/>
              </a:rPr>
              <a:t>cat_wait_count</a:t>
            </a:r>
            <a:r>
              <a:rPr lang="en-US" sz="2400" dirty="0">
                <a:latin typeface="Courier New"/>
                <a:cs typeface="Courier New"/>
              </a:rPr>
              <a:t> &gt; 1)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err="1">
                <a:latin typeface="Courier New"/>
                <a:cs typeface="Courier New"/>
              </a:rPr>
              <a:t>another_cat_eat</a:t>
            </a:r>
            <a:r>
              <a:rPr lang="en-US" sz="2400" dirty="0">
                <a:latin typeface="Courier New"/>
                <a:cs typeface="Courier New"/>
              </a:rPr>
              <a:t> = true;   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signal(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); /*let another cat in*/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signal(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kprintf</a:t>
            </a:r>
            <a:r>
              <a:rPr lang="en-US" sz="2400" dirty="0">
                <a:latin typeface="Courier New"/>
                <a:cs typeface="Courier New"/>
              </a:rPr>
              <a:t>(“Cat in the kitchen.\n”); /*cat name*/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How does the first cat 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control the kitchen</a:t>
            </a:r>
            <a:r>
              <a:rPr lang="en-US" sz="3200" dirty="0">
                <a:latin typeface="Calibri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81814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533400"/>
            <a:ext cx="8610600" cy="61722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); /*protect shared variables*/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(dish1_busy  == false)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dish1_busy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mydish</a:t>
            </a:r>
            <a:r>
              <a:rPr lang="en-US" sz="2400" dirty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else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assert(dish2_busy == false);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dish2_busy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mydish</a:t>
            </a:r>
            <a:r>
              <a:rPr lang="en-US" sz="2400" dirty="0">
                <a:latin typeface="Courier New"/>
                <a:cs typeface="Courier New"/>
              </a:rPr>
              <a:t> = 2;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signal(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kprint</a:t>
            </a:r>
            <a:r>
              <a:rPr lang="en-US" sz="2400" dirty="0">
                <a:latin typeface="Courier New"/>
                <a:cs typeface="Courier New"/>
              </a:rPr>
              <a:t>(“Cat eating.\n”); /* cat name */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clocksleep</a:t>
            </a:r>
            <a:r>
              <a:rPr lang="en-US" sz="2400" dirty="0">
                <a:latin typeface="Courier New"/>
                <a:cs typeface="Courier New"/>
              </a:rPr>
              <a:t>(1); /* enjoys food */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kprint</a:t>
            </a:r>
            <a:r>
              <a:rPr lang="en-US" sz="2400" dirty="0">
                <a:latin typeface="Courier New"/>
                <a:cs typeface="Courier New"/>
              </a:rPr>
              <a:t>(“Finish eating.\n”); /* done. */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457200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All cats (first cat and non-first cat) 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in the kitchen.</a:t>
            </a:r>
          </a:p>
        </p:txBody>
      </p:sp>
    </p:spTree>
    <p:extLst>
      <p:ext uri="{BB962C8B-B14F-4D97-AF65-F5344CB8AC3E}">
        <p14:creationId xmlns:p14="http://schemas.microsoft.com/office/powerpoint/2010/main" val="16672957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610600" cy="55626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); /*protect shared variables*/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mydish</a:t>
            </a:r>
            <a:r>
              <a:rPr lang="en-US" sz="2400" dirty="0">
                <a:latin typeface="Courier New"/>
                <a:cs typeface="Courier New"/>
              </a:rPr>
              <a:t> == 1) /* release dish 1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dish1_busy = false;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else /* release dish 2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dish2_busy = false;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signal(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 /*protect shared variables*/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cat_wait_count</a:t>
            </a:r>
            <a:r>
              <a:rPr lang="en-US" sz="2400" dirty="0">
                <a:latin typeface="Courier New"/>
                <a:cs typeface="Courier New"/>
              </a:rPr>
              <a:t>--; /*reduced before leaving*/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signal(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8610600" cy="914400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All cats (first cat and non-first cat) 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release dishes.</a:t>
            </a:r>
          </a:p>
        </p:txBody>
      </p:sp>
    </p:spTree>
    <p:extLst>
      <p:ext uri="{BB962C8B-B14F-4D97-AF65-F5344CB8AC3E}">
        <p14:creationId xmlns:p14="http://schemas.microsoft.com/office/powerpoint/2010/main" val="41498954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610600" cy="55626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== true) { /* first cat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if (</a:t>
            </a:r>
            <a:r>
              <a:rPr lang="en-US" sz="2400" dirty="0" err="1">
                <a:latin typeface="Courier New"/>
                <a:cs typeface="Courier New"/>
              </a:rPr>
              <a:t>another_cat_eat</a:t>
            </a:r>
            <a:r>
              <a:rPr lang="en-US" sz="2400" dirty="0">
                <a:latin typeface="Courier New"/>
                <a:cs typeface="Courier New"/>
              </a:rPr>
              <a:t> == true)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wait(done); /* wait for another cat */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kprintf</a:t>
            </a:r>
            <a:r>
              <a:rPr lang="en-US" sz="2400" dirty="0">
                <a:latin typeface="Courier New"/>
                <a:cs typeface="Courier New"/>
              </a:rPr>
              <a:t>(“First cat is leaving.\n”);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 = true; /*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let next cat control</a:t>
            </a:r>
            <a:r>
              <a:rPr lang="en-US" sz="2400" dirty="0">
                <a:latin typeface="Courier New"/>
                <a:cs typeface="Courier New"/>
              </a:rPr>
              <a:t>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/* Switch to mice if any is waiting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/* (1) Wake up mice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/* (2) Wake up cat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/* (3) set </a:t>
            </a:r>
            <a:r>
              <a:rPr lang="en-US" sz="2400" dirty="0" err="1">
                <a:latin typeface="Courier New"/>
                <a:cs typeface="Courier New"/>
              </a:rPr>
              <a:t>all_dishes_available</a:t>
            </a:r>
            <a:r>
              <a:rPr lang="en-US" sz="2400" dirty="0">
                <a:latin typeface="Courier New"/>
                <a:cs typeface="Courier New"/>
              </a:rPr>
              <a:t> to true */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First cat is leaving the kitchen.</a:t>
            </a:r>
            <a:endParaRPr lang="en-US" sz="3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854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8610600" cy="57912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/* Switch to mice if any is waiting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wait(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 /* protect shared variables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if (</a:t>
            </a:r>
            <a:r>
              <a:rPr lang="en-US" sz="2400" dirty="0" err="1">
                <a:latin typeface="Courier New"/>
                <a:cs typeface="Courier New"/>
              </a:rPr>
              <a:t>mice_wait_count</a:t>
            </a:r>
            <a:r>
              <a:rPr lang="en-US" sz="2400" dirty="0">
                <a:latin typeface="Courier New"/>
                <a:cs typeface="Courier New"/>
              </a:rPr>
              <a:t> &gt; 0) /* mice waiting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signal(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mice_queue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2400" dirty="0">
                <a:latin typeface="Courier New"/>
                <a:cs typeface="Courier New"/>
              </a:rPr>
              <a:t>; /* let mice eat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else if (</a:t>
            </a:r>
            <a:r>
              <a:rPr lang="en-US" sz="2400" dirty="0" err="1">
                <a:latin typeface="Courier New"/>
                <a:cs typeface="Courier New"/>
              </a:rPr>
              <a:t>cats_wait_count</a:t>
            </a:r>
            <a:r>
              <a:rPr lang="en-US" sz="2400" dirty="0">
                <a:latin typeface="Courier New"/>
                <a:cs typeface="Courier New"/>
              </a:rPr>
              <a:t> &gt; 0)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 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signal(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cats_queue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r>
              <a:rPr lang="en-US" sz="2400" dirty="0">
                <a:latin typeface="Courier New"/>
                <a:cs typeface="Courier New"/>
              </a:rPr>
              <a:t> /* let cat eat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else </a:t>
            </a:r>
            <a:r>
              <a:rPr lang="en-US" sz="2400" dirty="0" err="1">
                <a:latin typeface="Courier New"/>
                <a:cs typeface="Courier New"/>
              </a:rPr>
              <a:t>all_dishes_availalbe</a:t>
            </a:r>
            <a:r>
              <a:rPr lang="en-US" sz="2400" dirty="0">
                <a:latin typeface="Courier New"/>
                <a:cs typeface="Courier New"/>
              </a:rPr>
              <a:t>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signal(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 /* end of 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else { /* non-first cat is leaving */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kprintf</a:t>
            </a:r>
            <a:r>
              <a:rPr lang="en-US" sz="2400" dirty="0">
                <a:latin typeface="Courier New"/>
                <a:cs typeface="Courier New"/>
              </a:rPr>
              <a:t>(“Non-first cat is leaving\n”);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signal(done);</a:t>
            </a:r>
            <a:r>
              <a:rPr lang="en-US" sz="2400" dirty="0">
                <a:latin typeface="Courier New"/>
                <a:cs typeface="Courier New"/>
              </a:rPr>
              <a:t> /* inform the first cat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858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How to wake up waiting mice or cats?</a:t>
            </a:r>
            <a:endParaRPr lang="en-US" sz="3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616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86836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Semaphore in OS/161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935533"/>
            <a:ext cx="8915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/* kern/include/</a:t>
            </a:r>
            <a:r>
              <a:rPr lang="en-US" dirty="0" err="1">
                <a:latin typeface="Courier New"/>
                <a:cs typeface="Courier New"/>
              </a:rPr>
              <a:t>synch.h</a:t>
            </a:r>
            <a:r>
              <a:rPr lang="en-US" dirty="0">
                <a:latin typeface="Courier New"/>
                <a:cs typeface="Courier New"/>
              </a:rPr>
              <a:t> */</a:t>
            </a:r>
          </a:p>
          <a:p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semaphore {</a:t>
            </a:r>
          </a:p>
          <a:p>
            <a:r>
              <a:rPr lang="en-US" dirty="0">
                <a:latin typeface="Courier New"/>
                <a:cs typeface="Courier New"/>
              </a:rPr>
              <a:t>	char *name;</a:t>
            </a:r>
          </a:p>
          <a:p>
            <a:r>
              <a:rPr lang="en-US" dirty="0">
                <a:latin typeface="Courier New"/>
                <a:cs typeface="Courier New"/>
              </a:rPr>
              <a:t>	volatile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count;</a:t>
            </a:r>
          </a:p>
          <a:p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semaphore* </a:t>
            </a:r>
            <a:r>
              <a:rPr lang="en-US" dirty="0" err="1">
                <a:latin typeface="Courier New"/>
                <a:cs typeface="Courier New"/>
              </a:rPr>
              <a:t>sem_create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char  </a:t>
            </a:r>
          </a:p>
          <a:p>
            <a:r>
              <a:rPr lang="en-US" dirty="0">
                <a:latin typeface="Courier New"/>
                <a:cs typeface="Courier New"/>
              </a:rPr>
              <a:t>             *name,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initial_count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sem_destroy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semaphore *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void P(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semaphore *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void V(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semaphore *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/*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Implemented</a:t>
            </a:r>
            <a:r>
              <a:rPr lang="en-US" dirty="0">
                <a:latin typeface="Courier New"/>
                <a:cs typeface="Courier New"/>
              </a:rPr>
              <a:t> in kern/thread/</a:t>
            </a:r>
            <a:r>
              <a:rPr lang="en-US" dirty="0" err="1">
                <a:latin typeface="Courier New"/>
                <a:cs typeface="Courier New"/>
              </a:rPr>
              <a:t>synch.c</a:t>
            </a:r>
            <a:r>
              <a:rPr lang="en-US" dirty="0">
                <a:latin typeface="Courier New"/>
                <a:cs typeface="Courier New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408905570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</TotalTime>
  <Words>1509</Words>
  <Application>Microsoft Office PowerPoint</Application>
  <PresentationFormat>Widescreen</PresentationFormat>
  <Paragraphs>218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宋体</vt:lpstr>
      <vt:lpstr>Arial</vt:lpstr>
      <vt:lpstr>Calibri</vt:lpstr>
      <vt:lpstr>Courier New</vt:lpstr>
      <vt:lpstr>Times New Roman</vt:lpstr>
      <vt:lpstr>1_Default Design</vt:lpstr>
      <vt:lpstr>COMP 3500  Introduction to Operating Systems  Project 3 – Synchronization  Cats and Mice: Implementation</vt:lpstr>
      <vt:lpstr>Review: Semaphores and Variables</vt:lpstr>
      <vt:lpstr>First Cat and No Mouse</vt:lpstr>
      <vt:lpstr>How does the first cat control the kitchen?</vt:lpstr>
      <vt:lpstr>All cats (first cat and non-first cat) in the kitchen.</vt:lpstr>
      <vt:lpstr>All cats (first cat and non-first cat) release dishes.</vt:lpstr>
      <vt:lpstr>First cat is leaving the kitchen.</vt:lpstr>
      <vt:lpstr>How to wake up waiting mice or cats?</vt:lpstr>
      <vt:lpstr>Semaphore in OS/161</vt:lpstr>
      <vt:lpstr>Semaphore: Sample Usage </vt:lpstr>
      <vt:lpstr>Locks in OS/161</vt:lpstr>
    </vt:vector>
  </TitlesOfParts>
  <Company>New Mexico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343</cp:revision>
  <dcterms:created xsi:type="dcterms:W3CDTF">2006-08-22T22:53:10Z</dcterms:created>
  <dcterms:modified xsi:type="dcterms:W3CDTF">2017-02-10T05:22:58Z</dcterms:modified>
</cp:coreProperties>
</file>