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2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1"/>
  </p:notesMasterIdLst>
  <p:sldIdLst>
    <p:sldId id="432" r:id="rId2"/>
    <p:sldId id="442" r:id="rId3"/>
    <p:sldId id="433" r:id="rId4"/>
    <p:sldId id="443" r:id="rId5"/>
    <p:sldId id="441" r:id="rId6"/>
    <p:sldId id="439" r:id="rId7"/>
    <p:sldId id="434" r:id="rId8"/>
    <p:sldId id="436" r:id="rId9"/>
    <p:sldId id="435" r:id="rId10"/>
  </p:sldIdLst>
  <p:sldSz cx="12192000" cy="6858000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5pPr>
    <a:lvl6pPr marL="22860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6pPr>
    <a:lvl7pPr marL="27432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7pPr>
    <a:lvl8pPr marL="32004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8pPr>
    <a:lvl9pPr marL="3657600" algn="l" defTabSz="914400" rtl="0" eaLnBrk="1" latinLnBrk="0" hangingPunct="1">
      <a:defRPr sz="1200" kern="1200">
        <a:solidFill>
          <a:srgbClr val="898989"/>
        </a:solidFill>
        <a:latin typeface="Calibri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2"/>
    <p:restoredTop sz="55393"/>
  </p:normalViewPr>
  <p:slideViewPr>
    <p:cSldViewPr>
      <p:cViewPr varScale="1">
        <p:scale>
          <a:sx n="69" d="100"/>
          <a:sy n="69" d="100"/>
        </p:scale>
        <p:origin x="133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4" Type="http://schemas.openxmlformats.org/officeDocument/2006/relationships/chartUserShapes" Target="../drawings/drawing1.xml"/><Relationship Id="rId1" Type="http://schemas.microsoft.com/office/2011/relationships/chartStyle" Target="style5.xml"/><Relationship Id="rId2" Type="http://schemas.microsoft.com/office/2011/relationships/chartColorStyle" Target="colors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4" Type="http://schemas.openxmlformats.org/officeDocument/2006/relationships/chartUserShapes" Target="../drawings/drawing2.xml"/><Relationship Id="rId1" Type="http://schemas.microsoft.com/office/2011/relationships/chartStyle" Target="style6.xml"/><Relationship Id="rId2" Type="http://schemas.microsoft.com/office/2011/relationships/chartColorStyle" Target="colors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Number of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16.0</c:v>
                </c:pt>
                <c:pt idx="3">
                  <c:v>11.0</c:v>
                </c:pt>
                <c:pt idx="4">
                  <c:v>9.0</c:v>
                </c:pt>
                <c:pt idx="5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76640496"/>
        <c:axId val="676597888"/>
      </c:barChart>
      <c:catAx>
        <c:axId val="67664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6597888"/>
        <c:crosses val="autoZero"/>
        <c:auto val="1"/>
        <c:lblAlgn val="ctr"/>
        <c:lblOffset val="100"/>
        <c:noMultiLvlLbl val="0"/>
      </c:catAx>
      <c:valAx>
        <c:axId val="676597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66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Number of Students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&lt;60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19.0</c:v>
                </c:pt>
                <c:pt idx="3">
                  <c:v>18.0</c:v>
                </c:pt>
                <c:pt idx="4">
                  <c:v>10.0</c:v>
                </c:pt>
                <c:pt idx="5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13443472"/>
        <c:axId val="657871280"/>
      </c:barChart>
      <c:catAx>
        <c:axId val="71344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871280"/>
        <c:crosses val="autoZero"/>
        <c:auto val="1"/>
        <c:lblAlgn val="ctr"/>
        <c:lblOffset val="100"/>
        <c:noMultiLvlLbl val="0"/>
      </c:catAx>
      <c:valAx>
        <c:axId val="657871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3443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Spring’17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&lt;60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19.0</c:v>
                </c:pt>
                <c:pt idx="3">
                  <c:v>18.0</c:v>
                </c:pt>
                <c:pt idx="4">
                  <c:v>10.0</c:v>
                </c:pt>
                <c:pt idx="5">
                  <c:v>3.0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B1D-494A-8A1B-DE193FF2920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40440720"/>
        <c:axId val="741613120"/>
      </c:barChart>
      <c:catAx>
        <c:axId val="640440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613120"/>
        <c:crosses val="autoZero"/>
        <c:auto val="1"/>
        <c:lblAlgn val="ctr"/>
        <c:lblOffset val="100"/>
        <c:noMultiLvlLbl val="0"/>
      </c:catAx>
      <c:valAx>
        <c:axId val="741613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0440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Calibri" charset="0"/>
                <a:ea typeface="Calibri" charset="0"/>
                <a:cs typeface="Calibri" charset="0"/>
              </a:rPr>
              <a:t>Fall’17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c:rich>
      </c:tx>
      <c:layout>
        <c:manualLayout>
          <c:xMode val="edge"/>
          <c:yMode val="edge"/>
          <c:x val="0.409748858447489"/>
          <c:y val="0.04285715089185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296803652968036"/>
          <c:y val="0.200702512317681"/>
          <c:w val="0.940639269406393"/>
          <c:h val="0.7169283308827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&gt;=90</c:v>
                </c:pt>
                <c:pt idx="1">
                  <c:v>&gt;=80</c:v>
                </c:pt>
                <c:pt idx="2">
                  <c:v>&gt;=70</c:v>
                </c:pt>
                <c:pt idx="3">
                  <c:v>&gt;=60</c:v>
                </c:pt>
                <c:pt idx="4">
                  <c:v>&gt;=50</c:v>
                </c:pt>
                <c:pt idx="5">
                  <c:v>&lt;50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5.0</c:v>
                </c:pt>
                <c:pt idx="1">
                  <c:v>10.0</c:v>
                </c:pt>
                <c:pt idx="2">
                  <c:v>16.0</c:v>
                </c:pt>
                <c:pt idx="3">
                  <c:v>11.0</c:v>
                </c:pt>
                <c:pt idx="4">
                  <c:v>9.0</c:v>
                </c:pt>
                <c:pt idx="5">
                  <c:v>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643922192"/>
        <c:axId val="643844256"/>
      </c:barChart>
      <c:catAx>
        <c:axId val="64392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844256"/>
        <c:crosses val="autoZero"/>
        <c:auto val="1"/>
        <c:lblAlgn val="ctr"/>
        <c:lblOffset val="100"/>
        <c:noMultiLvlLbl val="0"/>
      </c:catAx>
      <c:valAx>
        <c:axId val="6438442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392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7314814814815"/>
          <c:y val="0.0"/>
          <c:w val="0.987268492846845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10.0</c:v>
                </c:pt>
                <c:pt idx="1">
                  <c:v>31.0</c:v>
                </c:pt>
                <c:pt idx="2">
                  <c:v>21.0</c:v>
                </c:pt>
                <c:pt idx="3">
                  <c:v>3.0</c:v>
                </c:pt>
                <c:pt idx="4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14837728"/>
        <c:axId val="625713248"/>
      </c:barChart>
      <c:catAx>
        <c:axId val="71483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713248"/>
        <c:crosses val="autoZero"/>
        <c:auto val="1"/>
        <c:lblAlgn val="ctr"/>
        <c:lblOffset val="100"/>
        <c:noMultiLvlLbl val="0"/>
      </c:catAx>
      <c:valAx>
        <c:axId val="625713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1483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27314814814815"/>
          <c:y val="0.0"/>
          <c:w val="0.987268492846845"/>
          <c:h val="0.9001029894512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Students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Calibri" charset="0"/>
                    <a:ea typeface="Calibri" charset="0"/>
                    <a:cs typeface="Calibri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12.0</c:v>
                </c:pt>
                <c:pt idx="1">
                  <c:v>25.0</c:v>
                </c:pt>
                <c:pt idx="2">
                  <c:v>13.0</c:v>
                </c:pt>
                <c:pt idx="3">
                  <c:v>3.0</c:v>
                </c:pt>
                <c:pt idx="4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1FE-4326-94F3-0436124E9F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741484560"/>
        <c:axId val="640530112"/>
      </c:barChart>
      <c:catAx>
        <c:axId val="74148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530112"/>
        <c:crosses val="autoZero"/>
        <c:auto val="1"/>
        <c:lblAlgn val="ctr"/>
        <c:lblOffset val="100"/>
        <c:noMultiLvlLbl val="0"/>
      </c:catAx>
      <c:valAx>
        <c:axId val="640530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1484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0.46479</cdr:x>
      <cdr:y>0.07003</cdr:y>
    </cdr:from>
    <cdr:to>
      <cdr:x>0.80282</cdr:x>
      <cdr:y>0.16808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14600" y="381000"/>
          <a:ext cx="18288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>
              <a:latin typeface="Calibri" charset="0"/>
              <a:ea typeface="Calibri" charset="0"/>
              <a:cs typeface="Calibri" charset="0"/>
            </a:rPr>
            <a:t>Spring’17</a:t>
          </a:r>
          <a:endParaRPr lang="en-US" sz="2800" dirty="0">
            <a:latin typeface="Calibri" charset="0"/>
            <a:ea typeface="Calibri" charset="0"/>
            <a:cs typeface="Calibri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0.46479</cdr:x>
      <cdr:y>0.07003</cdr:y>
    </cdr:from>
    <cdr:to>
      <cdr:x>0.80282</cdr:x>
      <cdr:y>0.16808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514600" y="381000"/>
          <a:ext cx="1828800" cy="533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800" dirty="0" smtClean="0">
              <a:latin typeface="Calibri" charset="0"/>
              <a:ea typeface="Calibri" charset="0"/>
              <a:cs typeface="Calibri" charset="0"/>
            </a:rPr>
            <a:t>Spring’17</a:t>
          </a:r>
          <a:endParaRPr lang="en-US" sz="2800" dirty="0">
            <a:latin typeface="Calibri" charset="0"/>
            <a:ea typeface="Calibri" charset="0"/>
            <a:cs typeface="Calibri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84EEA300-0D81-8740-A1A8-1FDA3392135A}" type="datetimeFigureOut">
              <a:rPr lang="en-US" altLang="en-US"/>
              <a:pPr>
                <a:defRPr/>
              </a:pPr>
              <a:t>10/6/17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mtClean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77F215E-2BBE-9A4B-82E2-85FF88E00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031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0438" tIns="44425" rIns="90438" bIns="44425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altLang="zh-CN" dirty="0">
              <a:ea typeface="SimSun" charset="0"/>
            </a:endParaRPr>
          </a:p>
        </p:txBody>
      </p:sp>
      <p:sp>
        <p:nvSpPr>
          <p:cNvPr id="5123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55663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878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90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 17</a:t>
            </a:r>
          </a:p>
          <a:p>
            <a:r>
              <a:rPr lang="en-US" dirty="0" smtClean="0"/>
              <a:t>A: 7.7%</a:t>
            </a:r>
          </a:p>
          <a:p>
            <a:r>
              <a:rPr lang="en-US" dirty="0" smtClean="0"/>
              <a:t>B:</a:t>
            </a:r>
            <a:r>
              <a:rPr lang="en-US" baseline="0" dirty="0" smtClean="0"/>
              <a:t> 15.4%</a:t>
            </a:r>
          </a:p>
          <a:p>
            <a:r>
              <a:rPr lang="en-US" baseline="0" dirty="0" smtClean="0"/>
              <a:t>C: 29.2%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Fall 17</a:t>
            </a:r>
          </a:p>
          <a:p>
            <a:r>
              <a:rPr lang="en-US" baseline="0" dirty="0" smtClean="0"/>
              <a:t>A: 9.4%</a:t>
            </a:r>
          </a:p>
          <a:p>
            <a:r>
              <a:rPr lang="en-US" baseline="0" dirty="0" smtClean="0"/>
              <a:t>B: 18.9%</a:t>
            </a:r>
          </a:p>
          <a:p>
            <a:r>
              <a:rPr lang="en-US" baseline="0" dirty="0" smtClean="0"/>
              <a:t>C</a:t>
            </a:r>
            <a:r>
              <a:rPr lang="en-US" baseline="0" smtClean="0"/>
              <a:t>: 30.2%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563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r>
              <a:rPr lang="en-US" baseline="0" dirty="0" smtClean="0"/>
              <a:t> 17: </a:t>
            </a:r>
          </a:p>
          <a:p>
            <a:r>
              <a:rPr lang="en-US" baseline="0" dirty="0" smtClean="0"/>
              <a:t>A: 15%</a:t>
            </a:r>
          </a:p>
          <a:p>
            <a:r>
              <a:rPr lang="en-US" baseline="0" dirty="0" smtClean="0"/>
              <a:t>B: 47%</a:t>
            </a:r>
          </a:p>
          <a:p>
            <a:endParaRPr lang="en-US" baseline="0" dirty="0" smtClean="0"/>
          </a:p>
          <a:p>
            <a:r>
              <a:rPr lang="en-US" baseline="0" dirty="0" smtClean="0"/>
              <a:t>Fall 17</a:t>
            </a:r>
          </a:p>
          <a:p>
            <a:r>
              <a:rPr lang="en-US" baseline="0" dirty="0" smtClean="0"/>
              <a:t>A: 22%</a:t>
            </a:r>
          </a:p>
          <a:p>
            <a:r>
              <a:rPr lang="en-US" baseline="0" dirty="0" smtClean="0"/>
              <a:t>B: 47%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1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&gt;=90: 7%</a:t>
            </a:r>
          </a:p>
          <a:p>
            <a:r>
              <a:rPr lang="en-US" dirty="0"/>
              <a:t>&gt;=80: 36%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7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Fall’16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Robert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Lagen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Erich Wu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Bowen Dong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Brandon Moseley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Thomas Seitz</a:t>
            </a:r>
          </a:p>
          <a:p>
            <a:pPr fontAlgn="ctr"/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59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Fall’16</a:t>
            </a:r>
          </a:p>
          <a:p>
            <a:pPr fontAlgn="ctr"/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Seyoung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 Chung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Morgan Hood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Alexei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Pillen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Daniel Mote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Stephen Shirley</a:t>
            </a:r>
          </a:p>
          <a:p>
            <a:pPr font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Michael Harrison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2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/>
              <a:t>Fall’16</a:t>
            </a:r>
          </a:p>
          <a:p>
            <a:pPr fontAlgn="ctr"/>
            <a:r>
              <a:rPr lang="en-US" dirty="0" err="1"/>
              <a:t>Tarence</a:t>
            </a:r>
            <a:r>
              <a:rPr lang="en-US" dirty="0"/>
              <a:t> Beard</a:t>
            </a:r>
          </a:p>
          <a:p>
            <a:pPr fontAlgn="ctr"/>
            <a:r>
              <a:rPr lang="en-US" dirty="0"/>
              <a:t>Dustin Spencer</a:t>
            </a:r>
          </a:p>
          <a:p>
            <a:pPr fontAlgn="ctr"/>
            <a:r>
              <a:rPr lang="en-US" dirty="0"/>
              <a:t>Michael Callaway</a:t>
            </a:r>
          </a:p>
          <a:p>
            <a:pPr font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F215E-2BBE-9A4B-82E2-85FF88E0048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12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264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SGCOE V 158 2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400" y="76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D67858-79AD-5E47-9ADE-A658D4353DCE}" type="datetime1">
              <a:rPr lang="en-US" altLang="en-US"/>
              <a:pPr>
                <a:defRPr/>
              </a:pPr>
              <a:t>10/6/17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7DCF55C9-80E7-1D44-ACC4-8BBCF99562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Copyright © 2008 Pearson Addison-Wesley. All rights reserved.</a:t>
            </a:r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83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56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2"/>
          </p:nvPr>
        </p:nvSpPr>
        <p:spPr>
          <a:xfrm>
            <a:off x="6502400" y="6324601"/>
            <a:ext cx="1219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mtClean="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fld id="{13DD8242-E7E1-FE45-BEAD-B9C6AC76727A}" type="datetime1">
              <a:rPr lang="en-US" altLang="en-US"/>
              <a:pPr>
                <a:defRPr/>
              </a:pPr>
              <a:t>10/6/17</a:t>
            </a:fld>
            <a:endParaRPr lang="en-US" altLang="en-US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1422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en-US"/>
              <a:t>5-</a:t>
            </a:r>
            <a:fld id="{27279C8E-0064-2B46-BD36-855686ECA0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09600" y="6340476"/>
            <a:ext cx="5791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mtClean="0">
                <a:latin typeface="Calibri" pitchFamily="34" charset="0"/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 altLang="en-US"/>
              <a:t>Copyright © 2008 Pearson Addison-Wesley. All rights reserved.</a:t>
            </a:r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charset="0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 idx="4294967295"/>
          </p:nvPr>
        </p:nvSpPr>
        <p:spPr>
          <a:xfrm>
            <a:off x="2057400" y="762000"/>
            <a:ext cx="8077200" cy="2514600"/>
          </a:xfrm>
        </p:spPr>
        <p:txBody>
          <a:bodyPr/>
          <a:lstStyle/>
          <a:p>
            <a:pPr eaLnBrk="1" hangingPunct="1"/>
            <a:r>
              <a:rPr lang="en-US" altLang="zh-CN" sz="4100">
                <a:latin typeface="Calibri" charset="0"/>
                <a:ea typeface="SimSun" charset="0"/>
              </a:rPr>
              <a:t>COMP 3500 </a:t>
            </a:r>
            <a:br>
              <a:rPr lang="en-US" altLang="zh-CN" sz="4100">
                <a:latin typeface="Calibri" charset="0"/>
                <a:ea typeface="SimSun" charset="0"/>
              </a:rPr>
            </a:br>
            <a:r>
              <a:rPr lang="en-US" altLang="zh-CN" sz="4100">
                <a:latin typeface="Calibri" charset="0"/>
                <a:ea typeface="SimSun" charset="0"/>
              </a:rPr>
              <a:t>Introduction to Operating Systems</a:t>
            </a:r>
            <a:br>
              <a:rPr lang="en-US" altLang="zh-CN" sz="4100">
                <a:latin typeface="Calibri" charset="0"/>
                <a:ea typeface="SimSun" charset="0"/>
              </a:rPr>
            </a:br>
            <a:r>
              <a:rPr lang="en-US" altLang="zh-CN" sz="4100" dirty="0">
                <a:latin typeface="Calibri" charset="0"/>
                <a:ea typeface="SimSun" charset="0"/>
              </a:rPr>
              <a:t/>
            </a:r>
            <a:br>
              <a:rPr lang="en-US" altLang="zh-CN" sz="4100" dirty="0">
                <a:latin typeface="Calibri" charset="0"/>
                <a:ea typeface="SimSun" charset="0"/>
              </a:rPr>
            </a:br>
            <a:r>
              <a:rPr lang="en-US" altLang="zh-CN" sz="4100" dirty="0">
                <a:latin typeface="Calibri" charset="0"/>
                <a:ea typeface="SimSun" charset="0"/>
              </a:rPr>
              <a:t>Midterm Exam 1 - </a:t>
            </a:r>
            <a:r>
              <a:rPr lang="en-US" altLang="zh-CN" dirty="0">
                <a:latin typeface="Calibri" charset="0"/>
                <a:ea typeface="SimSun" charset="0"/>
              </a:rPr>
              <a:t>Feedback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581400" y="3733800"/>
            <a:ext cx="4953000" cy="191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algn="l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algn="l" eaLnBrk="0" hangingPunct="0"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algn="l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algn="l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b="1">
                <a:latin typeface="Calibri" charset="0"/>
                <a:ea typeface="SimSun" charset="0"/>
              </a:rPr>
              <a:t>Dr. Xiao Qin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en-US" sz="2400" i="1">
                <a:latin typeface="Calibri" charset="0"/>
              </a:rPr>
              <a:t>Auburn University</a:t>
            </a:r>
            <a:br>
              <a:rPr kumimoji="1" lang="en-US" altLang="en-US" sz="2400" i="1">
                <a:latin typeface="Calibri" charset="0"/>
              </a:rPr>
            </a:br>
            <a:r>
              <a:rPr kumimoji="1" lang="en-US" altLang="en-US" sz="2400" i="1">
                <a:latin typeface="Calibri" charset="0"/>
              </a:rPr>
              <a:t>http://www.eng.auburn.edu/~xqin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kumimoji="1" lang="en-US" altLang="en-US" sz="2400" i="1">
                <a:latin typeface="Calibri" charset="0"/>
              </a:rPr>
              <a:t>xqin@auburn.edu</a:t>
            </a:r>
            <a:endParaRPr kumimoji="1" lang="en-US" altLang="zh-CN" sz="2400" i="1">
              <a:latin typeface="Calibri" charset="0"/>
              <a:ea typeface="SimSun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Fall’17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Midterm Exam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67066"/>
              </p:ext>
            </p:extLst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0126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Spring’17 Midterm Exam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784079"/>
              </p:ext>
            </p:extLst>
          </p:nvPr>
        </p:nvGraphicFramePr>
        <p:xfrm>
          <a:off x="609600" y="1219200"/>
          <a:ext cx="109728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0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566400" cy="1219201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Class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Fall’17 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vs. Class </a:t>
            </a:r>
            <a:r>
              <a:rPr lang="en-US" sz="3600" dirty="0" smtClean="0">
                <a:latin typeface="Calibri" charset="0"/>
                <a:ea typeface="Calibri" charset="0"/>
                <a:cs typeface="Calibri" charset="0"/>
              </a:rPr>
              <a:t>Spring’17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Round 1: Midterm Exam 1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746491"/>
              </p:ext>
            </p:extLst>
          </p:nvPr>
        </p:nvGraphicFramePr>
        <p:xfrm>
          <a:off x="381000" y="1219201"/>
          <a:ext cx="5791200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490775"/>
              </p:ext>
            </p:extLst>
          </p:nvPr>
        </p:nvGraphicFramePr>
        <p:xfrm>
          <a:off x="6629400" y="1219200"/>
          <a:ext cx="5562600" cy="5333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06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Letter Grades: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Fall’17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vs. Spring’17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465036"/>
              </p:ext>
            </p:extLst>
          </p:nvPr>
        </p:nvGraphicFramePr>
        <p:xfrm>
          <a:off x="609600" y="1219200"/>
          <a:ext cx="54102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451198"/>
              </p:ext>
            </p:extLst>
          </p:nvPr>
        </p:nvGraphicFramePr>
        <p:xfrm>
          <a:off x="6248400" y="1219199"/>
          <a:ext cx="5410200" cy="5440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270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66400" cy="1782762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Dr. Qin Spring’17 vs. Dr. Qin Fall’16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Round 1: Midterm Exam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19400"/>
            <a:ext cx="109728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>
                <a:latin typeface="Calibri" panose="020F0502020204030204" pitchFamily="34" charset="0"/>
                <a:cs typeface="Calibri" panose="020F0502020204030204" pitchFamily="34" charset="0"/>
              </a:rPr>
              <a:t>The winner is Dr. Qin-Spring’17</a:t>
            </a:r>
          </a:p>
        </p:txBody>
      </p:sp>
    </p:spTree>
    <p:extLst>
      <p:ext uri="{BB962C8B-B14F-4D97-AF65-F5344CB8AC3E}">
        <p14:creationId xmlns:p14="http://schemas.microsoft.com/office/powerpoint/2010/main" val="3038842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Third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r>
              <a:rPr lang="en-US" sz="3600" dirty="0"/>
              <a:t>Sawyer Labanowski </a:t>
            </a:r>
          </a:p>
          <a:p>
            <a:r>
              <a:rPr lang="en-US" sz="3600" dirty="0"/>
              <a:t>Cory Evans </a:t>
            </a:r>
          </a:p>
          <a:p>
            <a:r>
              <a:rPr lang="en-US" sz="3600" dirty="0"/>
              <a:t>Matthew </a:t>
            </a:r>
            <a:r>
              <a:rPr lang="en-US" sz="3600" dirty="0" err="1"/>
              <a:t>Shiplett</a:t>
            </a:r>
            <a:r>
              <a:rPr lang="en-US" sz="3600" dirty="0"/>
              <a:t> </a:t>
            </a:r>
          </a:p>
          <a:p>
            <a:r>
              <a:rPr lang="en-US" sz="3600" dirty="0"/>
              <a:t>Cody Wheeler</a:t>
            </a:r>
          </a:p>
          <a:p>
            <a:r>
              <a:rPr lang="en-US" sz="3600" dirty="0"/>
              <a:t>Mason Glover</a:t>
            </a:r>
          </a:p>
          <a:p>
            <a:pPr fontAlgn="ctr"/>
            <a:endParaRPr lang="en-US" sz="36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2209800"/>
            <a:ext cx="1405417" cy="25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33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Second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pPr fontAlgn="ctr"/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Jarad</a:t>
            </a:r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 Gray </a:t>
            </a:r>
          </a:p>
          <a:p>
            <a:pPr fontAlgn="ctr"/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Christina Holmes</a:t>
            </a:r>
          </a:p>
          <a:p>
            <a:pPr fontAlgn="ctr"/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William </a:t>
            </a:r>
            <a:r>
              <a:rPr lang="en-US" sz="3600" dirty="0" err="1">
                <a:latin typeface="Calibri" charset="0"/>
                <a:ea typeface="Calibri" charset="0"/>
                <a:cs typeface="Calibri" charset="0"/>
              </a:rPr>
              <a:t>Kinzalow</a:t>
            </a:r>
            <a:endParaRPr lang="en-US" sz="3600" dirty="0">
              <a:latin typeface="Calibri" charset="0"/>
              <a:ea typeface="Calibri" charset="0"/>
              <a:cs typeface="Calibri" charset="0"/>
            </a:endParaRPr>
          </a:p>
          <a:p>
            <a:pPr fontAlgn="ctr"/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Austin Andrews</a:t>
            </a:r>
          </a:p>
          <a:p>
            <a:pPr fontAlgn="ctr"/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John Harrison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209800"/>
            <a:ext cx="1370494" cy="271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3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Best Performance Award: First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00201"/>
            <a:ext cx="10210800" cy="4525963"/>
          </a:xfrm>
        </p:spPr>
        <p:txBody>
          <a:bodyPr/>
          <a:lstStyle/>
          <a:p>
            <a:pPr fontAlgn="ctr"/>
            <a:r>
              <a:rPr lang="en-US" dirty="0"/>
              <a:t>Andrew Stephen </a:t>
            </a:r>
          </a:p>
          <a:p>
            <a:pPr fontAlgn="ctr"/>
            <a:r>
              <a:rPr lang="en-US" dirty="0"/>
              <a:t>Lane Little</a:t>
            </a:r>
          </a:p>
          <a:p>
            <a:pPr fontAlgn="ctr"/>
            <a:r>
              <a:rPr lang="en-US" dirty="0"/>
              <a:t>Tyler Jewell</a:t>
            </a:r>
          </a:p>
          <a:p>
            <a:pPr fontAlgn="ctr"/>
            <a:r>
              <a:rPr lang="en-US" dirty="0"/>
              <a:t>Jacob Laney</a:t>
            </a:r>
          </a:p>
          <a:p>
            <a:pPr fontAlgn="ctr"/>
            <a:r>
              <a:rPr lang="en-US" dirty="0"/>
              <a:t>Ronald Cameron Jewell</a:t>
            </a:r>
          </a:p>
          <a:p>
            <a:pPr fontAlgn="ctr"/>
            <a:endParaRPr lang="en-US" dirty="0"/>
          </a:p>
          <a:p>
            <a:pPr font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133600"/>
            <a:ext cx="1371600" cy="28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5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202</Words>
  <Application>Microsoft Macintosh PowerPoint</Application>
  <PresentationFormat>Widescreen</PresentationFormat>
  <Paragraphs>77</Paragraphs>
  <Slides>9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MS PGothic</vt:lpstr>
      <vt:lpstr>SimSun</vt:lpstr>
      <vt:lpstr>Arial</vt:lpstr>
      <vt:lpstr>2_Office Theme</vt:lpstr>
      <vt:lpstr>COMP 3500  Introduction to Operating Systems  Midterm Exam 1 - Feedback</vt:lpstr>
      <vt:lpstr>Fall’17 Midterm Exam 1</vt:lpstr>
      <vt:lpstr>Spring’17 Midterm Exam 1</vt:lpstr>
      <vt:lpstr>Class Fall’17 vs. Class Spring’17 Round 1: Midterm Exam 1</vt:lpstr>
      <vt:lpstr>Letter Grades: Fall’17 vs. Spring’17 </vt:lpstr>
      <vt:lpstr>Dr. Qin Spring’17 vs. Dr. Qin Fall’16 Round 1: Midterm Exam 1</vt:lpstr>
      <vt:lpstr>Best Performance Award: Third Place</vt:lpstr>
      <vt:lpstr>Best Performance Award: Second Place</vt:lpstr>
      <vt:lpstr>Best Performance Award: First Place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2710 Software Construction  Midterm Exam 1 - Feedback</dc:title>
  <dc:creator>Xiao Qin</dc:creator>
  <cp:lastModifiedBy>Xiao Qin</cp:lastModifiedBy>
  <cp:revision>26</cp:revision>
  <dcterms:created xsi:type="dcterms:W3CDTF">2016-02-19T13:59:38Z</dcterms:created>
  <dcterms:modified xsi:type="dcterms:W3CDTF">2017-10-06T15:44:55Z</dcterms:modified>
</cp:coreProperties>
</file>