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0"/>
  </p:notesMasterIdLst>
  <p:sldIdLst>
    <p:sldId id="408" r:id="rId2"/>
    <p:sldId id="415" r:id="rId3"/>
    <p:sldId id="418" r:id="rId4"/>
    <p:sldId id="419" r:id="rId5"/>
    <p:sldId id="420" r:id="rId6"/>
    <p:sldId id="421" r:id="rId7"/>
    <p:sldId id="422" r:id="rId8"/>
    <p:sldId id="423" r:id="rId9"/>
  </p:sldIdLst>
  <p:sldSz cx="12192000" cy="6858000"/>
  <p:notesSz cx="6934200" cy="91186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 autoAdjust="0"/>
    <p:restoredTop sz="79389" autoAdjust="0"/>
  </p:normalViewPr>
  <p:slideViewPr>
    <p:cSldViewPr>
      <p:cViewPr varScale="1">
        <p:scale>
          <a:sx n="57" d="100"/>
          <a:sy n="57" d="100"/>
        </p:scale>
        <p:origin x="1230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9063" y="0"/>
            <a:ext cx="3005137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28625" y="684213"/>
            <a:ext cx="6076950" cy="34194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3925" y="4330700"/>
            <a:ext cx="5086350" cy="410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62988"/>
            <a:ext cx="3005138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9063" y="8662988"/>
            <a:ext cx="3005137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A5ED838-7CEF-5E43-9B07-AFB1A331F07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0987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E1ADF8D2-378A-7944-A749-53A621119001}" type="slidenum">
              <a:rPr lang="en-US"/>
              <a:pPr/>
              <a:t>1</a:t>
            </a:fld>
            <a:endParaRPr lang="en-US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38" tIns="44425" rIns="90438" bIns="44425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latin typeface="Times New Roman" charset="0"/>
                <a:ea typeface="宋体" charset="0"/>
                <a:cs typeface="宋体" charset="0"/>
              </a:rPr>
              <a:t>Spring’17: ___ Minutes, Slides 1-8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latin typeface="Times New Roman" charset="0"/>
                <a:ea typeface="宋体" charset="0"/>
                <a:cs typeface="宋体" charset="0"/>
              </a:rPr>
              <a:t>Fall’16: 40</a:t>
            </a:r>
            <a:r>
              <a:rPr lang="en-US" altLang="zh-CN" baseline="0" dirty="0">
                <a:latin typeface="Times New Roman" charset="0"/>
                <a:ea typeface="宋体" charset="0"/>
                <a:cs typeface="宋体" charset="0"/>
              </a:rPr>
              <a:t> Minutes: slides 1-10</a:t>
            </a:r>
            <a:endParaRPr lang="en-US" altLang="zh-CN" dirty="0"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32772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30213" y="684213"/>
            <a:ext cx="6076950" cy="3419475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2526787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8625" y="684213"/>
            <a:ext cx="6076950" cy="34194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ED838-7CEF-5E43-9B07-AFB1A331F07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4657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8625" y="684213"/>
            <a:ext cx="6076950" cy="34194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cv_wait</a:t>
            </a:r>
            <a:r>
              <a:rPr lang="en-US" dirty="0"/>
              <a:t>() to wait</a:t>
            </a:r>
          </a:p>
          <a:p>
            <a:endParaRPr lang="en-US" dirty="0"/>
          </a:p>
          <a:p>
            <a:r>
              <a:rPr lang="en-US" dirty="0"/>
              <a:t>Ideally, the OS creates the parent process (e.g., main())</a:t>
            </a:r>
          </a:p>
          <a:p>
            <a:r>
              <a:rPr lang="en-US" dirty="0"/>
              <a:t>In this project, we have not yet built a process manager. </a:t>
            </a:r>
          </a:p>
          <a:p>
            <a:r>
              <a:rPr lang="en-US" dirty="0"/>
              <a:t>See </a:t>
            </a:r>
            <a:r>
              <a:rPr lang="en-US" dirty="0" err="1"/>
              <a:t>thread_create</a:t>
            </a:r>
            <a:r>
              <a:rPr lang="en-US" dirty="0"/>
              <a:t>() in cs161/</a:t>
            </a:r>
            <a:r>
              <a:rPr lang="en-US" dirty="0" err="1"/>
              <a:t>src</a:t>
            </a:r>
            <a:r>
              <a:rPr lang="en-US" dirty="0"/>
              <a:t>/kern/thread/</a:t>
            </a:r>
            <a:r>
              <a:rPr lang="en-US" dirty="0" err="1"/>
              <a:t>thread.c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ED838-7CEF-5E43-9B07-AFB1A331F07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4657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8625" y="684213"/>
            <a:ext cx="6076950" cy="34194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cv_wait</a:t>
            </a:r>
            <a:r>
              <a:rPr lang="en-US" dirty="0"/>
              <a:t>() to wait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ED838-7CEF-5E43-9B07-AFB1A331F07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4657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8625" y="684213"/>
            <a:ext cx="6076950" cy="34194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two for loops to create multiple threads</a:t>
            </a:r>
          </a:p>
          <a:p>
            <a:endParaRPr lang="en-US" dirty="0"/>
          </a:p>
          <a:p>
            <a:r>
              <a:rPr lang="en-US" dirty="0"/>
              <a:t>Index in</a:t>
            </a:r>
            <a:r>
              <a:rPr lang="en-US" baseline="0" dirty="0"/>
              <a:t> </a:t>
            </a:r>
            <a:r>
              <a:rPr lang="en-US" baseline="0" dirty="0" err="1"/>
              <a:t>thread_fold</a:t>
            </a:r>
            <a:r>
              <a:rPr lang="en-US" baseline="0" dirty="0"/>
              <a:t>() is the cat ID or mouse ID passed to </a:t>
            </a:r>
            <a:r>
              <a:rPr lang="en-US" baseline="0" dirty="0" err="1"/>
              <a:t>catlock</a:t>
            </a:r>
            <a:r>
              <a:rPr lang="en-US" baseline="0" dirty="0"/>
              <a:t>() and </a:t>
            </a:r>
            <a:r>
              <a:rPr lang="en-US" baseline="0" dirty="0" err="1"/>
              <a:t>mouselock</a:t>
            </a:r>
            <a:r>
              <a:rPr lang="en-US" baseline="0" dirty="0"/>
              <a:t>()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ED838-7CEF-5E43-9B07-AFB1A331F07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4657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8625" y="684213"/>
            <a:ext cx="6076950" cy="34194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Index in</a:t>
            </a:r>
            <a:r>
              <a:rPr lang="en-US" baseline="0" dirty="0"/>
              <a:t> </a:t>
            </a:r>
            <a:r>
              <a:rPr lang="en-US" baseline="0" dirty="0" err="1"/>
              <a:t>thread_fold</a:t>
            </a:r>
            <a:r>
              <a:rPr lang="en-US" baseline="0" dirty="0"/>
              <a:t>() is the cat ID or mouse ID passed to </a:t>
            </a:r>
            <a:r>
              <a:rPr lang="en-US" baseline="0" dirty="0" err="1"/>
              <a:t>catlock</a:t>
            </a:r>
            <a:r>
              <a:rPr lang="en-US" baseline="0" dirty="0"/>
              <a:t>() and </a:t>
            </a:r>
            <a:r>
              <a:rPr lang="en-US" baseline="0" dirty="0" err="1"/>
              <a:t>mouselock</a:t>
            </a:r>
            <a:r>
              <a:rPr lang="en-US" baseline="0" dirty="0"/>
              <a:t>()</a:t>
            </a:r>
          </a:p>
          <a:p>
            <a:endParaRPr lang="en-US" baseline="0" dirty="0"/>
          </a:p>
          <a:p>
            <a:r>
              <a:rPr lang="en-US" dirty="0"/>
              <a:t>static functions: Functions that are visible only to other functions in the same file.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ED838-7CEF-5E43-9B07-AFB1A331F07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4657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8625" y="684213"/>
            <a:ext cx="6076950" cy="34194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cv_wait</a:t>
            </a:r>
            <a:r>
              <a:rPr lang="en-US" dirty="0"/>
              <a:t>() to wait</a:t>
            </a:r>
          </a:p>
          <a:p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Question: </a:t>
            </a:r>
            <a:r>
              <a:rPr lang="en-US" sz="1200" dirty="0">
                <a:latin typeface="Calibri" panose="020F0502020204030204" pitchFamily="34" charset="0"/>
                <a:cs typeface="Courier New" panose="02070309020205020404" pitchFamily="49" charset="0"/>
              </a:rPr>
              <a:t>Who wakes up the parent?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After an animal finishes eating N rounds, the animal wakes up the parent.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Ideally, the OS creates the parent process (e.g., main())</a:t>
            </a:r>
          </a:p>
          <a:p>
            <a:r>
              <a:rPr lang="en-US" dirty="0"/>
              <a:t>In this project, we have not yet built a process manager. </a:t>
            </a:r>
          </a:p>
          <a:p>
            <a:r>
              <a:rPr lang="en-US" dirty="0"/>
              <a:t>See </a:t>
            </a:r>
            <a:r>
              <a:rPr lang="en-US" dirty="0" err="1"/>
              <a:t>thread_create</a:t>
            </a:r>
            <a:r>
              <a:rPr lang="en-US" dirty="0"/>
              <a:t>() in cs161/</a:t>
            </a:r>
            <a:r>
              <a:rPr lang="en-US" dirty="0" err="1"/>
              <a:t>src</a:t>
            </a:r>
            <a:r>
              <a:rPr lang="en-US" dirty="0"/>
              <a:t>/kern/thread/</a:t>
            </a:r>
            <a:r>
              <a:rPr lang="en-US" dirty="0" err="1"/>
              <a:t>thread.c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ED838-7CEF-5E43-9B07-AFB1A331F07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465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013FDC-CDB6-0145-BBEC-8B9E418D679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536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939A6A-E21D-7C4D-8E7C-17C74E5611D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435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AED4AA-CCA7-A748-9E0B-836427D4D79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497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211DD708-9C6C-BC4A-8ACC-1131D652BA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463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BAC1BF-448E-0748-97C4-07AE073AA6E8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659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5C63ED-CA33-F643-8D2C-9CC1229B047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795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E81F73-168E-DF47-86CE-65001EABF11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946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AB741D-3059-9749-806A-40E1FE40CF4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544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4AF5B0-A05E-724A-87E2-3CBAB181D8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738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B91192-082C-A54D-8443-EA5BFC04DED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179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6DF99E-117A-804D-9AE1-0148B167FF7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607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DDDDDD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GCOE V 158 289"/>
          <p:cNvPicPr>
            <a:picLocks noChangeAspect="1" noChangeArrowheads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3200" y="5791201"/>
            <a:ext cx="1524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909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8909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fld id="{0D8BB033-354E-3D4A-AAF6-66DED48618B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681"/>
          </a:solidFill>
          <a:latin typeface="+mj-lt"/>
          <a:ea typeface="ＭＳ Ｐゴシック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681"/>
          </a:solidFill>
          <a:latin typeface="Arial" charset="0"/>
          <a:ea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681"/>
          </a:solidFill>
          <a:latin typeface="Arial" charset="0"/>
          <a:ea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681"/>
          </a:solidFill>
          <a:latin typeface="Arial" charset="0"/>
          <a:ea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681"/>
          </a:solidFill>
          <a:latin typeface="Arial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00068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00068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00068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00068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581D"/>
        </a:buClr>
        <a:buChar char="•"/>
        <a:defRPr sz="3200">
          <a:solidFill>
            <a:srgbClr val="00068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581D"/>
        </a:buClr>
        <a:buChar char="–"/>
        <a:defRPr sz="2800">
          <a:solidFill>
            <a:srgbClr val="00068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581D"/>
        </a:buClr>
        <a:buChar char="•"/>
        <a:defRPr sz="2400">
          <a:solidFill>
            <a:srgbClr val="00068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581D"/>
        </a:buClr>
        <a:buChar char="–"/>
        <a:defRPr sz="2000">
          <a:solidFill>
            <a:srgbClr val="00068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581D"/>
        </a:buClr>
        <a:buChar char="»"/>
        <a:defRPr sz="2000">
          <a:solidFill>
            <a:srgbClr val="00068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581D"/>
        </a:buClr>
        <a:buChar char="»"/>
        <a:defRPr sz="2000">
          <a:solidFill>
            <a:srgbClr val="00068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581D"/>
        </a:buClr>
        <a:buChar char="»"/>
        <a:defRPr sz="2000">
          <a:solidFill>
            <a:srgbClr val="00068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581D"/>
        </a:buClr>
        <a:buChar char="»"/>
        <a:defRPr sz="2000">
          <a:solidFill>
            <a:srgbClr val="00068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581D"/>
        </a:buClr>
        <a:buChar char="»"/>
        <a:defRPr sz="2000">
          <a:solidFill>
            <a:srgbClr val="00068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A2F26D0F-7787-5C4C-99BF-4744DE7C3B5B}" type="slidenum">
              <a:rPr lang="en-US" sz="1400">
                <a:latin typeface="Arial" charset="0"/>
              </a:rPr>
              <a:pPr eaLnBrk="1" hangingPunct="1"/>
              <a:t>1</a:t>
            </a:fld>
            <a:endParaRPr lang="en-US" sz="1400">
              <a:latin typeface="Arial" charset="0"/>
            </a:endParaRP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57400" y="457200"/>
            <a:ext cx="8077200" cy="3429000"/>
          </a:xfrm>
        </p:spPr>
        <p:txBody>
          <a:bodyPr/>
          <a:lstStyle/>
          <a:p>
            <a:pPr eaLnBrk="1" hangingPunct="1"/>
            <a:r>
              <a:rPr lang="en-US" altLang="zh-CN" sz="4000" dirty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  <a:t>COMP 3500 </a:t>
            </a:r>
            <a:br>
              <a:rPr lang="en-US" altLang="zh-CN" sz="4000" dirty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</a:br>
            <a:r>
              <a:rPr lang="en-US" altLang="zh-CN" sz="4000" dirty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  <a:t>Introduction to Operating Systems</a:t>
            </a:r>
            <a:br>
              <a:rPr lang="en-US" altLang="zh-CN" sz="4000" dirty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</a:br>
            <a:br>
              <a:rPr lang="en-US" altLang="zh-CN" sz="4100" dirty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</a:br>
            <a:r>
              <a:rPr lang="en-US" altLang="zh-CN" sz="3600" dirty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  <a:t>Project 3 – </a:t>
            </a:r>
            <a:r>
              <a:rPr lang="en-US" sz="3600" dirty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  <a:t>Synchronization </a:t>
            </a:r>
            <a:br>
              <a:rPr lang="en-US" altLang="zh-CN" sz="3600" dirty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</a:br>
            <a:r>
              <a:rPr lang="en-US" altLang="zh-CN" sz="3600" dirty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  <a:t>Cats and Mice Implementation</a:t>
            </a:r>
            <a:br>
              <a:rPr lang="en-US" altLang="zh-CN" sz="3600" dirty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</a:br>
            <a:r>
              <a:rPr lang="en-US" altLang="zh-CN" sz="3600" dirty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  <a:t>using Locks and Condition Variables (cont.)</a:t>
            </a: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3581400" y="4487864"/>
            <a:ext cx="4953000" cy="187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00068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rgbClr val="00068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rgbClr val="00068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rgbClr val="00068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rgbClr val="00068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rgbClr val="00068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rgbClr val="00068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rgbClr val="00068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rgbClr val="00068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0" hangingPunct="0">
              <a:spcBef>
                <a:spcPct val="50000"/>
              </a:spcBef>
            </a:pPr>
            <a:r>
              <a:rPr lang="en-US" altLang="zh-CN" dirty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  <a:t>Dr. Xiao Qin</a:t>
            </a:r>
          </a:p>
          <a:p>
            <a:pPr algn="ctr" eaLnBrk="0" hangingPunct="0">
              <a:spcBef>
                <a:spcPct val="50000"/>
              </a:spcBef>
            </a:pPr>
            <a:r>
              <a:rPr lang="en-US" sz="2400" i="1" dirty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  <a:t>Auburn University</a:t>
            </a:r>
            <a:br>
              <a:rPr lang="en-US" sz="2400" i="1" dirty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</a:br>
            <a:r>
              <a:rPr lang="en-US" sz="2400" i="1" dirty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  <a:t>http://</a:t>
            </a:r>
            <a:r>
              <a:rPr lang="en-US" sz="2400" i="1" dirty="0" err="1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  <a:t>www.eng.auburn.edu</a:t>
            </a:r>
            <a:r>
              <a:rPr lang="en-US" sz="2400" i="1" dirty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  <a:t>/~</a:t>
            </a:r>
            <a:r>
              <a:rPr lang="en-US" sz="2400" i="1" dirty="0" err="1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  <a:t>xqin</a:t>
            </a:r>
            <a:endParaRPr lang="en-US" sz="2400" i="1" dirty="0">
              <a:solidFill>
                <a:schemeClr val="accent2"/>
              </a:solidFill>
              <a:latin typeface="Calibri" charset="0"/>
              <a:ea typeface="宋体" charset="0"/>
              <a:cs typeface="宋体" charset="0"/>
            </a:endParaRPr>
          </a:p>
          <a:p>
            <a:pPr algn="ctr"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US" sz="2400" i="1" dirty="0" err="1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  <a:t>xqin@auburn.edu</a:t>
            </a:r>
            <a:endParaRPr lang="en-US" altLang="zh-CN" sz="2400" i="1" dirty="0">
              <a:solidFill>
                <a:schemeClr val="accent2"/>
              </a:solidFill>
              <a:latin typeface="Calibri" charset="0"/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768947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11734800" cy="844689"/>
          </a:xfrm>
        </p:spPr>
        <p:txBody>
          <a:bodyPr/>
          <a:lstStyle/>
          <a:p>
            <a:pPr algn="l"/>
            <a:r>
              <a:rPr lang="en-US" sz="3200" dirty="0">
                <a:solidFill>
                  <a:srgbClr val="FF0000"/>
                </a:solidFill>
                <a:latin typeface="Calibri"/>
                <a:cs typeface="Calibri"/>
              </a:rPr>
              <a:t>Exercise 1. </a:t>
            </a:r>
            <a:r>
              <a:rPr lang="en-US" sz="3200" dirty="0">
                <a:latin typeface="Calibri"/>
                <a:cs typeface="Calibri"/>
              </a:rPr>
              <a:t>Please complete the following </a:t>
            </a:r>
            <a:r>
              <a:rPr lang="en-US" sz="3200" dirty="0">
                <a:latin typeface="Courier New" charset="0"/>
                <a:ea typeface="Courier New" charset="0"/>
                <a:cs typeface="Courier New" charset="0"/>
              </a:rPr>
              <a:t>turn-switch</a:t>
            </a:r>
            <a:r>
              <a:rPr lang="en-US" sz="3200" dirty="0">
                <a:latin typeface="Calibri"/>
                <a:cs typeface="Calibri"/>
              </a:rPr>
              <a:t> algorithm.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752600" y="6477000"/>
            <a:ext cx="1219200" cy="476250"/>
          </a:xfrm>
        </p:spPr>
        <p:txBody>
          <a:bodyPr/>
          <a:lstStyle/>
          <a:p>
            <a:fld id="{211DD708-9C6C-BC4A-8ACC-1131D652BA9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800225" y="685800"/>
            <a:ext cx="8839200" cy="6001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/*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1: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there are waiting mice */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if (there are waiting mice)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turn_type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________________;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mice_in_this_turn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________________;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print “It is mice turn now.”;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else if (there are waiting cats) { /*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/*let cats eat */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cats_in_this_turn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________________;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Case 3 */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else {/*no waiting cats or mice*/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	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turn_type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________________;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 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/* Wake up those waiting for turn change*/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________________________;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416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76200"/>
            <a:ext cx="8991600" cy="1447800"/>
          </a:xfrm>
        </p:spPr>
        <p:txBody>
          <a:bodyPr/>
          <a:lstStyle/>
          <a:p>
            <a:r>
              <a:rPr lang="en-US" sz="3600" dirty="0">
                <a:latin typeface="Calibri"/>
                <a:cs typeface="Calibri"/>
              </a:rPr>
              <a:t>How to implement the driver code </a:t>
            </a:r>
            <a:r>
              <a:rPr 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catmouselock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3600" dirty="0">
                <a:latin typeface="Calibri"/>
                <a:cs typeface="Calibri"/>
              </a:rPr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752600" y="6477000"/>
            <a:ext cx="1219200" cy="476250"/>
          </a:xfrm>
        </p:spPr>
        <p:txBody>
          <a:bodyPr/>
          <a:lstStyle/>
          <a:p>
            <a:fld id="{211DD708-9C6C-BC4A-8ACC-1131D652BA9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0" y="1676400"/>
            <a:ext cx="1097280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ourier New" panose="02070309020205020404" pitchFamily="49" charset="0"/>
              </a:rPr>
              <a:t>Implement the driver code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catlock.c</a:t>
            </a:r>
            <a:r>
              <a:rPr lang="en-US" sz="2800" dirty="0">
                <a:latin typeface="Calibri" panose="020F0502020204030204" pitchFamily="34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800" dirty="0">
                <a:latin typeface="Calibri" panose="020F0502020204030204" pitchFamily="34" charset="0"/>
                <a:cs typeface="Courier New" panose="02070309020205020404" pitchFamily="49" charset="0"/>
              </a:rPr>
              <a:t>    (see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cs161/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/kern/asst1</a:t>
            </a:r>
            <a:r>
              <a:rPr lang="en-US" sz="2800" dirty="0">
                <a:latin typeface="Calibri" panose="020F0502020204030204" pitchFamily="34" charset="0"/>
                <a:cs typeface="Courier New" panose="02070309020205020404" pitchFamily="49" charset="0"/>
              </a:rPr>
              <a:t>)</a:t>
            </a:r>
          </a:p>
          <a:p>
            <a:endParaRPr lang="en-US" sz="2800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ourier New" panose="02070309020205020404" pitchFamily="49" charset="0"/>
              </a:rPr>
              <a:t>Prototype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catmouselock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char **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ourier New" panose="02070309020205020404" pitchFamily="49" charset="0"/>
              </a:rPr>
              <a:t>This is a parent process that creates and synchronize six (6) cat and two (2) mouse threads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ourier New" panose="02070309020205020404" pitchFamily="49" charset="0"/>
              </a:rPr>
              <a:t>Who creates this parent process? </a:t>
            </a:r>
          </a:p>
        </p:txBody>
      </p:sp>
    </p:spTree>
    <p:extLst>
      <p:ext uri="{BB962C8B-B14F-4D97-AF65-F5344CB8AC3E}">
        <p14:creationId xmlns:p14="http://schemas.microsoft.com/office/powerpoint/2010/main" val="441278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399" y="152400"/>
            <a:ext cx="8991600" cy="1371600"/>
          </a:xfrm>
        </p:spPr>
        <p:txBody>
          <a:bodyPr/>
          <a:lstStyle/>
          <a:p>
            <a:r>
              <a:rPr lang="en-US" sz="3600" dirty="0">
                <a:solidFill>
                  <a:srgbClr val="FF0000"/>
                </a:solidFill>
                <a:latin typeface="Calibri"/>
                <a:cs typeface="Calibri"/>
              </a:rPr>
              <a:t>Exercise 2.</a:t>
            </a:r>
            <a:r>
              <a:rPr lang="en-US" sz="3600" dirty="0">
                <a:latin typeface="Calibri"/>
                <a:cs typeface="Calibri"/>
              </a:rPr>
              <a:t> How to implement the driver code </a:t>
            </a:r>
            <a:r>
              <a:rPr 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catmouselock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3600" dirty="0">
                <a:latin typeface="Calibri"/>
                <a:cs typeface="Calibri"/>
              </a:rPr>
              <a:t>? (cont.)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752600" y="6477000"/>
            <a:ext cx="1219200" cy="476250"/>
          </a:xfrm>
        </p:spPr>
        <p:txBody>
          <a:bodyPr/>
          <a:lstStyle/>
          <a:p>
            <a:fld id="{211DD708-9C6C-BC4A-8ACC-1131D652BA9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52500" y="1524000"/>
            <a:ext cx="1043939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Calibri" panose="020F0502020204030204" pitchFamily="34" charset="0"/>
                <a:cs typeface="Courier New" panose="02070309020205020404" pitchFamily="49" charset="0"/>
              </a:rPr>
              <a:t>Five Main Steps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>
                <a:latin typeface="Calibri" panose="020F0502020204030204" pitchFamily="34" charset="0"/>
                <a:cs typeface="Courier New" panose="02070309020205020404" pitchFamily="49" charset="0"/>
              </a:rPr>
              <a:t>Initialization (</a:t>
            </a:r>
            <a:r>
              <a:rPr lang="en-US" sz="2800" dirty="0">
                <a:solidFill>
                  <a:srgbClr val="FF0000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Exercise 2.1: </a:t>
            </a:r>
            <a:r>
              <a:rPr lang="en-US" sz="2800" dirty="0">
                <a:latin typeface="Calibri" panose="020F0502020204030204" pitchFamily="34" charset="0"/>
                <a:cs typeface="Courier New" panose="02070309020205020404" pitchFamily="49" charset="0"/>
              </a:rPr>
              <a:t>What items should we initialize?)</a:t>
            </a:r>
          </a:p>
          <a:p>
            <a:pPr marL="971550" lvl="1" indent="-514350">
              <a:buFont typeface="+mj-lt"/>
              <a:buAutoNum type="arabicPeriod"/>
            </a:pPr>
            <a:endParaRPr lang="en-US" sz="2800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>
                <a:latin typeface="Calibri" panose="020F0502020204030204" pitchFamily="34" charset="0"/>
                <a:cs typeface="Courier New" panose="02070309020205020404" pitchFamily="49" charset="0"/>
              </a:rPr>
              <a:t>Create six cat threads using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thread_fork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971550" lvl="1" indent="-514350">
              <a:buFont typeface="+mj-lt"/>
              <a:buAutoNum type="arabicPeriod"/>
            </a:pPr>
            <a:endParaRPr lang="en-US" sz="2800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>
                <a:latin typeface="Calibri" panose="020F0502020204030204" pitchFamily="34" charset="0"/>
                <a:cs typeface="Courier New" panose="02070309020205020404" pitchFamily="49" charset="0"/>
              </a:rPr>
              <a:t>Create two mouse threads using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thread_fork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971550" lvl="1" indent="-514350">
              <a:buFont typeface="+mj-lt"/>
              <a:buAutoNum type="arabicPeriod"/>
            </a:pPr>
            <a:endParaRPr lang="en-US" sz="2800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>
                <a:latin typeface="Calibri" panose="020F0502020204030204" pitchFamily="34" charset="0"/>
                <a:cs typeface="Courier New" panose="02070309020205020404" pitchFamily="49" charset="0"/>
              </a:rPr>
              <a:t>Wait until the cat and mouse threads are done.</a:t>
            </a:r>
          </a:p>
          <a:p>
            <a:pPr marL="971550" lvl="1" indent="-514350">
              <a:buFont typeface="+mj-lt"/>
              <a:buAutoNum type="arabicPeriod"/>
            </a:pPr>
            <a:endParaRPr lang="en-US" sz="2800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>
                <a:latin typeface="Calibri" panose="020F0502020204030204" pitchFamily="34" charset="0"/>
                <a:cs typeface="Courier New" panose="02070309020205020404" pitchFamily="49" charset="0"/>
              </a:rPr>
              <a:t>Cleanup (</a:t>
            </a:r>
            <a:r>
              <a:rPr lang="en-US" sz="2800" dirty="0">
                <a:solidFill>
                  <a:srgbClr val="FF0000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Exercise 2.2: </a:t>
            </a:r>
            <a:r>
              <a:rPr lang="en-US" sz="2800" dirty="0">
                <a:latin typeface="Calibri" panose="020F0502020204030204" pitchFamily="34" charset="0"/>
                <a:cs typeface="Courier New" panose="02070309020205020404" pitchFamily="49" charset="0"/>
              </a:rPr>
              <a:t>How to cleanup?)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05000" y="2372380"/>
            <a:ext cx="78805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2800" dirty="0">
                <a:solidFill>
                  <a:srgbClr val="FF0000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(initialize global variables, condition </a:t>
            </a:r>
            <a:r>
              <a:rPr lang="en-US" sz="2800" dirty="0" err="1">
                <a:solidFill>
                  <a:srgbClr val="FF0000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vars</a:t>
            </a:r>
            <a:r>
              <a:rPr lang="en-US" sz="2800" dirty="0">
                <a:solidFill>
                  <a:srgbClr val="FF0000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 and </a:t>
            </a:r>
            <a:r>
              <a:rPr lang="en-US" sz="2800" dirty="0" err="1">
                <a:solidFill>
                  <a:srgbClr val="FF0000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mutex</a:t>
            </a:r>
            <a:r>
              <a:rPr lang="en-US" sz="2800" dirty="0">
                <a:solidFill>
                  <a:srgbClr val="FF0000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) </a:t>
            </a:r>
          </a:p>
        </p:txBody>
      </p:sp>
      <p:sp>
        <p:nvSpPr>
          <p:cNvPr id="6" name="Rectangle 5"/>
          <p:cNvSpPr/>
          <p:nvPr/>
        </p:nvSpPr>
        <p:spPr>
          <a:xfrm>
            <a:off x="1676399" y="5941080"/>
            <a:ext cx="58959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800" dirty="0">
                <a:solidFill>
                  <a:srgbClr val="FF0000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(destroy condition </a:t>
            </a:r>
            <a:r>
              <a:rPr lang="en-US" sz="2800" dirty="0" err="1">
                <a:solidFill>
                  <a:srgbClr val="FF0000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vars</a:t>
            </a:r>
            <a:r>
              <a:rPr lang="en-US" sz="2800" dirty="0">
                <a:solidFill>
                  <a:srgbClr val="FF0000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 and </a:t>
            </a:r>
            <a:r>
              <a:rPr lang="en-US" sz="2800" dirty="0" err="1">
                <a:solidFill>
                  <a:srgbClr val="FF0000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mutex</a:t>
            </a:r>
            <a:r>
              <a:rPr lang="en-US" sz="2800" dirty="0">
                <a:solidFill>
                  <a:srgbClr val="FF0000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58375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76200"/>
            <a:ext cx="8991600" cy="1066800"/>
          </a:xfrm>
        </p:spPr>
        <p:txBody>
          <a:bodyPr/>
          <a:lstStyle/>
          <a:p>
            <a:r>
              <a:rPr lang="en-US" sz="3600" dirty="0">
                <a:latin typeface="Calibri"/>
                <a:cs typeface="Calibri"/>
              </a:rPr>
              <a:t>Create Cat and Mouse Thread using </a:t>
            </a:r>
            <a:r>
              <a:rPr lang="en-US" sz="3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thread_fork</a:t>
            </a:r>
            <a:r>
              <a:rPr lang="en-US" sz="3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32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752600" y="6477000"/>
            <a:ext cx="1219200" cy="476250"/>
          </a:xfrm>
        </p:spPr>
        <p:txBody>
          <a:bodyPr/>
          <a:lstStyle/>
          <a:p>
            <a:fld id="{211DD708-9C6C-BC4A-8ACC-1131D652BA9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400" y="1244600"/>
            <a:ext cx="115062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ourier New" panose="02070309020205020404" pitchFamily="49" charset="0"/>
              </a:rPr>
              <a:t>See the implementation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thread_fork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>
                <a:latin typeface="Calibri" panose="020F0502020204030204" pitchFamily="34" charset="0"/>
                <a:cs typeface="Courier New" panose="02070309020205020404" pitchFamily="49" charset="0"/>
              </a:rPr>
              <a:t>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cs161/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/kern/thread/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ourier New" panose="02070309020205020404" pitchFamily="49" charset="0"/>
              </a:rPr>
              <a:t>Create a new thread based on an existing one.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ourier New" panose="02070309020205020404" pitchFamily="49" charset="0"/>
              </a:rPr>
              <a:t>The new thread has name </a:t>
            </a:r>
            <a:r>
              <a:rPr lang="en-US" dirty="0" err="1">
                <a:latin typeface="Calibri" panose="020F0502020204030204" pitchFamily="34" charset="0"/>
                <a:cs typeface="Courier New" panose="02070309020205020404" pitchFamily="49" charset="0"/>
              </a:rPr>
              <a:t>NAME</a:t>
            </a:r>
            <a:r>
              <a:rPr lang="en-US" dirty="0">
                <a:latin typeface="Calibri" panose="020F0502020204030204" pitchFamily="34" charset="0"/>
                <a:cs typeface="Courier New" panose="02070309020205020404" pitchFamily="49" charset="0"/>
              </a:rPr>
              <a:t>, and starts executing in function FUNC. DATA1 and DATA2 are passed to FUNC.</a:t>
            </a:r>
          </a:p>
          <a:p>
            <a:pPr lvl="1"/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thread_fork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char *name,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void *data1, unsigned long data2,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void (*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)(void *, unsigned long),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thread **ret)</a:t>
            </a:r>
          </a:p>
          <a:p>
            <a:pPr lvl="1"/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error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thread_fork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catlock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thread", NULL,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catlock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NULL);</a:t>
            </a:r>
          </a:p>
          <a:p>
            <a:pPr lvl="1"/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error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thread_fork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mouselock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thread", NULL,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mouselock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NULL);</a:t>
            </a:r>
          </a:p>
        </p:txBody>
      </p:sp>
      <p:sp>
        <p:nvSpPr>
          <p:cNvPr id="7" name="Rectangle 6"/>
          <p:cNvSpPr/>
          <p:nvPr/>
        </p:nvSpPr>
        <p:spPr>
          <a:xfrm>
            <a:off x="609600" y="3200400"/>
            <a:ext cx="8077200" cy="1600200"/>
          </a:xfrm>
          <a:prstGeom prst="rect">
            <a:avLst/>
          </a:prstGeom>
          <a:solidFill>
            <a:srgbClr val="FF0000">
              <a:alpha val="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26533" y="4974666"/>
            <a:ext cx="10778067" cy="1388292"/>
          </a:xfrm>
          <a:prstGeom prst="rect">
            <a:avLst/>
          </a:prstGeom>
          <a:solidFill>
            <a:srgbClr val="FF0000">
              <a:alpha val="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649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11430000" cy="1066800"/>
          </a:xfrm>
        </p:spPr>
        <p:txBody>
          <a:bodyPr/>
          <a:lstStyle/>
          <a:p>
            <a:r>
              <a:rPr lang="en-US" sz="3600" dirty="0">
                <a:solidFill>
                  <a:srgbClr val="FF0000"/>
                </a:solidFill>
                <a:latin typeface="Calibri"/>
                <a:cs typeface="Calibri"/>
              </a:rPr>
              <a:t>Exercise 3. </a:t>
            </a:r>
            <a:r>
              <a:rPr lang="en-US" sz="3600" dirty="0">
                <a:latin typeface="Calibri"/>
                <a:cs typeface="Calibri"/>
              </a:rPr>
              <a:t>Please follow the sample code to create mouse threads using </a:t>
            </a:r>
            <a:r>
              <a:rPr lang="en-US" sz="3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thread_fork</a:t>
            </a:r>
            <a:r>
              <a:rPr lang="en-US" sz="3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32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5800" y="1143001"/>
            <a:ext cx="108204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static void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catlock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(void 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unusedpointer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        unsigned long </a:t>
            </a:r>
            <a:r>
              <a:rPr lang="en-US" b="1" dirty="0" err="1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catnumber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static void </a:t>
            </a:r>
            <a:r>
              <a:rPr lang="en-US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mouselock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(void 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unusedpointer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         unsigned long </a:t>
            </a:r>
            <a:r>
              <a:rPr lang="en-US" b="1" dirty="0" err="1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mousenumber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alibri" panose="020F0502020204030204" pitchFamily="34" charset="0"/>
                <a:cs typeface="Courier New" panose="02070309020205020404" pitchFamily="49" charset="0"/>
              </a:rPr>
              <a:t>Input Parameters: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unusedpointer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currently unused. 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unsigned long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catnumber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holds the cat ID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unsigned long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mousenumber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holds the mouse ID</a:t>
            </a:r>
          </a:p>
          <a:p>
            <a:pPr lvl="1"/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43000" y="3171637"/>
            <a:ext cx="8610600" cy="1676400"/>
          </a:xfrm>
          <a:prstGeom prst="rect">
            <a:avLst/>
          </a:prstGeom>
          <a:solidFill>
            <a:srgbClr val="FF0000">
              <a:alpha val="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711200" y="5158811"/>
            <a:ext cx="9956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/* Sample Code */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error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thread_fork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catlock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thread", NULL,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catlock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NULL);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222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76200"/>
            <a:ext cx="8686800" cy="1447800"/>
          </a:xfrm>
        </p:spPr>
        <p:txBody>
          <a:bodyPr/>
          <a:lstStyle/>
          <a:p>
            <a:r>
              <a:rPr lang="en-US" sz="3600" dirty="0">
                <a:solidFill>
                  <a:srgbClr val="FF0000"/>
                </a:solidFill>
                <a:latin typeface="Calibri"/>
                <a:cs typeface="Calibri"/>
              </a:rPr>
              <a:t>Exercise 4.</a:t>
            </a:r>
            <a:r>
              <a:rPr lang="en-US" sz="3600" dirty="0">
                <a:latin typeface="Calibri"/>
                <a:cs typeface="Calibri"/>
              </a:rPr>
              <a:t> How to wait until the cat and mouse threads are done?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752600" y="6477000"/>
            <a:ext cx="1219200" cy="476250"/>
          </a:xfrm>
        </p:spPr>
        <p:txBody>
          <a:bodyPr/>
          <a:lstStyle/>
          <a:p>
            <a:fld id="{211DD708-9C6C-BC4A-8ACC-1131D652BA9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0" y="1371601"/>
            <a:ext cx="105156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3300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4.1:</a:t>
            </a:r>
            <a:r>
              <a:rPr lang="en-US" sz="2800" dirty="0">
                <a:latin typeface="Calibri" panose="020F0502020204030204" pitchFamily="34" charset="0"/>
                <a:cs typeface="Courier New" panose="02070309020205020404" pitchFamily="49" charset="0"/>
              </a:rPr>
              <a:t> What is the condition under which this parent process (i.e.,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catmouselock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800" dirty="0">
                <a:latin typeface="Calibri" panose="020F0502020204030204" pitchFamily="34" charset="0"/>
                <a:cs typeface="Courier New" panose="02070309020205020404" pitchFamily="49" charset="0"/>
              </a:rPr>
              <a:t>) has to wait for the cat and mouse threads?</a:t>
            </a:r>
          </a:p>
        </p:txBody>
      </p:sp>
      <p:sp>
        <p:nvSpPr>
          <p:cNvPr id="6" name="Rectangle 5"/>
          <p:cNvSpPr/>
          <p:nvPr/>
        </p:nvSpPr>
        <p:spPr>
          <a:xfrm>
            <a:off x="2781300" y="2327642"/>
            <a:ext cx="57912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sz="2800" dirty="0">
                <a:latin typeface="Calibri" panose="020F0502020204030204" pitchFamily="34" charset="0"/>
                <a:cs typeface="Courier New" panose="02070309020205020404" pitchFamily="49" charset="0"/>
              </a:rPr>
              <a:t>Number of cats that finish eating &lt; 6</a:t>
            </a:r>
          </a:p>
          <a:p>
            <a:pPr marL="0" lvl="1"/>
            <a:r>
              <a:rPr lang="en-US" sz="2800" dirty="0">
                <a:latin typeface="Calibri" panose="020F0502020204030204" pitchFamily="34" charset="0"/>
                <a:cs typeface="Courier New" panose="02070309020205020404" pitchFamily="49" charset="0"/>
              </a:rPr>
              <a:t>Number of mice that finish eating &lt; 2</a:t>
            </a:r>
          </a:p>
        </p:txBody>
      </p:sp>
      <p:sp>
        <p:nvSpPr>
          <p:cNvPr id="7" name="Rectangle 6"/>
          <p:cNvSpPr/>
          <p:nvPr/>
        </p:nvSpPr>
        <p:spPr>
          <a:xfrm>
            <a:off x="8305800" y="2502177"/>
            <a:ext cx="76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sz="2800" dirty="0">
                <a:solidFill>
                  <a:srgbClr val="FF0000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OR</a:t>
            </a:r>
          </a:p>
        </p:txBody>
      </p:sp>
      <p:sp>
        <p:nvSpPr>
          <p:cNvPr id="8" name="Rectangle 7"/>
          <p:cNvSpPr/>
          <p:nvPr/>
        </p:nvSpPr>
        <p:spPr>
          <a:xfrm>
            <a:off x="2797175" y="3248402"/>
            <a:ext cx="5791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sz="2800" dirty="0">
                <a:solidFill>
                  <a:srgbClr val="FF0000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Should we use AND or </a:t>
            </a:r>
            <a:r>
              <a:rPr lang="en-US" sz="2800" dirty="0" err="1">
                <a:solidFill>
                  <a:srgbClr val="FF0000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OR</a:t>
            </a:r>
            <a:r>
              <a:rPr lang="en-US" sz="2800" dirty="0">
                <a:solidFill>
                  <a:srgbClr val="FF0000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 here?</a:t>
            </a:r>
          </a:p>
        </p:txBody>
      </p:sp>
      <p:sp>
        <p:nvSpPr>
          <p:cNvPr id="9" name="Rectangle 8"/>
          <p:cNvSpPr/>
          <p:nvPr/>
        </p:nvSpPr>
        <p:spPr>
          <a:xfrm>
            <a:off x="2042206" y="5315586"/>
            <a:ext cx="8610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num_cats_done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6 ||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num_mice_done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2) 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cv_wait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donecv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	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5801" y="3949006"/>
            <a:ext cx="9601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3300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4.2:</a:t>
            </a:r>
            <a:r>
              <a:rPr lang="en-US" sz="2800" dirty="0">
                <a:latin typeface="Calibri" panose="020F0502020204030204" pitchFamily="34" charset="0"/>
                <a:cs typeface="Courier New" panose="02070309020205020404" pitchFamily="49" charset="0"/>
              </a:rPr>
              <a:t> Can you let the parent process wait using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cv_wait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800" dirty="0">
                <a:latin typeface="Calibri" panose="020F0502020204030204" pitchFamily="34" charset="0"/>
                <a:cs typeface="Courier New" panose="02070309020205020404" pitchFamily="49" charset="0"/>
              </a:rPr>
              <a:t>?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065616" y="4866621"/>
            <a:ext cx="38779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lock_acquire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	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081553" y="6088798"/>
            <a:ext cx="38715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lock_release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667000" y="4393287"/>
            <a:ext cx="6019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>
                <a:solidFill>
                  <a:srgbClr val="FF3300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Question:</a:t>
            </a:r>
            <a:r>
              <a:rPr lang="en-US" sz="2800">
                <a:latin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latin typeface="Calibri" panose="020F0502020204030204" pitchFamily="34" charset="0"/>
                <a:cs typeface="Courier New" panose="02070309020205020404" pitchFamily="49" charset="0"/>
              </a:rPr>
              <a:t>Did I miss anything?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867400" y="6029980"/>
            <a:ext cx="5715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3300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Question:</a:t>
            </a:r>
            <a:r>
              <a:rPr lang="en-US" sz="2800" dirty="0">
                <a:latin typeface="Calibri" panose="020F0502020204030204" pitchFamily="34" charset="0"/>
                <a:cs typeface="Courier New" panose="02070309020205020404" pitchFamily="49" charset="0"/>
              </a:rPr>
              <a:t> Who wakes up the parent?</a:t>
            </a:r>
          </a:p>
        </p:txBody>
      </p:sp>
    </p:spTree>
    <p:extLst>
      <p:ext uri="{BB962C8B-B14F-4D97-AF65-F5344CB8AC3E}">
        <p14:creationId xmlns:p14="http://schemas.microsoft.com/office/powerpoint/2010/main" val="286319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No 1a/1b </a:t>
            </a:r>
            <a:r>
              <a:rPr lang="en-US" dirty="0">
                <a:latin typeface="Calibri"/>
                <a:cs typeface="Calibri"/>
              </a:rPr>
              <a:t>option in the test menu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447801"/>
            <a:ext cx="8229600" cy="4525963"/>
          </a:xfrm>
        </p:spPr>
        <p:txBody>
          <a:bodyPr/>
          <a:lstStyle/>
          <a:p>
            <a:r>
              <a:rPr lang="en-US" dirty="0"/>
              <a:t>Must rebuild kernel for project 3.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  %cd ~/cs161/</a:t>
            </a:r>
            <a:r>
              <a:rPr lang="en-US" sz="2400" dirty="0" err="1">
                <a:latin typeface="Courier New"/>
                <a:cs typeface="Courier New"/>
              </a:rPr>
              <a:t>src</a:t>
            </a:r>
            <a:endParaRPr lang="en-US" sz="24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  %./configure  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  %cd ~/cs161/</a:t>
            </a:r>
            <a:r>
              <a:rPr lang="en-US" sz="2400" dirty="0" err="1">
                <a:latin typeface="Courier New"/>
                <a:cs typeface="Courier New"/>
              </a:rPr>
              <a:t>src</a:t>
            </a:r>
            <a:r>
              <a:rPr lang="en-US" sz="2400" dirty="0">
                <a:latin typeface="Courier New"/>
                <a:cs typeface="Courier New"/>
              </a:rPr>
              <a:t>/kern/</a:t>
            </a:r>
            <a:r>
              <a:rPr lang="en-US" sz="2400" dirty="0" err="1">
                <a:latin typeface="Courier New"/>
                <a:cs typeface="Courier New"/>
              </a:rPr>
              <a:t>conf</a:t>
            </a:r>
            <a:endParaRPr lang="en-US" sz="24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  %./</a:t>
            </a:r>
            <a:r>
              <a:rPr lang="en-US" sz="2400" dirty="0" err="1">
                <a:latin typeface="Courier New"/>
                <a:cs typeface="Courier New"/>
              </a:rPr>
              <a:t>config</a:t>
            </a:r>
            <a:r>
              <a:rPr lang="en-US" sz="2400" dirty="0">
                <a:latin typeface="Courier New"/>
                <a:cs typeface="Courier New"/>
              </a:rPr>
              <a:t> ASST1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 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  % cd ../compile/ASST1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  % make depend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  % make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1DD708-9C6C-BC4A-8ACC-1131D652BA9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133600"/>
            <a:ext cx="8610600" cy="3276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86462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2879</TotalTime>
  <Words>725</Words>
  <Application>Microsoft Office PowerPoint</Application>
  <PresentationFormat>Widescreen</PresentationFormat>
  <Paragraphs>128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ＭＳ Ｐゴシック</vt:lpstr>
      <vt:lpstr>宋体</vt:lpstr>
      <vt:lpstr>Arial</vt:lpstr>
      <vt:lpstr>Calibri</vt:lpstr>
      <vt:lpstr>Courier New</vt:lpstr>
      <vt:lpstr>Times New Roman</vt:lpstr>
      <vt:lpstr>1_Default Design</vt:lpstr>
      <vt:lpstr>COMP 3500  Introduction to Operating Systems  Project 3 – Synchronization  Cats and Mice Implementation using Locks and Condition Variables (cont.)</vt:lpstr>
      <vt:lpstr>Exercise 1. Please complete the following turn-switch algorithm.</vt:lpstr>
      <vt:lpstr>How to implement the driver code catmouselock()?</vt:lpstr>
      <vt:lpstr>Exercise 2. How to implement the driver code catmouselock()? (cont.)</vt:lpstr>
      <vt:lpstr>Create Cat and Mouse Thread using thread_fork()</vt:lpstr>
      <vt:lpstr>Exercise 3. Please follow the sample code to create mouse threads using thread_fork()</vt:lpstr>
      <vt:lpstr>Exercise 4. How to wait until the cat and mouse threads are done?</vt:lpstr>
      <vt:lpstr>No 1a/1b option in the test menu</vt:lpstr>
    </vt:vector>
  </TitlesOfParts>
  <Company>New Mexico 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331 Computer Architecture</dc:title>
  <dc:creator>Xiao Qin</dc:creator>
  <cp:lastModifiedBy>Xiao Qin</cp:lastModifiedBy>
  <cp:revision>420</cp:revision>
  <dcterms:created xsi:type="dcterms:W3CDTF">2006-08-22T22:53:10Z</dcterms:created>
  <dcterms:modified xsi:type="dcterms:W3CDTF">2017-02-27T03:43:03Z</dcterms:modified>
</cp:coreProperties>
</file>