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7"/>
  </p:notesMasterIdLst>
  <p:handoutMasterIdLst>
    <p:handoutMasterId r:id="rId18"/>
  </p:handoutMasterIdLst>
  <p:sldIdLst>
    <p:sldId id="557" r:id="rId2"/>
    <p:sldId id="642" r:id="rId3"/>
    <p:sldId id="667" r:id="rId4"/>
    <p:sldId id="665" r:id="rId5"/>
    <p:sldId id="666" r:id="rId6"/>
    <p:sldId id="663" r:id="rId7"/>
    <p:sldId id="660" r:id="rId8"/>
    <p:sldId id="644" r:id="rId9"/>
    <p:sldId id="661" r:id="rId10"/>
    <p:sldId id="664" r:id="rId11"/>
    <p:sldId id="657" r:id="rId12"/>
    <p:sldId id="662" r:id="rId13"/>
    <p:sldId id="658" r:id="rId14"/>
    <p:sldId id="645" r:id="rId15"/>
    <p:sldId id="646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/>
    <p:restoredTop sz="74434" autoAdjust="0"/>
  </p:normalViewPr>
  <p:slideViewPr>
    <p:cSldViewPr>
      <p:cViewPr>
        <p:scale>
          <a:sx n="60" d="100"/>
          <a:sy n="60" d="100"/>
        </p:scale>
        <p:origin x="3096" y="9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2EC83D-DF42-934D-9B4C-9DA45B0AF85E}" type="datetimeFigureOut">
              <a:rPr lang="en-US"/>
              <a:pPr>
                <a:defRPr/>
              </a:pPr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712F13-7286-E547-A1B9-BD5D58A0F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17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DAB72A0E-0C65-6244-A8C3-15FE060AFF12}" type="datetimeFigureOut">
              <a:rPr lang="en-US"/>
              <a:pPr>
                <a:defRPr/>
              </a:pPr>
              <a:t>10/16/17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4C04107-0928-CB46-B9AF-281984CA4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1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38" tIns="44425" rIns="90438" bIns="44425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aseline="0" dirty="0" smtClean="0">
                <a:latin typeface="Calibri" charset="0"/>
                <a:ea typeface="SimSun" charset="0"/>
                <a:cs typeface="SimSun" charset="0"/>
              </a:rPr>
              <a:t>Fall’17:</a:t>
            </a:r>
          </a:p>
          <a:p>
            <a:pPr eaLnBrk="1" hangingPunct="1"/>
            <a:r>
              <a:rPr lang="en-US" altLang="zh-CN" baseline="0" dirty="0" smtClean="0">
                <a:latin typeface="Calibri" charset="0"/>
                <a:ea typeface="SimSun" charset="0"/>
                <a:cs typeface="SimSun" charset="0"/>
              </a:rPr>
              <a:t>24-Homework 2 hint: 10 minutes</a:t>
            </a:r>
          </a:p>
          <a:p>
            <a:pPr eaLnBrk="1" hangingPunct="1"/>
            <a:r>
              <a:rPr lang="en-US" altLang="zh-CN" baseline="0" dirty="0" smtClean="0">
                <a:latin typeface="Calibri" charset="0"/>
                <a:ea typeface="SimSun" charset="0"/>
                <a:cs typeface="SimSun" charset="0"/>
              </a:rPr>
              <a:t>40 minutes: slides 1-11</a:t>
            </a:r>
          </a:p>
          <a:p>
            <a:pPr eaLnBrk="1" hangingPunct="1"/>
            <a:r>
              <a:rPr lang="en-US" altLang="zh-CN" baseline="0" dirty="0" smtClean="0">
                <a:latin typeface="Calibri" charset="0"/>
                <a:ea typeface="SimSun" charset="0"/>
                <a:cs typeface="SimSun" charset="0"/>
              </a:rPr>
              <a:t>Spring’17</a:t>
            </a:r>
            <a:r>
              <a:rPr lang="en-US" altLang="zh-CN" baseline="0" dirty="0" smtClean="0">
                <a:latin typeface="Calibri" charset="0"/>
                <a:ea typeface="SimSun" charset="0"/>
                <a:cs typeface="SimSun" charset="0"/>
              </a:rPr>
              <a:t>:</a:t>
            </a:r>
          </a:p>
          <a:p>
            <a:pPr eaLnBrk="1" hangingPunct="1"/>
            <a:r>
              <a:rPr lang="en-US" altLang="zh-CN" baseline="0" dirty="0" smtClean="0">
                <a:latin typeface="Calibri" charset="0"/>
                <a:ea typeface="SimSun" charset="0"/>
                <a:cs typeface="SimSun" charset="0"/>
              </a:rPr>
              <a:t>50 </a:t>
            </a:r>
            <a:r>
              <a:rPr lang="en-US" altLang="zh-CN" baseline="0" dirty="0" smtClean="0">
                <a:latin typeface="Calibri" charset="0"/>
                <a:ea typeface="SimSun" charset="0"/>
                <a:cs typeface="SimSun" charset="0"/>
              </a:rPr>
              <a:t>Min: slides 1-12</a:t>
            </a:r>
          </a:p>
          <a:p>
            <a:pPr eaLnBrk="1" hangingPunct="1"/>
            <a:r>
              <a:rPr lang="en-US" altLang="zh-CN" baseline="0" dirty="0" smtClean="0">
                <a:latin typeface="Calibri" charset="0"/>
                <a:ea typeface="SimSun" charset="0"/>
                <a:cs typeface="SimSun" charset="0"/>
              </a:rPr>
              <a:t> </a:t>
            </a:r>
            <a:endParaRPr lang="en-US" altLang="zh-CN" baseline="0" dirty="0">
              <a:latin typeface="Calibri" charset="0"/>
              <a:ea typeface="SimSun" charset="0"/>
              <a:cs typeface="SimSun" charset="0"/>
            </a:endParaRPr>
          </a:p>
          <a:p>
            <a:pPr eaLnBrk="1" hangingPunct="1"/>
            <a:r>
              <a:rPr lang="en-US" altLang="zh-CN" baseline="0" dirty="0">
                <a:latin typeface="Calibri" charset="0"/>
                <a:ea typeface="SimSun" charset="0"/>
                <a:cs typeface="SimSun" charset="0"/>
              </a:rPr>
              <a:t>Fall’16</a:t>
            </a:r>
          </a:p>
          <a:p>
            <a:pPr eaLnBrk="1" hangingPunct="1"/>
            <a:r>
              <a:rPr lang="en-US" altLang="zh-CN" baseline="0" dirty="0">
                <a:latin typeface="Calibri" charset="0"/>
                <a:ea typeface="SimSun" charset="0"/>
                <a:cs typeface="SimSun" charset="0"/>
              </a:rPr>
              <a:t>10 Min: HW2 Hints</a:t>
            </a:r>
          </a:p>
          <a:p>
            <a:pPr eaLnBrk="1" hangingPunct="1"/>
            <a:r>
              <a:rPr lang="en-US" altLang="zh-CN" baseline="0" dirty="0">
                <a:latin typeface="Calibri" charset="0"/>
                <a:ea typeface="SimSun" charset="0"/>
                <a:cs typeface="SimSun" charset="0"/>
              </a:rPr>
              <a:t>40 Min: slides 1-10 Fall’16</a:t>
            </a:r>
          </a:p>
          <a:p>
            <a:pPr eaLnBrk="1" hangingPunct="1"/>
            <a:r>
              <a:rPr lang="en-US" altLang="zh-CN" baseline="0" dirty="0">
                <a:latin typeface="Calibri" charset="0"/>
                <a:ea typeface="SimSun" charset="0"/>
                <a:cs typeface="SimSun" charset="0"/>
              </a:rPr>
              <a:t>50 Min: slides 1-14 Fall’15</a:t>
            </a:r>
          </a:p>
        </p:txBody>
      </p:sp>
      <p:sp>
        <p:nvSpPr>
          <p:cNvPr id="8194" name="Rectangle 3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86707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C95D5B2-CD87-4DD9-B6D9-7D7B198494A4}" type="slidenum">
              <a:rPr lang="en-US" altLang="en-US">
                <a:latin typeface="Times New Roman" pitchFamily="18" charset="0"/>
              </a:rPr>
              <a:pPr/>
              <a:t>10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When a process requests a resource, system must decide if allocation leaves the system in a safe state</a:t>
            </a:r>
          </a:p>
          <a:p>
            <a:r>
              <a:rPr lang="en-US" altLang="en-US" dirty="0"/>
              <a:t>System is in </a:t>
            </a:r>
            <a:r>
              <a:rPr lang="en-US" altLang="en-US" b="1" dirty="0">
                <a:solidFill>
                  <a:srgbClr val="3366FF"/>
                </a:solidFill>
              </a:rPr>
              <a:t>safe state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P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&gt; of ALL the  processes  in the systems such that  for each P</a:t>
            </a:r>
            <a:r>
              <a:rPr lang="en-US" altLang="en-US" baseline="-25000" dirty="0"/>
              <a:t>i</a:t>
            </a:r>
            <a:r>
              <a:rPr lang="en-US" altLang="en-US" dirty="0"/>
              <a:t>, the resources that P</a:t>
            </a:r>
            <a:r>
              <a:rPr lang="en-US" altLang="en-US" baseline="-25000" dirty="0"/>
              <a:t>i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r>
              <a:rPr lang="en-US" altLang="en-US" dirty="0"/>
              <a:t>That is:</a:t>
            </a:r>
          </a:p>
          <a:p>
            <a:pPr lvl="1"/>
            <a:r>
              <a:rPr lang="en-US" altLang="en-US" dirty="0"/>
              <a:t>If P</a:t>
            </a:r>
            <a:r>
              <a:rPr lang="en-US" altLang="en-US" baseline="-25000" dirty="0"/>
              <a:t>i</a:t>
            </a:r>
            <a:r>
              <a:rPr lang="en-US" altLang="en-US" dirty="0"/>
              <a:t> resource needs are not immediately available, then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terminates,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</a:p>
          <a:p>
            <a:endParaRPr lang="en-US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737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4567163-C063-F148-800F-F033E1710A92}" type="slidenum">
              <a:rPr lang="en-US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04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E323DC5-07FA-7247-BEE2-5A3FC8D2D900}" type="slidenum">
              <a:rPr lang="en-US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061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07D84F5-E52D-0847-A4A0-6D2E2D6F8EED}" type="slidenum">
              <a:rPr lang="en-US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173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5B5DA58-3BC9-9446-972C-AE0DF9D14FC3}" type="slidenum">
              <a:rPr lang="en-US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933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324E26C-F881-3E48-8E2A-4EC954D7EB51}" type="slidenum">
              <a:rPr lang="en-US">
                <a:latin typeface="Times New Roman" charset="0"/>
              </a:rPr>
              <a:pPr/>
              <a:t>15</a:t>
            </a:fld>
            <a:endParaRPr lang="en-US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997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01B4DAD-54DD-1643-922B-876A407190D6}" type="slidenum">
              <a:rPr lang="en-US">
                <a:latin typeface="Times New Roman" charset="0"/>
              </a:rPr>
              <a:pPr/>
              <a:t>2</a:t>
            </a:fld>
            <a:endParaRPr lang="en-US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302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D4EB850-927A-044E-AD26-9FA2B76C006A}" type="slidenum">
              <a:rPr lang="en-US">
                <a:latin typeface="Times New Roman" charset="0"/>
              </a:rPr>
              <a:pPr/>
              <a:t>3</a:t>
            </a:fld>
            <a:endParaRPr lang="en-US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806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612305D-3AA3-9347-8D9D-1F0608C14AAF}" type="slidenum">
              <a:rPr lang="en-US">
                <a:latin typeface="Times New Roman" charset="0"/>
              </a:rPr>
              <a:pPr/>
              <a:t>4</a:t>
            </a:fld>
            <a:endParaRPr lang="en-US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MS PGothic" charset="0"/>
              </a:rPr>
              <a:t>Write an</a:t>
            </a:r>
            <a:r>
              <a:rPr lang="en-US" baseline="0" dirty="0">
                <a:ea typeface="MS PGothic" charset="0"/>
              </a:rPr>
              <a:t> example on the whiteboard. </a:t>
            </a:r>
          </a:p>
          <a:p>
            <a:endParaRPr lang="en-US" baseline="0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Max[3, 5] = 7</a:t>
            </a:r>
            <a:r>
              <a:rPr lang="en-US" baseline="0" dirty="0">
                <a:ea typeface="MS PGothic" charset="0"/>
              </a:rPr>
              <a:t> means </a:t>
            </a:r>
            <a:r>
              <a:rPr lang="en-US" dirty="0">
                <a:ea typeface="MS PGothic" charset="0"/>
              </a:rPr>
              <a:t>process 3 requests</a:t>
            </a:r>
            <a:r>
              <a:rPr lang="en-US" baseline="0" dirty="0">
                <a:ea typeface="MS PGothic" charset="0"/>
              </a:rPr>
              <a:t> a total of  7 instances of resource type 5.</a:t>
            </a:r>
          </a:p>
          <a:p>
            <a:endParaRPr lang="en-US" dirty="0">
              <a:ea typeface="MS PGothic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MS PGothic" charset="0"/>
              </a:rPr>
              <a:t>Allocate[3, 5] = 2</a:t>
            </a:r>
            <a:r>
              <a:rPr lang="en-US" baseline="0" dirty="0">
                <a:ea typeface="MS PGothic" charset="0"/>
              </a:rPr>
              <a:t> means </a:t>
            </a:r>
            <a:r>
              <a:rPr lang="en-US" dirty="0">
                <a:ea typeface="MS PGothic" charset="0"/>
              </a:rPr>
              <a:t>process 3 is holding </a:t>
            </a:r>
            <a:r>
              <a:rPr lang="en-US" baseline="0" dirty="0">
                <a:ea typeface="MS PGothic" charset="0"/>
              </a:rPr>
              <a:t>2 instances of resource type 5.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ea typeface="MS PGothic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ea typeface="MS PGothic" charset="0"/>
              </a:rPr>
              <a:t>Need[3,5] = Max[3, 5] – Allocate[3, 5] = 7-2 = 5; </a:t>
            </a:r>
          </a:p>
          <a:p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54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612305D-3AA3-9347-8D9D-1F0608C14AAF}" type="slidenum">
              <a:rPr lang="en-US">
                <a:latin typeface="Times New Roman" charset="0"/>
              </a:rPr>
              <a:pPr/>
              <a:t>5</a:t>
            </a:fld>
            <a:endParaRPr lang="en-US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MS PGothic" charset="0"/>
              </a:rPr>
              <a:t>Write an</a:t>
            </a:r>
            <a:r>
              <a:rPr lang="en-US" baseline="0" dirty="0">
                <a:ea typeface="MS PGothic" charset="0"/>
              </a:rPr>
              <a:t> example on the whiteboard. </a:t>
            </a:r>
          </a:p>
          <a:p>
            <a:endParaRPr lang="en-US" baseline="0" dirty="0">
              <a:ea typeface="MS PGothic" charset="0"/>
            </a:endParaRPr>
          </a:p>
          <a:p>
            <a:r>
              <a:rPr lang="en-US" baseline="0" dirty="0">
                <a:ea typeface="MS PGothic" charset="0"/>
              </a:rPr>
              <a:t>Available[5] = 6 means there are 6 instances of resource type 5 available.</a:t>
            </a:r>
          </a:p>
          <a:p>
            <a:endParaRPr lang="en-US" baseline="0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Max[3, 5] = 7</a:t>
            </a:r>
            <a:r>
              <a:rPr lang="en-US" baseline="0" dirty="0">
                <a:ea typeface="MS PGothic" charset="0"/>
              </a:rPr>
              <a:t> means </a:t>
            </a:r>
            <a:r>
              <a:rPr lang="en-US" dirty="0">
                <a:ea typeface="MS PGothic" charset="0"/>
              </a:rPr>
              <a:t>process 3 requests</a:t>
            </a:r>
            <a:r>
              <a:rPr lang="en-US" baseline="0" dirty="0">
                <a:ea typeface="MS PGothic" charset="0"/>
              </a:rPr>
              <a:t> a total of  7 instances of resource type 5.</a:t>
            </a:r>
          </a:p>
          <a:p>
            <a:endParaRPr lang="en-US" dirty="0">
              <a:ea typeface="MS PGothic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MS PGothic" charset="0"/>
              </a:rPr>
              <a:t>Allocate[3, 5] = 2</a:t>
            </a:r>
            <a:r>
              <a:rPr lang="en-US" baseline="0" dirty="0">
                <a:ea typeface="MS PGothic" charset="0"/>
              </a:rPr>
              <a:t> means </a:t>
            </a:r>
            <a:r>
              <a:rPr lang="en-US" dirty="0">
                <a:ea typeface="MS PGothic" charset="0"/>
              </a:rPr>
              <a:t>process 3 is holding </a:t>
            </a:r>
            <a:r>
              <a:rPr lang="en-US" baseline="0" dirty="0">
                <a:ea typeface="MS PGothic" charset="0"/>
              </a:rPr>
              <a:t>2 instances of resource type 5.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ea typeface="MS PGothic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ea typeface="MS PGothic" charset="0"/>
              </a:rPr>
              <a:t>Need[3,5] = Max[3, 5] – Allocate[3, 5] = 7-2 = 5;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ea typeface="MS PGothic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ea typeface="MS PGothic" charset="0"/>
              </a:rPr>
              <a:t>No. The request will be declined. Not enough resource type 5.</a:t>
            </a:r>
          </a:p>
          <a:p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744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01B4DAD-54DD-1643-922B-876A407190D6}" type="slidenum">
              <a:rPr lang="en-US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MS PGothic" charset="0"/>
              </a:rPr>
              <a:t>5 processes</a:t>
            </a:r>
          </a:p>
          <a:p>
            <a:r>
              <a:rPr lang="en-US" dirty="0">
                <a:ea typeface="MS PGothic" charset="0"/>
              </a:rPr>
              <a:t>3</a:t>
            </a:r>
            <a:r>
              <a:rPr lang="en-US" baseline="0" dirty="0">
                <a:ea typeface="MS PGothic" charset="0"/>
              </a:rPr>
              <a:t> types</a:t>
            </a:r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0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158F1AB-0442-9C47-965B-63F936FE97E9}" type="slidenum">
              <a:rPr lang="en-US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158F1AB-0442-9C47-965B-63F936FE97E9}" type="slidenum">
              <a:rPr lang="en-US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MS PGothic" charset="0"/>
              </a:rPr>
              <a:t>Q3:</a:t>
            </a:r>
            <a:r>
              <a:rPr lang="en-US" baseline="0" dirty="0">
                <a:ea typeface="MS PGothic" charset="0"/>
              </a:rPr>
              <a:t> No. request </a:t>
            </a:r>
            <a:r>
              <a:rPr lang="en-US" baseline="0">
                <a:ea typeface="MS PGothic" charset="0"/>
              </a:rPr>
              <a:t>&gt; available</a:t>
            </a:r>
            <a:endParaRPr lang="en-US" baseline="0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481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36FFED3-6F1A-7F48-8907-0FF84C1ABD91}" type="slidenum">
              <a:rPr lang="en-US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9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264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1422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4A3D6-8C1B-B547-85DF-557C25BCE1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GCOE V 158 289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04800" y="6248401"/>
            <a:ext cx="162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0CFA0-3E24-3141-A4B7-FE671916A3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2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" y="6324601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BFA6D376-C5A1-F04E-B9D7-60DF914D4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Calibri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ctrTitle" idx="4294967295"/>
          </p:nvPr>
        </p:nvSpPr>
        <p:spPr>
          <a:xfrm>
            <a:off x="685800" y="533400"/>
            <a:ext cx="11049000" cy="340042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COMP 3500 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Introduction to Operating Systems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dirty="0">
                <a:latin typeface="Calibri" charset="0"/>
              </a:rPr>
              <a:t> </a:t>
            </a:r>
            <a:br>
              <a:rPr lang="en-US" dirty="0">
                <a:latin typeface="Calibri" charset="0"/>
              </a:rPr>
            </a:br>
            <a:r>
              <a:rPr lang="en-US">
                <a:latin typeface="Calibri" charset="0"/>
              </a:rPr>
              <a:t>The </a:t>
            </a:r>
            <a:r>
              <a:rPr lang="en-US" sz="4000">
                <a:ea typeface="MS PGothic" charset="0"/>
              </a:rPr>
              <a:t>Banker</a:t>
            </a:r>
            <a:r>
              <a:rPr lang="en-US" altLang="ja-JP" sz="4000">
                <a:ea typeface="MS PGothic" charset="0"/>
              </a:rPr>
              <a:t>’s </a:t>
            </a:r>
            <a:r>
              <a:rPr lang="en-US" altLang="ja-JP" sz="4000" dirty="0">
                <a:ea typeface="MS PGothic" charset="0"/>
              </a:rPr>
              <a:t>Algorithm (Part 1)</a:t>
            </a:r>
            <a:endParaRPr lang="en-US" altLang="zh-CN" sz="4000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3581400" y="4447163"/>
            <a:ext cx="49530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>
                <a:latin typeface="Calibri" charset="0"/>
                <a:ea typeface="SimSun" charset="0"/>
                <a:cs typeface="SimSun" charset="0"/>
              </a:rPr>
              <a:t>Dr. Xiao Qin</a:t>
            </a:r>
          </a:p>
          <a:p>
            <a:pPr algn="ctr">
              <a:spcBef>
                <a:spcPct val="50000"/>
              </a:spcBef>
            </a:pPr>
            <a:r>
              <a:rPr kumimoji="1" lang="en-US" i="1" dirty="0">
                <a:latin typeface="Calibri" charset="0"/>
              </a:rPr>
              <a:t>Auburn University</a:t>
            </a:r>
            <a:br>
              <a:rPr kumimoji="1" lang="en-US" i="1" dirty="0">
                <a:latin typeface="Calibri" charset="0"/>
              </a:rPr>
            </a:br>
            <a:r>
              <a:rPr kumimoji="1" lang="en-US" i="1" dirty="0">
                <a:latin typeface="Calibri" charset="0"/>
              </a:rPr>
              <a:t>http://</a:t>
            </a:r>
            <a:r>
              <a:rPr kumimoji="1" lang="en-US" i="1" dirty="0" err="1">
                <a:latin typeface="Calibri" charset="0"/>
              </a:rPr>
              <a:t>www.eng.auburn.edu</a:t>
            </a:r>
            <a:r>
              <a:rPr kumimoji="1" lang="en-US" i="1" dirty="0">
                <a:latin typeface="Calibri" charset="0"/>
              </a:rPr>
              <a:t>/~</a:t>
            </a:r>
            <a:r>
              <a:rPr kumimoji="1" lang="en-US" i="1" dirty="0" err="1">
                <a:latin typeface="Calibri" charset="0"/>
              </a:rPr>
              <a:t>xqin</a:t>
            </a:r>
            <a:endParaRPr kumimoji="1" lang="en-US" i="1" dirty="0">
              <a:latin typeface="Calibri" charset="0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kumimoji="1" lang="en-US" i="1" dirty="0" err="1">
                <a:latin typeface="Calibri" charset="0"/>
              </a:rPr>
              <a:t>xqin@auburn.edu</a:t>
            </a:r>
            <a:endParaRPr kumimoji="1" lang="en-US" altLang="zh-CN" i="1" dirty="0">
              <a:latin typeface="Calibri" charset="0"/>
              <a:ea typeface="SimSun" charset="0"/>
              <a:cs typeface="SimSun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36526"/>
            <a:ext cx="8229600" cy="1158874"/>
          </a:xfrm>
        </p:spPr>
        <p:txBody>
          <a:bodyPr/>
          <a:lstStyle/>
          <a:p>
            <a:pPr eaLnBrk="1" hangingPunct="1"/>
            <a:r>
              <a:rPr lang="en-US" altLang="en-US" dirty="0"/>
              <a:t>Safe State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10820400" cy="4562476"/>
          </a:xfrm>
        </p:spPr>
        <p:txBody>
          <a:bodyPr/>
          <a:lstStyle/>
          <a:p>
            <a:r>
              <a:rPr lang="en-US" altLang="en-US" dirty="0"/>
              <a:t>When a process requests a resource, system must decide if allocation leaves the system in a safe state</a:t>
            </a:r>
          </a:p>
          <a:p>
            <a:endParaRPr lang="en-US" altLang="en-US" dirty="0"/>
          </a:p>
          <a:p>
            <a:r>
              <a:rPr lang="en-US" altLang="en-US" dirty="0"/>
              <a:t>System is in </a:t>
            </a:r>
            <a:r>
              <a:rPr lang="en-US" altLang="en-US" dirty="0">
                <a:solidFill>
                  <a:srgbClr val="FF0000"/>
                </a:solidFill>
              </a:rPr>
              <a:t>safe state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P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&gt; of ALL the  processes  in the systems such that  for each P</a:t>
            </a:r>
            <a:r>
              <a:rPr lang="en-US" altLang="en-US" baseline="-25000" dirty="0"/>
              <a:t>i</a:t>
            </a:r>
            <a:r>
              <a:rPr lang="en-US" altLang="en-US" dirty="0"/>
              <a:t>, the resources that P</a:t>
            </a:r>
            <a:r>
              <a:rPr lang="en-US" altLang="en-US" baseline="-25000" dirty="0"/>
              <a:t>i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66688"/>
            <a:ext cx="8229600" cy="1128712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Safety Algorithm</a:t>
            </a:r>
            <a:br>
              <a:rPr lang="en-US" dirty="0">
                <a:latin typeface="+mj-lt"/>
                <a:ea typeface="MS PGothic" charset="0"/>
              </a:rPr>
            </a:br>
            <a:r>
              <a:rPr lang="en-US" sz="3200" dirty="0">
                <a:latin typeface="+mj-lt"/>
                <a:ea typeface="MS PGothic" charset="0"/>
              </a:rPr>
              <a:t>Is a system is in a safe state?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81126"/>
            <a:ext cx="8077200" cy="49434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dirty="0">
                <a:latin typeface="+mj-lt"/>
                <a:ea typeface="MS PGothic" charset="0"/>
              </a:rPr>
              <a:t>1.	</a:t>
            </a:r>
            <a:r>
              <a:rPr lang="en-US" sz="2400" dirty="0">
                <a:latin typeface="+mn-lt"/>
                <a:ea typeface="MS PGothic" charset="0"/>
              </a:rPr>
              <a:t>Let </a:t>
            </a:r>
            <a:r>
              <a:rPr lang="en-US" sz="2400" b="1" i="1" dirty="0">
                <a:solidFill>
                  <a:srgbClr val="000000"/>
                </a:solidFill>
                <a:latin typeface="+mn-lt"/>
                <a:ea typeface="MS PGothic" charset="0"/>
              </a:rPr>
              <a:t>Work</a:t>
            </a:r>
            <a:r>
              <a:rPr lang="en-US" sz="2400" i="1" dirty="0">
                <a:solidFill>
                  <a:srgbClr val="000000"/>
                </a:solidFill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and </a:t>
            </a:r>
            <a:r>
              <a:rPr lang="en-US" sz="2400" b="1" i="1" dirty="0">
                <a:solidFill>
                  <a:srgbClr val="000000"/>
                </a:solidFill>
                <a:latin typeface="+mn-lt"/>
                <a:ea typeface="MS PGothic" charset="0"/>
              </a:rPr>
              <a:t>Finish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be vectors of length</a:t>
            </a:r>
            <a:r>
              <a:rPr lang="en-US" sz="2400" i="1" dirty="0">
                <a:latin typeface="+mn-lt"/>
                <a:ea typeface="MS PGothic" charset="0"/>
              </a:rPr>
              <a:t> m</a:t>
            </a:r>
            <a:r>
              <a:rPr lang="en-US" sz="2400" dirty="0">
                <a:latin typeface="+mn-lt"/>
                <a:ea typeface="MS PGothic" charset="0"/>
              </a:rPr>
              <a:t> and</a:t>
            </a:r>
            <a:r>
              <a:rPr lang="en-US" sz="2400" i="1" dirty="0">
                <a:latin typeface="+mn-lt"/>
                <a:ea typeface="MS PGothic" charset="0"/>
              </a:rPr>
              <a:t> n</a:t>
            </a:r>
            <a:r>
              <a:rPr lang="en-US" sz="2400" dirty="0">
                <a:latin typeface="+mn-lt"/>
                <a:ea typeface="MS PGothic" charset="0"/>
              </a:rPr>
              <a:t>, respectively.  Initialize:</a:t>
            </a:r>
          </a:p>
          <a:p>
            <a:pPr marL="1543050" lvl="3" indent="-342900">
              <a:lnSpc>
                <a:spcPct val="90000"/>
              </a:lnSpc>
              <a:buNone/>
            </a:pPr>
            <a:r>
              <a:rPr lang="en-US" sz="2400" b="1" i="1" dirty="0">
                <a:latin typeface="+mn-lt"/>
                <a:ea typeface="MS PGothic" charset="0"/>
              </a:rPr>
              <a:t>Work </a:t>
            </a:r>
            <a:r>
              <a:rPr lang="en-US" sz="2400" b="1" dirty="0">
                <a:latin typeface="+mn-lt"/>
                <a:ea typeface="MS PGothic" charset="0"/>
              </a:rPr>
              <a:t>= </a:t>
            </a:r>
            <a:r>
              <a:rPr lang="en-US" sz="2400" b="1" i="1" dirty="0">
                <a:latin typeface="+mn-lt"/>
                <a:ea typeface="MS PGothic" charset="0"/>
              </a:rPr>
              <a:t>Available</a:t>
            </a:r>
          </a:p>
          <a:p>
            <a:pPr marL="1543050" lvl="3" indent="-342900">
              <a:lnSpc>
                <a:spcPct val="90000"/>
              </a:lnSpc>
              <a:buNone/>
            </a:pPr>
            <a:r>
              <a:rPr lang="en-US" sz="2400" b="1" i="1" dirty="0">
                <a:latin typeface="+mn-lt"/>
                <a:ea typeface="MS PGothic" charset="0"/>
              </a:rPr>
              <a:t>Finish </a:t>
            </a:r>
            <a:r>
              <a:rPr lang="en-US" sz="2400" b="1" dirty="0">
                <a:latin typeface="+mn-lt"/>
                <a:ea typeface="MS PGothic" charset="0"/>
              </a:rPr>
              <a:t>[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</a:rPr>
              <a:t>] =</a:t>
            </a:r>
            <a:r>
              <a:rPr lang="en-US" sz="2400" b="1" i="1" dirty="0">
                <a:latin typeface="+mn-lt"/>
                <a:ea typeface="MS PGothic" charset="0"/>
              </a:rPr>
              <a:t> false </a:t>
            </a:r>
            <a:r>
              <a:rPr lang="en-US" sz="2400" b="1" dirty="0">
                <a:latin typeface="+mn-lt"/>
                <a:ea typeface="MS PGothic" charset="0"/>
              </a:rPr>
              <a:t>for</a:t>
            </a:r>
            <a:r>
              <a:rPr lang="en-US" sz="2400" b="1" i="1" dirty="0">
                <a:latin typeface="+mn-lt"/>
                <a:ea typeface="MS PGothic" charset="0"/>
              </a:rPr>
              <a:t> 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</a:rPr>
              <a:t> = 0, 1, …, </a:t>
            </a:r>
            <a:r>
              <a:rPr lang="en-US" sz="2400" b="1" i="1" dirty="0">
                <a:latin typeface="+mn-lt"/>
                <a:ea typeface="MS PGothic" charset="0"/>
              </a:rPr>
              <a:t>n- </a:t>
            </a:r>
            <a:r>
              <a:rPr lang="en-US" sz="2400" b="1" dirty="0">
                <a:latin typeface="+mn-lt"/>
                <a:ea typeface="MS PGothic" charset="0"/>
              </a:rPr>
              <a:t>1</a:t>
            </a:r>
          </a:p>
          <a:p>
            <a:pPr marL="1543050" lvl="3" indent="-342900">
              <a:lnSpc>
                <a:spcPct val="90000"/>
              </a:lnSpc>
              <a:buNone/>
            </a:pPr>
            <a:endParaRPr lang="en-US" sz="2400" dirty="0">
              <a:latin typeface="+mn-lt"/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dirty="0">
                <a:latin typeface="+mn-lt"/>
                <a:ea typeface="MS PGothic" charset="0"/>
              </a:rPr>
              <a:t>2.	Find an 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i="1" dirty="0"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such that both: </a:t>
            </a:r>
          </a:p>
          <a:p>
            <a:pPr marL="800100" lvl="1" indent="-342900">
              <a:lnSpc>
                <a:spcPct val="90000"/>
              </a:lnSpc>
              <a:buNone/>
            </a:pPr>
            <a:r>
              <a:rPr lang="en-US" dirty="0">
                <a:latin typeface="+mn-lt"/>
                <a:ea typeface="MS PGothic" charset="0"/>
              </a:rPr>
              <a:t>(a) </a:t>
            </a:r>
            <a:r>
              <a:rPr lang="en-US" b="1" i="1" dirty="0">
                <a:latin typeface="+mn-lt"/>
                <a:ea typeface="MS PGothic" charset="0"/>
              </a:rPr>
              <a:t>Finish</a:t>
            </a:r>
            <a:r>
              <a:rPr lang="en-US" b="1" dirty="0">
                <a:latin typeface="+mn-lt"/>
                <a:ea typeface="MS PGothic" charset="0"/>
              </a:rPr>
              <a:t> [</a:t>
            </a:r>
            <a:r>
              <a:rPr lang="en-US" b="1" i="1" dirty="0" err="1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] = </a:t>
            </a:r>
            <a:r>
              <a:rPr lang="en-US" b="1" i="1" dirty="0">
                <a:latin typeface="+mn-lt"/>
                <a:ea typeface="MS PGothic" charset="0"/>
              </a:rPr>
              <a:t>false</a:t>
            </a:r>
            <a:endParaRPr lang="en-US" b="1" dirty="0">
              <a:latin typeface="+mn-lt"/>
              <a:ea typeface="MS PGothic" charset="0"/>
            </a:endParaRPr>
          </a:p>
          <a:p>
            <a:pPr marL="800100" lvl="1" indent="-342900">
              <a:lnSpc>
                <a:spcPct val="90000"/>
              </a:lnSpc>
              <a:buNone/>
            </a:pPr>
            <a:r>
              <a:rPr lang="en-US" dirty="0">
                <a:latin typeface="+mn-lt"/>
                <a:ea typeface="MS PGothic" charset="0"/>
              </a:rPr>
              <a:t>(b) </a:t>
            </a:r>
            <a:r>
              <a:rPr lang="en-US" b="1" i="1" dirty="0" err="1">
                <a:latin typeface="+mn-lt"/>
                <a:ea typeface="MS PGothic" charset="0"/>
              </a:rPr>
              <a:t>Need</a:t>
            </a:r>
            <a:r>
              <a:rPr lang="en-US" b="1" i="1" baseline="-25000" dirty="0" err="1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 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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Work</a:t>
            </a:r>
          </a:p>
          <a:p>
            <a:pPr marL="800100" lvl="1" indent="-342900">
              <a:lnSpc>
                <a:spcPct val="90000"/>
              </a:lnSpc>
              <a:buNone/>
            </a:pPr>
            <a:r>
              <a:rPr lang="en-US" dirty="0">
                <a:latin typeface="+mn-lt"/>
                <a:ea typeface="MS PGothic" charset="0"/>
                <a:sym typeface="Symbol" charset="0"/>
              </a:rPr>
              <a:t>If no such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b="1" i="1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None/>
            </a:pPr>
            <a:endParaRPr lang="en-US" dirty="0">
              <a:latin typeface="+mn-lt"/>
              <a:ea typeface="MS PGothic" charset="0"/>
              <a:sym typeface="Symbo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i="1" dirty="0">
                <a:latin typeface="+mn-lt"/>
                <a:ea typeface="MS PGothic" charset="0"/>
              </a:rPr>
              <a:t>3.  </a:t>
            </a:r>
            <a:r>
              <a:rPr lang="en-US" sz="2400" b="1" i="1" dirty="0">
                <a:solidFill>
                  <a:srgbClr val="FF0000"/>
                </a:solidFill>
                <a:latin typeface="+mn-lt"/>
                <a:ea typeface="MS PGothic" charset="0"/>
              </a:rPr>
              <a:t>Work</a:t>
            </a:r>
            <a:r>
              <a:rPr lang="en-US" sz="2400" b="1" dirty="0">
                <a:solidFill>
                  <a:srgbClr val="FF0000"/>
                </a:solidFill>
                <a:latin typeface="+mn-lt"/>
                <a:ea typeface="MS PGothic" charset="0"/>
              </a:rPr>
              <a:t> = </a:t>
            </a:r>
            <a:r>
              <a:rPr lang="en-US" sz="2400" b="1" i="1" dirty="0">
                <a:solidFill>
                  <a:srgbClr val="FF0000"/>
                </a:solidFill>
                <a:latin typeface="+mn-lt"/>
                <a:ea typeface="MS PGothic" charset="0"/>
              </a:rPr>
              <a:t>Work </a:t>
            </a:r>
            <a:r>
              <a:rPr lang="en-US" sz="2400" b="1" dirty="0">
                <a:solidFill>
                  <a:srgbClr val="FF0000"/>
                </a:solidFill>
                <a:latin typeface="+mn-lt"/>
                <a:ea typeface="MS PGothic" charset="0"/>
              </a:rPr>
              <a:t>+ </a:t>
            </a:r>
            <a:r>
              <a:rPr lang="en-US" sz="2400" b="1" i="1" dirty="0" err="1">
                <a:solidFill>
                  <a:srgbClr val="FF0000"/>
                </a:solidFill>
                <a:latin typeface="+mn-lt"/>
                <a:ea typeface="MS PGothic" charset="0"/>
              </a:rPr>
              <a:t>Allocation</a:t>
            </a:r>
            <a:r>
              <a:rPr lang="en-US" sz="2400" b="1" i="1" baseline="-25000" dirty="0" err="1">
                <a:solidFill>
                  <a:srgbClr val="FF0000"/>
                </a:solidFill>
                <a:latin typeface="+mn-lt"/>
                <a:ea typeface="MS PGothic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+mn-lt"/>
                <a:ea typeface="MS PGothic" charset="0"/>
              </a:rPr>
              <a:t/>
            </a:r>
            <a:br>
              <a:rPr lang="en-US" sz="2400" b="1" dirty="0">
                <a:solidFill>
                  <a:srgbClr val="FF0000"/>
                </a:solidFill>
                <a:latin typeface="+mn-lt"/>
                <a:ea typeface="MS PGothic" charset="0"/>
              </a:rPr>
            </a:br>
            <a:r>
              <a:rPr lang="en-US" sz="2400" b="1" i="1" dirty="0">
                <a:latin typeface="+mn-lt"/>
                <a:ea typeface="MS PGothic" charset="0"/>
              </a:rPr>
              <a:t>Finish</a:t>
            </a:r>
            <a:r>
              <a:rPr lang="en-US" sz="2400" b="1" dirty="0">
                <a:latin typeface="+mn-lt"/>
                <a:ea typeface="MS PGothic" charset="0"/>
              </a:rPr>
              <a:t>[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</a:rPr>
              <a:t>] =</a:t>
            </a:r>
            <a:r>
              <a:rPr lang="en-US" sz="2400" b="1" i="1" dirty="0">
                <a:latin typeface="+mn-lt"/>
                <a:ea typeface="MS PGothic" charset="0"/>
              </a:rPr>
              <a:t> true</a:t>
            </a:r>
            <a:r>
              <a:rPr lang="en-US" sz="2400" b="1" dirty="0">
                <a:latin typeface="+mn-lt"/>
                <a:ea typeface="MS PGothic" charset="0"/>
              </a:rPr>
              <a:t/>
            </a:r>
            <a:br>
              <a:rPr lang="en-US" sz="2400" b="1" dirty="0">
                <a:latin typeface="+mn-lt"/>
                <a:ea typeface="MS PGothic" charset="0"/>
              </a:rPr>
            </a:br>
            <a:r>
              <a:rPr lang="en-US" sz="2400" dirty="0">
                <a:latin typeface="+mn-lt"/>
                <a:ea typeface="MS PGothic" charset="0"/>
              </a:rPr>
              <a:t>go to step 2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+mn-lt"/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dirty="0">
                <a:latin typeface="+mn-lt"/>
                <a:ea typeface="MS PGothic" charset="0"/>
              </a:rPr>
              <a:t>4.	If </a:t>
            </a:r>
            <a:r>
              <a:rPr lang="en-US" sz="2400" b="1" i="1" dirty="0">
                <a:latin typeface="+mn-lt"/>
                <a:ea typeface="MS PGothic" charset="0"/>
              </a:rPr>
              <a:t>Finish</a:t>
            </a:r>
            <a:r>
              <a:rPr lang="en-US" sz="2400" b="1" dirty="0">
                <a:latin typeface="+mn-lt"/>
                <a:ea typeface="MS PGothic" charset="0"/>
              </a:rPr>
              <a:t> [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</a:rPr>
              <a:t>] == </a:t>
            </a:r>
            <a:r>
              <a:rPr lang="en-US" sz="2400" b="1" i="1" dirty="0">
                <a:latin typeface="+mn-lt"/>
                <a:ea typeface="MS PGothic" charset="0"/>
              </a:rPr>
              <a:t>true</a:t>
            </a:r>
            <a:r>
              <a:rPr lang="en-US" sz="2400" b="1" dirty="0"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for all 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dirty="0">
                <a:latin typeface="+mn-lt"/>
                <a:ea typeface="MS PGothic" charset="0"/>
              </a:rPr>
              <a:t>, then the system is in a safe state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4650CFA0-3E24-3141-A4B7-FE671916A352}" type="slidenum">
              <a:rPr lang="en-US" smtClean="0"/>
              <a:pPr algn="l">
                <a:defRPr/>
              </a:pPr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0400" y="3276600"/>
            <a:ext cx="4038600" cy="1384995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lang="en-US" sz="2800" dirty="0">
                <a:solidFill>
                  <a:schemeClr val="tx1"/>
                </a:solidFill>
                <a:latin typeface="Calibri"/>
                <a:cs typeface="Calibri"/>
              </a:rPr>
              <a:t> is the number of processes, </a:t>
            </a:r>
            <a:r>
              <a:rPr lang="en-US" sz="2800" i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lang="en-US" sz="2800" dirty="0">
                <a:solidFill>
                  <a:schemeClr val="tx1"/>
                </a:solidFill>
                <a:latin typeface="Calibri"/>
                <a:cs typeface="Calibri"/>
              </a:rPr>
              <a:t> is the number of resource types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4648201"/>
            <a:ext cx="4113213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531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76212"/>
            <a:ext cx="8229600" cy="966788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0"/>
            <a:ext cx="7683500" cy="4270374"/>
          </a:xfrm>
        </p:spPr>
        <p:txBody>
          <a:bodyPr/>
          <a:lstStyle/>
          <a:p>
            <a:r>
              <a:rPr lang="en-US" altLang="en-US" dirty="0"/>
              <a:t>The Safety Algorithm</a:t>
            </a:r>
          </a:p>
          <a:p>
            <a:endParaRPr lang="en-US" altLang="en-US" dirty="0"/>
          </a:p>
          <a:p>
            <a:r>
              <a:rPr lang="en-US" dirty="0">
                <a:ea typeface="MS PGothic" charset="0"/>
              </a:rPr>
              <a:t>Resource-Request Algorithm</a:t>
            </a:r>
          </a:p>
          <a:p>
            <a:pPr lvl="1"/>
            <a:endParaRPr lang="en-US" dirty="0">
              <a:latin typeface="+mn-lt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8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31775"/>
            <a:ext cx="11048999" cy="457200"/>
          </a:xfrm>
        </p:spPr>
        <p:txBody>
          <a:bodyPr/>
          <a:lstStyle/>
          <a:p>
            <a:pPr eaLnBrk="1" hangingPunct="1"/>
            <a:r>
              <a:rPr lang="en-US" sz="3600">
                <a:solidFill>
                  <a:srgbClr val="FF0000"/>
                </a:solidFill>
                <a:ea typeface="MS PGothic" charset="0"/>
              </a:rPr>
              <a:t>Exercise 5</a:t>
            </a:r>
            <a:r>
              <a:rPr lang="en-US" sz="3600">
                <a:solidFill>
                  <a:srgbClr val="FF0000"/>
                </a:solidFill>
                <a:latin typeface="+mj-lt"/>
                <a:ea typeface="MS PGothic" charset="0"/>
              </a:rPr>
              <a:t>:</a:t>
            </a:r>
            <a:r>
              <a:rPr lang="en-US" sz="3600">
                <a:latin typeface="+mj-lt"/>
                <a:ea typeface="MS PGothic" charset="0"/>
              </a:rPr>
              <a:t> </a:t>
            </a:r>
            <a:r>
              <a:rPr lang="en-US" sz="3600" dirty="0">
                <a:latin typeface="+mj-lt"/>
                <a:ea typeface="MS PGothic" charset="0"/>
              </a:rPr>
              <a:t>Resource-Request Algorithm for Process </a:t>
            </a:r>
            <a:r>
              <a:rPr lang="en-US" sz="3600" i="1" dirty="0">
                <a:latin typeface="+mj-lt"/>
                <a:ea typeface="MS PGothic" charset="0"/>
              </a:rPr>
              <a:t>P</a:t>
            </a:r>
            <a:r>
              <a:rPr lang="en-US" sz="3600" i="1" baseline="-25000" dirty="0">
                <a:latin typeface="+mj-lt"/>
                <a:ea typeface="MS PGothic" charset="0"/>
              </a:rPr>
              <a:t>i</a:t>
            </a:r>
            <a:endParaRPr lang="en-US" sz="3600" dirty="0">
              <a:latin typeface="+mj-lt"/>
              <a:ea typeface="MS PGothic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1" y="914401"/>
            <a:ext cx="8382000" cy="55911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b="1" i="1" dirty="0">
                <a:latin typeface="+mn-lt"/>
                <a:ea typeface="MS PGothic" charset="0"/>
              </a:rPr>
              <a:t>     </a:t>
            </a:r>
            <a:r>
              <a:rPr lang="en-US" sz="2400" b="1" i="1" dirty="0" err="1">
                <a:latin typeface="+mn-lt"/>
                <a:ea typeface="MS PGothic" charset="0"/>
              </a:rPr>
              <a:t>Request</a:t>
            </a:r>
            <a:r>
              <a:rPr lang="en-US" sz="2400" b="1" i="1" baseline="-25000" dirty="0" err="1">
                <a:latin typeface="+mn-lt"/>
                <a:ea typeface="MS PGothic" charset="0"/>
              </a:rPr>
              <a:t>i</a:t>
            </a:r>
            <a:r>
              <a:rPr lang="en-US" sz="2400" dirty="0">
                <a:latin typeface="+mn-lt"/>
                <a:ea typeface="MS PGothic" charset="0"/>
              </a:rPr>
              <a:t> = request vector for process </a:t>
            </a:r>
            <a:r>
              <a:rPr lang="en-US" sz="2400" b="1" i="1" dirty="0">
                <a:latin typeface="+mn-lt"/>
                <a:ea typeface="MS PGothic" charset="0"/>
              </a:rPr>
              <a:t>P</a:t>
            </a:r>
            <a:r>
              <a:rPr lang="en-US" sz="2400" b="1" i="1" baseline="-25000" dirty="0">
                <a:latin typeface="+mn-lt"/>
                <a:ea typeface="MS PGothic" charset="0"/>
              </a:rPr>
              <a:t>i</a:t>
            </a:r>
            <a:r>
              <a:rPr lang="en-US" sz="2400" dirty="0">
                <a:latin typeface="+mn-lt"/>
                <a:ea typeface="MS PGothic" charset="0"/>
              </a:rPr>
              <a:t>.  If </a:t>
            </a:r>
            <a:r>
              <a:rPr lang="en-US" sz="2400" b="1" i="1" dirty="0" err="1">
                <a:solidFill>
                  <a:srgbClr val="FF0000"/>
                </a:solidFill>
                <a:latin typeface="+mn-lt"/>
                <a:ea typeface="MS PGothic" charset="0"/>
              </a:rPr>
              <a:t>Request</a:t>
            </a:r>
            <a:r>
              <a:rPr lang="en-US" sz="2400" b="1" i="1" baseline="-25000" dirty="0" err="1">
                <a:solidFill>
                  <a:srgbClr val="FF0000"/>
                </a:solidFill>
                <a:latin typeface="+mn-lt"/>
                <a:ea typeface="MS PGothic" charset="0"/>
              </a:rPr>
              <a:t>i</a:t>
            </a:r>
            <a:r>
              <a:rPr lang="en-US" sz="2400" b="1" baseline="-25000" dirty="0">
                <a:solidFill>
                  <a:srgbClr val="FF0000"/>
                </a:solidFill>
                <a:latin typeface="+mn-lt"/>
                <a:ea typeface="MS PGothic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+mn-lt"/>
                <a:ea typeface="MS PGothic" charset="0"/>
              </a:rPr>
              <a:t>[</a:t>
            </a:r>
            <a:r>
              <a:rPr lang="en-US" sz="2400" b="1" i="1" dirty="0">
                <a:solidFill>
                  <a:srgbClr val="FF0000"/>
                </a:solidFill>
                <a:latin typeface="+mn-lt"/>
                <a:ea typeface="MS PGothic" charset="0"/>
              </a:rPr>
              <a:t>j</a:t>
            </a:r>
            <a:r>
              <a:rPr lang="en-US" sz="2400" b="1" dirty="0">
                <a:solidFill>
                  <a:srgbClr val="FF0000"/>
                </a:solidFill>
                <a:latin typeface="+mn-lt"/>
                <a:ea typeface="MS PGothic" charset="0"/>
              </a:rPr>
              <a:t>] = </a:t>
            </a:r>
            <a:r>
              <a:rPr lang="en-US" sz="2400" b="1" i="1" dirty="0">
                <a:solidFill>
                  <a:srgbClr val="FF0000"/>
                </a:solidFill>
                <a:latin typeface="+mn-lt"/>
                <a:ea typeface="MS PGothic" charset="0"/>
              </a:rPr>
              <a:t>k</a:t>
            </a:r>
            <a:r>
              <a:rPr lang="en-US" sz="2400" b="1" dirty="0">
                <a:solidFill>
                  <a:srgbClr val="FF0000"/>
                </a:solidFill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then process </a:t>
            </a:r>
            <a:r>
              <a:rPr lang="en-US" sz="2400" b="1" i="1" dirty="0">
                <a:latin typeface="+mn-lt"/>
                <a:ea typeface="MS PGothic" charset="0"/>
              </a:rPr>
              <a:t>P</a:t>
            </a:r>
            <a:r>
              <a:rPr lang="en-US" sz="2400" b="1" i="1" baseline="-25000" dirty="0">
                <a:latin typeface="+mn-lt"/>
                <a:ea typeface="MS PGothic" charset="0"/>
              </a:rPr>
              <a:t>i</a:t>
            </a:r>
            <a:r>
              <a:rPr lang="en-US" sz="2400" dirty="0">
                <a:latin typeface="+mn-lt"/>
                <a:ea typeface="MS PGothic" charset="0"/>
              </a:rPr>
              <a:t> wants </a:t>
            </a:r>
            <a:r>
              <a:rPr lang="en-US" sz="2400" b="1" i="1" dirty="0">
                <a:latin typeface="+mn-lt"/>
                <a:ea typeface="MS PGothic" charset="0"/>
              </a:rPr>
              <a:t>k</a:t>
            </a:r>
            <a:r>
              <a:rPr lang="en-US" sz="2400" dirty="0">
                <a:latin typeface="+mn-lt"/>
                <a:ea typeface="MS PGothic" charset="0"/>
              </a:rPr>
              <a:t> instances of resource type </a:t>
            </a:r>
            <a:r>
              <a:rPr lang="en-US" sz="2400" b="1" i="1" dirty="0" err="1">
                <a:latin typeface="+mn-lt"/>
                <a:ea typeface="MS PGothic" charset="0"/>
              </a:rPr>
              <a:t>R</a:t>
            </a:r>
            <a:r>
              <a:rPr lang="en-US" sz="2400" b="1" i="1" baseline="-25000" dirty="0" err="1">
                <a:latin typeface="+mn-lt"/>
                <a:ea typeface="MS PGothic" charset="0"/>
              </a:rPr>
              <a:t>j</a:t>
            </a:r>
            <a:endParaRPr lang="en-US" sz="2400" b="1" i="1" baseline="-25000" dirty="0">
              <a:latin typeface="+mn-lt"/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b="1" i="1" baseline="-25000" dirty="0">
              <a:latin typeface="+mn-lt"/>
              <a:ea typeface="MS PGothic" charset="0"/>
            </a:endParaRP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+mn-lt"/>
                <a:ea typeface="MS PGothic" charset="0"/>
              </a:rPr>
              <a:t>1.	If </a:t>
            </a:r>
            <a:r>
              <a:rPr lang="en-US" b="1" i="1" dirty="0" err="1">
                <a:latin typeface="+mn-lt"/>
                <a:ea typeface="MS PGothic" charset="0"/>
              </a:rPr>
              <a:t>Request</a:t>
            </a:r>
            <a:r>
              <a:rPr lang="en-US" b="1" i="1" baseline="-25000" dirty="0" err="1">
                <a:latin typeface="+mn-lt"/>
                <a:ea typeface="MS PGothic" charset="0"/>
              </a:rPr>
              <a:t>i</a:t>
            </a:r>
            <a:r>
              <a:rPr lang="en-US" b="1" i="1" dirty="0">
                <a:latin typeface="+mn-lt"/>
                <a:ea typeface="MS PGothic" charset="0"/>
              </a:rPr>
              <a:t> 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 </a:t>
            </a:r>
            <a:r>
              <a:rPr lang="en-US" b="1" i="1" dirty="0" err="1">
                <a:latin typeface="+mn-lt"/>
                <a:ea typeface="MS PGothic" charset="0"/>
                <a:sym typeface="Symbol" charset="0"/>
              </a:rPr>
              <a:t>Need</a:t>
            </a:r>
            <a:r>
              <a:rPr lang="en-US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go to step 2.  Otherwise, raise error condition, since process has exceeded its maximum claim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dirty="0">
              <a:latin typeface="+mn-lt"/>
              <a:ea typeface="MS PGothic" charset="0"/>
              <a:sym typeface="Symbol" charset="0"/>
            </a:endParaRP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+mn-lt"/>
                <a:ea typeface="MS PGothic" charset="0"/>
                <a:sym typeface="Symbol" charset="0"/>
              </a:rPr>
              <a:t>2.	If </a:t>
            </a:r>
            <a:r>
              <a:rPr lang="en-US" b="1" i="1" dirty="0" err="1">
                <a:latin typeface="+mn-lt"/>
                <a:ea typeface="MS PGothic" charset="0"/>
              </a:rPr>
              <a:t>Request</a:t>
            </a:r>
            <a:r>
              <a:rPr lang="en-US" b="1" i="1" baseline="-25000" dirty="0" err="1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 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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Available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, go to step 3.  Otherwise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b="1" i="1" baseline="-25000" dirty="0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  must wait, since resources are not available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dirty="0">
              <a:latin typeface="+mn-lt"/>
              <a:ea typeface="MS PGothic" charset="0"/>
              <a:sym typeface="Symbol" charset="0"/>
            </a:endParaRP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+mn-lt"/>
                <a:ea typeface="MS PGothic" charset="0"/>
                <a:sym typeface="Symbol" charset="0"/>
              </a:rPr>
              <a:t>3.	Pretend to allocate requested resources to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b="1" i="1" baseline="-25000" dirty="0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 by modifying the state as follows: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400" dirty="0">
                <a:latin typeface="+mn-lt"/>
                <a:ea typeface="MS PGothic" charset="0"/>
                <a:sym typeface="Symbol" charset="0"/>
              </a:rPr>
              <a:t>	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Available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 = 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Available  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–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Request</a:t>
            </a:r>
            <a:r>
              <a:rPr lang="en-US" sz="2400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	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Allocation</a:t>
            </a:r>
            <a:r>
              <a:rPr lang="en-US" sz="2400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baseline="-25000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= 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Allocation</a:t>
            </a:r>
            <a:r>
              <a:rPr lang="en-US" sz="2400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 + 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Request</a:t>
            </a:r>
            <a:r>
              <a:rPr lang="en-US" sz="2400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	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Need</a:t>
            </a:r>
            <a:r>
              <a:rPr lang="en-US" sz="2400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=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Need</a:t>
            </a:r>
            <a:r>
              <a:rPr lang="en-US" sz="2400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 – 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Request</a:t>
            </a:r>
            <a:r>
              <a:rPr lang="en-US" sz="2400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;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</a:pPr>
            <a:r>
              <a:rPr lang="en-US" sz="2400" dirty="0">
                <a:latin typeface="+mn-lt"/>
                <a:ea typeface="MS PGothic" charset="0"/>
                <a:sym typeface="Symbol" charset="0"/>
              </a:rPr>
              <a:t>If safe  the resources are allocated to 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sz="2400" b="1" i="1" baseline="-25000" dirty="0">
                <a:latin typeface="+mn-lt"/>
                <a:ea typeface="MS PGothic" charset="0"/>
                <a:sym typeface="Symbol" charset="0"/>
              </a:rPr>
              <a:t>i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</a:pPr>
            <a:r>
              <a:rPr lang="en-US" sz="2400" dirty="0">
                <a:latin typeface="+mn-lt"/>
                <a:ea typeface="MS PGothic" charset="0"/>
                <a:sym typeface="Symbol" charset="0"/>
              </a:rPr>
              <a:t>If unsafe  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sz="2400" b="1" i="1" baseline="-25000" dirty="0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dirty="0">
                <a:latin typeface="+mn-lt"/>
                <a:ea typeface="MS PGothic" charset="0"/>
                <a:sym typeface="Symbol" charset="0"/>
              </a:rPr>
              <a:t> must wait, and the old resource-allocation state is restored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95801"/>
            <a:ext cx="2819400" cy="30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181600" y="4800600"/>
            <a:ext cx="2590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81600" y="5105400"/>
            <a:ext cx="2590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1" y="5476775"/>
            <a:ext cx="23533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839100"/>
            <a:ext cx="2667000" cy="24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181600"/>
            <a:ext cx="2514600" cy="24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924800" y="4472841"/>
            <a:ext cx="2590800" cy="830997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Q6: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How to modify the state?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877950" y="2180925"/>
            <a:ext cx="20750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24476" y="3171525"/>
            <a:ext cx="26381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26" y="1876925"/>
            <a:ext cx="248251" cy="24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551" y="2879726"/>
            <a:ext cx="248251" cy="24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305800" y="1371601"/>
            <a:ext cx="2209800" cy="461665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Q7: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Conditions?</a:t>
            </a:r>
          </a:p>
        </p:txBody>
      </p:sp>
    </p:spTree>
    <p:extLst>
      <p:ext uri="{BB962C8B-B14F-4D97-AF65-F5344CB8AC3E}">
        <p14:creationId xmlns:p14="http://schemas.microsoft.com/office/powerpoint/2010/main" val="382072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5414" y="350838"/>
            <a:ext cx="7011987" cy="868362"/>
          </a:xfrm>
        </p:spPr>
        <p:txBody>
          <a:bodyPr/>
          <a:lstStyle/>
          <a:p>
            <a:pPr eaLnBrk="1" hangingPunct="1"/>
            <a:r>
              <a:rPr lang="en-US" dirty="0">
                <a:latin typeface="+mn-lt"/>
                <a:ea typeface="MS PGothic" charset="0"/>
              </a:rPr>
              <a:t>Deadlock Detection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5700" y="1371601"/>
            <a:ext cx="7391400" cy="4392613"/>
          </a:xfrm>
        </p:spPr>
        <p:txBody>
          <a:bodyPr/>
          <a:lstStyle/>
          <a:p>
            <a:r>
              <a:rPr lang="en-US" dirty="0">
                <a:latin typeface="+mn-lt"/>
                <a:ea typeface="MS PGothic" charset="0"/>
              </a:rPr>
              <a:t>Allow system to enter deadlock states </a:t>
            </a:r>
            <a:br>
              <a:rPr lang="en-US" dirty="0">
                <a:latin typeface="+mn-lt"/>
                <a:ea typeface="MS PGothic" charset="0"/>
              </a:rPr>
            </a:br>
            <a:endParaRPr lang="en-US" dirty="0">
              <a:latin typeface="+mn-lt"/>
              <a:ea typeface="MS PGothic" charset="0"/>
            </a:endParaRPr>
          </a:p>
          <a:p>
            <a:r>
              <a:rPr lang="en-US" dirty="0">
                <a:latin typeface="+mn-lt"/>
                <a:ea typeface="MS PGothic" charset="0"/>
              </a:rPr>
              <a:t>A detection algorithm</a:t>
            </a:r>
            <a:br>
              <a:rPr lang="en-US" dirty="0">
                <a:latin typeface="+mn-lt"/>
                <a:ea typeface="MS PGothic" charset="0"/>
              </a:rPr>
            </a:br>
            <a:endParaRPr lang="en-US" dirty="0">
              <a:latin typeface="+mn-lt"/>
              <a:ea typeface="MS PGothic" charset="0"/>
            </a:endParaRPr>
          </a:p>
          <a:p>
            <a:r>
              <a:rPr lang="en-US" dirty="0">
                <a:latin typeface="+mn-lt"/>
                <a:ea typeface="MS PGothic" charset="0"/>
              </a:rPr>
              <a:t>A recovery scheme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1"/>
            <a:ext cx="8763000" cy="844551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Single Instance of Each Resource Type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1" y="1371601"/>
            <a:ext cx="7585075" cy="4511675"/>
          </a:xfrm>
        </p:spPr>
        <p:txBody>
          <a:bodyPr/>
          <a:lstStyle/>
          <a:p>
            <a:r>
              <a:rPr lang="en-US" dirty="0">
                <a:latin typeface="+mn-lt"/>
                <a:ea typeface="MS PGothic" charset="0"/>
              </a:rPr>
              <a:t>Maintain </a:t>
            </a:r>
            <a:r>
              <a:rPr lang="en-US" dirty="0">
                <a:solidFill>
                  <a:srgbClr val="FF0000"/>
                </a:solidFill>
                <a:latin typeface="+mn-lt"/>
                <a:ea typeface="MS PGothic" charset="0"/>
              </a:rPr>
              <a:t>wait-for</a:t>
            </a:r>
            <a:r>
              <a:rPr lang="en-US" b="1" dirty="0">
                <a:solidFill>
                  <a:srgbClr val="3366FF"/>
                </a:solidFill>
                <a:latin typeface="+mn-lt"/>
                <a:ea typeface="MS PGothic" charset="0"/>
              </a:rPr>
              <a:t> </a:t>
            </a:r>
            <a:r>
              <a:rPr lang="en-US" dirty="0">
                <a:latin typeface="+mn-lt"/>
                <a:ea typeface="MS PGothic" charset="0"/>
              </a:rPr>
              <a:t>graph</a:t>
            </a:r>
          </a:p>
          <a:p>
            <a:pPr lvl="1"/>
            <a:r>
              <a:rPr lang="en-US" dirty="0">
                <a:latin typeface="+mn-lt"/>
                <a:ea typeface="MS PGothic" charset="0"/>
              </a:rPr>
              <a:t>Nodes are processes</a:t>
            </a:r>
          </a:p>
          <a:p>
            <a:pPr lvl="1"/>
            <a:r>
              <a:rPr lang="en-US" b="1" i="1" dirty="0">
                <a:latin typeface="+mn-lt"/>
                <a:ea typeface="MS PGothic" charset="0"/>
              </a:rPr>
              <a:t>P</a:t>
            </a:r>
            <a:r>
              <a:rPr lang="en-US" b="1" i="1" baseline="-25000" dirty="0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 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 </a:t>
            </a:r>
            <a:r>
              <a:rPr lang="en-US" b="1" i="1" dirty="0" err="1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b="1" i="1" baseline="-25000" dirty="0" err="1">
                <a:latin typeface="+mn-lt"/>
                <a:ea typeface="MS PGothic" charset="0"/>
                <a:sym typeface="Symbol" charset="0"/>
              </a:rPr>
              <a:t>j</a:t>
            </a:r>
            <a:r>
              <a:rPr lang="en-US" b="1" i="1" baseline="-25000" dirty="0">
                <a:latin typeface="+mn-lt"/>
                <a:ea typeface="MS PGothic" charset="0"/>
                <a:sym typeface="Symbol" charset="0"/>
              </a:rPr>
              <a:t>   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if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b="1" i="1" baseline="-25000" dirty="0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is waiting for</a:t>
            </a:r>
            <a:r>
              <a:rPr lang="en-US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b="1" i="1" dirty="0" err="1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b="1" i="1" baseline="-25000" dirty="0" err="1">
                <a:latin typeface="+mn-lt"/>
                <a:ea typeface="MS PGothic" charset="0"/>
                <a:sym typeface="Symbol" charset="0"/>
              </a:rPr>
              <a:t>j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/>
            </a:r>
            <a:br>
              <a:rPr lang="en-US" b="1" i="1" dirty="0">
                <a:latin typeface="+mn-lt"/>
                <a:ea typeface="MS PGothic" charset="0"/>
                <a:sym typeface="Symbol" charset="0"/>
              </a:rPr>
            </a:br>
            <a:endParaRPr lang="en-US" b="1" i="1" dirty="0">
              <a:latin typeface="+mn-lt"/>
              <a:ea typeface="MS PGothic" charset="0"/>
              <a:sym typeface="Symbol" charset="0"/>
            </a:endParaRPr>
          </a:p>
          <a:p>
            <a:r>
              <a:rPr lang="en-US" dirty="0">
                <a:latin typeface="+mn-lt"/>
                <a:ea typeface="MS PGothic" charset="0"/>
              </a:rPr>
              <a:t>Periodically invoke an algorithm that </a:t>
            </a:r>
            <a:r>
              <a:rPr lang="en-US" dirty="0">
                <a:solidFill>
                  <a:srgbClr val="FF0000"/>
                </a:solidFill>
                <a:latin typeface="+mn-lt"/>
                <a:ea typeface="MS PGothic" charset="0"/>
              </a:rPr>
              <a:t>searches for a cycle</a:t>
            </a:r>
            <a:r>
              <a:rPr lang="en-US" dirty="0">
                <a:latin typeface="+mn-lt"/>
                <a:ea typeface="MS PGothic" charset="0"/>
              </a:rPr>
              <a:t> in the graph. If there is a cycle, there exists a deadlock</a:t>
            </a:r>
          </a:p>
          <a:p>
            <a:pPr>
              <a:buFont typeface="Monotype Sorts" charset="0"/>
              <a:buNone/>
            </a:pPr>
            <a:endParaRPr lang="en-US" dirty="0">
              <a:latin typeface="+mn-lt"/>
              <a:ea typeface="MS PGothic" charset="0"/>
            </a:endParaRPr>
          </a:p>
          <a:p>
            <a:r>
              <a:rPr lang="en-US" dirty="0">
                <a:latin typeface="+mn-lt"/>
                <a:ea typeface="MS PGothic" charset="0"/>
              </a:rPr>
              <a:t>An algorithm to detect a cycle in a graph requires an order of</a:t>
            </a:r>
            <a:r>
              <a:rPr lang="en-US" i="1" dirty="0">
                <a:latin typeface="+mn-lt"/>
                <a:ea typeface="MS PGothic" charset="0"/>
              </a:rPr>
              <a:t> </a:t>
            </a:r>
            <a:r>
              <a:rPr lang="en-US" b="1" i="1" dirty="0">
                <a:latin typeface="+mn-lt"/>
                <a:ea typeface="MS PGothic" charset="0"/>
              </a:rPr>
              <a:t>n</a:t>
            </a:r>
            <a:r>
              <a:rPr lang="en-US" b="1" baseline="30000" dirty="0">
                <a:latin typeface="+mn-lt"/>
                <a:ea typeface="MS PGothic" charset="0"/>
              </a:rPr>
              <a:t>2</a:t>
            </a:r>
            <a:r>
              <a:rPr lang="en-US" b="1" dirty="0">
                <a:latin typeface="+mn-lt"/>
                <a:ea typeface="MS PGothic" charset="0"/>
              </a:rPr>
              <a:t> </a:t>
            </a:r>
            <a:r>
              <a:rPr lang="en-US" dirty="0">
                <a:latin typeface="+mn-lt"/>
                <a:ea typeface="MS PGothic" charset="0"/>
              </a:rPr>
              <a:t>operations, where </a:t>
            </a:r>
            <a:r>
              <a:rPr lang="en-US" b="1" i="1" dirty="0">
                <a:latin typeface="+mn-lt"/>
                <a:ea typeface="MS PGothic" charset="0"/>
              </a:rPr>
              <a:t>n</a:t>
            </a:r>
            <a:r>
              <a:rPr lang="en-US" dirty="0">
                <a:latin typeface="+mn-lt"/>
                <a:ea typeface="MS PGothic" charset="0"/>
              </a:rPr>
              <a:t> is the number of vertices in the graph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00800" y="1295401"/>
            <a:ext cx="4038600" cy="461665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Q8: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How to detect deadlocks?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895600"/>
            <a:ext cx="75438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73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11353800" cy="1219200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Review: </a:t>
            </a:r>
            <a:r>
              <a:rPr lang="en-US" altLang="en-US" dirty="0">
                <a:latin typeface="+mj-lt"/>
              </a:rPr>
              <a:t>Deadlock Prevention</a:t>
            </a:r>
            <a:br>
              <a:rPr lang="en-US" altLang="en-US" dirty="0">
                <a:latin typeface="+mj-lt"/>
              </a:rPr>
            </a:br>
            <a:r>
              <a:rPr lang="en-US" dirty="0">
                <a:latin typeface="+mj-lt"/>
                <a:ea typeface="MS PGothic" charset="0"/>
              </a:rPr>
              <a:t>Circular Wait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11049000" cy="1600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Impose a total ordering of all resource types, and require that each process requests resources in an increasing order of enumeration</a:t>
            </a:r>
          </a:p>
          <a:p>
            <a:pPr lvl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4650CFA0-3E24-3141-A4B7-FE671916A352}" type="slidenum">
              <a:rPr lang="en-US" smtClean="0"/>
              <a:pPr algn="l">
                <a:defRPr/>
              </a:pPr>
              <a:t>2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52800" y="4419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5334000" y="4419600"/>
            <a:ext cx="762000" cy="6858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gular Pentagon 5"/>
          <p:cNvSpPr/>
          <p:nvPr/>
        </p:nvSpPr>
        <p:spPr>
          <a:xfrm>
            <a:off x="7391400" y="4419600"/>
            <a:ext cx="762000" cy="68580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71800" y="3429001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6019801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Process 2</a:t>
            </a:r>
          </a:p>
        </p:txBody>
      </p:sp>
      <p:cxnSp>
        <p:nvCxnSpPr>
          <p:cNvPr id="9" name="Straight Arrow Connector 8"/>
          <p:cNvCxnSpPr>
            <a:stCxn id="4" idx="0"/>
            <a:endCxn id="7" idx="2"/>
          </p:cNvCxnSpPr>
          <p:nvPr/>
        </p:nvCxnSpPr>
        <p:spPr>
          <a:xfrm flipV="1">
            <a:off x="3695700" y="3890666"/>
            <a:ext cx="0" cy="528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715000" y="51054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6" idx="2"/>
          </p:cNvCxnSpPr>
          <p:nvPr/>
        </p:nvCxnSpPr>
        <p:spPr>
          <a:xfrm flipV="1">
            <a:off x="6400800" y="5105398"/>
            <a:ext cx="1136130" cy="838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05400" y="342900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Should Process 2 wait for Process 1?</a:t>
            </a:r>
          </a:p>
        </p:txBody>
      </p:sp>
    </p:spTree>
    <p:extLst>
      <p:ext uri="{BB962C8B-B14F-4D97-AF65-F5344CB8AC3E}">
        <p14:creationId xmlns:p14="http://schemas.microsoft.com/office/powerpoint/2010/main" val="400336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1"/>
            <a:ext cx="7772400" cy="960437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Banker’s Algorithm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1"/>
            <a:ext cx="9448800" cy="4441825"/>
          </a:xfrm>
        </p:spPr>
        <p:txBody>
          <a:bodyPr/>
          <a:lstStyle/>
          <a:p>
            <a:r>
              <a:rPr lang="en-US" dirty="0">
                <a:latin typeface="+mn-lt"/>
                <a:ea typeface="MS PGothic" charset="0"/>
              </a:rPr>
              <a:t>Multiple instances</a:t>
            </a:r>
            <a:br>
              <a:rPr lang="en-US" dirty="0">
                <a:latin typeface="+mn-lt"/>
                <a:ea typeface="MS PGothic" charset="0"/>
              </a:rPr>
            </a:br>
            <a:endParaRPr lang="en-US" dirty="0">
              <a:latin typeface="+mn-lt"/>
              <a:ea typeface="MS PGothic" charset="0"/>
            </a:endParaRPr>
          </a:p>
          <a:p>
            <a:r>
              <a:rPr lang="en-US" dirty="0">
                <a:latin typeface="+mn-lt"/>
                <a:ea typeface="MS PGothic" charset="0"/>
              </a:rPr>
              <a:t>Each process must declare </a:t>
            </a:r>
            <a:r>
              <a:rPr lang="en-US" dirty="0">
                <a:solidFill>
                  <a:srgbClr val="FF0000"/>
                </a:solidFill>
                <a:latin typeface="+mn-lt"/>
                <a:ea typeface="MS PGothic" charset="0"/>
              </a:rPr>
              <a:t>maximum use</a:t>
            </a:r>
            <a:br>
              <a:rPr lang="en-US" dirty="0">
                <a:solidFill>
                  <a:srgbClr val="FF0000"/>
                </a:solidFill>
                <a:latin typeface="+mn-lt"/>
                <a:ea typeface="MS PGothic" charset="0"/>
              </a:rPr>
            </a:br>
            <a:endParaRPr lang="en-US" dirty="0">
              <a:solidFill>
                <a:srgbClr val="FF0000"/>
              </a:solidFill>
              <a:latin typeface="+mn-lt"/>
              <a:ea typeface="MS PGothic" charset="0"/>
            </a:endParaRPr>
          </a:p>
          <a:p>
            <a:r>
              <a:rPr lang="en-US" dirty="0">
                <a:latin typeface="+mn-lt"/>
                <a:ea typeface="MS PGothic" charset="0"/>
              </a:rPr>
              <a:t>When a process requests a resource it may have to wait  </a:t>
            </a:r>
            <a:br>
              <a:rPr lang="en-US" dirty="0">
                <a:latin typeface="+mn-lt"/>
                <a:ea typeface="MS PGothic" charset="0"/>
              </a:rPr>
            </a:br>
            <a:endParaRPr lang="en-US" dirty="0">
              <a:latin typeface="+mn-lt"/>
              <a:ea typeface="MS PGothic" charset="0"/>
            </a:endParaRPr>
          </a:p>
          <a:p>
            <a:r>
              <a:rPr lang="en-US" dirty="0">
                <a:latin typeface="+mn-lt"/>
                <a:ea typeface="MS PGothic" charset="0"/>
              </a:rPr>
              <a:t>When a process gets all its resources it must return them in a finite amount of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6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458200" cy="609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+mj-lt"/>
                <a:ea typeface="MS PGothic" charset="0"/>
              </a:rPr>
              <a:t>Data Structures for the Banker</a:t>
            </a:r>
            <a:r>
              <a:rPr lang="ja-JP" altLang="en-US" sz="3600" dirty="0">
                <a:latin typeface="+mj-lt"/>
                <a:ea typeface="MS PGothic" charset="0"/>
              </a:rPr>
              <a:t>’</a:t>
            </a:r>
            <a:r>
              <a:rPr lang="en-US" altLang="ja-JP" sz="3600" dirty="0">
                <a:latin typeface="+mj-lt"/>
                <a:ea typeface="MS PGothic" charset="0"/>
              </a:rPr>
              <a:t>s Algorithm </a:t>
            </a:r>
            <a:endParaRPr lang="en-US" sz="3600" dirty="0">
              <a:latin typeface="+mj-lt"/>
              <a:ea typeface="MS PGothic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9601200" cy="5029200"/>
          </a:xfrm>
        </p:spPr>
        <p:txBody>
          <a:bodyPr/>
          <a:lstStyle/>
          <a:p>
            <a:r>
              <a:rPr lang="en-US" sz="2400" b="1" dirty="0">
                <a:latin typeface="+mn-lt"/>
                <a:ea typeface="MS PGothic" charset="0"/>
              </a:rPr>
              <a:t>Available</a:t>
            </a:r>
            <a:r>
              <a:rPr lang="en-US" sz="2400" i="1" dirty="0">
                <a:latin typeface="+mn-lt"/>
                <a:ea typeface="MS PGothic" charset="0"/>
              </a:rPr>
              <a:t>:</a:t>
            </a:r>
            <a:r>
              <a:rPr lang="en-US" sz="2400" dirty="0">
                <a:latin typeface="+mn-lt"/>
                <a:ea typeface="MS PGothic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+mn-lt"/>
                <a:ea typeface="MS PGothic" charset="0"/>
              </a:rPr>
              <a:t>Vector</a:t>
            </a:r>
            <a:r>
              <a:rPr lang="en-US" sz="2400" dirty="0">
                <a:latin typeface="+mn-lt"/>
                <a:ea typeface="MS PGothic" charset="0"/>
              </a:rPr>
              <a:t> of length </a:t>
            </a:r>
            <a:r>
              <a:rPr lang="en-US" sz="2400" i="1" dirty="0">
                <a:latin typeface="+mn-lt"/>
                <a:ea typeface="MS PGothic" charset="0"/>
              </a:rPr>
              <a:t>m</a:t>
            </a:r>
            <a:r>
              <a:rPr lang="en-US" sz="2400" dirty="0">
                <a:latin typeface="+mn-lt"/>
                <a:ea typeface="MS PGothic" charset="0"/>
              </a:rPr>
              <a:t>. If available [</a:t>
            </a:r>
            <a:r>
              <a:rPr lang="en-US" sz="2400" i="1" dirty="0">
                <a:latin typeface="+mn-lt"/>
                <a:ea typeface="MS PGothic" charset="0"/>
              </a:rPr>
              <a:t>j</a:t>
            </a:r>
            <a:r>
              <a:rPr lang="en-US" sz="2400" dirty="0">
                <a:latin typeface="+mn-lt"/>
                <a:ea typeface="MS PGothic" charset="0"/>
              </a:rPr>
              <a:t>] = </a:t>
            </a:r>
            <a:r>
              <a:rPr lang="en-US" sz="2400" i="1" dirty="0">
                <a:latin typeface="+mn-lt"/>
                <a:ea typeface="MS PGothic" charset="0"/>
              </a:rPr>
              <a:t>k</a:t>
            </a:r>
            <a:r>
              <a:rPr lang="en-US" sz="2400" dirty="0">
                <a:latin typeface="+mn-lt"/>
                <a:ea typeface="MS PGothic" charset="0"/>
              </a:rPr>
              <a:t>, there are</a:t>
            </a:r>
            <a:r>
              <a:rPr lang="en-US" sz="2400" i="1" dirty="0">
                <a:latin typeface="+mn-lt"/>
                <a:ea typeface="MS PGothic" charset="0"/>
              </a:rPr>
              <a:t> k</a:t>
            </a:r>
            <a:r>
              <a:rPr lang="en-US" sz="2400" dirty="0">
                <a:latin typeface="+mn-lt"/>
                <a:ea typeface="MS PGothic" charset="0"/>
              </a:rPr>
              <a:t> instances of resource type </a:t>
            </a:r>
            <a:r>
              <a:rPr lang="en-US" sz="2400" i="1" dirty="0" err="1">
                <a:latin typeface="+mn-lt"/>
                <a:ea typeface="MS PGothic" charset="0"/>
              </a:rPr>
              <a:t>R</a:t>
            </a:r>
            <a:r>
              <a:rPr lang="en-US" sz="2400" i="1" baseline="-25000" dirty="0" err="1">
                <a:latin typeface="+mn-lt"/>
                <a:ea typeface="MS PGothic" charset="0"/>
              </a:rPr>
              <a:t>j</a:t>
            </a:r>
            <a:r>
              <a:rPr lang="en-US" sz="2400" baseline="-25000" dirty="0">
                <a:latin typeface="+mn-lt"/>
                <a:ea typeface="MS PGothic" charset="0"/>
              </a:rPr>
              <a:t>  </a:t>
            </a:r>
            <a:r>
              <a:rPr lang="en-US" sz="2400" dirty="0">
                <a:latin typeface="+mn-lt"/>
                <a:ea typeface="MS PGothic" charset="0"/>
              </a:rPr>
              <a:t>available</a:t>
            </a:r>
          </a:p>
          <a:p>
            <a:endParaRPr lang="en-US" sz="2400" dirty="0">
              <a:latin typeface="+mn-lt"/>
              <a:ea typeface="MS PGothic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+mn-lt"/>
                <a:ea typeface="MS PGothic" charset="0"/>
              </a:rPr>
              <a:t>Max</a:t>
            </a:r>
            <a:r>
              <a:rPr lang="en-US" sz="2400" i="1" dirty="0">
                <a:latin typeface="+mn-lt"/>
                <a:ea typeface="MS PGothic" charset="0"/>
              </a:rPr>
              <a:t>: n x m</a:t>
            </a:r>
            <a:r>
              <a:rPr lang="en-US" sz="2400" dirty="0">
                <a:latin typeface="+mn-lt"/>
                <a:ea typeface="MS PGothic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n-lt"/>
                <a:ea typeface="MS PGothic" charset="0"/>
              </a:rPr>
              <a:t>matrix</a:t>
            </a:r>
            <a:r>
              <a:rPr lang="en-US" sz="2400" dirty="0">
                <a:latin typeface="+mn-lt"/>
                <a:ea typeface="MS PGothic" charset="0"/>
              </a:rPr>
              <a:t>.  If </a:t>
            </a:r>
            <a:r>
              <a:rPr lang="en-US" sz="2400" i="1" dirty="0">
                <a:latin typeface="+mn-lt"/>
                <a:ea typeface="MS PGothic" charset="0"/>
              </a:rPr>
              <a:t>Max </a:t>
            </a:r>
            <a:r>
              <a:rPr lang="en-US" sz="2400" dirty="0">
                <a:latin typeface="+mn-lt"/>
                <a:ea typeface="MS PGothic" charset="0"/>
              </a:rPr>
              <a:t>[</a:t>
            </a:r>
            <a:r>
              <a:rPr lang="en-US" sz="2400" i="1" dirty="0" err="1">
                <a:latin typeface="+mn-lt"/>
                <a:ea typeface="MS PGothic" charset="0"/>
              </a:rPr>
              <a:t>i,j</a:t>
            </a:r>
            <a:r>
              <a:rPr lang="en-US" sz="2400" dirty="0">
                <a:latin typeface="+mn-lt"/>
                <a:ea typeface="MS PGothic" charset="0"/>
              </a:rPr>
              <a:t>] = </a:t>
            </a:r>
            <a:r>
              <a:rPr lang="en-US" sz="2400" i="1" dirty="0">
                <a:latin typeface="+mn-lt"/>
                <a:ea typeface="MS PGothic" charset="0"/>
              </a:rPr>
              <a:t>k</a:t>
            </a:r>
            <a:r>
              <a:rPr lang="en-US" sz="2400" dirty="0">
                <a:latin typeface="+mn-lt"/>
                <a:ea typeface="MS PGothic" charset="0"/>
              </a:rPr>
              <a:t>, then process </a:t>
            </a:r>
            <a:r>
              <a:rPr lang="en-US" sz="2400" i="1" dirty="0">
                <a:latin typeface="+mn-lt"/>
                <a:ea typeface="MS PGothic" charset="0"/>
              </a:rPr>
              <a:t>P</a:t>
            </a:r>
            <a:r>
              <a:rPr lang="en-US" sz="2400" i="1" baseline="-25000" dirty="0">
                <a:latin typeface="+mn-lt"/>
                <a:ea typeface="MS PGothic" charset="0"/>
              </a:rPr>
              <a:t>i</a:t>
            </a:r>
            <a:r>
              <a:rPr lang="en-US" sz="2400" i="1" dirty="0"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may request at most</a:t>
            </a:r>
            <a:r>
              <a:rPr lang="en-US" sz="2400" i="1" dirty="0">
                <a:latin typeface="+mn-lt"/>
                <a:ea typeface="MS PGothic" charset="0"/>
              </a:rPr>
              <a:t> k </a:t>
            </a:r>
            <a:r>
              <a:rPr lang="en-US" sz="2400" dirty="0">
                <a:latin typeface="+mn-lt"/>
                <a:ea typeface="MS PGothic" charset="0"/>
              </a:rPr>
              <a:t>instances of resource type </a:t>
            </a:r>
            <a:r>
              <a:rPr lang="en-US" sz="2400" i="1" dirty="0" err="1">
                <a:latin typeface="+mn-lt"/>
                <a:ea typeface="MS PGothic" charset="0"/>
              </a:rPr>
              <a:t>R</a:t>
            </a:r>
            <a:r>
              <a:rPr lang="en-US" sz="2400" i="1" baseline="-25000" dirty="0" err="1">
                <a:latin typeface="+mn-lt"/>
                <a:ea typeface="MS PGothic" charset="0"/>
              </a:rPr>
              <a:t>j</a:t>
            </a:r>
            <a:endParaRPr lang="en-US" sz="2400" i="1" baseline="-25000" dirty="0">
              <a:latin typeface="+mn-lt"/>
              <a:ea typeface="MS PGothic" charset="0"/>
            </a:endParaRPr>
          </a:p>
          <a:p>
            <a:endParaRPr lang="en-US" sz="2400" i="1" baseline="-25000" dirty="0">
              <a:latin typeface="+mn-lt"/>
              <a:ea typeface="MS PGothic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+mn-lt"/>
                <a:ea typeface="MS PGothic" charset="0"/>
              </a:rPr>
              <a:t>Allocation</a:t>
            </a:r>
            <a:r>
              <a:rPr lang="en-US" sz="2400" i="1" dirty="0">
                <a:latin typeface="+mn-lt"/>
                <a:ea typeface="MS PGothic" charset="0"/>
              </a:rPr>
              <a:t>:  n </a:t>
            </a:r>
            <a:r>
              <a:rPr lang="en-US" sz="2400" dirty="0">
                <a:latin typeface="+mn-lt"/>
                <a:ea typeface="MS PGothic" charset="0"/>
              </a:rPr>
              <a:t>x</a:t>
            </a:r>
            <a:r>
              <a:rPr lang="en-US" sz="2400" i="1" dirty="0">
                <a:latin typeface="+mn-lt"/>
                <a:ea typeface="MS PGothic" charset="0"/>
              </a:rPr>
              <a:t> m</a:t>
            </a:r>
            <a:r>
              <a:rPr lang="en-US" sz="2400" dirty="0">
                <a:latin typeface="+mn-lt"/>
                <a:ea typeface="MS PGothic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n-lt"/>
                <a:ea typeface="MS PGothic" charset="0"/>
              </a:rPr>
              <a:t>matrix</a:t>
            </a:r>
            <a:r>
              <a:rPr lang="en-US" sz="2400" dirty="0">
                <a:latin typeface="+mn-lt"/>
                <a:ea typeface="MS PGothic" charset="0"/>
              </a:rPr>
              <a:t>.  If Allocation[</a:t>
            </a:r>
            <a:r>
              <a:rPr lang="en-US" sz="2400" i="1" dirty="0" err="1">
                <a:latin typeface="+mn-lt"/>
                <a:ea typeface="MS PGothic" charset="0"/>
              </a:rPr>
              <a:t>i,j</a:t>
            </a:r>
            <a:r>
              <a:rPr lang="en-US" sz="2400" dirty="0">
                <a:latin typeface="+mn-lt"/>
                <a:ea typeface="MS PGothic" charset="0"/>
              </a:rPr>
              <a:t>] = </a:t>
            </a:r>
            <a:r>
              <a:rPr lang="en-US" sz="2400" i="1" dirty="0">
                <a:latin typeface="+mn-lt"/>
                <a:ea typeface="MS PGothic" charset="0"/>
              </a:rPr>
              <a:t>k</a:t>
            </a:r>
            <a:r>
              <a:rPr lang="en-US" sz="2400" dirty="0">
                <a:latin typeface="+mn-lt"/>
                <a:ea typeface="MS PGothic" charset="0"/>
              </a:rPr>
              <a:t> then</a:t>
            </a:r>
            <a:r>
              <a:rPr lang="en-US" sz="2400" i="1" dirty="0">
                <a:latin typeface="+mn-lt"/>
                <a:ea typeface="MS PGothic" charset="0"/>
              </a:rPr>
              <a:t> P</a:t>
            </a:r>
            <a:r>
              <a:rPr lang="en-US" sz="2400" i="1" baseline="-25000" dirty="0">
                <a:latin typeface="+mn-lt"/>
                <a:ea typeface="MS PGothic" charset="0"/>
              </a:rPr>
              <a:t>i</a:t>
            </a:r>
            <a:r>
              <a:rPr lang="en-US" sz="2400" dirty="0">
                <a:latin typeface="+mn-lt"/>
                <a:ea typeface="MS PGothic" charset="0"/>
              </a:rPr>
              <a:t> is currently allocated </a:t>
            </a:r>
            <a:r>
              <a:rPr lang="en-US" sz="2400" i="1" dirty="0">
                <a:latin typeface="+mn-lt"/>
                <a:ea typeface="MS PGothic" charset="0"/>
              </a:rPr>
              <a:t>k</a:t>
            </a:r>
            <a:r>
              <a:rPr lang="en-US" sz="2400" dirty="0">
                <a:latin typeface="+mn-lt"/>
                <a:ea typeface="MS PGothic" charset="0"/>
              </a:rPr>
              <a:t> instances of </a:t>
            </a:r>
            <a:r>
              <a:rPr lang="en-US" sz="2400" i="1" dirty="0" err="1">
                <a:latin typeface="+mn-lt"/>
                <a:ea typeface="MS PGothic" charset="0"/>
              </a:rPr>
              <a:t>R</a:t>
            </a:r>
            <a:r>
              <a:rPr lang="en-US" sz="2400" i="1" baseline="-25000" dirty="0" err="1">
                <a:latin typeface="+mn-lt"/>
                <a:ea typeface="MS PGothic" charset="0"/>
              </a:rPr>
              <a:t>j</a:t>
            </a:r>
            <a:endParaRPr lang="en-US" sz="2400" i="1" baseline="-25000" dirty="0">
              <a:latin typeface="+mn-lt"/>
              <a:ea typeface="MS PGothic" charset="0"/>
            </a:endParaRPr>
          </a:p>
          <a:p>
            <a:endParaRPr lang="en-US" sz="2400" i="1" baseline="-25000" dirty="0">
              <a:latin typeface="+mn-lt"/>
              <a:ea typeface="MS PGothic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+mn-lt"/>
                <a:ea typeface="MS PGothic" charset="0"/>
              </a:rPr>
              <a:t>Need</a:t>
            </a:r>
            <a:r>
              <a:rPr lang="en-US" sz="2400" i="1" dirty="0">
                <a:latin typeface="+mn-lt"/>
                <a:ea typeface="MS PGothic" charset="0"/>
              </a:rPr>
              <a:t>:  n </a:t>
            </a:r>
            <a:r>
              <a:rPr lang="en-US" sz="2400" dirty="0">
                <a:latin typeface="+mn-lt"/>
                <a:ea typeface="MS PGothic" charset="0"/>
              </a:rPr>
              <a:t>x</a:t>
            </a:r>
            <a:r>
              <a:rPr lang="en-US" sz="2400" i="1" dirty="0">
                <a:latin typeface="+mn-lt"/>
                <a:ea typeface="MS PGothic" charset="0"/>
              </a:rPr>
              <a:t> m</a:t>
            </a:r>
            <a:r>
              <a:rPr lang="en-US" sz="2400" dirty="0">
                <a:latin typeface="+mn-lt"/>
                <a:ea typeface="MS PGothic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n-lt"/>
                <a:ea typeface="MS PGothic" charset="0"/>
              </a:rPr>
              <a:t>matrix</a:t>
            </a:r>
            <a:r>
              <a:rPr lang="en-US" sz="2400" dirty="0">
                <a:latin typeface="+mn-lt"/>
                <a:ea typeface="MS PGothic" charset="0"/>
              </a:rPr>
              <a:t>. If </a:t>
            </a:r>
            <a:r>
              <a:rPr lang="en-US" sz="2400" i="1" dirty="0">
                <a:latin typeface="+mn-lt"/>
                <a:ea typeface="MS PGothic" charset="0"/>
              </a:rPr>
              <a:t>Need</a:t>
            </a:r>
            <a:r>
              <a:rPr lang="en-US" sz="2400" dirty="0">
                <a:latin typeface="+mn-lt"/>
                <a:ea typeface="MS PGothic" charset="0"/>
              </a:rPr>
              <a:t>[</a:t>
            </a:r>
            <a:r>
              <a:rPr lang="en-US" sz="2400" i="1" dirty="0" err="1">
                <a:latin typeface="+mn-lt"/>
                <a:ea typeface="MS PGothic" charset="0"/>
              </a:rPr>
              <a:t>i,j</a:t>
            </a:r>
            <a:r>
              <a:rPr lang="en-US" sz="2400" dirty="0">
                <a:latin typeface="+mn-lt"/>
                <a:ea typeface="MS PGothic" charset="0"/>
              </a:rPr>
              <a:t>] =</a:t>
            </a:r>
            <a:r>
              <a:rPr lang="en-US" sz="2400" i="1" dirty="0">
                <a:latin typeface="+mn-lt"/>
                <a:ea typeface="MS PGothic" charset="0"/>
              </a:rPr>
              <a:t> k</a:t>
            </a:r>
            <a:r>
              <a:rPr lang="en-US" sz="2400" dirty="0">
                <a:latin typeface="+mn-lt"/>
                <a:ea typeface="MS PGothic" charset="0"/>
              </a:rPr>
              <a:t>, then</a:t>
            </a:r>
            <a:r>
              <a:rPr lang="en-US" sz="2400" i="1" dirty="0">
                <a:latin typeface="+mn-lt"/>
                <a:ea typeface="MS PGothic" charset="0"/>
              </a:rPr>
              <a:t> P</a:t>
            </a:r>
            <a:r>
              <a:rPr lang="en-US" sz="2400" i="1" baseline="-25000" dirty="0">
                <a:latin typeface="+mn-lt"/>
                <a:ea typeface="MS PGothic" charset="0"/>
              </a:rPr>
              <a:t>i</a:t>
            </a:r>
            <a:r>
              <a:rPr lang="en-US" sz="2400" dirty="0">
                <a:latin typeface="+mn-lt"/>
                <a:ea typeface="MS PGothic" charset="0"/>
              </a:rPr>
              <a:t> may need </a:t>
            </a:r>
            <a:r>
              <a:rPr lang="en-US" sz="2400" i="1" dirty="0">
                <a:latin typeface="+mn-lt"/>
                <a:ea typeface="MS PGothic" charset="0"/>
              </a:rPr>
              <a:t>k</a:t>
            </a:r>
            <a:r>
              <a:rPr lang="en-US" sz="2400" dirty="0">
                <a:latin typeface="+mn-lt"/>
                <a:ea typeface="MS PGothic" charset="0"/>
              </a:rPr>
              <a:t> more instances of </a:t>
            </a:r>
            <a:r>
              <a:rPr lang="en-US" sz="2400" i="1" dirty="0" err="1">
                <a:latin typeface="+mn-lt"/>
                <a:ea typeface="MS PGothic" charset="0"/>
              </a:rPr>
              <a:t>R</a:t>
            </a:r>
            <a:r>
              <a:rPr lang="en-US" sz="2400" i="1" baseline="-25000" dirty="0" err="1">
                <a:latin typeface="+mn-lt"/>
                <a:ea typeface="MS PGothic" charset="0"/>
              </a:rPr>
              <a:t>j</a:t>
            </a:r>
            <a:r>
              <a:rPr lang="en-US" sz="2400" baseline="-25000" dirty="0"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to complete its task</a:t>
            </a:r>
          </a:p>
          <a:p>
            <a:pPr lvl="2">
              <a:buFont typeface="Webdings" charset="0"/>
              <a:buNone/>
            </a:pPr>
            <a:r>
              <a:rPr lang="en-US" sz="2400" dirty="0">
                <a:latin typeface="+mn-lt"/>
                <a:ea typeface="MS PGothic" charset="0"/>
              </a:rPr>
              <a:t/>
            </a:r>
            <a:br>
              <a:rPr lang="en-US" sz="2400" dirty="0">
                <a:latin typeface="+mn-lt"/>
                <a:ea typeface="MS PGothic" charset="0"/>
              </a:rPr>
            </a:br>
            <a:r>
              <a:rPr lang="en-US" sz="2400" i="1" dirty="0">
                <a:solidFill>
                  <a:srgbClr val="FF0000"/>
                </a:solidFill>
                <a:latin typeface="+mn-lt"/>
                <a:ea typeface="MS PGothic" charset="0"/>
              </a:rPr>
              <a:t>Need</a:t>
            </a:r>
            <a:r>
              <a:rPr lang="en-US" sz="2400" dirty="0">
                <a:solidFill>
                  <a:srgbClr val="FF0000"/>
                </a:solidFill>
                <a:latin typeface="+mn-lt"/>
                <a:ea typeface="MS PGothic" charset="0"/>
              </a:rPr>
              <a:t> [</a:t>
            </a:r>
            <a:r>
              <a:rPr lang="en-US" sz="2400" i="1" dirty="0" err="1">
                <a:solidFill>
                  <a:srgbClr val="FF0000"/>
                </a:solidFill>
                <a:latin typeface="+mn-lt"/>
                <a:ea typeface="MS PGothic" charset="0"/>
              </a:rPr>
              <a:t>i,j</a:t>
            </a:r>
            <a:r>
              <a:rPr lang="en-US" sz="2400" i="1" dirty="0">
                <a:solidFill>
                  <a:srgbClr val="FF0000"/>
                </a:solidFill>
                <a:latin typeface="+mn-lt"/>
                <a:ea typeface="MS PGothic" charset="0"/>
              </a:rPr>
              <a:t>]</a:t>
            </a:r>
            <a:r>
              <a:rPr lang="en-US" sz="2400" dirty="0">
                <a:solidFill>
                  <a:srgbClr val="FF0000"/>
                </a:solidFill>
                <a:latin typeface="+mn-lt"/>
                <a:ea typeface="MS PGothic" charset="0"/>
              </a:rPr>
              <a:t> = </a:t>
            </a:r>
            <a:r>
              <a:rPr lang="en-US" sz="2400" i="1" dirty="0">
                <a:solidFill>
                  <a:srgbClr val="FF0000"/>
                </a:solidFill>
                <a:latin typeface="+mn-lt"/>
                <a:ea typeface="MS PGothic" charset="0"/>
              </a:rPr>
              <a:t>Max</a:t>
            </a:r>
            <a:r>
              <a:rPr lang="en-US" sz="2400" dirty="0">
                <a:solidFill>
                  <a:srgbClr val="FF0000"/>
                </a:solidFill>
                <a:latin typeface="+mn-lt"/>
                <a:ea typeface="MS PGothic" charset="0"/>
              </a:rPr>
              <a:t>[</a:t>
            </a:r>
            <a:r>
              <a:rPr lang="en-US" sz="2400" i="1" dirty="0" err="1">
                <a:solidFill>
                  <a:srgbClr val="FF0000"/>
                </a:solidFill>
                <a:latin typeface="+mn-lt"/>
                <a:ea typeface="MS PGothic" charset="0"/>
              </a:rPr>
              <a:t>i,j</a:t>
            </a:r>
            <a:r>
              <a:rPr lang="en-US" sz="2400" dirty="0">
                <a:solidFill>
                  <a:srgbClr val="FF0000"/>
                </a:solidFill>
                <a:latin typeface="+mn-lt"/>
                <a:ea typeface="MS PGothic" charset="0"/>
              </a:rPr>
              <a:t>] – </a:t>
            </a:r>
            <a:r>
              <a:rPr lang="en-US" sz="2400" i="1" dirty="0">
                <a:solidFill>
                  <a:srgbClr val="FF0000"/>
                </a:solidFill>
                <a:latin typeface="+mn-lt"/>
                <a:ea typeface="MS PGothic" charset="0"/>
              </a:rPr>
              <a:t>Allocation</a:t>
            </a:r>
            <a:r>
              <a:rPr lang="en-US" sz="2400" dirty="0">
                <a:solidFill>
                  <a:srgbClr val="FF0000"/>
                </a:solidFill>
                <a:latin typeface="+mn-lt"/>
                <a:ea typeface="MS PGothic" charset="0"/>
              </a:rPr>
              <a:t> [</a:t>
            </a:r>
            <a:r>
              <a:rPr lang="en-US" sz="2400" i="1" dirty="0" err="1">
                <a:solidFill>
                  <a:srgbClr val="FF0000"/>
                </a:solidFill>
                <a:latin typeface="+mn-lt"/>
                <a:ea typeface="MS PGothic" charset="0"/>
              </a:rPr>
              <a:t>i,j</a:t>
            </a:r>
            <a:r>
              <a:rPr lang="en-US" sz="2400" dirty="0">
                <a:solidFill>
                  <a:srgbClr val="FF0000"/>
                </a:solidFill>
                <a:latin typeface="+mn-lt"/>
                <a:ea typeface="MS PGothic" charset="0"/>
              </a:rPr>
              <a:t>]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752600" y="1030277"/>
            <a:ext cx="92849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latin typeface="Helvetica" charset="0"/>
              </a:rPr>
              <a:t>Let </a:t>
            </a:r>
            <a:r>
              <a:rPr lang="en-US" sz="2400" i="1" dirty="0">
                <a:latin typeface="Helvetica" charset="0"/>
              </a:rPr>
              <a:t>n</a:t>
            </a:r>
            <a:r>
              <a:rPr lang="en-US" sz="2400" dirty="0">
                <a:latin typeface="Helvetica" charset="0"/>
              </a:rPr>
              <a:t> = number of processes, and </a:t>
            </a:r>
            <a:r>
              <a:rPr lang="en-US" sz="2400" i="1" dirty="0">
                <a:latin typeface="Helvetica" charset="0"/>
              </a:rPr>
              <a:t>m </a:t>
            </a:r>
            <a:r>
              <a:rPr lang="en-US" sz="2400" dirty="0">
                <a:latin typeface="Helvetica" charset="0"/>
              </a:rPr>
              <a:t>= number of resources types.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0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10515600" cy="9906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  <a:latin typeface="+mj-lt"/>
                <a:ea typeface="MS PGothic" charset="0"/>
              </a:rPr>
              <a:t>Exercise 1. </a:t>
            </a:r>
            <a:r>
              <a:rPr lang="en-US" sz="3600" dirty="0">
                <a:latin typeface="+mj-lt"/>
                <a:ea typeface="MS PGothic" charset="0"/>
              </a:rPr>
              <a:t>What do the following variables indicate?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667000"/>
            <a:ext cx="9601200" cy="3962400"/>
          </a:xfrm>
        </p:spPr>
        <p:txBody>
          <a:bodyPr/>
          <a:lstStyle/>
          <a:p>
            <a:r>
              <a:rPr lang="en-US" sz="2400" b="1" dirty="0">
                <a:latin typeface="+mn-lt"/>
                <a:ea typeface="MS PGothic" charset="0"/>
              </a:rPr>
              <a:t>Available</a:t>
            </a:r>
            <a:r>
              <a:rPr lang="en-US" sz="2400" i="1" dirty="0">
                <a:latin typeface="+mn-lt"/>
                <a:ea typeface="MS PGothic" charset="0"/>
              </a:rPr>
              <a:t>:</a:t>
            </a:r>
            <a:r>
              <a:rPr lang="en-US" sz="2400" dirty="0">
                <a:latin typeface="+mn-lt"/>
                <a:ea typeface="MS PGothic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+mn-lt"/>
                <a:ea typeface="MS PGothic" charset="0"/>
              </a:rPr>
              <a:t>Vector</a:t>
            </a:r>
            <a:r>
              <a:rPr lang="en-US" sz="2400" dirty="0">
                <a:latin typeface="+mn-lt"/>
                <a:ea typeface="MS PGothic" charset="0"/>
              </a:rPr>
              <a:t> of length </a:t>
            </a:r>
            <a:r>
              <a:rPr lang="en-US" sz="2400" i="1" dirty="0">
                <a:latin typeface="+mn-lt"/>
                <a:ea typeface="MS PGothic" charset="0"/>
              </a:rPr>
              <a:t>m</a:t>
            </a:r>
            <a:r>
              <a:rPr lang="en-US" sz="2400" dirty="0">
                <a:latin typeface="+mn-lt"/>
                <a:ea typeface="MS PGothic" charset="0"/>
              </a:rPr>
              <a:t>. If available [</a:t>
            </a:r>
            <a:r>
              <a:rPr lang="en-US" sz="2400" i="1" dirty="0">
                <a:latin typeface="+mn-lt"/>
                <a:ea typeface="MS PGothic" charset="0"/>
              </a:rPr>
              <a:t>j</a:t>
            </a:r>
            <a:r>
              <a:rPr lang="en-US" sz="2400" dirty="0">
                <a:latin typeface="+mn-lt"/>
                <a:ea typeface="MS PGothic" charset="0"/>
              </a:rPr>
              <a:t>] = </a:t>
            </a:r>
            <a:r>
              <a:rPr lang="en-US" sz="2400" i="1" dirty="0">
                <a:latin typeface="+mn-lt"/>
                <a:ea typeface="MS PGothic" charset="0"/>
              </a:rPr>
              <a:t>k</a:t>
            </a:r>
            <a:r>
              <a:rPr lang="en-US" sz="2400" dirty="0">
                <a:latin typeface="+mn-lt"/>
                <a:ea typeface="MS PGothic" charset="0"/>
              </a:rPr>
              <a:t>, there are</a:t>
            </a:r>
            <a:r>
              <a:rPr lang="en-US" sz="2400" i="1" dirty="0">
                <a:latin typeface="+mn-lt"/>
                <a:ea typeface="MS PGothic" charset="0"/>
              </a:rPr>
              <a:t> k</a:t>
            </a:r>
            <a:r>
              <a:rPr lang="en-US" sz="2400" dirty="0">
                <a:latin typeface="+mn-lt"/>
                <a:ea typeface="MS PGothic" charset="0"/>
              </a:rPr>
              <a:t> instances of resource type </a:t>
            </a:r>
            <a:r>
              <a:rPr lang="en-US" sz="2400" i="1" dirty="0" err="1">
                <a:latin typeface="+mn-lt"/>
                <a:ea typeface="MS PGothic" charset="0"/>
              </a:rPr>
              <a:t>R</a:t>
            </a:r>
            <a:r>
              <a:rPr lang="en-US" sz="2400" i="1" baseline="-25000" dirty="0" err="1">
                <a:latin typeface="+mn-lt"/>
                <a:ea typeface="MS PGothic" charset="0"/>
              </a:rPr>
              <a:t>j</a:t>
            </a:r>
            <a:r>
              <a:rPr lang="en-US" sz="2400" baseline="-25000" dirty="0">
                <a:latin typeface="+mn-lt"/>
                <a:ea typeface="MS PGothic" charset="0"/>
              </a:rPr>
              <a:t>  </a:t>
            </a:r>
            <a:r>
              <a:rPr lang="en-US" sz="2400" dirty="0">
                <a:latin typeface="+mn-lt"/>
                <a:ea typeface="MS PGothic" charset="0"/>
              </a:rPr>
              <a:t>available</a:t>
            </a:r>
          </a:p>
          <a:p>
            <a:endParaRPr lang="en-US" sz="2400" dirty="0">
              <a:latin typeface="+mn-lt"/>
              <a:ea typeface="MS PGothic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+mn-lt"/>
                <a:ea typeface="MS PGothic" charset="0"/>
              </a:rPr>
              <a:t>Max</a:t>
            </a:r>
            <a:r>
              <a:rPr lang="en-US" sz="2400" i="1" dirty="0">
                <a:latin typeface="+mn-lt"/>
                <a:ea typeface="MS PGothic" charset="0"/>
              </a:rPr>
              <a:t>: n x m</a:t>
            </a:r>
            <a:r>
              <a:rPr lang="en-US" sz="2400" dirty="0">
                <a:latin typeface="+mn-lt"/>
                <a:ea typeface="MS PGothic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n-lt"/>
                <a:ea typeface="MS PGothic" charset="0"/>
              </a:rPr>
              <a:t>matrix</a:t>
            </a:r>
            <a:r>
              <a:rPr lang="en-US" sz="2400" dirty="0">
                <a:latin typeface="+mn-lt"/>
                <a:ea typeface="MS PGothic" charset="0"/>
              </a:rPr>
              <a:t>.  If </a:t>
            </a:r>
            <a:r>
              <a:rPr lang="en-US" sz="2400" i="1" dirty="0">
                <a:latin typeface="+mn-lt"/>
                <a:ea typeface="MS PGothic" charset="0"/>
              </a:rPr>
              <a:t>Max </a:t>
            </a:r>
            <a:r>
              <a:rPr lang="en-US" sz="2400" dirty="0">
                <a:latin typeface="+mn-lt"/>
                <a:ea typeface="MS PGothic" charset="0"/>
              </a:rPr>
              <a:t>[</a:t>
            </a:r>
            <a:r>
              <a:rPr lang="en-US" sz="2400" i="1" dirty="0" err="1">
                <a:latin typeface="+mn-lt"/>
                <a:ea typeface="MS PGothic" charset="0"/>
              </a:rPr>
              <a:t>i,j</a:t>
            </a:r>
            <a:r>
              <a:rPr lang="en-US" sz="2400" dirty="0">
                <a:latin typeface="+mn-lt"/>
                <a:ea typeface="MS PGothic" charset="0"/>
              </a:rPr>
              <a:t>] = </a:t>
            </a:r>
            <a:r>
              <a:rPr lang="en-US" sz="2400" i="1" dirty="0">
                <a:latin typeface="+mn-lt"/>
                <a:ea typeface="MS PGothic" charset="0"/>
              </a:rPr>
              <a:t>k</a:t>
            </a:r>
            <a:r>
              <a:rPr lang="en-US" sz="2400" dirty="0">
                <a:latin typeface="+mn-lt"/>
                <a:ea typeface="MS PGothic" charset="0"/>
              </a:rPr>
              <a:t>, then process </a:t>
            </a:r>
            <a:r>
              <a:rPr lang="en-US" sz="2400" i="1" dirty="0">
                <a:latin typeface="+mn-lt"/>
                <a:ea typeface="MS PGothic" charset="0"/>
              </a:rPr>
              <a:t>P</a:t>
            </a:r>
            <a:r>
              <a:rPr lang="en-US" sz="2400" i="1" baseline="-25000" dirty="0">
                <a:latin typeface="+mn-lt"/>
                <a:ea typeface="MS PGothic" charset="0"/>
              </a:rPr>
              <a:t>i</a:t>
            </a:r>
            <a:r>
              <a:rPr lang="en-US" sz="2400" i="1" dirty="0"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may request at most</a:t>
            </a:r>
            <a:r>
              <a:rPr lang="en-US" sz="2400" i="1" dirty="0">
                <a:latin typeface="+mn-lt"/>
                <a:ea typeface="MS PGothic" charset="0"/>
              </a:rPr>
              <a:t> k </a:t>
            </a:r>
            <a:r>
              <a:rPr lang="en-US" sz="2400" dirty="0">
                <a:latin typeface="+mn-lt"/>
                <a:ea typeface="MS PGothic" charset="0"/>
              </a:rPr>
              <a:t>instances of resource type </a:t>
            </a:r>
            <a:r>
              <a:rPr lang="en-US" sz="2400" i="1" dirty="0" err="1">
                <a:latin typeface="+mn-lt"/>
                <a:ea typeface="MS PGothic" charset="0"/>
              </a:rPr>
              <a:t>R</a:t>
            </a:r>
            <a:r>
              <a:rPr lang="en-US" sz="2400" i="1" baseline="-25000" dirty="0" err="1">
                <a:latin typeface="+mn-lt"/>
                <a:ea typeface="MS PGothic" charset="0"/>
              </a:rPr>
              <a:t>j</a:t>
            </a:r>
            <a:endParaRPr lang="en-US" sz="2400" i="1" baseline="-25000" dirty="0">
              <a:latin typeface="+mn-lt"/>
              <a:ea typeface="MS PGothic" charset="0"/>
            </a:endParaRPr>
          </a:p>
          <a:p>
            <a:endParaRPr lang="en-US" sz="2400" i="1" baseline="-25000" dirty="0">
              <a:latin typeface="+mn-lt"/>
              <a:ea typeface="MS PGothic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+mn-lt"/>
                <a:ea typeface="MS PGothic" charset="0"/>
              </a:rPr>
              <a:t>Allocation</a:t>
            </a:r>
            <a:r>
              <a:rPr lang="en-US" sz="2400" i="1" dirty="0">
                <a:latin typeface="+mn-lt"/>
                <a:ea typeface="MS PGothic" charset="0"/>
              </a:rPr>
              <a:t>:  n </a:t>
            </a:r>
            <a:r>
              <a:rPr lang="en-US" sz="2400" dirty="0">
                <a:latin typeface="+mn-lt"/>
                <a:ea typeface="MS PGothic" charset="0"/>
              </a:rPr>
              <a:t>x</a:t>
            </a:r>
            <a:r>
              <a:rPr lang="en-US" sz="2400" i="1" dirty="0">
                <a:latin typeface="+mn-lt"/>
                <a:ea typeface="MS PGothic" charset="0"/>
              </a:rPr>
              <a:t> m</a:t>
            </a:r>
            <a:r>
              <a:rPr lang="en-US" sz="2400" dirty="0">
                <a:latin typeface="+mn-lt"/>
                <a:ea typeface="MS PGothic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n-lt"/>
                <a:ea typeface="MS PGothic" charset="0"/>
              </a:rPr>
              <a:t>matrix</a:t>
            </a:r>
            <a:r>
              <a:rPr lang="en-US" sz="2400" dirty="0">
                <a:latin typeface="+mn-lt"/>
                <a:ea typeface="MS PGothic" charset="0"/>
              </a:rPr>
              <a:t>.  If Allocation[</a:t>
            </a:r>
            <a:r>
              <a:rPr lang="en-US" sz="2400" i="1" dirty="0" err="1">
                <a:latin typeface="+mn-lt"/>
                <a:ea typeface="MS PGothic" charset="0"/>
              </a:rPr>
              <a:t>i,j</a:t>
            </a:r>
            <a:r>
              <a:rPr lang="en-US" sz="2400" dirty="0">
                <a:latin typeface="+mn-lt"/>
                <a:ea typeface="MS PGothic" charset="0"/>
              </a:rPr>
              <a:t>] = </a:t>
            </a:r>
            <a:r>
              <a:rPr lang="en-US" sz="2400" i="1" dirty="0">
                <a:latin typeface="+mn-lt"/>
                <a:ea typeface="MS PGothic" charset="0"/>
              </a:rPr>
              <a:t>k</a:t>
            </a:r>
            <a:r>
              <a:rPr lang="en-US" sz="2400" dirty="0">
                <a:latin typeface="+mn-lt"/>
                <a:ea typeface="MS PGothic" charset="0"/>
              </a:rPr>
              <a:t> then</a:t>
            </a:r>
            <a:r>
              <a:rPr lang="en-US" sz="2400" i="1" dirty="0">
                <a:latin typeface="+mn-lt"/>
                <a:ea typeface="MS PGothic" charset="0"/>
              </a:rPr>
              <a:t> P</a:t>
            </a:r>
            <a:r>
              <a:rPr lang="en-US" sz="2400" i="1" baseline="-25000" dirty="0">
                <a:latin typeface="+mn-lt"/>
                <a:ea typeface="MS PGothic" charset="0"/>
              </a:rPr>
              <a:t>i</a:t>
            </a:r>
            <a:r>
              <a:rPr lang="en-US" sz="2400" dirty="0">
                <a:latin typeface="+mn-lt"/>
                <a:ea typeface="MS PGothic" charset="0"/>
              </a:rPr>
              <a:t> is currently allocated </a:t>
            </a:r>
            <a:r>
              <a:rPr lang="en-US" sz="2400" i="1" dirty="0">
                <a:latin typeface="+mn-lt"/>
                <a:ea typeface="MS PGothic" charset="0"/>
              </a:rPr>
              <a:t>k</a:t>
            </a:r>
            <a:r>
              <a:rPr lang="en-US" sz="2400" dirty="0">
                <a:latin typeface="+mn-lt"/>
                <a:ea typeface="MS PGothic" charset="0"/>
              </a:rPr>
              <a:t> instances of </a:t>
            </a:r>
            <a:r>
              <a:rPr lang="en-US" sz="2400" i="1" dirty="0" err="1">
                <a:latin typeface="+mn-lt"/>
                <a:ea typeface="MS PGothic" charset="0"/>
              </a:rPr>
              <a:t>R</a:t>
            </a:r>
            <a:r>
              <a:rPr lang="en-US" sz="2400" i="1" baseline="-25000" dirty="0" err="1">
                <a:latin typeface="+mn-lt"/>
                <a:ea typeface="MS PGothic" charset="0"/>
              </a:rPr>
              <a:t>j</a:t>
            </a:r>
            <a:endParaRPr lang="en-US" sz="2400" i="1" baseline="-25000" dirty="0">
              <a:latin typeface="+mn-lt"/>
              <a:ea typeface="MS PGothic" charset="0"/>
            </a:endParaRPr>
          </a:p>
          <a:p>
            <a:endParaRPr lang="en-US" sz="2400" i="1" baseline="-25000" dirty="0">
              <a:latin typeface="+mn-lt"/>
              <a:ea typeface="MS PGothic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+mn-lt"/>
                <a:ea typeface="MS PGothic" charset="0"/>
              </a:rPr>
              <a:t>Need</a:t>
            </a:r>
            <a:r>
              <a:rPr lang="en-US" sz="2400" i="1" dirty="0">
                <a:latin typeface="+mn-lt"/>
                <a:ea typeface="MS PGothic" charset="0"/>
              </a:rPr>
              <a:t>:  n </a:t>
            </a:r>
            <a:r>
              <a:rPr lang="en-US" sz="2400" dirty="0">
                <a:latin typeface="+mn-lt"/>
                <a:ea typeface="MS PGothic" charset="0"/>
              </a:rPr>
              <a:t>x</a:t>
            </a:r>
            <a:r>
              <a:rPr lang="en-US" sz="2400" i="1" dirty="0">
                <a:latin typeface="+mn-lt"/>
                <a:ea typeface="MS PGothic" charset="0"/>
              </a:rPr>
              <a:t> m</a:t>
            </a:r>
            <a:r>
              <a:rPr lang="en-US" sz="2400" dirty="0">
                <a:latin typeface="+mn-lt"/>
                <a:ea typeface="MS PGothic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n-lt"/>
                <a:ea typeface="MS PGothic" charset="0"/>
              </a:rPr>
              <a:t>matrix</a:t>
            </a:r>
            <a:r>
              <a:rPr lang="en-US" sz="2400" dirty="0">
                <a:latin typeface="+mn-lt"/>
                <a:ea typeface="MS PGothic" charset="0"/>
              </a:rPr>
              <a:t>. If </a:t>
            </a:r>
            <a:r>
              <a:rPr lang="en-US" sz="2400" i="1" dirty="0">
                <a:latin typeface="+mn-lt"/>
                <a:ea typeface="MS PGothic" charset="0"/>
              </a:rPr>
              <a:t>Need</a:t>
            </a:r>
            <a:r>
              <a:rPr lang="en-US" sz="2400" dirty="0">
                <a:latin typeface="+mn-lt"/>
                <a:ea typeface="MS PGothic" charset="0"/>
              </a:rPr>
              <a:t>[</a:t>
            </a:r>
            <a:r>
              <a:rPr lang="en-US" sz="2400" i="1" dirty="0" err="1">
                <a:latin typeface="+mn-lt"/>
                <a:ea typeface="MS PGothic" charset="0"/>
              </a:rPr>
              <a:t>i,j</a:t>
            </a:r>
            <a:r>
              <a:rPr lang="en-US" sz="2400" dirty="0">
                <a:latin typeface="+mn-lt"/>
                <a:ea typeface="MS PGothic" charset="0"/>
              </a:rPr>
              <a:t>] =</a:t>
            </a:r>
            <a:r>
              <a:rPr lang="en-US" sz="2400" i="1" dirty="0">
                <a:latin typeface="+mn-lt"/>
                <a:ea typeface="MS PGothic" charset="0"/>
              </a:rPr>
              <a:t> k</a:t>
            </a:r>
            <a:r>
              <a:rPr lang="en-US" sz="2400" dirty="0">
                <a:latin typeface="+mn-lt"/>
                <a:ea typeface="MS PGothic" charset="0"/>
              </a:rPr>
              <a:t>, then</a:t>
            </a:r>
            <a:r>
              <a:rPr lang="en-US" sz="2400" i="1" dirty="0">
                <a:latin typeface="+mn-lt"/>
                <a:ea typeface="MS PGothic" charset="0"/>
              </a:rPr>
              <a:t> P</a:t>
            </a:r>
            <a:r>
              <a:rPr lang="en-US" sz="2400" i="1" baseline="-25000" dirty="0">
                <a:latin typeface="+mn-lt"/>
                <a:ea typeface="MS PGothic" charset="0"/>
              </a:rPr>
              <a:t>i</a:t>
            </a:r>
            <a:r>
              <a:rPr lang="en-US" sz="2400" dirty="0">
                <a:latin typeface="+mn-lt"/>
                <a:ea typeface="MS PGothic" charset="0"/>
              </a:rPr>
              <a:t> may need </a:t>
            </a:r>
            <a:r>
              <a:rPr lang="en-US" sz="2400" i="1" dirty="0">
                <a:latin typeface="+mn-lt"/>
                <a:ea typeface="MS PGothic" charset="0"/>
              </a:rPr>
              <a:t>k</a:t>
            </a:r>
            <a:r>
              <a:rPr lang="en-US" sz="2400" dirty="0">
                <a:latin typeface="+mn-lt"/>
                <a:ea typeface="MS PGothic" charset="0"/>
              </a:rPr>
              <a:t> more instances of </a:t>
            </a:r>
            <a:r>
              <a:rPr lang="en-US" sz="2400" i="1" dirty="0" err="1">
                <a:latin typeface="+mn-lt"/>
                <a:ea typeface="MS PGothic" charset="0"/>
              </a:rPr>
              <a:t>R</a:t>
            </a:r>
            <a:r>
              <a:rPr lang="en-US" sz="2400" i="1" baseline="-25000" dirty="0" err="1">
                <a:latin typeface="+mn-lt"/>
                <a:ea typeface="MS PGothic" charset="0"/>
              </a:rPr>
              <a:t>j</a:t>
            </a:r>
            <a:r>
              <a:rPr lang="en-US" sz="2400" baseline="-25000" dirty="0"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to complete its task.  </a:t>
            </a:r>
            <a:r>
              <a:rPr lang="en-US" sz="2400" i="1" dirty="0">
                <a:solidFill>
                  <a:srgbClr val="FF0000"/>
                </a:solidFill>
                <a:latin typeface="+mn-lt"/>
                <a:ea typeface="MS PGothic" charset="0"/>
              </a:rPr>
              <a:t>Need</a:t>
            </a:r>
            <a:r>
              <a:rPr lang="en-US" sz="2400" dirty="0">
                <a:solidFill>
                  <a:srgbClr val="FF0000"/>
                </a:solidFill>
                <a:latin typeface="+mn-lt"/>
                <a:ea typeface="MS PGothic" charset="0"/>
              </a:rPr>
              <a:t> [</a:t>
            </a:r>
            <a:r>
              <a:rPr lang="en-US" sz="2400" i="1" dirty="0" err="1">
                <a:solidFill>
                  <a:srgbClr val="FF0000"/>
                </a:solidFill>
                <a:latin typeface="+mn-lt"/>
                <a:ea typeface="MS PGothic" charset="0"/>
              </a:rPr>
              <a:t>i,j</a:t>
            </a:r>
            <a:r>
              <a:rPr lang="en-US" sz="2400" i="1" dirty="0">
                <a:solidFill>
                  <a:srgbClr val="FF0000"/>
                </a:solidFill>
                <a:latin typeface="+mn-lt"/>
                <a:ea typeface="MS PGothic" charset="0"/>
              </a:rPr>
              <a:t>]</a:t>
            </a:r>
            <a:r>
              <a:rPr lang="en-US" sz="2400" dirty="0">
                <a:solidFill>
                  <a:srgbClr val="FF0000"/>
                </a:solidFill>
                <a:latin typeface="+mn-lt"/>
                <a:ea typeface="MS PGothic" charset="0"/>
              </a:rPr>
              <a:t> = </a:t>
            </a:r>
            <a:r>
              <a:rPr lang="en-US" sz="2400" i="1" dirty="0">
                <a:solidFill>
                  <a:srgbClr val="FF0000"/>
                </a:solidFill>
                <a:latin typeface="+mn-lt"/>
                <a:ea typeface="MS PGothic" charset="0"/>
              </a:rPr>
              <a:t>Max</a:t>
            </a:r>
            <a:r>
              <a:rPr lang="en-US" sz="2400" dirty="0">
                <a:solidFill>
                  <a:srgbClr val="FF0000"/>
                </a:solidFill>
                <a:latin typeface="+mn-lt"/>
                <a:ea typeface="MS PGothic" charset="0"/>
              </a:rPr>
              <a:t>[</a:t>
            </a:r>
            <a:r>
              <a:rPr lang="en-US" sz="2400" i="1" dirty="0" err="1">
                <a:solidFill>
                  <a:srgbClr val="FF0000"/>
                </a:solidFill>
                <a:latin typeface="+mn-lt"/>
                <a:ea typeface="MS PGothic" charset="0"/>
              </a:rPr>
              <a:t>i,j</a:t>
            </a:r>
            <a:r>
              <a:rPr lang="en-US" sz="2400" dirty="0">
                <a:solidFill>
                  <a:srgbClr val="FF0000"/>
                </a:solidFill>
                <a:latin typeface="+mn-lt"/>
                <a:ea typeface="MS PGothic" charset="0"/>
              </a:rPr>
              <a:t>] – </a:t>
            </a:r>
            <a:r>
              <a:rPr lang="en-US" sz="2400" i="1" dirty="0">
                <a:solidFill>
                  <a:srgbClr val="FF0000"/>
                </a:solidFill>
                <a:latin typeface="+mn-lt"/>
                <a:ea typeface="MS PGothic" charset="0"/>
              </a:rPr>
              <a:t>Allocation</a:t>
            </a:r>
            <a:r>
              <a:rPr lang="en-US" sz="2400" dirty="0">
                <a:solidFill>
                  <a:srgbClr val="FF0000"/>
                </a:solidFill>
                <a:latin typeface="+mn-lt"/>
                <a:ea typeface="MS PGothic" charset="0"/>
              </a:rPr>
              <a:t> [</a:t>
            </a:r>
            <a:r>
              <a:rPr lang="en-US" sz="2400" i="1" dirty="0" err="1">
                <a:solidFill>
                  <a:srgbClr val="FF0000"/>
                </a:solidFill>
                <a:latin typeface="+mn-lt"/>
                <a:ea typeface="MS PGothic" charset="0"/>
              </a:rPr>
              <a:t>i,j</a:t>
            </a:r>
            <a:r>
              <a:rPr lang="en-US" sz="2400" dirty="0">
                <a:solidFill>
                  <a:srgbClr val="FF0000"/>
                </a:solidFill>
                <a:latin typeface="+mn-lt"/>
                <a:ea typeface="MS PGothic" charset="0"/>
              </a:rPr>
              <a:t>]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838200"/>
            <a:ext cx="4419600" cy="1676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Calibri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Calibri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Available[5] = 6;</a:t>
            </a:r>
          </a:p>
          <a:p>
            <a:pPr marL="0" indent="0">
              <a:buNone/>
            </a:pP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Max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3, 5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] =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7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Allocation[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3, 5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] =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2;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Need[3, 5] = ______?</a:t>
            </a:r>
            <a:endParaRPr lang="en-US" sz="24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2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9728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  <a:latin typeface="+mj-lt"/>
                <a:ea typeface="MS PGothic" charset="0"/>
              </a:rPr>
              <a:t>Exercise 2. </a:t>
            </a:r>
            <a:r>
              <a:rPr lang="en-US" dirty="0">
                <a:latin typeface="+mj-lt"/>
                <a:ea typeface="MS PGothic" charset="0"/>
              </a:rPr>
              <a:t>Example of The Banker</a:t>
            </a:r>
            <a:r>
              <a:rPr lang="ja-JP" altLang="en-US" dirty="0">
                <a:latin typeface="+mj-lt"/>
                <a:ea typeface="MS PGothic" charset="0"/>
              </a:rPr>
              <a:t>’</a:t>
            </a:r>
            <a:r>
              <a:rPr lang="en-US" altLang="ja-JP" dirty="0">
                <a:latin typeface="+mj-lt"/>
                <a:ea typeface="MS PGothic" charset="0"/>
              </a:rPr>
              <a:t>s Algorithm</a:t>
            </a:r>
            <a:endParaRPr lang="en-US" dirty="0">
              <a:latin typeface="+mj-lt"/>
              <a:ea typeface="MS PGothic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7600" y="895350"/>
            <a:ext cx="10134600" cy="5810249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solidFill>
                  <a:srgbClr val="FF0000"/>
                </a:solidFill>
                <a:latin typeface="+mn-lt"/>
                <a:ea typeface="MS PGothic" charset="0"/>
              </a:rPr>
              <a:t>How many processes? 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solidFill>
                  <a:srgbClr val="FF0000"/>
                </a:solidFill>
                <a:latin typeface="+mn-lt"/>
                <a:ea typeface="MS PGothic" charset="0"/>
              </a:rPr>
              <a:t>How many resource types?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solidFill>
                  <a:srgbClr val="FF0000"/>
                </a:solidFill>
              </a:rPr>
              <a:t>Why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Available[A]=3</a:t>
            </a:r>
            <a:r>
              <a:rPr lang="en-US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  <a:latin typeface="+mn-lt"/>
              <a:ea typeface="MS PGothic" charset="0"/>
            </a:endParaRP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+mn-lt"/>
                <a:ea typeface="MS PGothic" charset="0"/>
              </a:rPr>
              <a:t>Initial State: </a:t>
            </a:r>
            <a:r>
              <a:rPr lang="en-US" i="1" dirty="0">
                <a:latin typeface="+mn-lt"/>
                <a:ea typeface="MS PGothic" charset="0"/>
              </a:rPr>
              <a:t>A</a:t>
            </a:r>
            <a:r>
              <a:rPr lang="en-US" dirty="0">
                <a:latin typeface="+mn-lt"/>
                <a:ea typeface="MS PGothic" charset="0"/>
              </a:rPr>
              <a:t> (10 instances),  </a:t>
            </a:r>
            <a:r>
              <a:rPr lang="en-US" i="1" dirty="0">
                <a:latin typeface="+mn-lt"/>
                <a:ea typeface="MS PGothic" charset="0"/>
              </a:rPr>
              <a:t>B</a:t>
            </a:r>
            <a:r>
              <a:rPr lang="en-US" dirty="0">
                <a:latin typeface="+mn-lt"/>
                <a:ea typeface="MS PGothic" charset="0"/>
              </a:rPr>
              <a:t> (5 instances), and </a:t>
            </a:r>
            <a:r>
              <a:rPr lang="en-US" i="1" dirty="0">
                <a:latin typeface="+mn-lt"/>
                <a:ea typeface="MS PGothic" charset="0"/>
              </a:rPr>
              <a:t>C</a:t>
            </a:r>
            <a:r>
              <a:rPr lang="en-US" dirty="0">
                <a:latin typeface="+mn-lt"/>
                <a:ea typeface="MS PGothic" charset="0"/>
              </a:rPr>
              <a:t> (7 instances)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dirty="0">
              <a:latin typeface="+mn-lt"/>
              <a:ea typeface="MS PGothic" charset="0"/>
            </a:endParaRP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+mn-lt"/>
                <a:ea typeface="MS PGothic" charset="0"/>
              </a:rPr>
              <a:t>Snapshot at time </a:t>
            </a:r>
            <a:r>
              <a:rPr lang="en-US" i="1" dirty="0">
                <a:latin typeface="+mn-lt"/>
                <a:ea typeface="MS PGothic" charset="0"/>
              </a:rPr>
              <a:t>T</a:t>
            </a:r>
            <a:r>
              <a:rPr lang="en-US" baseline="-25000" dirty="0">
                <a:latin typeface="+mn-lt"/>
                <a:ea typeface="MS PGothic" charset="0"/>
              </a:rPr>
              <a:t>0</a:t>
            </a:r>
            <a:r>
              <a:rPr lang="en-US" dirty="0">
                <a:latin typeface="+mn-lt"/>
                <a:ea typeface="MS PGothic" charset="0"/>
              </a:rPr>
              <a:t>: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+mn-lt"/>
                <a:ea typeface="MS PGothic" charset="0"/>
              </a:rPr>
              <a:t>			</a:t>
            </a:r>
            <a:r>
              <a:rPr lang="en-US" i="1" u="sng" dirty="0">
                <a:latin typeface="+mn-lt"/>
                <a:ea typeface="MS PGothic" charset="0"/>
              </a:rPr>
              <a:t>Allocation</a:t>
            </a:r>
            <a:r>
              <a:rPr lang="en-US" i="1" dirty="0">
                <a:latin typeface="+mn-lt"/>
                <a:ea typeface="MS PGothic" charset="0"/>
              </a:rPr>
              <a:t>	      </a:t>
            </a:r>
            <a:r>
              <a:rPr lang="en-US" i="1" u="sng" dirty="0">
                <a:latin typeface="+mn-lt"/>
                <a:ea typeface="MS PGothic" charset="0"/>
              </a:rPr>
              <a:t>Max</a:t>
            </a:r>
            <a:r>
              <a:rPr lang="en-US" i="1" dirty="0">
                <a:latin typeface="+mn-lt"/>
                <a:ea typeface="MS PGothic" charset="0"/>
              </a:rPr>
              <a:t>	     	</a:t>
            </a:r>
            <a:r>
              <a:rPr lang="en-US" i="1" u="sng" dirty="0">
                <a:latin typeface="+mn-lt"/>
                <a:ea typeface="MS PGothic" charset="0"/>
              </a:rPr>
              <a:t>Available</a:t>
            </a:r>
            <a:endParaRPr lang="en-US" i="1" dirty="0">
              <a:latin typeface="+mn-lt"/>
              <a:ea typeface="MS PGothic" charset="0"/>
            </a:endParaRP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i="1" dirty="0">
                <a:latin typeface="+mn-lt"/>
                <a:ea typeface="MS PGothic" charset="0"/>
              </a:rPr>
              <a:t>			A B C	       A B C 		A B C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+mn-lt"/>
                <a:ea typeface="MS PGothic" charset="0"/>
              </a:rPr>
              <a:t>		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0	</a:t>
            </a:r>
            <a:r>
              <a:rPr lang="en-US" dirty="0">
                <a:latin typeface="+mn-lt"/>
                <a:ea typeface="MS PGothic" charset="0"/>
              </a:rPr>
              <a:t>0 1 0	        7 5 3 		3 3 2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+mn-lt"/>
                <a:ea typeface="MS PGothic" charset="0"/>
              </a:rPr>
              <a:t>		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1	</a:t>
            </a:r>
            <a:r>
              <a:rPr lang="en-US" dirty="0">
                <a:latin typeface="+mn-lt"/>
                <a:ea typeface="MS PGothic" charset="0"/>
              </a:rPr>
              <a:t>2 0 0 	        3 2 2 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+mn-lt"/>
                <a:ea typeface="MS PGothic" charset="0"/>
              </a:rPr>
              <a:t>		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2</a:t>
            </a:r>
            <a:r>
              <a:rPr lang="en-US" dirty="0">
                <a:latin typeface="+mn-lt"/>
                <a:ea typeface="MS PGothic" charset="0"/>
              </a:rPr>
              <a:t>	3 0 2 	        9 0 2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+mn-lt"/>
                <a:ea typeface="MS PGothic" charset="0"/>
              </a:rPr>
              <a:t>		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3</a:t>
            </a:r>
            <a:r>
              <a:rPr lang="en-US" dirty="0">
                <a:latin typeface="+mn-lt"/>
                <a:ea typeface="MS PGothic" charset="0"/>
              </a:rPr>
              <a:t>	2 1 1 	        2 2 2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+mn-lt"/>
                <a:ea typeface="MS PGothic" charset="0"/>
              </a:rPr>
              <a:t>		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4</a:t>
            </a:r>
            <a:r>
              <a:rPr lang="en-US" dirty="0">
                <a:latin typeface="+mn-lt"/>
                <a:ea typeface="MS PGothic" charset="0"/>
              </a:rPr>
              <a:t>	0 0 2	         4 3 3  	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00" y="3290236"/>
            <a:ext cx="2895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>
                <a:solidFill>
                  <a:srgbClr val="FF0000"/>
                </a:solidFill>
                <a:latin typeface="+mn-lt"/>
              </a:rPr>
              <a:t>             </a:t>
            </a:r>
            <a:r>
              <a:rPr lang="nl-NL" sz="2400" i="1" u="sng" dirty="0" err="1">
                <a:solidFill>
                  <a:srgbClr val="FF0000"/>
                </a:solidFill>
                <a:latin typeface="+mn-lt"/>
              </a:rPr>
              <a:t>Need</a:t>
            </a:r>
            <a:endParaRPr lang="nl-NL" sz="2400" i="1" u="sng" dirty="0">
              <a:solidFill>
                <a:srgbClr val="FF0000"/>
              </a:solidFill>
              <a:latin typeface="+mn-lt"/>
            </a:endParaRPr>
          </a:p>
          <a:p>
            <a:r>
              <a:rPr lang="nl-NL" sz="2400" dirty="0">
                <a:solidFill>
                  <a:srgbClr val="FF0000"/>
                </a:solidFill>
                <a:latin typeface="+mn-lt"/>
              </a:rPr>
              <a:t>	A B C</a:t>
            </a:r>
          </a:p>
          <a:p>
            <a:r>
              <a:rPr lang="nl-NL" sz="2400" dirty="0">
                <a:solidFill>
                  <a:srgbClr val="FF0000"/>
                </a:solidFill>
                <a:latin typeface="+mn-lt"/>
              </a:rPr>
              <a:t>	 P0	7 4 3 </a:t>
            </a:r>
          </a:p>
          <a:p>
            <a:r>
              <a:rPr lang="nl-NL" sz="2400" dirty="0">
                <a:solidFill>
                  <a:srgbClr val="FF0000"/>
                </a:solidFill>
                <a:latin typeface="+mn-lt"/>
              </a:rPr>
              <a:t>	 P1	1 2 2 </a:t>
            </a:r>
          </a:p>
          <a:p>
            <a:r>
              <a:rPr lang="nl-NL" sz="2400" dirty="0">
                <a:solidFill>
                  <a:srgbClr val="FF0000"/>
                </a:solidFill>
                <a:latin typeface="+mn-lt"/>
              </a:rPr>
              <a:t>	 P2	6 0 0 </a:t>
            </a:r>
          </a:p>
          <a:p>
            <a:r>
              <a:rPr lang="nl-NL" sz="2400" dirty="0">
                <a:solidFill>
                  <a:srgbClr val="FF0000"/>
                </a:solidFill>
                <a:latin typeface="+mn-lt"/>
              </a:rPr>
              <a:t>	 P3	0 1 1</a:t>
            </a:r>
          </a:p>
          <a:p>
            <a:r>
              <a:rPr lang="nl-NL" sz="2400" dirty="0">
                <a:solidFill>
                  <a:srgbClr val="FF0000"/>
                </a:solidFill>
                <a:latin typeface="+mn-lt"/>
              </a:rPr>
              <a:t>	 P4	4 3 1 </a:t>
            </a:r>
            <a:br>
              <a:rPr lang="nl-NL" sz="2400" dirty="0">
                <a:solidFill>
                  <a:srgbClr val="FF0000"/>
                </a:solidFill>
                <a:latin typeface="+mn-lt"/>
              </a:rPr>
            </a:br>
            <a:endParaRPr lang="nl-NL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48800" y="4038600"/>
            <a:ext cx="8382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9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29396"/>
            <a:ext cx="10845800" cy="829319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  <a:latin typeface="+mj-lt"/>
                <a:ea typeface="MS PGothic" charset="0"/>
              </a:rPr>
              <a:t>Exercise 3. </a:t>
            </a:r>
            <a:r>
              <a:rPr lang="en-US" sz="3200" dirty="0">
                <a:latin typeface="+mj-lt"/>
                <a:ea typeface="MS PGothic" charset="0"/>
              </a:rPr>
              <a:t>What happens in this example?     </a:t>
            </a:r>
            <a:r>
              <a:rPr lang="en-US" sz="3200" i="1" dirty="0">
                <a:latin typeface="+mj-lt"/>
                <a:ea typeface="MS PGothic" charset="0"/>
              </a:rPr>
              <a:t>P</a:t>
            </a:r>
            <a:r>
              <a:rPr lang="en-US" sz="3200" baseline="-25000" dirty="0">
                <a:latin typeface="+mj-lt"/>
                <a:ea typeface="MS PGothic" charset="0"/>
              </a:rPr>
              <a:t>1</a:t>
            </a:r>
            <a:r>
              <a:rPr lang="en-US" sz="3200" dirty="0">
                <a:latin typeface="+mj-lt"/>
                <a:ea typeface="MS PGothic" charset="0"/>
              </a:rPr>
              <a:t> requests </a:t>
            </a:r>
            <a:r>
              <a:rPr lang="en-US" sz="3200" dirty="0">
                <a:solidFill>
                  <a:srgbClr val="FF0000"/>
                </a:solidFill>
                <a:latin typeface="+mj-lt"/>
                <a:ea typeface="MS PGothic" charset="0"/>
              </a:rPr>
              <a:t>(1,0,2)</a:t>
            </a:r>
            <a:endParaRPr lang="en-US" sz="3200" dirty="0">
              <a:latin typeface="+mj-lt"/>
              <a:ea typeface="MS PGothic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3581400"/>
            <a:ext cx="8991600" cy="2971800"/>
          </a:xfrm>
        </p:spPr>
        <p:txBody>
          <a:bodyPr/>
          <a:lstStyle/>
          <a:p>
            <a:pPr marL="0" indent="0"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          Check that Request </a:t>
            </a:r>
            <a:r>
              <a:rPr lang="en-US" sz="2400" dirty="0">
                <a:latin typeface="+mj-lt"/>
                <a:ea typeface="MS PGothic" charset="0"/>
                <a:sym typeface="Symbol" charset="0"/>
              </a:rPr>
              <a:t> Available (that is,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MS PGothic" charset="0"/>
                <a:sym typeface="Symbol" charset="0"/>
              </a:rPr>
              <a:t>(1,0,2)  (3,3,2)</a:t>
            </a:r>
            <a:r>
              <a:rPr lang="en-US" sz="2400" dirty="0">
                <a:latin typeface="+mj-lt"/>
                <a:ea typeface="MS PGothic" charset="0"/>
                <a:sym typeface="Symbol" charset="0"/>
              </a:rPr>
              <a:t>  true</a:t>
            </a:r>
            <a:endParaRPr lang="en-US" sz="2400" i="1" dirty="0">
              <a:latin typeface="+mj-lt"/>
              <a:ea typeface="MS PGothic" charset="0"/>
              <a:sym typeface="Symbol" charset="0"/>
            </a:endParaRP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i="1" dirty="0">
                <a:latin typeface="+mj-lt"/>
                <a:ea typeface="MS PGothic" charset="0"/>
              </a:rPr>
              <a:t>			</a:t>
            </a:r>
            <a:r>
              <a:rPr lang="en-US" sz="2400" i="1" u="sng" dirty="0">
                <a:latin typeface="+mj-lt"/>
                <a:ea typeface="MS PGothic" charset="0"/>
              </a:rPr>
              <a:t>Allocation</a:t>
            </a:r>
            <a:r>
              <a:rPr lang="en-US" sz="2400" i="1" dirty="0">
                <a:latin typeface="+mj-lt"/>
                <a:ea typeface="MS PGothic" charset="0"/>
              </a:rPr>
              <a:t>	</a:t>
            </a:r>
            <a:r>
              <a:rPr lang="en-US" sz="2400" i="1" u="sng" dirty="0">
                <a:latin typeface="+mj-lt"/>
                <a:ea typeface="MS PGothic" charset="0"/>
              </a:rPr>
              <a:t>Need</a:t>
            </a:r>
            <a:r>
              <a:rPr lang="en-US" sz="2400" i="1" dirty="0">
                <a:latin typeface="+mj-lt"/>
                <a:ea typeface="MS PGothic" charset="0"/>
              </a:rPr>
              <a:t>	   </a:t>
            </a:r>
            <a:r>
              <a:rPr lang="en-US" sz="2400" i="1" u="sng" dirty="0">
                <a:latin typeface="+mj-lt"/>
                <a:ea typeface="MS PGothic" charset="0"/>
              </a:rPr>
              <a:t>Available</a:t>
            </a:r>
            <a:endParaRPr lang="en-US" sz="2400" i="1" dirty="0">
              <a:latin typeface="+mj-lt"/>
              <a:ea typeface="MS PGothic" charset="0"/>
            </a:endParaRP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i="1" dirty="0">
                <a:latin typeface="+mj-lt"/>
                <a:ea typeface="MS PGothic" charset="0"/>
              </a:rPr>
              <a:t>			A B C	A B C	 A B C 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0</a:t>
            </a:r>
            <a:r>
              <a:rPr lang="en-US" sz="2400" dirty="0">
                <a:latin typeface="+mj-lt"/>
                <a:ea typeface="MS PGothic" charset="0"/>
              </a:rPr>
              <a:t>	0 1 0 	7 4 3 	2 3 0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solidFill>
                  <a:srgbClr val="FF0000"/>
                </a:solidFill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ea typeface="MS PGothic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MS PGothic" charset="0"/>
              </a:rPr>
              <a:t>	     3 0 2          0 2 0 </a:t>
            </a:r>
            <a:r>
              <a:rPr lang="en-US" sz="2400" dirty="0">
                <a:latin typeface="+mj-lt"/>
                <a:ea typeface="MS PGothic" charset="0"/>
              </a:rPr>
              <a:t>	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2</a:t>
            </a:r>
            <a:r>
              <a:rPr lang="en-US" sz="2400" dirty="0">
                <a:latin typeface="+mj-lt"/>
                <a:ea typeface="MS PGothic" charset="0"/>
              </a:rPr>
              <a:t>	3 0 2 	 6 0 0 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3</a:t>
            </a:r>
            <a:r>
              <a:rPr lang="en-US" sz="2400" dirty="0">
                <a:latin typeface="+mj-lt"/>
                <a:ea typeface="MS PGothic" charset="0"/>
              </a:rPr>
              <a:t>	2 1 1 	0 1 1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4</a:t>
            </a:r>
            <a:r>
              <a:rPr lang="en-US" sz="2400" dirty="0">
                <a:latin typeface="+mj-lt"/>
                <a:ea typeface="MS PGothic" charset="0"/>
              </a:rPr>
              <a:t>	0 0 2 	 4 3 1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4650CFA0-3E24-3141-A4B7-FE671916A352}" type="slidenum">
              <a:rPr lang="en-US" smtClean="0"/>
              <a:pPr algn="l">
                <a:defRPr/>
              </a:pPr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914400"/>
            <a:ext cx="815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1600" i="1" dirty="0">
                <a:latin typeface="+mn-lt"/>
                <a:ea typeface="MS PGothic" charset="0"/>
              </a:rPr>
              <a:t>                    			 </a:t>
            </a:r>
            <a:r>
              <a:rPr lang="en-US" sz="2000" i="1" dirty="0">
                <a:latin typeface="+mn-lt"/>
                <a:ea typeface="MS PGothic" charset="0"/>
              </a:rPr>
              <a:t> </a:t>
            </a:r>
            <a:r>
              <a:rPr lang="en-US" sz="2400" i="1" u="sng" dirty="0">
                <a:latin typeface="+mn-lt"/>
                <a:ea typeface="MS PGothic" charset="0"/>
              </a:rPr>
              <a:t>Allocation</a:t>
            </a:r>
            <a:r>
              <a:rPr lang="en-US" sz="2400" i="1" dirty="0">
                <a:latin typeface="+mn-lt"/>
                <a:ea typeface="MS PGothic" charset="0"/>
              </a:rPr>
              <a:t>	       </a:t>
            </a:r>
            <a:r>
              <a:rPr lang="en-US" sz="2400" i="1" u="sng" dirty="0">
                <a:latin typeface="+mn-lt"/>
                <a:ea typeface="MS PGothic" charset="0"/>
              </a:rPr>
              <a:t>Max</a:t>
            </a:r>
            <a:r>
              <a:rPr lang="en-US" sz="2400" i="1" dirty="0">
                <a:latin typeface="+mn-lt"/>
                <a:ea typeface="MS PGothic" charset="0"/>
              </a:rPr>
              <a:t>	     </a:t>
            </a:r>
            <a:r>
              <a:rPr lang="en-US" sz="2400" i="1" u="sng" dirty="0">
                <a:latin typeface="+mn-lt"/>
                <a:ea typeface="MS PGothic" charset="0"/>
              </a:rPr>
              <a:t>Available</a:t>
            </a:r>
            <a:endParaRPr lang="en-US" sz="2400" i="1" dirty="0">
              <a:latin typeface="+mn-lt"/>
              <a:ea typeface="MS PGothic" charset="0"/>
            </a:endParaRP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i="1" dirty="0">
                <a:latin typeface="+mn-lt"/>
                <a:ea typeface="MS PGothic" charset="0"/>
              </a:rPr>
              <a:t>		                                  A B C	       A B         A B C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>
                <a:latin typeface="+mn-lt"/>
                <a:ea typeface="MS PGothic" charset="0"/>
              </a:rPr>
              <a:t>		               </a:t>
            </a:r>
            <a:r>
              <a:rPr lang="en-US" sz="2400" i="1" dirty="0">
                <a:latin typeface="+mn-lt"/>
                <a:ea typeface="MS PGothic" charset="0"/>
              </a:rPr>
              <a:t>P</a:t>
            </a:r>
            <a:r>
              <a:rPr lang="en-US" sz="2400" baseline="-25000" dirty="0">
                <a:latin typeface="+mn-lt"/>
                <a:ea typeface="MS PGothic" charset="0"/>
              </a:rPr>
              <a:t>0	</a:t>
            </a:r>
            <a:r>
              <a:rPr lang="en-US" sz="2400" dirty="0">
                <a:latin typeface="+mn-lt"/>
                <a:ea typeface="MS PGothic" charset="0"/>
              </a:rPr>
              <a:t>0 1 0	       7 5 3 	      3 3 2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>
                <a:latin typeface="+mn-lt"/>
                <a:ea typeface="MS PGothic" charset="0"/>
              </a:rPr>
              <a:t>		              </a:t>
            </a:r>
            <a:r>
              <a:rPr lang="en-US" sz="2400" i="1" dirty="0">
                <a:solidFill>
                  <a:srgbClr val="FF0000"/>
                </a:solidFill>
                <a:latin typeface="+mn-lt"/>
                <a:ea typeface="MS PGothic" charset="0"/>
              </a:rPr>
              <a:t>P</a:t>
            </a:r>
            <a:r>
              <a:rPr lang="en-US" sz="2400" baseline="-25000" dirty="0">
                <a:solidFill>
                  <a:srgbClr val="FF0000"/>
                </a:solidFill>
                <a:latin typeface="+mn-lt"/>
                <a:ea typeface="MS PGothic" charset="0"/>
              </a:rPr>
              <a:t>1	</a:t>
            </a:r>
            <a:r>
              <a:rPr lang="en-US" sz="2400" dirty="0">
                <a:solidFill>
                  <a:srgbClr val="FF0000"/>
                </a:solidFill>
                <a:latin typeface="+mn-lt"/>
                <a:ea typeface="MS PGothic" charset="0"/>
              </a:rPr>
              <a:t>2 0 0 	        3 2 2  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>
                <a:latin typeface="+mn-lt"/>
                <a:ea typeface="MS PGothic" charset="0"/>
              </a:rPr>
              <a:t>		              </a:t>
            </a:r>
            <a:r>
              <a:rPr lang="en-US" sz="2400" i="1" dirty="0">
                <a:latin typeface="+mn-lt"/>
                <a:ea typeface="MS PGothic" charset="0"/>
              </a:rPr>
              <a:t>P</a:t>
            </a:r>
            <a:r>
              <a:rPr lang="en-US" sz="2400" baseline="-25000" dirty="0">
                <a:latin typeface="+mn-lt"/>
                <a:ea typeface="MS PGothic" charset="0"/>
              </a:rPr>
              <a:t>2</a:t>
            </a:r>
            <a:r>
              <a:rPr lang="en-US" sz="2400" dirty="0">
                <a:latin typeface="+mn-lt"/>
                <a:ea typeface="MS PGothic" charset="0"/>
              </a:rPr>
              <a:t>	3 0 2 	       9 0 2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>
                <a:latin typeface="+mn-lt"/>
                <a:ea typeface="MS PGothic" charset="0"/>
              </a:rPr>
              <a:t>		             </a:t>
            </a:r>
            <a:r>
              <a:rPr lang="en-US" sz="2400" i="1" dirty="0">
                <a:latin typeface="+mn-lt"/>
                <a:ea typeface="MS PGothic" charset="0"/>
              </a:rPr>
              <a:t>P</a:t>
            </a:r>
            <a:r>
              <a:rPr lang="en-US" sz="2400" baseline="-25000" dirty="0">
                <a:latin typeface="+mn-lt"/>
                <a:ea typeface="MS PGothic" charset="0"/>
              </a:rPr>
              <a:t>3</a:t>
            </a:r>
            <a:r>
              <a:rPr lang="en-US" sz="2400" dirty="0">
                <a:latin typeface="+mn-lt"/>
                <a:ea typeface="MS PGothic" charset="0"/>
              </a:rPr>
              <a:t>	2 1 1 	       2 2 2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>
                <a:latin typeface="+mn-lt"/>
                <a:ea typeface="MS PGothic" charset="0"/>
              </a:rPr>
              <a:t>		             </a:t>
            </a:r>
            <a:r>
              <a:rPr lang="en-US" sz="2400" i="1" dirty="0">
                <a:latin typeface="+mn-lt"/>
                <a:ea typeface="MS PGothic" charset="0"/>
              </a:rPr>
              <a:t>P</a:t>
            </a:r>
            <a:r>
              <a:rPr lang="en-US" sz="2400" baseline="-25000" dirty="0">
                <a:latin typeface="+mn-lt"/>
                <a:ea typeface="MS PGothic" charset="0"/>
              </a:rPr>
              <a:t>4</a:t>
            </a:r>
            <a:r>
              <a:rPr lang="en-US" sz="2400" dirty="0">
                <a:latin typeface="+mn-lt"/>
                <a:ea typeface="MS PGothic" charset="0"/>
              </a:rPr>
              <a:t>	0 0 2	         4 3 3  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2200" y="2362200"/>
            <a:ext cx="1295400" cy="523220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libri"/>
                <a:cs typeface="Calibri"/>
              </a:rPr>
              <a:t>Before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410200"/>
            <a:ext cx="1295400" cy="523220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libri"/>
                <a:cs typeface="Calibri"/>
              </a:rPr>
              <a:t>After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3648719"/>
            <a:ext cx="2514600" cy="38100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96200" y="11430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3.1: </a:t>
            </a:r>
            <a:r>
              <a:rPr lang="en-US" sz="2400" dirty="0">
                <a:latin typeface="Calibri"/>
                <a:cs typeface="Calibri"/>
              </a:rPr>
              <a:t>Can the request of P1 be granted? Why?</a:t>
            </a: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6200" y="42672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3.2: </a:t>
            </a:r>
            <a:r>
              <a:rPr lang="en-US" sz="2400" dirty="0">
                <a:latin typeface="Calibri"/>
                <a:cs typeface="Calibri"/>
              </a:rPr>
              <a:t>How to update the “Allocation”, “Need”, and “Available” data?</a:t>
            </a: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512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4" grpId="0" animBg="1"/>
      <p:bldP spid="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11430000" cy="576262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FF0000"/>
                </a:solidFill>
                <a:latin typeface="+mj-lt"/>
                <a:ea typeface="MS PGothic" charset="0"/>
              </a:rPr>
              <a:t>Exercise 4:</a:t>
            </a:r>
            <a:r>
              <a:rPr lang="en-US" sz="4000" dirty="0">
                <a:latin typeface="+mj-lt"/>
                <a:ea typeface="MS PGothic" charset="0"/>
              </a:rPr>
              <a:t> Can requests of P4 and P0 be granted?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924800" cy="4419600"/>
          </a:xfrm>
        </p:spPr>
        <p:txBody>
          <a:bodyPr/>
          <a:lstStyle/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000" i="1" dirty="0">
                <a:latin typeface="+mj-lt"/>
                <a:ea typeface="MS PGothic" charset="0"/>
              </a:rPr>
              <a:t>			</a:t>
            </a:r>
            <a:r>
              <a:rPr lang="en-US" sz="2400" i="1" u="sng" dirty="0">
                <a:latin typeface="+mj-lt"/>
                <a:ea typeface="MS PGothic" charset="0"/>
              </a:rPr>
              <a:t>Allocation</a:t>
            </a:r>
            <a:r>
              <a:rPr lang="en-US" sz="2400" i="1" dirty="0">
                <a:latin typeface="+mj-lt"/>
                <a:ea typeface="MS PGothic" charset="0"/>
              </a:rPr>
              <a:t>	</a:t>
            </a:r>
            <a:r>
              <a:rPr lang="en-US" sz="2400" i="1" u="sng" dirty="0">
                <a:latin typeface="+mj-lt"/>
                <a:ea typeface="MS PGothic" charset="0"/>
              </a:rPr>
              <a:t>Need</a:t>
            </a:r>
            <a:r>
              <a:rPr lang="en-US" sz="2400" i="1" dirty="0">
                <a:latin typeface="+mj-lt"/>
                <a:ea typeface="MS PGothic" charset="0"/>
              </a:rPr>
              <a:t>	   </a:t>
            </a:r>
            <a:r>
              <a:rPr lang="en-US" sz="2400" i="1" u="sng" dirty="0">
                <a:latin typeface="+mj-lt"/>
                <a:ea typeface="MS PGothic" charset="0"/>
              </a:rPr>
              <a:t>Available</a:t>
            </a:r>
            <a:endParaRPr lang="en-US" sz="2400" i="1" dirty="0">
              <a:latin typeface="+mj-lt"/>
              <a:ea typeface="MS PGothic" charset="0"/>
            </a:endParaRP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i="1" dirty="0">
                <a:latin typeface="+mj-lt"/>
                <a:ea typeface="MS PGothic" charset="0"/>
              </a:rPr>
              <a:t>			A B C	A B C	 A B C 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0</a:t>
            </a:r>
            <a:r>
              <a:rPr lang="en-US" sz="2400" dirty="0">
                <a:latin typeface="+mj-lt"/>
                <a:ea typeface="MS PGothic" charset="0"/>
              </a:rPr>
              <a:t>	0 1 0 	7 4 3 	2 3 0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solidFill>
                  <a:srgbClr val="000000"/>
                </a:solidFill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solidFill>
                  <a:srgbClr val="000000"/>
                </a:solidFill>
                <a:latin typeface="+mj-lt"/>
                <a:ea typeface="MS PGothic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MS PGothic" charset="0"/>
              </a:rPr>
              <a:t>	    3 0 2           0 2 0 	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2</a:t>
            </a:r>
            <a:r>
              <a:rPr lang="en-US" sz="2400" dirty="0">
                <a:latin typeface="+mj-lt"/>
                <a:ea typeface="MS PGothic" charset="0"/>
              </a:rPr>
              <a:t>	3 0 2 	 6 0 0 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3</a:t>
            </a:r>
            <a:r>
              <a:rPr lang="en-US" sz="2400" dirty="0">
                <a:latin typeface="+mj-lt"/>
                <a:ea typeface="MS PGothic" charset="0"/>
              </a:rPr>
              <a:t>	2 1 1 	0 1 1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4</a:t>
            </a:r>
            <a:r>
              <a:rPr lang="en-US" sz="2400" dirty="0">
                <a:latin typeface="+mj-lt"/>
                <a:ea typeface="MS PGothic" charset="0"/>
              </a:rPr>
              <a:t>	0 0 2 	 4 3 1 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sz="2000" dirty="0">
              <a:latin typeface="+mj-lt"/>
              <a:ea typeface="MS PGothic" charset="0"/>
            </a:endParaRPr>
          </a:p>
          <a:p>
            <a:pPr marL="0" indent="0"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Given a sequence of &lt;P4, P0&gt;, </a:t>
            </a:r>
          </a:p>
          <a:p>
            <a:pPr marL="0" indent="0"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solidFill>
                  <a:srgbClr val="FF0000"/>
                </a:solidFill>
                <a:latin typeface="+mj-lt"/>
                <a:ea typeface="MS PGothic" charset="0"/>
              </a:rPr>
              <a:t>4.1: </a:t>
            </a:r>
            <a:r>
              <a:rPr lang="en-US" sz="2400" dirty="0">
                <a:latin typeface="+mj-lt"/>
                <a:ea typeface="MS PGothic" charset="0"/>
              </a:rPr>
              <a:t>Can request for (3,3,0) by </a:t>
            </a:r>
            <a:r>
              <a:rPr lang="en-US" sz="2400" b="1" i="1" dirty="0">
                <a:latin typeface="+mj-lt"/>
                <a:ea typeface="MS PGothic" charset="0"/>
              </a:rPr>
              <a:t>P</a:t>
            </a:r>
            <a:r>
              <a:rPr lang="en-US" sz="2400" b="1" baseline="-25000" dirty="0">
                <a:latin typeface="+mj-lt"/>
                <a:ea typeface="MS PGothic" charset="0"/>
              </a:rPr>
              <a:t>4</a:t>
            </a:r>
            <a:r>
              <a:rPr lang="en-US" sz="2400" dirty="0">
                <a:latin typeface="+mj-lt"/>
                <a:ea typeface="MS PGothic" charset="0"/>
              </a:rPr>
              <a:t> be granted? Why?</a:t>
            </a:r>
          </a:p>
          <a:p>
            <a:pPr marL="0" indent="0"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solidFill>
                  <a:srgbClr val="FF0000"/>
                </a:solidFill>
                <a:latin typeface="+mj-lt"/>
                <a:ea typeface="MS PGothic" charset="0"/>
              </a:rPr>
              <a:t>4.2: </a:t>
            </a:r>
            <a:r>
              <a:rPr lang="en-US" sz="2400" dirty="0">
                <a:latin typeface="+mj-lt"/>
                <a:ea typeface="MS PGothic" charset="0"/>
              </a:rPr>
              <a:t>Can request for (0,2,0) by </a:t>
            </a:r>
            <a:r>
              <a:rPr lang="en-US" sz="2400" b="1" i="1" dirty="0">
                <a:latin typeface="+mj-lt"/>
                <a:ea typeface="MS PGothic" charset="0"/>
              </a:rPr>
              <a:t>P</a:t>
            </a:r>
            <a:r>
              <a:rPr lang="en-US" sz="2400" b="1" baseline="-25000" dirty="0">
                <a:latin typeface="+mj-lt"/>
                <a:ea typeface="MS PGothic" charset="0"/>
              </a:rPr>
              <a:t>0</a:t>
            </a:r>
            <a:r>
              <a:rPr lang="en-US" sz="2400" dirty="0">
                <a:latin typeface="+mj-lt"/>
                <a:ea typeface="MS PGothic" charset="0"/>
              </a:rPr>
              <a:t> be granted?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sz="2000" dirty="0">
              <a:latin typeface="+mj-lt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4650CFA0-3E24-3141-A4B7-FE671916A352}" type="slidenum">
              <a:rPr lang="en-US" smtClean="0"/>
              <a:pPr algn="l"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8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98438"/>
            <a:ext cx="8229600" cy="944562"/>
          </a:xfrm>
        </p:spPr>
        <p:txBody>
          <a:bodyPr/>
          <a:lstStyle/>
          <a:p>
            <a:pPr eaLnBrk="1" hangingPunct="1"/>
            <a:r>
              <a:rPr lang="en-US" sz="3600" dirty="0">
                <a:ea typeface="MS PGothic" charset="0"/>
              </a:rPr>
              <a:t>Can you design an algorithm to detect if a system is in a safe state?</a:t>
            </a:r>
            <a:endParaRPr lang="en-US" sz="3600" dirty="0">
              <a:latin typeface="+mj-lt"/>
              <a:ea typeface="MS PGothic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10210800" cy="5257800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dirty="0">
                <a:latin typeface="+mn-lt"/>
                <a:ea typeface="MS PGothic" charset="0"/>
              </a:rPr>
              <a:t>The content of the matrix </a:t>
            </a:r>
            <a:r>
              <a:rPr lang="en-US" b="1" i="1" dirty="0">
                <a:latin typeface="+mn-lt"/>
                <a:ea typeface="MS PGothic" charset="0"/>
              </a:rPr>
              <a:t>Need</a:t>
            </a:r>
            <a:r>
              <a:rPr lang="en-US" dirty="0">
                <a:latin typeface="+mn-lt"/>
                <a:ea typeface="MS PGothic" charset="0"/>
              </a:rPr>
              <a:t> is defined to be </a:t>
            </a:r>
            <a:r>
              <a:rPr lang="en-US" b="1" i="1" dirty="0">
                <a:latin typeface="+mn-lt"/>
                <a:ea typeface="MS PGothic" charset="0"/>
              </a:rPr>
              <a:t>Max</a:t>
            </a:r>
            <a:r>
              <a:rPr lang="en-US" b="1" dirty="0">
                <a:latin typeface="+mn-lt"/>
                <a:ea typeface="MS PGothic" charset="0"/>
              </a:rPr>
              <a:t> – </a:t>
            </a:r>
            <a:r>
              <a:rPr lang="en-US" b="1" i="1" dirty="0">
                <a:latin typeface="+mn-lt"/>
                <a:ea typeface="MS PGothic" charset="0"/>
              </a:rPr>
              <a:t>Allocation</a:t>
            </a:r>
            <a:endParaRPr lang="en-US" b="1" dirty="0">
              <a:latin typeface="+mn-lt"/>
              <a:ea typeface="MS PGothic" charset="0"/>
            </a:endParaRP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dirty="0">
                <a:latin typeface="+mn-lt"/>
                <a:ea typeface="MS PGothic" charset="0"/>
              </a:rPr>
              <a:t>			</a:t>
            </a:r>
            <a:r>
              <a:rPr lang="en-US" i="1" u="sng" dirty="0">
                <a:latin typeface="+mn-lt"/>
                <a:ea typeface="MS PGothic" charset="0"/>
              </a:rPr>
              <a:t>Need</a:t>
            </a:r>
            <a:endParaRPr lang="en-US" u="sng" dirty="0">
              <a:latin typeface="+mn-lt"/>
              <a:ea typeface="MS PGothic" charset="0"/>
            </a:endParaRP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dirty="0">
                <a:latin typeface="+mn-lt"/>
                <a:ea typeface="MS PGothic" charset="0"/>
              </a:rPr>
              <a:t>			</a:t>
            </a:r>
            <a:r>
              <a:rPr lang="en-US" i="1" dirty="0">
                <a:latin typeface="+mn-lt"/>
                <a:ea typeface="MS PGothic" charset="0"/>
              </a:rPr>
              <a:t>A B C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dirty="0">
                <a:latin typeface="+mn-lt"/>
                <a:ea typeface="MS PGothic" charset="0"/>
              </a:rPr>
              <a:t>		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0	</a:t>
            </a:r>
            <a:r>
              <a:rPr lang="en-US" dirty="0">
                <a:latin typeface="+mn-lt"/>
                <a:ea typeface="MS PGothic" charset="0"/>
              </a:rPr>
              <a:t>7 4 3 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dirty="0">
                <a:latin typeface="+mn-lt"/>
                <a:ea typeface="MS PGothic" charset="0"/>
              </a:rPr>
              <a:t>		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1	</a:t>
            </a:r>
            <a:r>
              <a:rPr lang="en-US" dirty="0">
                <a:latin typeface="+mn-lt"/>
                <a:ea typeface="MS PGothic" charset="0"/>
              </a:rPr>
              <a:t>1 2 2 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dirty="0">
                <a:latin typeface="+mn-lt"/>
                <a:ea typeface="MS PGothic" charset="0"/>
              </a:rPr>
              <a:t>		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2</a:t>
            </a:r>
            <a:r>
              <a:rPr lang="en-US" dirty="0">
                <a:latin typeface="+mn-lt"/>
                <a:ea typeface="MS PGothic" charset="0"/>
              </a:rPr>
              <a:t>	6 0 0 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dirty="0">
                <a:latin typeface="+mn-lt"/>
                <a:ea typeface="MS PGothic" charset="0"/>
              </a:rPr>
              <a:t>		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3</a:t>
            </a:r>
            <a:r>
              <a:rPr lang="en-US" dirty="0">
                <a:latin typeface="+mn-lt"/>
                <a:ea typeface="MS PGothic" charset="0"/>
              </a:rPr>
              <a:t>	0 1 1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dirty="0">
                <a:latin typeface="+mn-lt"/>
                <a:ea typeface="MS PGothic" charset="0"/>
              </a:rPr>
              <a:t>		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4</a:t>
            </a:r>
            <a:r>
              <a:rPr lang="en-US" dirty="0">
                <a:latin typeface="+mn-lt"/>
                <a:ea typeface="MS PGothic" charset="0"/>
              </a:rPr>
              <a:t>	4 3 1 </a:t>
            </a:r>
            <a:br>
              <a:rPr lang="en-US" dirty="0">
                <a:latin typeface="+mn-lt"/>
                <a:ea typeface="MS PGothic" charset="0"/>
              </a:rPr>
            </a:br>
            <a:endParaRPr lang="en-US" dirty="0">
              <a:latin typeface="+mn-lt"/>
              <a:ea typeface="MS PGothic" charset="0"/>
            </a:endParaRPr>
          </a:p>
          <a:p>
            <a:pPr>
              <a:tabLst>
                <a:tab pos="2452688" algn="l"/>
                <a:tab pos="3492500" algn="ctr"/>
              </a:tabLst>
            </a:pPr>
            <a:r>
              <a:rPr lang="en-US" dirty="0">
                <a:latin typeface="+mn-lt"/>
                <a:ea typeface="MS PGothic" charset="0"/>
              </a:rPr>
              <a:t>The system is in a safe state since the </a:t>
            </a:r>
            <a:r>
              <a:rPr lang="en-US" dirty="0">
                <a:solidFill>
                  <a:srgbClr val="FF0000"/>
                </a:solidFill>
                <a:latin typeface="+mn-lt"/>
                <a:ea typeface="MS PGothic" charset="0"/>
              </a:rPr>
              <a:t>sequence &lt; </a:t>
            </a:r>
            <a:r>
              <a:rPr lang="en-US" i="1" dirty="0">
                <a:solidFill>
                  <a:srgbClr val="FF0000"/>
                </a:solidFill>
                <a:latin typeface="+mn-lt"/>
                <a:ea typeface="MS PGothic" charset="0"/>
              </a:rPr>
              <a:t>P</a:t>
            </a:r>
            <a:r>
              <a:rPr lang="en-US" baseline="-25000" dirty="0">
                <a:solidFill>
                  <a:srgbClr val="FF0000"/>
                </a:solidFill>
                <a:latin typeface="+mn-lt"/>
                <a:ea typeface="MS PGothic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+mn-lt"/>
                <a:ea typeface="MS PGothic" charset="0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+mn-lt"/>
                <a:ea typeface="MS PGothic" charset="0"/>
              </a:rPr>
              <a:t>P</a:t>
            </a:r>
            <a:r>
              <a:rPr lang="en-US" baseline="-25000" dirty="0">
                <a:solidFill>
                  <a:srgbClr val="FF0000"/>
                </a:solidFill>
                <a:latin typeface="+mn-lt"/>
                <a:ea typeface="MS PGothic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+mn-lt"/>
                <a:ea typeface="MS PGothic" charset="0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+mn-lt"/>
                <a:ea typeface="MS PGothic" charset="0"/>
              </a:rPr>
              <a:t>P</a:t>
            </a:r>
            <a:r>
              <a:rPr lang="en-US" baseline="-25000" dirty="0">
                <a:solidFill>
                  <a:srgbClr val="FF0000"/>
                </a:solidFill>
                <a:latin typeface="+mn-lt"/>
                <a:ea typeface="MS PGothic" charset="0"/>
              </a:rPr>
              <a:t>4</a:t>
            </a:r>
            <a:r>
              <a:rPr lang="en-US" dirty="0">
                <a:solidFill>
                  <a:srgbClr val="FF0000"/>
                </a:solidFill>
                <a:latin typeface="+mn-lt"/>
                <a:ea typeface="MS PGothic" charset="0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+mn-lt"/>
                <a:ea typeface="MS PGothic" charset="0"/>
              </a:rPr>
              <a:t>P</a:t>
            </a:r>
            <a:r>
              <a:rPr lang="en-US" baseline="-25000" dirty="0">
                <a:solidFill>
                  <a:srgbClr val="FF0000"/>
                </a:solidFill>
                <a:latin typeface="+mn-lt"/>
                <a:ea typeface="MS PGothic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+mn-lt"/>
                <a:ea typeface="MS PGothic" charset="0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+mn-lt"/>
                <a:ea typeface="MS PGothic" charset="0"/>
              </a:rPr>
              <a:t>P</a:t>
            </a:r>
            <a:r>
              <a:rPr lang="en-US" baseline="-25000" dirty="0">
                <a:solidFill>
                  <a:srgbClr val="FF0000"/>
                </a:solidFill>
                <a:latin typeface="+mn-lt"/>
                <a:ea typeface="MS PGothic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+mn-lt"/>
                <a:ea typeface="MS PGothic" charset="0"/>
              </a:rPr>
              <a:t>&gt; satisfies safety criteria</a:t>
            </a:r>
            <a:endParaRPr lang="en-US" baseline="-25000" dirty="0">
              <a:solidFill>
                <a:srgbClr val="FF0000"/>
              </a:solidFill>
              <a:latin typeface="+mn-lt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12632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5099</TotalTime>
  <Words>1023</Words>
  <Application>Microsoft Macintosh PowerPoint</Application>
  <PresentationFormat>Widescreen</PresentationFormat>
  <Paragraphs>211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Calibri</vt:lpstr>
      <vt:lpstr>Courier New</vt:lpstr>
      <vt:lpstr>Helvetica</vt:lpstr>
      <vt:lpstr>Monotype Sorts</vt:lpstr>
      <vt:lpstr>MS PGothic</vt:lpstr>
      <vt:lpstr>ＭＳ Ｐゴシック</vt:lpstr>
      <vt:lpstr>SimSun</vt:lpstr>
      <vt:lpstr>Symbol</vt:lpstr>
      <vt:lpstr>Times New Roman</vt:lpstr>
      <vt:lpstr>Webdings</vt:lpstr>
      <vt:lpstr>Arial</vt:lpstr>
      <vt:lpstr>5_Office Theme</vt:lpstr>
      <vt:lpstr>COMP 3500  Introduction to Operating Systems   The Banker’s Algorithm (Part 1)</vt:lpstr>
      <vt:lpstr>Review: Deadlock Prevention Circular Wait</vt:lpstr>
      <vt:lpstr>Banker’s Algorithm</vt:lpstr>
      <vt:lpstr>Data Structures for the Banker’s Algorithm </vt:lpstr>
      <vt:lpstr>Exercise 1. What do the following variables indicate? </vt:lpstr>
      <vt:lpstr>Exercise 2. Example of The Banker’s Algorithm</vt:lpstr>
      <vt:lpstr>Exercise 3. What happens in this example?     P1 requests (1,0,2)</vt:lpstr>
      <vt:lpstr>Exercise 4: Can requests of P4 and P0 be granted? </vt:lpstr>
      <vt:lpstr>Can you design an algorithm to detect if a system is in a safe state?</vt:lpstr>
      <vt:lpstr>Safe State</vt:lpstr>
      <vt:lpstr>Safety Algorithm Is a system is in a safe state?</vt:lpstr>
      <vt:lpstr>Summary</vt:lpstr>
      <vt:lpstr>Exercise 5: Resource-Request Algorithm for Process Pi</vt:lpstr>
      <vt:lpstr>Deadlock Detection</vt:lpstr>
      <vt:lpstr>Single Instance of Each Resource Type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</dc:creator>
  <cp:lastModifiedBy>Xiao Qin</cp:lastModifiedBy>
  <cp:revision>389</cp:revision>
  <dcterms:created xsi:type="dcterms:W3CDTF">2006-08-16T00:00:00Z</dcterms:created>
  <dcterms:modified xsi:type="dcterms:W3CDTF">2017-10-16T17:04:54Z</dcterms:modified>
</cp:coreProperties>
</file>