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9"/>
  </p:notesMasterIdLst>
  <p:handoutMasterIdLst>
    <p:handoutMasterId r:id="rId20"/>
  </p:handoutMasterIdLst>
  <p:sldIdLst>
    <p:sldId id="660" r:id="rId2"/>
    <p:sldId id="666" r:id="rId3"/>
    <p:sldId id="644" r:id="rId4"/>
    <p:sldId id="664" r:id="rId5"/>
    <p:sldId id="657" r:id="rId6"/>
    <p:sldId id="658" r:id="rId7"/>
    <p:sldId id="645" r:id="rId8"/>
    <p:sldId id="646" r:id="rId9"/>
    <p:sldId id="647" r:id="rId10"/>
    <p:sldId id="648" r:id="rId11"/>
    <p:sldId id="649" r:id="rId12"/>
    <p:sldId id="651" r:id="rId13"/>
    <p:sldId id="652" r:id="rId14"/>
    <p:sldId id="653" r:id="rId15"/>
    <p:sldId id="654" r:id="rId16"/>
    <p:sldId id="655" r:id="rId17"/>
    <p:sldId id="662" r:id="rId18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06"/>
    <p:restoredTop sz="74413" autoAdjust="0"/>
  </p:normalViewPr>
  <p:slideViewPr>
    <p:cSldViewPr>
      <p:cViewPr varScale="1">
        <p:scale>
          <a:sx n="168" d="100"/>
          <a:sy n="168" d="100"/>
        </p:scale>
        <p:origin x="2824" y="20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12EC83D-DF42-934D-9B4C-9DA45B0AF85E}" type="datetimeFigureOut">
              <a:rPr lang="en-US"/>
              <a:pPr>
                <a:defRPr/>
              </a:pPr>
              <a:t>10/18/17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D712F13-7286-E547-A1B9-BD5D58A0F4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172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DAB72A0E-0C65-6244-A8C3-15FE060AFF12}" type="datetimeFigureOut">
              <a:rPr lang="en-US"/>
              <a:pPr>
                <a:defRPr/>
              </a:pPr>
              <a:t>10/18/17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C4C04107-0928-CB46-B9AF-281984CA4C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431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5158F1AB-0442-9C47-965B-63F936FE97E9}" type="slidenum">
              <a:rPr lang="en-US">
                <a:latin typeface="Times New Roman" charset="0"/>
              </a:rPr>
              <a:pPr/>
              <a:t>1</a:t>
            </a:fld>
            <a:endParaRPr lang="en-US">
              <a:latin typeface="Times New Roman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ea typeface="MS PGothic" charset="0"/>
              </a:rPr>
              <a:t>2017Fall:</a:t>
            </a:r>
          </a:p>
          <a:p>
            <a:r>
              <a:rPr lang="en-US" dirty="0" smtClean="0">
                <a:ea typeface="MS PGothic" charset="0"/>
              </a:rPr>
              <a:t>HW2</a:t>
            </a:r>
            <a:r>
              <a:rPr lang="en-US" baseline="0" dirty="0" smtClean="0">
                <a:ea typeface="MS PGothic" charset="0"/>
              </a:rPr>
              <a:t> hint given in </a:t>
            </a:r>
            <a:r>
              <a:rPr lang="en-US" baseline="0" dirty="0" err="1" smtClean="0">
                <a:ea typeface="MS PGothic" charset="0"/>
              </a:rPr>
              <a:t>Lec</a:t>
            </a:r>
            <a:r>
              <a:rPr lang="en-US" baseline="0" dirty="0" smtClean="0">
                <a:ea typeface="MS PGothic" charset="0"/>
              </a:rPr>
              <a:t> 24 rather than </a:t>
            </a:r>
            <a:r>
              <a:rPr lang="en-US" baseline="0" dirty="0" err="1" smtClean="0">
                <a:ea typeface="MS PGothic" charset="0"/>
              </a:rPr>
              <a:t>Lec</a:t>
            </a:r>
            <a:r>
              <a:rPr lang="en-US" baseline="0" dirty="0" smtClean="0">
                <a:ea typeface="MS PGothic" charset="0"/>
              </a:rPr>
              <a:t> 25.</a:t>
            </a:r>
            <a:endParaRPr lang="en-US" dirty="0" smtClean="0">
              <a:ea typeface="MS PGothic" charset="0"/>
            </a:endParaRPr>
          </a:p>
          <a:p>
            <a:endParaRPr lang="en-US" dirty="0" smtClean="0">
              <a:ea typeface="MS PGothic" charset="0"/>
            </a:endParaRPr>
          </a:p>
          <a:p>
            <a:endParaRPr lang="en-US" dirty="0" smtClean="0">
              <a:ea typeface="MS PGothic" charset="0"/>
            </a:endParaRPr>
          </a:p>
          <a:p>
            <a:r>
              <a:rPr lang="en-US" dirty="0" smtClean="0">
                <a:ea typeface="MS PGothic" charset="0"/>
              </a:rPr>
              <a:t>Spring’17:</a:t>
            </a:r>
          </a:p>
          <a:p>
            <a:r>
              <a:rPr lang="en-US" dirty="0" smtClean="0">
                <a:ea typeface="MS PGothic" charset="0"/>
              </a:rPr>
              <a:t>HW2</a:t>
            </a:r>
            <a:r>
              <a:rPr lang="en-US" baseline="0" dirty="0" smtClean="0">
                <a:ea typeface="MS PGothic" charset="0"/>
              </a:rPr>
              <a:t> hints: 8 Min.</a:t>
            </a:r>
          </a:p>
          <a:p>
            <a:endParaRPr lang="en-US" dirty="0" smtClean="0">
              <a:ea typeface="MS PGothic" charset="0"/>
            </a:endParaRPr>
          </a:p>
          <a:p>
            <a:r>
              <a:rPr lang="en-US" dirty="0" smtClean="0">
                <a:ea typeface="MS PGothic" charset="0"/>
              </a:rPr>
              <a:t>35 </a:t>
            </a:r>
            <a:r>
              <a:rPr lang="en-US" dirty="0">
                <a:ea typeface="MS PGothic" charset="0"/>
              </a:rPr>
              <a:t>Minutes: Slides 1-6</a:t>
            </a:r>
          </a:p>
        </p:txBody>
      </p:sp>
    </p:spTree>
    <p:extLst>
      <p:ext uri="{BB962C8B-B14F-4D97-AF65-F5344CB8AC3E}">
        <p14:creationId xmlns:p14="http://schemas.microsoft.com/office/powerpoint/2010/main" val="260543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1C5CD4AE-1BCB-344E-9C51-3A3C290088C8}" type="slidenum">
              <a:rPr lang="en-US">
                <a:latin typeface="Times New Roman" charset="0"/>
              </a:rPr>
              <a:pPr/>
              <a:t>10</a:t>
            </a:fld>
            <a:endParaRPr lang="en-US">
              <a:latin typeface="Times New Roman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2119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E4FA7383-B87A-9147-8B36-D42388014D0F}" type="slidenum">
              <a:rPr lang="en-US">
                <a:latin typeface="Times New Roman" charset="0"/>
              </a:rPr>
              <a:pPr/>
              <a:t>11</a:t>
            </a:fld>
            <a:endParaRPr lang="en-US">
              <a:latin typeface="Times New Roman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ea typeface="MS PGothic" charset="0"/>
              </a:rPr>
              <a:t>Similar to the safety</a:t>
            </a:r>
            <a:r>
              <a:rPr lang="en-US" baseline="0" dirty="0">
                <a:ea typeface="MS PGothic" charset="0"/>
              </a:rPr>
              <a:t> algorithm.</a:t>
            </a:r>
          </a:p>
          <a:p>
            <a:endParaRPr lang="en-US" baseline="0" dirty="0">
              <a:ea typeface="MS PGothic" charset="0"/>
            </a:endParaRPr>
          </a:p>
          <a:p>
            <a:r>
              <a:rPr lang="en-US" baseline="0" dirty="0" err="1">
                <a:ea typeface="MS PGothic" charset="0"/>
              </a:rPr>
              <a:t>Request_i</a:t>
            </a:r>
            <a:r>
              <a:rPr lang="en-US" baseline="0" dirty="0">
                <a:ea typeface="MS PGothic" charset="0"/>
              </a:rPr>
              <a:t> &lt;= Work.</a:t>
            </a:r>
            <a:endParaRPr lang="en-US" dirty="0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165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08BC28F1-6991-E841-9DA3-650E923CA2E2}" type="slidenum">
              <a:rPr lang="en-US">
                <a:latin typeface="Times New Roman" charset="0"/>
              </a:rPr>
              <a:pPr/>
              <a:t>12</a:t>
            </a:fld>
            <a:endParaRPr lang="en-US">
              <a:latin typeface="Times New Roman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ea typeface="MS PGothic" charset="0"/>
              </a:rPr>
              <a:t>What does “Finish[</a:t>
            </a:r>
            <a:r>
              <a:rPr lang="en-US" dirty="0" err="1">
                <a:ea typeface="MS PGothic" charset="0"/>
              </a:rPr>
              <a:t>i</a:t>
            </a:r>
            <a:r>
              <a:rPr lang="en-US" dirty="0">
                <a:ea typeface="MS PGothic" charset="0"/>
              </a:rPr>
              <a:t>]</a:t>
            </a:r>
            <a:r>
              <a:rPr lang="en-US" baseline="0" dirty="0">
                <a:ea typeface="MS PGothic" charset="0"/>
              </a:rPr>
              <a:t> = true for all </a:t>
            </a:r>
            <a:r>
              <a:rPr lang="en-US" baseline="0" dirty="0" err="1">
                <a:ea typeface="MS PGothic" charset="0"/>
              </a:rPr>
              <a:t>i</a:t>
            </a:r>
            <a:r>
              <a:rPr lang="en-US" baseline="0" dirty="0">
                <a:ea typeface="MS PGothic" charset="0"/>
              </a:rPr>
              <a:t>” mean?</a:t>
            </a:r>
            <a:endParaRPr lang="en-US" dirty="0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1443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28307EB5-B966-8E46-90F8-3A41FAE5D3F5}" type="slidenum">
              <a:rPr lang="en-US">
                <a:latin typeface="Times New Roman" charset="0"/>
              </a:rPr>
              <a:pPr/>
              <a:t>13</a:t>
            </a:fld>
            <a:endParaRPr lang="en-US">
              <a:latin typeface="Times New Roman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886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0B14112B-1C8B-224F-8821-FC01241DF6C5}" type="slidenum">
              <a:rPr lang="en-US">
                <a:latin typeface="Times New Roman" charset="0"/>
              </a:rPr>
              <a:pPr/>
              <a:t>14</a:t>
            </a:fld>
            <a:endParaRPr lang="en-US">
              <a:latin typeface="Times New Roman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3357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A0A19825-5247-D048-A379-4391696421C4}" type="slidenum">
              <a:rPr lang="en-US">
                <a:latin typeface="Times New Roman" charset="0"/>
              </a:rPr>
              <a:pPr/>
              <a:t>15</a:t>
            </a:fld>
            <a:endParaRPr lang="en-US">
              <a:latin typeface="Times New Roman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ea typeface="MS PGothic" charset="0"/>
              </a:rPr>
              <a:t>Abort all:</a:t>
            </a:r>
            <a:r>
              <a:rPr lang="en-US" baseline="0" dirty="0">
                <a:ea typeface="MS PGothic" charset="0"/>
              </a:rPr>
              <a:t> easy implementation</a:t>
            </a:r>
          </a:p>
          <a:p>
            <a:r>
              <a:rPr lang="en-US" baseline="0" dirty="0">
                <a:ea typeface="MS PGothic" charset="0"/>
              </a:rPr>
              <a:t>Abort one: good performance</a:t>
            </a:r>
            <a:endParaRPr lang="en-US" dirty="0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2793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A0A1E40C-D11D-3C41-AF82-50DF25993B8D}" type="slidenum">
              <a:rPr lang="en-US">
                <a:latin typeface="Times New Roman" charset="0"/>
              </a:rPr>
              <a:pPr/>
              <a:t>16</a:t>
            </a:fld>
            <a:endParaRPr lang="en-US">
              <a:latin typeface="Times New Roman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0138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8E323DC5-07FA-7247-BEE2-5A3FC8D2D900}" type="slidenum">
              <a:rPr lang="en-US">
                <a:latin typeface="Times New Roman" charset="0"/>
              </a:rPr>
              <a:pPr/>
              <a:t>17</a:t>
            </a:fld>
            <a:endParaRPr lang="en-US">
              <a:latin typeface="Times New Roman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061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5158F1AB-0442-9C47-965B-63F936FE97E9}" type="slidenum">
              <a:rPr lang="en-US">
                <a:latin typeface="Times New Roman" charset="0"/>
              </a:rPr>
              <a:pPr/>
              <a:t>2</a:t>
            </a:fld>
            <a:endParaRPr lang="en-US">
              <a:latin typeface="Times New Roman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293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5158F1AB-0442-9C47-965B-63F936FE97E9}" type="slidenum">
              <a:rPr lang="en-US">
                <a:latin typeface="Times New Roman" charset="0"/>
              </a:rPr>
              <a:pPr/>
              <a:t>3</a:t>
            </a:fld>
            <a:endParaRPr lang="en-US">
              <a:latin typeface="Times New Roman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ea typeface="MS PGothic" charset="0"/>
              </a:rPr>
              <a:t>Q3:</a:t>
            </a:r>
            <a:r>
              <a:rPr lang="en-US" baseline="0" dirty="0">
                <a:ea typeface="MS PGothic" charset="0"/>
              </a:rPr>
              <a:t> No. request </a:t>
            </a:r>
            <a:r>
              <a:rPr lang="en-US" baseline="0">
                <a:ea typeface="MS PGothic" charset="0"/>
              </a:rPr>
              <a:t>&gt; available</a:t>
            </a:r>
            <a:endParaRPr lang="en-US" baseline="0" dirty="0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481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7C95D5B2-CD87-4DD9-B6D9-7D7B198494A4}" type="slidenum">
              <a:rPr lang="en-US" altLang="en-US">
                <a:latin typeface="Times New Roman" pitchFamily="18" charset="0"/>
              </a:rPr>
              <a:pPr/>
              <a:t>4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When a process requests a resource, system must decide if allocation leaves the system in a safe state</a:t>
            </a:r>
          </a:p>
          <a:p>
            <a:r>
              <a:rPr lang="en-US" altLang="en-US" dirty="0"/>
              <a:t>System is in </a:t>
            </a:r>
            <a:r>
              <a:rPr lang="en-US" altLang="en-US" b="1" dirty="0">
                <a:solidFill>
                  <a:srgbClr val="3366FF"/>
                </a:solidFill>
              </a:rPr>
              <a:t>safe state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if there exists a sequence &lt;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1</a:t>
            </a:r>
            <a:r>
              <a:rPr lang="en-US" altLang="en-US" i="1" dirty="0"/>
              <a:t>, P</a:t>
            </a:r>
            <a:r>
              <a:rPr lang="en-US" altLang="en-US" i="1" baseline="-25000" dirty="0"/>
              <a:t>2</a:t>
            </a:r>
            <a:r>
              <a:rPr lang="en-US" altLang="en-US" i="1" dirty="0"/>
              <a:t>, …, 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n</a:t>
            </a:r>
            <a:r>
              <a:rPr lang="en-US" altLang="en-US" dirty="0"/>
              <a:t>&gt; of ALL the  processes  in the systems such that  for each P</a:t>
            </a:r>
            <a:r>
              <a:rPr lang="en-US" altLang="en-US" baseline="-25000" dirty="0"/>
              <a:t>i</a:t>
            </a:r>
            <a:r>
              <a:rPr lang="en-US" altLang="en-US" dirty="0"/>
              <a:t>, the resources that P</a:t>
            </a:r>
            <a:r>
              <a:rPr lang="en-US" altLang="en-US" baseline="-25000" dirty="0"/>
              <a:t>i </a:t>
            </a:r>
            <a:r>
              <a:rPr lang="en-US" altLang="en-US" dirty="0"/>
              <a:t>can still request can be satisfied by currently available resources + resources held by all the 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, with</a:t>
            </a:r>
            <a:r>
              <a:rPr lang="en-US" altLang="en-US" i="1" dirty="0"/>
              <a:t> j </a:t>
            </a:r>
            <a:r>
              <a:rPr lang="en-US" altLang="en-US" dirty="0"/>
              <a:t>&lt; </a:t>
            </a:r>
            <a:r>
              <a:rPr lang="en-US" altLang="en-US" i="1" dirty="0"/>
              <a:t>I</a:t>
            </a:r>
            <a:endParaRPr lang="en-US" altLang="en-US" dirty="0"/>
          </a:p>
          <a:p>
            <a:r>
              <a:rPr lang="en-US" altLang="en-US" dirty="0"/>
              <a:t>That is:</a:t>
            </a:r>
          </a:p>
          <a:p>
            <a:pPr lvl="1"/>
            <a:r>
              <a:rPr lang="en-US" altLang="en-US" dirty="0"/>
              <a:t>If P</a:t>
            </a:r>
            <a:r>
              <a:rPr lang="en-US" altLang="en-US" baseline="-25000" dirty="0"/>
              <a:t>i</a:t>
            </a:r>
            <a:r>
              <a:rPr lang="en-US" altLang="en-US" dirty="0"/>
              <a:t> resource needs are not immediately available, then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r>
              <a:rPr lang="en-US" altLang="en-US" dirty="0"/>
              <a:t> can wait until all 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 </a:t>
            </a:r>
            <a:r>
              <a:rPr lang="en-US" altLang="en-US" dirty="0"/>
              <a:t>have finished</a:t>
            </a:r>
          </a:p>
          <a:p>
            <a:pPr lvl="1"/>
            <a:r>
              <a:rPr lang="en-US" altLang="en-US" dirty="0"/>
              <a:t>When 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is finished,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r>
              <a:rPr lang="en-US" altLang="en-US" dirty="0"/>
              <a:t> can obtain needed resources, execute, return allocated resources, and terminate</a:t>
            </a:r>
          </a:p>
          <a:p>
            <a:pPr lvl="1"/>
            <a:r>
              <a:rPr lang="en-US" altLang="en-US" dirty="0"/>
              <a:t>When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r>
              <a:rPr lang="en-US" altLang="en-US" dirty="0"/>
              <a:t> terminates,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 </a:t>
            </a:r>
            <a:r>
              <a:rPr lang="en-US" altLang="en-US" baseline="-25000" dirty="0"/>
              <a:t>+1</a:t>
            </a:r>
            <a:r>
              <a:rPr lang="en-US" altLang="en-US" dirty="0"/>
              <a:t> can obtain its needed resources, and so on </a:t>
            </a:r>
          </a:p>
          <a:p>
            <a:endParaRPr lang="en-US" alt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737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74567163-C063-F148-800F-F033E1710A92}" type="slidenum">
              <a:rPr lang="en-US">
                <a:latin typeface="Times New Roman" charset="0"/>
              </a:rPr>
              <a:pPr/>
              <a:t>5</a:t>
            </a:fld>
            <a:endParaRPr lang="en-US">
              <a:latin typeface="Times New Roman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ea typeface="MS PGothic" charset="0"/>
              </a:rPr>
              <a:t>Work = Work +</a:t>
            </a:r>
            <a:r>
              <a:rPr lang="en-US" baseline="0" dirty="0">
                <a:ea typeface="MS PGothic" charset="0"/>
              </a:rPr>
              <a:t> </a:t>
            </a:r>
            <a:r>
              <a:rPr lang="en-US" baseline="0" dirty="0" err="1">
                <a:ea typeface="MS PGothic" charset="0"/>
              </a:rPr>
              <a:t>Allocation_i</a:t>
            </a:r>
            <a:r>
              <a:rPr lang="en-US" baseline="0" dirty="0">
                <a:ea typeface="MS PGothic" charset="0"/>
              </a:rPr>
              <a:t>: means </a:t>
            </a:r>
            <a:r>
              <a:rPr lang="en-US" baseline="0" dirty="0" err="1">
                <a:ea typeface="MS PGothic" charset="0"/>
              </a:rPr>
              <a:t>process_i</a:t>
            </a:r>
            <a:r>
              <a:rPr lang="en-US" baseline="0" dirty="0">
                <a:ea typeface="MS PGothic" charset="0"/>
              </a:rPr>
              <a:t> release its </a:t>
            </a:r>
            <a:r>
              <a:rPr lang="en-US" baseline="0" dirty="0" err="1">
                <a:ea typeface="MS PGothic" charset="0"/>
              </a:rPr>
              <a:t>allocation_i</a:t>
            </a:r>
            <a:r>
              <a:rPr lang="en-US" baseline="0" dirty="0">
                <a:ea typeface="MS PGothic" charset="0"/>
              </a:rPr>
              <a:t> back to the system.</a:t>
            </a:r>
            <a:endParaRPr lang="en-US" dirty="0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804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407D84F5-E52D-0847-A4A0-6D2E2D6F8EED}" type="slidenum">
              <a:rPr lang="en-US">
                <a:latin typeface="Times New Roman" charset="0"/>
              </a:rPr>
              <a:pPr/>
              <a:t>6</a:t>
            </a:fld>
            <a:endParaRPr lang="en-US">
              <a:latin typeface="Times New Roman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ea typeface="MS PGothic" charset="0"/>
              </a:rPr>
              <a:t>&lt;=</a:t>
            </a:r>
          </a:p>
        </p:txBody>
      </p:sp>
    </p:spTree>
    <p:extLst>
      <p:ext uri="{BB962C8B-B14F-4D97-AF65-F5344CB8AC3E}">
        <p14:creationId xmlns:p14="http://schemas.microsoft.com/office/powerpoint/2010/main" val="9991738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F5B5DA58-3BC9-9446-972C-AE0DF9D14FC3}" type="slidenum">
              <a:rPr lang="en-US">
                <a:latin typeface="Times New Roman" charset="0"/>
              </a:rPr>
              <a:pPr/>
              <a:t>7</a:t>
            </a:fld>
            <a:endParaRPr lang="en-US">
              <a:latin typeface="Times New Roman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ea typeface="MS PGothic" charset="0"/>
              </a:rPr>
              <a:t>Slides 7-17 can</a:t>
            </a:r>
            <a:r>
              <a:rPr lang="en-US" baseline="0" dirty="0">
                <a:ea typeface="MS PGothic" charset="0"/>
              </a:rPr>
              <a:t> be found in 09b1-Deadlock Detection.</a:t>
            </a:r>
            <a:endParaRPr lang="en-US" dirty="0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9333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7324E26C-F881-3E48-8E2A-4EC954D7EB51}" type="slidenum">
              <a:rPr lang="en-US">
                <a:latin typeface="Times New Roman" charset="0"/>
              </a:rPr>
              <a:pPr/>
              <a:t>8</a:t>
            </a:fld>
            <a:endParaRPr lang="en-US">
              <a:latin typeface="Times New Roman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9970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83E4AA69-F13E-9C42-9586-0742CA80F2EC}" type="slidenum">
              <a:rPr lang="en-US">
                <a:latin typeface="Times New Roman" charset="0"/>
              </a:rPr>
              <a:pPr/>
              <a:t>9</a:t>
            </a:fld>
            <a:endParaRPr lang="en-US">
              <a:latin typeface="Times New Roman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69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22648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SGCOE V 158 289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00" y="5791201"/>
            <a:ext cx="1524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737600" y="6356351"/>
            <a:ext cx="1422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F4A3D6-8C1B-B547-85DF-557C25BCE1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3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SGCOE V 158 289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00" y="5791201"/>
            <a:ext cx="1524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304800" y="6248401"/>
            <a:ext cx="162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50CFA0-3E24-3141-A4B7-FE671916A3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2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920480" y="6492876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24329" y="6492876"/>
            <a:ext cx="4554072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012834-41A2-49E3-8762-B14EE3F5CFB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56574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000" y="6324601"/>
            <a:ext cx="132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BFA6D376-C5A1-F04E-B9D7-60DF914D44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8" r:id="rId1"/>
    <p:sldLayoutId id="2147484279" r:id="rId2"/>
    <p:sldLayoutId id="2147484281" r:id="rId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FF"/>
          </a:solidFill>
          <a:latin typeface="Calibri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Calibri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Calibri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Calibri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Calibri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Calibri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Calibri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Calibri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Calibri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 txBox="1">
            <a:spLocks/>
          </p:cNvSpPr>
          <p:nvPr/>
        </p:nvSpPr>
        <p:spPr bwMode="auto">
          <a:xfrm>
            <a:off x="685800" y="533400"/>
            <a:ext cx="11049000" cy="34004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0000FF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zh-CN" dirty="0">
                <a:latin typeface="Calibri" charset="0"/>
                <a:ea typeface="SimSun" charset="0"/>
                <a:cs typeface="SimSun" charset="0"/>
              </a:rPr>
              <a:t>COMP 3500 </a:t>
            </a:r>
            <a:br>
              <a:rPr lang="en-US" altLang="zh-CN" dirty="0">
                <a:latin typeface="Calibri" charset="0"/>
                <a:ea typeface="SimSun" charset="0"/>
                <a:cs typeface="SimSun" charset="0"/>
              </a:rPr>
            </a:br>
            <a:r>
              <a:rPr lang="en-US" altLang="zh-CN" dirty="0">
                <a:latin typeface="Calibri" charset="0"/>
                <a:ea typeface="SimSun" charset="0"/>
                <a:cs typeface="SimSun" charset="0"/>
              </a:rPr>
              <a:t>Introduction to Operating Systems</a:t>
            </a:r>
            <a:br>
              <a:rPr lang="en-US" altLang="zh-CN" dirty="0">
                <a:latin typeface="Calibri" charset="0"/>
                <a:ea typeface="SimSun" charset="0"/>
                <a:cs typeface="SimSun" charset="0"/>
              </a:rPr>
            </a:br>
            <a:r>
              <a:rPr lang="en-US" dirty="0">
                <a:latin typeface="Calibri" charset="0"/>
              </a:rPr>
              <a:t> </a:t>
            </a:r>
            <a:br>
              <a:rPr lang="en-US" dirty="0">
                <a:latin typeface="Calibri" charset="0"/>
              </a:rPr>
            </a:br>
            <a:r>
              <a:rPr lang="en-US" dirty="0">
                <a:latin typeface="Calibri" charset="0"/>
              </a:rPr>
              <a:t>The </a:t>
            </a:r>
            <a:r>
              <a:rPr lang="en-US" sz="4000" dirty="0">
                <a:ea typeface="MS PGothic" charset="0"/>
              </a:rPr>
              <a:t>Banker</a:t>
            </a:r>
            <a:r>
              <a:rPr lang="ja-JP" altLang="en-US" sz="4000" dirty="0">
                <a:ea typeface="MS PGothic" charset="0"/>
              </a:rPr>
              <a:t>’</a:t>
            </a:r>
            <a:r>
              <a:rPr lang="en-US" altLang="ja-JP" sz="4000" dirty="0">
                <a:ea typeface="MS PGothic" charset="0"/>
              </a:rPr>
              <a:t>s Algorithm (Part </a:t>
            </a:r>
            <a:r>
              <a:rPr lang="en-US" altLang="ja-JP" sz="4000">
                <a:ea typeface="MS PGothic" charset="0"/>
              </a:rPr>
              <a:t>2)</a:t>
            </a:r>
            <a:endParaRPr lang="en-US" altLang="zh-CN" sz="4000" dirty="0">
              <a:latin typeface="Calibri" charset="0"/>
              <a:ea typeface="SimSun" charset="0"/>
              <a:cs typeface="SimSun" charset="0"/>
            </a:endParaRP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3581400" y="4447163"/>
            <a:ext cx="4953000" cy="187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3200" b="1" dirty="0">
                <a:latin typeface="Calibri" charset="0"/>
                <a:ea typeface="SimSun" charset="0"/>
                <a:cs typeface="SimSun" charset="0"/>
              </a:rPr>
              <a:t>Dr. Xiao Qin</a:t>
            </a:r>
          </a:p>
          <a:p>
            <a:pPr algn="ctr">
              <a:spcBef>
                <a:spcPct val="50000"/>
              </a:spcBef>
            </a:pPr>
            <a:r>
              <a:rPr kumimoji="1" lang="en-US" i="1" dirty="0">
                <a:latin typeface="Calibri" charset="0"/>
              </a:rPr>
              <a:t>Auburn University</a:t>
            </a:r>
            <a:br>
              <a:rPr kumimoji="1" lang="en-US" i="1" dirty="0">
                <a:latin typeface="Calibri" charset="0"/>
              </a:rPr>
            </a:br>
            <a:r>
              <a:rPr kumimoji="1" lang="en-US" i="1" dirty="0">
                <a:latin typeface="Calibri" charset="0"/>
              </a:rPr>
              <a:t>http://</a:t>
            </a:r>
            <a:r>
              <a:rPr kumimoji="1" lang="en-US" i="1" dirty="0" err="1">
                <a:latin typeface="Calibri" charset="0"/>
              </a:rPr>
              <a:t>www.eng.auburn.edu</a:t>
            </a:r>
            <a:r>
              <a:rPr kumimoji="1" lang="en-US" i="1" dirty="0">
                <a:latin typeface="Calibri" charset="0"/>
              </a:rPr>
              <a:t>/~</a:t>
            </a:r>
            <a:r>
              <a:rPr kumimoji="1" lang="en-US" i="1" dirty="0" err="1">
                <a:latin typeface="Calibri" charset="0"/>
              </a:rPr>
              <a:t>xqin</a:t>
            </a:r>
            <a:endParaRPr kumimoji="1" lang="en-US" i="1" dirty="0">
              <a:latin typeface="Calibri" charset="0"/>
            </a:endParaRPr>
          </a:p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kumimoji="1" lang="en-US" i="1" dirty="0" err="1">
                <a:latin typeface="Calibri" charset="0"/>
              </a:rPr>
              <a:t>xqin@auburn.edu</a:t>
            </a:r>
            <a:endParaRPr kumimoji="1" lang="en-US" altLang="zh-CN" i="1" dirty="0">
              <a:latin typeface="Calibri" charset="0"/>
              <a:ea typeface="SimSun" charset="0"/>
              <a:cs typeface="SimSu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12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285750"/>
            <a:ext cx="8667750" cy="628650"/>
          </a:xfrm>
        </p:spPr>
        <p:txBody>
          <a:bodyPr/>
          <a:lstStyle/>
          <a:p>
            <a:pPr eaLnBrk="1" hangingPunct="1"/>
            <a:r>
              <a:rPr lang="en-US" dirty="0">
                <a:latin typeface="+mj-lt"/>
                <a:ea typeface="MS PGothic" charset="0"/>
              </a:rPr>
              <a:t>Several Instances of a Resource Type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187450"/>
            <a:ext cx="7924800" cy="4984750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+mj-lt"/>
                <a:ea typeface="MS PGothic" charset="0"/>
              </a:rPr>
              <a:t>Available</a:t>
            </a:r>
            <a:r>
              <a:rPr lang="en-US" i="1" dirty="0">
                <a:latin typeface="+mj-lt"/>
                <a:ea typeface="MS PGothic" charset="0"/>
              </a:rPr>
              <a:t>:</a:t>
            </a:r>
            <a:r>
              <a:rPr lang="en-US" dirty="0">
                <a:latin typeface="+mj-lt"/>
                <a:ea typeface="MS PGothic" charset="0"/>
              </a:rPr>
              <a:t>  A vector of length </a:t>
            </a:r>
            <a:r>
              <a:rPr lang="en-US" b="1" i="1" dirty="0">
                <a:latin typeface="+mj-lt"/>
                <a:ea typeface="MS PGothic" charset="0"/>
              </a:rPr>
              <a:t>m</a:t>
            </a:r>
            <a:r>
              <a:rPr lang="en-US" dirty="0">
                <a:latin typeface="+mj-lt"/>
                <a:ea typeface="MS PGothic" charset="0"/>
              </a:rPr>
              <a:t> indicates the number of available resources of each type</a:t>
            </a:r>
          </a:p>
          <a:p>
            <a:endParaRPr lang="en-US" dirty="0">
              <a:latin typeface="+mj-lt"/>
              <a:ea typeface="MS PGothic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+mj-lt"/>
                <a:ea typeface="MS PGothic" charset="0"/>
              </a:rPr>
              <a:t>Allocation</a:t>
            </a:r>
            <a:r>
              <a:rPr lang="en-US" i="1" dirty="0">
                <a:latin typeface="+mj-lt"/>
                <a:ea typeface="MS PGothic" charset="0"/>
              </a:rPr>
              <a:t>:</a:t>
            </a:r>
            <a:r>
              <a:rPr lang="en-US" dirty="0">
                <a:latin typeface="+mj-lt"/>
                <a:ea typeface="MS PGothic" charset="0"/>
              </a:rPr>
              <a:t>  An </a:t>
            </a:r>
            <a:r>
              <a:rPr lang="en-US" b="1" i="1" dirty="0">
                <a:latin typeface="+mj-lt"/>
                <a:ea typeface="MS PGothic" charset="0"/>
              </a:rPr>
              <a:t>n </a:t>
            </a:r>
            <a:r>
              <a:rPr lang="en-US" b="1" dirty="0">
                <a:latin typeface="+mj-lt"/>
                <a:ea typeface="MS PGothic" charset="0"/>
              </a:rPr>
              <a:t>x</a:t>
            </a:r>
            <a:r>
              <a:rPr lang="en-US" b="1" i="1" dirty="0">
                <a:latin typeface="+mj-lt"/>
                <a:ea typeface="MS PGothic" charset="0"/>
              </a:rPr>
              <a:t> m</a:t>
            </a:r>
            <a:r>
              <a:rPr lang="en-US" b="1" dirty="0">
                <a:latin typeface="+mj-lt"/>
                <a:ea typeface="MS PGothic" charset="0"/>
              </a:rPr>
              <a:t> </a:t>
            </a:r>
            <a:r>
              <a:rPr lang="en-US" dirty="0">
                <a:latin typeface="+mj-lt"/>
                <a:ea typeface="MS PGothic" charset="0"/>
              </a:rPr>
              <a:t>matrix defines the number of resources of each type currently allocated to each process</a:t>
            </a:r>
          </a:p>
          <a:p>
            <a:endParaRPr lang="en-US" dirty="0">
              <a:latin typeface="+mj-lt"/>
              <a:ea typeface="MS PGothic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+mj-lt"/>
                <a:ea typeface="MS PGothic" charset="0"/>
              </a:rPr>
              <a:t>Request</a:t>
            </a:r>
            <a:r>
              <a:rPr lang="en-US" i="1" dirty="0">
                <a:latin typeface="+mj-lt"/>
                <a:ea typeface="MS PGothic" charset="0"/>
              </a:rPr>
              <a:t>:</a:t>
            </a:r>
            <a:r>
              <a:rPr lang="en-US" dirty="0">
                <a:latin typeface="+mj-lt"/>
                <a:ea typeface="MS PGothic" charset="0"/>
              </a:rPr>
              <a:t>  An </a:t>
            </a:r>
            <a:r>
              <a:rPr lang="en-US" b="1" i="1" dirty="0">
                <a:latin typeface="+mj-lt"/>
                <a:ea typeface="MS PGothic" charset="0"/>
              </a:rPr>
              <a:t>n </a:t>
            </a:r>
            <a:r>
              <a:rPr lang="en-US" b="1" dirty="0">
                <a:latin typeface="+mj-lt"/>
                <a:ea typeface="MS PGothic" charset="0"/>
              </a:rPr>
              <a:t>x</a:t>
            </a:r>
            <a:r>
              <a:rPr lang="en-US" b="1" i="1" dirty="0">
                <a:latin typeface="+mj-lt"/>
                <a:ea typeface="MS PGothic" charset="0"/>
              </a:rPr>
              <a:t> m</a:t>
            </a:r>
            <a:r>
              <a:rPr lang="en-US" b="1" dirty="0">
                <a:latin typeface="+mj-lt"/>
                <a:ea typeface="MS PGothic" charset="0"/>
              </a:rPr>
              <a:t> </a:t>
            </a:r>
            <a:r>
              <a:rPr lang="en-US" dirty="0">
                <a:latin typeface="+mj-lt"/>
                <a:ea typeface="MS PGothic" charset="0"/>
              </a:rPr>
              <a:t>matrix indicates the current request  of each process.  If </a:t>
            </a:r>
            <a:r>
              <a:rPr lang="en-US" b="1" i="1" dirty="0">
                <a:latin typeface="+mj-lt"/>
                <a:ea typeface="MS PGothic" charset="0"/>
              </a:rPr>
              <a:t>Request </a:t>
            </a:r>
            <a:r>
              <a:rPr lang="en-US" b="1" dirty="0">
                <a:latin typeface="+mj-lt"/>
                <a:ea typeface="MS PGothic" charset="0"/>
              </a:rPr>
              <a:t>[</a:t>
            </a:r>
            <a:r>
              <a:rPr lang="en-US" b="1" i="1" dirty="0" err="1">
                <a:latin typeface="+mj-lt"/>
                <a:ea typeface="MS PGothic" charset="0"/>
              </a:rPr>
              <a:t>i</a:t>
            </a:r>
            <a:r>
              <a:rPr lang="en-US" b="1" dirty="0">
                <a:latin typeface="+mj-lt"/>
                <a:ea typeface="MS PGothic" charset="0"/>
              </a:rPr>
              <a:t>][</a:t>
            </a:r>
            <a:r>
              <a:rPr lang="en-US" b="1" i="1" dirty="0">
                <a:latin typeface="+mj-lt"/>
                <a:ea typeface="MS PGothic" charset="0"/>
              </a:rPr>
              <a:t>j</a:t>
            </a:r>
            <a:r>
              <a:rPr lang="en-US" b="1" dirty="0">
                <a:latin typeface="+mj-lt"/>
                <a:ea typeface="MS PGothic" charset="0"/>
              </a:rPr>
              <a:t>] = </a:t>
            </a:r>
            <a:r>
              <a:rPr lang="en-US" b="1" i="1" dirty="0">
                <a:latin typeface="+mj-lt"/>
                <a:ea typeface="MS PGothic" charset="0"/>
              </a:rPr>
              <a:t>k</a:t>
            </a:r>
            <a:r>
              <a:rPr lang="en-US" dirty="0">
                <a:latin typeface="+mj-lt"/>
                <a:ea typeface="MS PGothic" charset="0"/>
              </a:rPr>
              <a:t>, then process</a:t>
            </a:r>
            <a:r>
              <a:rPr lang="en-US" i="1" dirty="0">
                <a:latin typeface="+mj-lt"/>
                <a:ea typeface="MS PGothic" charset="0"/>
              </a:rPr>
              <a:t> </a:t>
            </a:r>
            <a:r>
              <a:rPr lang="en-US" b="1" i="1" dirty="0">
                <a:latin typeface="+mj-lt"/>
                <a:ea typeface="MS PGothic" charset="0"/>
              </a:rPr>
              <a:t>P</a:t>
            </a:r>
            <a:r>
              <a:rPr lang="en-US" b="1" i="1" baseline="-25000" dirty="0">
                <a:latin typeface="+mj-lt"/>
                <a:ea typeface="MS PGothic" charset="0"/>
              </a:rPr>
              <a:t>i</a:t>
            </a:r>
            <a:r>
              <a:rPr lang="en-US" dirty="0">
                <a:latin typeface="+mj-lt"/>
                <a:ea typeface="MS PGothic" charset="0"/>
              </a:rPr>
              <a:t> is requesting</a:t>
            </a:r>
            <a:r>
              <a:rPr lang="en-US" i="1" dirty="0">
                <a:latin typeface="+mj-lt"/>
                <a:ea typeface="MS PGothic" charset="0"/>
              </a:rPr>
              <a:t> </a:t>
            </a:r>
            <a:r>
              <a:rPr lang="en-US" b="1" i="1" dirty="0">
                <a:latin typeface="+mj-lt"/>
                <a:ea typeface="MS PGothic" charset="0"/>
              </a:rPr>
              <a:t>k</a:t>
            </a:r>
            <a:r>
              <a:rPr lang="en-US" dirty="0">
                <a:latin typeface="+mj-lt"/>
                <a:ea typeface="MS PGothic" charset="0"/>
              </a:rPr>
              <a:t> more instances of resource type </a:t>
            </a:r>
            <a:r>
              <a:rPr lang="en-US" b="1" i="1" dirty="0" err="1">
                <a:latin typeface="+mj-lt"/>
                <a:ea typeface="MS PGothic" charset="0"/>
              </a:rPr>
              <a:t>R</a:t>
            </a:r>
            <a:r>
              <a:rPr lang="en-US" b="1" i="1" baseline="-25000" dirty="0" err="1">
                <a:latin typeface="+mj-lt"/>
                <a:ea typeface="MS PGothic" charset="0"/>
              </a:rPr>
              <a:t>j</a:t>
            </a:r>
            <a:r>
              <a:rPr lang="en-US" dirty="0">
                <a:latin typeface="+mj-lt"/>
                <a:ea typeface="MS PGothic" charset="0"/>
              </a:rPr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0CFA0-3E24-3141-A4B7-FE671916A35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76200"/>
            <a:ext cx="7899400" cy="609600"/>
          </a:xfrm>
        </p:spPr>
        <p:txBody>
          <a:bodyPr/>
          <a:lstStyle/>
          <a:p>
            <a:pPr eaLnBrk="1" hangingPunct="1"/>
            <a:r>
              <a:rPr lang="en-US" dirty="0">
                <a:latin typeface="+mn-lt"/>
                <a:ea typeface="MS PGothic" charset="0"/>
              </a:rPr>
              <a:t>Detection Algorithm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685800"/>
            <a:ext cx="8534400" cy="6096000"/>
          </a:xfrm>
        </p:spPr>
        <p:txBody>
          <a:bodyPr/>
          <a:lstStyle/>
          <a:p>
            <a:pPr>
              <a:buFont typeface="Monotype Sorts" charset="0"/>
              <a:buNone/>
            </a:pPr>
            <a:r>
              <a:rPr lang="en-US" sz="2000" dirty="0">
                <a:latin typeface="+mn-lt"/>
                <a:ea typeface="MS PGothic" charset="0"/>
              </a:rPr>
              <a:t>1.	</a:t>
            </a:r>
            <a:r>
              <a:rPr lang="en-US" sz="2400" dirty="0">
                <a:latin typeface="+mn-lt"/>
                <a:ea typeface="MS PGothic" charset="0"/>
              </a:rPr>
              <a:t>Let </a:t>
            </a:r>
            <a:r>
              <a:rPr lang="en-US" sz="2400" b="1" i="1" dirty="0">
                <a:latin typeface="+mn-lt"/>
                <a:ea typeface="MS PGothic" charset="0"/>
              </a:rPr>
              <a:t>Work</a:t>
            </a:r>
            <a:r>
              <a:rPr lang="en-US" sz="2400" dirty="0">
                <a:latin typeface="+mn-lt"/>
                <a:ea typeface="MS PGothic" charset="0"/>
              </a:rPr>
              <a:t> and </a:t>
            </a:r>
            <a:r>
              <a:rPr lang="en-US" sz="2400" b="1" i="1" dirty="0">
                <a:latin typeface="+mn-lt"/>
                <a:ea typeface="MS PGothic" charset="0"/>
              </a:rPr>
              <a:t>Finish</a:t>
            </a:r>
            <a:r>
              <a:rPr lang="en-US" sz="2400" dirty="0">
                <a:latin typeface="+mn-lt"/>
                <a:ea typeface="MS PGothic" charset="0"/>
              </a:rPr>
              <a:t> be vectors of length </a:t>
            </a:r>
            <a:r>
              <a:rPr lang="en-US" sz="2400" b="1" i="1" dirty="0">
                <a:latin typeface="+mn-lt"/>
                <a:ea typeface="MS PGothic" charset="0"/>
              </a:rPr>
              <a:t>m</a:t>
            </a:r>
            <a:r>
              <a:rPr lang="en-US" sz="2400" dirty="0">
                <a:latin typeface="+mn-lt"/>
                <a:ea typeface="MS PGothic" charset="0"/>
              </a:rPr>
              <a:t> and </a:t>
            </a:r>
            <a:r>
              <a:rPr lang="en-US" sz="2400" b="1" i="1" dirty="0">
                <a:latin typeface="+mn-lt"/>
                <a:ea typeface="MS PGothic" charset="0"/>
              </a:rPr>
              <a:t>n. </a:t>
            </a:r>
            <a:r>
              <a:rPr lang="en-US" sz="2400" dirty="0">
                <a:latin typeface="+mn-lt"/>
                <a:ea typeface="MS PGothic" charset="0"/>
              </a:rPr>
              <a:t>Initialize:</a:t>
            </a:r>
          </a:p>
          <a:p>
            <a:pPr marL="850900" lvl="1" indent="-393700">
              <a:buNone/>
            </a:pPr>
            <a:r>
              <a:rPr lang="en-US" dirty="0">
                <a:latin typeface="+mn-lt"/>
                <a:ea typeface="MS PGothic" charset="0"/>
              </a:rPr>
              <a:t>(a) </a:t>
            </a:r>
            <a:r>
              <a:rPr lang="en-US" b="1" i="1" dirty="0">
                <a:latin typeface="+mn-lt"/>
                <a:ea typeface="MS PGothic" charset="0"/>
              </a:rPr>
              <a:t>Work</a:t>
            </a:r>
            <a:r>
              <a:rPr lang="en-US" b="1" dirty="0">
                <a:latin typeface="+mn-lt"/>
                <a:ea typeface="MS PGothic" charset="0"/>
              </a:rPr>
              <a:t> = </a:t>
            </a:r>
            <a:r>
              <a:rPr lang="en-US" b="1" i="1" dirty="0">
                <a:latin typeface="+mn-lt"/>
                <a:ea typeface="MS PGothic" charset="0"/>
              </a:rPr>
              <a:t>Available</a:t>
            </a:r>
            <a:endParaRPr lang="en-US" b="1" dirty="0">
              <a:latin typeface="+mn-lt"/>
              <a:ea typeface="MS PGothic" charset="0"/>
            </a:endParaRPr>
          </a:p>
          <a:p>
            <a:pPr marL="850900" lvl="1" indent="-393700">
              <a:buNone/>
            </a:pPr>
            <a:r>
              <a:rPr lang="en-US" dirty="0">
                <a:latin typeface="+mn-lt"/>
                <a:ea typeface="MS PGothic" charset="0"/>
              </a:rPr>
              <a:t>(b)	For </a:t>
            </a:r>
            <a:r>
              <a:rPr lang="en-US" b="1" i="1" dirty="0" err="1">
                <a:latin typeface="+mn-lt"/>
                <a:ea typeface="MS PGothic" charset="0"/>
              </a:rPr>
              <a:t>i</a:t>
            </a:r>
            <a:r>
              <a:rPr lang="en-US" b="1" dirty="0">
                <a:latin typeface="+mn-lt"/>
                <a:ea typeface="MS PGothic" charset="0"/>
              </a:rPr>
              <a:t> = 1,2, …,</a:t>
            </a:r>
            <a:r>
              <a:rPr lang="en-US" b="1" i="1" dirty="0">
                <a:latin typeface="+mn-lt"/>
                <a:ea typeface="MS PGothic" charset="0"/>
              </a:rPr>
              <a:t> n</a:t>
            </a:r>
            <a:r>
              <a:rPr lang="en-US" dirty="0">
                <a:latin typeface="+mn-lt"/>
                <a:ea typeface="MS PGothic" charset="0"/>
              </a:rPr>
              <a:t>, if </a:t>
            </a:r>
            <a:r>
              <a:rPr lang="en-US" b="1" i="1" dirty="0" err="1">
                <a:latin typeface="+mn-lt"/>
                <a:ea typeface="MS PGothic" charset="0"/>
              </a:rPr>
              <a:t>Allocation</a:t>
            </a:r>
            <a:r>
              <a:rPr lang="en-US" b="1" i="1" baseline="-25000" dirty="0" err="1">
                <a:latin typeface="+mn-lt"/>
                <a:ea typeface="MS PGothic" charset="0"/>
              </a:rPr>
              <a:t>i</a:t>
            </a:r>
            <a:r>
              <a:rPr lang="en-US" b="1" dirty="0">
                <a:latin typeface="+mn-lt"/>
                <a:ea typeface="MS PGothic" charset="0"/>
              </a:rPr>
              <a:t> </a:t>
            </a:r>
            <a:r>
              <a:rPr lang="en-US" b="1" dirty="0">
                <a:latin typeface="+mn-lt"/>
                <a:ea typeface="MS PGothic" charset="0"/>
                <a:sym typeface="Symbol" charset="0"/>
              </a:rPr>
              <a:t> 0</a:t>
            </a:r>
            <a:r>
              <a:rPr lang="en-US" dirty="0">
                <a:latin typeface="+mn-lt"/>
                <a:ea typeface="MS PGothic" charset="0"/>
                <a:sym typeface="Symbol" charset="0"/>
              </a:rPr>
              <a:t>, then </a:t>
            </a:r>
            <a:br>
              <a:rPr lang="en-US" dirty="0">
                <a:latin typeface="+mn-lt"/>
                <a:ea typeface="MS PGothic" charset="0"/>
                <a:sym typeface="Symbol" charset="0"/>
              </a:rPr>
            </a:br>
            <a:r>
              <a:rPr lang="en-US" b="1" i="1" dirty="0">
                <a:latin typeface="+mn-lt"/>
                <a:ea typeface="MS PGothic" charset="0"/>
                <a:sym typeface="Symbol" charset="0"/>
              </a:rPr>
              <a:t>Finish</a:t>
            </a:r>
            <a:r>
              <a:rPr lang="en-US" b="1" dirty="0">
                <a:latin typeface="+mn-lt"/>
                <a:ea typeface="MS PGothic" charset="0"/>
                <a:sym typeface="Symbol" charset="0"/>
              </a:rPr>
              <a:t>[</a:t>
            </a:r>
            <a:r>
              <a:rPr lang="en-US" b="1" dirty="0" err="1">
                <a:latin typeface="+mn-lt"/>
                <a:ea typeface="MS PGothic" charset="0"/>
                <a:sym typeface="Symbol" charset="0"/>
              </a:rPr>
              <a:t>i</a:t>
            </a:r>
            <a:r>
              <a:rPr lang="en-US" b="1" dirty="0">
                <a:latin typeface="+mn-lt"/>
                <a:ea typeface="MS PGothic" charset="0"/>
                <a:sym typeface="Symbol" charset="0"/>
              </a:rPr>
              <a:t>] </a:t>
            </a:r>
            <a:r>
              <a:rPr lang="en-US" b="1" i="1" dirty="0">
                <a:latin typeface="+mn-lt"/>
                <a:ea typeface="MS PGothic" charset="0"/>
                <a:sym typeface="Symbol" charset="0"/>
              </a:rPr>
              <a:t>= false</a:t>
            </a:r>
            <a:r>
              <a:rPr lang="en-US" dirty="0">
                <a:latin typeface="+mn-lt"/>
                <a:ea typeface="MS PGothic" charset="0"/>
                <a:sym typeface="Symbol" charset="0"/>
              </a:rPr>
              <a:t>; otherwise, </a:t>
            </a:r>
            <a:r>
              <a:rPr lang="en-US" b="1" i="1" dirty="0">
                <a:latin typeface="+mn-lt"/>
                <a:ea typeface="MS PGothic" charset="0"/>
                <a:sym typeface="Symbol" charset="0"/>
              </a:rPr>
              <a:t>Finish</a:t>
            </a:r>
            <a:r>
              <a:rPr lang="en-US" b="1" dirty="0">
                <a:latin typeface="+mn-lt"/>
                <a:ea typeface="MS PGothic" charset="0"/>
                <a:sym typeface="Symbol" charset="0"/>
              </a:rPr>
              <a:t>[</a:t>
            </a:r>
            <a:r>
              <a:rPr lang="en-US" b="1" dirty="0" err="1">
                <a:latin typeface="+mn-lt"/>
                <a:ea typeface="MS PGothic" charset="0"/>
                <a:sym typeface="Symbol" charset="0"/>
              </a:rPr>
              <a:t>i</a:t>
            </a:r>
            <a:r>
              <a:rPr lang="en-US" b="1" dirty="0">
                <a:latin typeface="+mn-lt"/>
                <a:ea typeface="MS PGothic" charset="0"/>
                <a:sym typeface="Symbol" charset="0"/>
              </a:rPr>
              <a:t>] = </a:t>
            </a:r>
            <a:r>
              <a:rPr lang="en-US" b="1" i="1" dirty="0">
                <a:latin typeface="+mn-lt"/>
                <a:ea typeface="MS PGothic" charset="0"/>
                <a:sym typeface="Symbol" charset="0"/>
              </a:rPr>
              <a:t>true</a:t>
            </a:r>
          </a:p>
          <a:p>
            <a:pPr marL="850900" lvl="1" indent="-393700">
              <a:buNone/>
            </a:pPr>
            <a:endParaRPr lang="en-US" dirty="0">
              <a:latin typeface="+mn-lt"/>
              <a:ea typeface="MS PGothic" charset="0"/>
              <a:sym typeface="Symbol" charset="0"/>
            </a:endParaRPr>
          </a:p>
          <a:p>
            <a:pPr>
              <a:buFont typeface="Monotype Sorts" charset="0"/>
              <a:buNone/>
            </a:pPr>
            <a:r>
              <a:rPr lang="en-US" sz="2400" dirty="0">
                <a:latin typeface="+mn-lt"/>
                <a:ea typeface="MS PGothic" charset="0"/>
              </a:rPr>
              <a:t>2.	Find an index </a:t>
            </a:r>
            <a:r>
              <a:rPr lang="en-US" sz="2400" b="1" i="1" dirty="0" err="1">
                <a:latin typeface="+mn-lt"/>
                <a:ea typeface="MS PGothic" charset="0"/>
              </a:rPr>
              <a:t>i</a:t>
            </a:r>
            <a:r>
              <a:rPr lang="en-US" sz="2400" i="1" dirty="0">
                <a:latin typeface="+mn-lt"/>
                <a:ea typeface="MS PGothic" charset="0"/>
              </a:rPr>
              <a:t> </a:t>
            </a:r>
            <a:r>
              <a:rPr lang="en-US" sz="2400" dirty="0">
                <a:latin typeface="+mn-lt"/>
                <a:ea typeface="MS PGothic" charset="0"/>
              </a:rPr>
              <a:t>such that both:</a:t>
            </a:r>
          </a:p>
          <a:p>
            <a:pPr marL="850900" lvl="1" indent="-393700">
              <a:buNone/>
            </a:pPr>
            <a:r>
              <a:rPr lang="en-US" dirty="0">
                <a:latin typeface="+mn-lt"/>
                <a:ea typeface="MS PGothic" charset="0"/>
              </a:rPr>
              <a:t>(a)	</a:t>
            </a:r>
            <a:r>
              <a:rPr lang="en-US" b="1" i="1" dirty="0">
                <a:latin typeface="+mn-lt"/>
                <a:ea typeface="MS PGothic" charset="0"/>
              </a:rPr>
              <a:t>Finish</a:t>
            </a:r>
            <a:r>
              <a:rPr lang="en-US" b="1" dirty="0">
                <a:latin typeface="+mn-lt"/>
                <a:ea typeface="MS PGothic" charset="0"/>
              </a:rPr>
              <a:t>[</a:t>
            </a:r>
            <a:r>
              <a:rPr lang="en-US" b="1" i="1" dirty="0" err="1">
                <a:latin typeface="+mn-lt"/>
                <a:ea typeface="MS PGothic" charset="0"/>
              </a:rPr>
              <a:t>i</a:t>
            </a:r>
            <a:r>
              <a:rPr lang="en-US" b="1" dirty="0">
                <a:latin typeface="+mn-lt"/>
                <a:ea typeface="MS PGothic" charset="0"/>
              </a:rPr>
              <a:t>] == </a:t>
            </a:r>
            <a:r>
              <a:rPr lang="en-US" b="1" i="1" dirty="0">
                <a:latin typeface="+mn-lt"/>
                <a:ea typeface="MS PGothic" charset="0"/>
              </a:rPr>
              <a:t>false</a:t>
            </a:r>
            <a:endParaRPr lang="en-US" b="1" dirty="0">
              <a:latin typeface="+mn-lt"/>
              <a:ea typeface="MS PGothic" charset="0"/>
            </a:endParaRPr>
          </a:p>
          <a:p>
            <a:pPr marL="850900" lvl="1" indent="-393700">
              <a:buNone/>
            </a:pPr>
            <a:r>
              <a:rPr lang="en-US" dirty="0">
                <a:latin typeface="+mn-lt"/>
                <a:ea typeface="MS PGothic" charset="0"/>
              </a:rPr>
              <a:t>(b)	</a:t>
            </a:r>
            <a:r>
              <a:rPr lang="en-US" b="1" i="1" dirty="0" err="1">
                <a:latin typeface="+mn-lt"/>
                <a:ea typeface="MS PGothic" charset="0"/>
              </a:rPr>
              <a:t>Request</a:t>
            </a:r>
            <a:r>
              <a:rPr lang="en-US" b="1" i="1" baseline="-25000" dirty="0" err="1">
                <a:latin typeface="+mn-lt"/>
                <a:ea typeface="MS PGothic" charset="0"/>
              </a:rPr>
              <a:t>i</a:t>
            </a:r>
            <a:r>
              <a:rPr lang="en-US" b="1" dirty="0">
                <a:latin typeface="+mn-lt"/>
                <a:ea typeface="MS PGothic" charset="0"/>
              </a:rPr>
              <a:t> </a:t>
            </a:r>
            <a:r>
              <a:rPr lang="en-US" b="1" dirty="0">
                <a:latin typeface="+mn-lt"/>
                <a:ea typeface="MS PGothic" charset="0"/>
                <a:sym typeface="Symbol" charset="0"/>
              </a:rPr>
              <a:t> </a:t>
            </a:r>
            <a:r>
              <a:rPr lang="en-US" b="1" i="1" dirty="0">
                <a:latin typeface="+mn-lt"/>
                <a:ea typeface="MS PGothic" charset="0"/>
                <a:sym typeface="Symbol" charset="0"/>
              </a:rPr>
              <a:t>Work</a:t>
            </a:r>
          </a:p>
          <a:p>
            <a:pPr marL="850900" lvl="1" indent="-393700">
              <a:buNone/>
            </a:pPr>
            <a:r>
              <a:rPr lang="en-US" dirty="0">
                <a:latin typeface="+mn-lt"/>
                <a:ea typeface="MS PGothic" charset="0"/>
                <a:sym typeface="Symbol" charset="0"/>
              </a:rPr>
              <a:t>If no such </a:t>
            </a:r>
            <a:r>
              <a:rPr lang="en-US" b="1" i="1" dirty="0" err="1">
                <a:latin typeface="+mn-lt"/>
                <a:ea typeface="MS PGothic" charset="0"/>
                <a:sym typeface="Symbol" charset="0"/>
              </a:rPr>
              <a:t>i</a:t>
            </a:r>
            <a:r>
              <a:rPr lang="en-US" b="1" dirty="0">
                <a:latin typeface="+mn-lt"/>
                <a:ea typeface="MS PGothic" charset="0"/>
                <a:sym typeface="Symbol" charset="0"/>
              </a:rPr>
              <a:t> </a:t>
            </a:r>
            <a:r>
              <a:rPr lang="en-US" dirty="0">
                <a:latin typeface="+mn-lt"/>
                <a:ea typeface="MS PGothic" charset="0"/>
                <a:sym typeface="Symbol" charset="0"/>
              </a:rPr>
              <a:t>exists, go to step 4</a:t>
            </a:r>
          </a:p>
          <a:p>
            <a:pPr marL="850900" lvl="1" indent="-393700">
              <a:buNone/>
            </a:pPr>
            <a:endParaRPr lang="en-US" dirty="0">
              <a:latin typeface="+mn-lt"/>
              <a:ea typeface="MS PGothic" charset="0"/>
              <a:sym typeface="Symbol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400" dirty="0">
                <a:latin typeface="+mn-lt"/>
                <a:ea typeface="MS PGothic" charset="0"/>
              </a:rPr>
              <a:t>3.	</a:t>
            </a:r>
            <a:r>
              <a:rPr lang="en-US" sz="2400" b="1" i="1" dirty="0">
                <a:latin typeface="+mn-lt"/>
                <a:ea typeface="MS PGothic" charset="0"/>
              </a:rPr>
              <a:t>Work</a:t>
            </a:r>
            <a:r>
              <a:rPr lang="en-US" sz="2400" b="1" dirty="0">
                <a:latin typeface="+mn-lt"/>
                <a:ea typeface="MS PGothic" charset="0"/>
              </a:rPr>
              <a:t> = </a:t>
            </a:r>
            <a:r>
              <a:rPr lang="en-US" sz="2400" b="1" i="1" dirty="0">
                <a:latin typeface="+mn-lt"/>
                <a:ea typeface="MS PGothic" charset="0"/>
              </a:rPr>
              <a:t>Work</a:t>
            </a:r>
            <a:r>
              <a:rPr lang="en-US" sz="2400" b="1" dirty="0">
                <a:latin typeface="+mn-lt"/>
                <a:ea typeface="MS PGothic" charset="0"/>
              </a:rPr>
              <a:t> + </a:t>
            </a:r>
            <a:r>
              <a:rPr lang="en-US" sz="2400" b="1" i="1" dirty="0" err="1">
                <a:latin typeface="+mn-lt"/>
                <a:ea typeface="MS PGothic" charset="0"/>
              </a:rPr>
              <a:t>Allocation</a:t>
            </a:r>
            <a:r>
              <a:rPr lang="en-US" sz="2400" b="1" i="1" baseline="-25000" dirty="0" err="1">
                <a:latin typeface="+mn-lt"/>
                <a:ea typeface="MS PGothic" charset="0"/>
              </a:rPr>
              <a:t>i</a:t>
            </a:r>
            <a:r>
              <a:rPr lang="en-US" sz="2400" b="1" dirty="0">
                <a:latin typeface="+mn-lt"/>
                <a:ea typeface="MS PGothic" charset="0"/>
              </a:rPr>
              <a:t/>
            </a:r>
            <a:br>
              <a:rPr lang="en-US" sz="2400" b="1" dirty="0">
                <a:latin typeface="+mn-lt"/>
                <a:ea typeface="MS PGothic" charset="0"/>
              </a:rPr>
            </a:br>
            <a:r>
              <a:rPr lang="en-US" sz="2400" b="1" i="1" dirty="0">
                <a:latin typeface="+mn-lt"/>
                <a:ea typeface="MS PGothic" charset="0"/>
              </a:rPr>
              <a:t>Finish</a:t>
            </a:r>
            <a:r>
              <a:rPr lang="en-US" sz="2400" b="1" dirty="0">
                <a:latin typeface="+mn-lt"/>
                <a:ea typeface="MS PGothic" charset="0"/>
              </a:rPr>
              <a:t>[</a:t>
            </a:r>
            <a:r>
              <a:rPr lang="en-US" sz="2400" b="1" i="1" dirty="0" err="1">
                <a:latin typeface="+mn-lt"/>
                <a:ea typeface="MS PGothic" charset="0"/>
              </a:rPr>
              <a:t>i</a:t>
            </a:r>
            <a:r>
              <a:rPr lang="en-US" sz="2400" b="1" dirty="0">
                <a:latin typeface="+mn-lt"/>
                <a:ea typeface="MS PGothic" charset="0"/>
              </a:rPr>
              <a:t>] = </a:t>
            </a:r>
            <a:r>
              <a:rPr lang="en-US" sz="2400" b="1" i="1" dirty="0">
                <a:latin typeface="+mn-lt"/>
                <a:ea typeface="MS PGothic" charset="0"/>
              </a:rPr>
              <a:t>true</a:t>
            </a:r>
            <a:r>
              <a:rPr lang="en-US" sz="2400" b="1" dirty="0">
                <a:latin typeface="+mn-lt"/>
                <a:ea typeface="MS PGothic" charset="0"/>
              </a:rPr>
              <a:t/>
            </a:r>
            <a:br>
              <a:rPr lang="en-US" sz="2400" b="1" dirty="0">
                <a:latin typeface="+mn-lt"/>
                <a:ea typeface="MS PGothic" charset="0"/>
              </a:rPr>
            </a:br>
            <a:r>
              <a:rPr lang="en-US" sz="2400" dirty="0">
                <a:latin typeface="+mn-lt"/>
                <a:ea typeface="MS PGothic" charset="0"/>
              </a:rPr>
              <a:t>go to step 2</a:t>
            </a:r>
            <a:br>
              <a:rPr lang="en-US" sz="2400" dirty="0">
                <a:latin typeface="+mn-lt"/>
                <a:ea typeface="MS PGothic" charset="0"/>
              </a:rPr>
            </a:br>
            <a:endParaRPr lang="en-US" sz="2400" dirty="0">
              <a:latin typeface="+mn-lt"/>
              <a:ea typeface="MS PGothic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400" dirty="0">
                <a:latin typeface="+mn-lt"/>
                <a:ea typeface="MS PGothic" charset="0"/>
              </a:rPr>
              <a:t>4.	If </a:t>
            </a:r>
            <a:r>
              <a:rPr lang="en-US" sz="2400" b="1" i="1" dirty="0">
                <a:latin typeface="+mn-lt"/>
                <a:ea typeface="MS PGothic" charset="0"/>
              </a:rPr>
              <a:t>Finish[</a:t>
            </a:r>
            <a:r>
              <a:rPr lang="en-US" sz="2400" b="1" i="1" dirty="0" err="1">
                <a:latin typeface="+mn-lt"/>
                <a:ea typeface="MS PGothic" charset="0"/>
              </a:rPr>
              <a:t>i</a:t>
            </a:r>
            <a:r>
              <a:rPr lang="en-US" sz="2400" b="1" i="1" dirty="0">
                <a:latin typeface="+mn-lt"/>
                <a:ea typeface="MS PGothic" charset="0"/>
              </a:rPr>
              <a:t>] == false</a:t>
            </a:r>
            <a:r>
              <a:rPr lang="en-US" sz="2400" dirty="0">
                <a:latin typeface="+mn-lt"/>
                <a:ea typeface="MS PGothic" charset="0"/>
              </a:rPr>
              <a:t>, for some </a:t>
            </a:r>
            <a:r>
              <a:rPr lang="en-US" sz="2400" b="1" i="1" dirty="0" err="1">
                <a:latin typeface="+mn-lt"/>
                <a:ea typeface="MS PGothic" charset="0"/>
              </a:rPr>
              <a:t>i</a:t>
            </a:r>
            <a:r>
              <a:rPr lang="en-US" sz="2400" dirty="0">
                <a:latin typeface="+mn-lt"/>
                <a:ea typeface="MS PGothic" charset="0"/>
              </a:rPr>
              <a:t>, 1 </a:t>
            </a:r>
            <a:r>
              <a:rPr lang="en-US" sz="2400" dirty="0">
                <a:latin typeface="+mn-lt"/>
                <a:ea typeface="MS PGothic" charset="0"/>
                <a:sym typeface="Symbol" charset="0"/>
              </a:rPr>
              <a:t> </a:t>
            </a:r>
            <a:r>
              <a:rPr lang="en-US" sz="2400" b="1" i="1" dirty="0" err="1">
                <a:latin typeface="+mn-lt"/>
                <a:ea typeface="MS PGothic" charset="0"/>
                <a:sym typeface="Symbol" charset="0"/>
              </a:rPr>
              <a:t>i</a:t>
            </a:r>
            <a:r>
              <a:rPr lang="en-US" sz="2400" dirty="0">
                <a:latin typeface="+mn-lt"/>
                <a:ea typeface="MS PGothic" charset="0"/>
                <a:sym typeface="Symbol" charset="0"/>
              </a:rPr>
              <a:t>   </a:t>
            </a:r>
            <a:r>
              <a:rPr lang="en-US" sz="2400" b="1" i="1" dirty="0">
                <a:latin typeface="+mn-lt"/>
                <a:ea typeface="MS PGothic" charset="0"/>
                <a:sym typeface="Symbol" charset="0"/>
              </a:rPr>
              <a:t>n</a:t>
            </a:r>
            <a:r>
              <a:rPr lang="en-US" sz="2400" dirty="0">
                <a:latin typeface="+mn-lt"/>
                <a:ea typeface="MS PGothic" charset="0"/>
                <a:sym typeface="Symbol" charset="0"/>
              </a:rPr>
              <a:t>, then the system is in deadlock state. Moreover, if </a:t>
            </a:r>
            <a:r>
              <a:rPr lang="en-US" sz="2400" b="1" i="1" dirty="0">
                <a:latin typeface="+mn-lt"/>
                <a:ea typeface="MS PGothic" charset="0"/>
                <a:sym typeface="Symbol" charset="0"/>
              </a:rPr>
              <a:t>Finish</a:t>
            </a:r>
            <a:r>
              <a:rPr lang="en-US" sz="2400" b="1" dirty="0">
                <a:latin typeface="+mn-lt"/>
                <a:ea typeface="MS PGothic" charset="0"/>
                <a:sym typeface="Symbol" charset="0"/>
              </a:rPr>
              <a:t>[</a:t>
            </a:r>
            <a:r>
              <a:rPr lang="en-US" sz="2400" b="1" i="1" dirty="0" err="1">
                <a:latin typeface="+mn-lt"/>
                <a:ea typeface="MS PGothic" charset="0"/>
                <a:sym typeface="Symbol" charset="0"/>
              </a:rPr>
              <a:t>i</a:t>
            </a:r>
            <a:r>
              <a:rPr lang="en-US" sz="2400" b="1" dirty="0">
                <a:latin typeface="+mn-lt"/>
                <a:ea typeface="MS PGothic" charset="0"/>
                <a:sym typeface="Symbol" charset="0"/>
              </a:rPr>
              <a:t>] == </a:t>
            </a:r>
            <a:r>
              <a:rPr lang="en-US" sz="2400" b="1" i="1" dirty="0">
                <a:latin typeface="+mn-lt"/>
                <a:ea typeface="MS PGothic" charset="0"/>
                <a:sym typeface="Symbol" charset="0"/>
              </a:rPr>
              <a:t>false</a:t>
            </a:r>
            <a:r>
              <a:rPr lang="en-US" sz="2400" dirty="0">
                <a:latin typeface="+mn-lt"/>
                <a:ea typeface="MS PGothic" charset="0"/>
                <a:sym typeface="Symbol" charset="0"/>
              </a:rPr>
              <a:t>, then </a:t>
            </a:r>
            <a:r>
              <a:rPr lang="en-US" sz="2400" b="1" i="1" dirty="0">
                <a:latin typeface="+mn-lt"/>
                <a:ea typeface="MS PGothic" charset="0"/>
                <a:sym typeface="Symbol" charset="0"/>
              </a:rPr>
              <a:t>P</a:t>
            </a:r>
            <a:r>
              <a:rPr lang="en-US" sz="2400" b="1" i="1" baseline="-25000" dirty="0">
                <a:latin typeface="+mn-lt"/>
                <a:ea typeface="MS PGothic" charset="0"/>
                <a:sym typeface="Symbol" charset="0"/>
              </a:rPr>
              <a:t>i</a:t>
            </a:r>
            <a:r>
              <a:rPr lang="en-US" sz="2400" dirty="0">
                <a:latin typeface="+mn-lt"/>
                <a:ea typeface="MS PGothic" charset="0"/>
                <a:sym typeface="Symbol" charset="0"/>
              </a:rPr>
              <a:t> is deadlocked</a:t>
            </a:r>
          </a:p>
          <a:p>
            <a:pPr marL="850900" lvl="1" indent="-393700">
              <a:buNone/>
            </a:pPr>
            <a:endParaRPr lang="en-US" sz="2000" dirty="0">
              <a:latin typeface="+mn-lt"/>
              <a:ea typeface="MS PGothic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0CFA0-3E24-3141-A4B7-FE671916A35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353300" y="2927479"/>
            <a:ext cx="4076700" cy="1200329"/>
          </a:xfrm>
          <a:prstGeom prst="rect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libri"/>
                <a:cs typeface="Calibri"/>
              </a:rPr>
              <a:t>  </a:t>
            </a:r>
            <a:r>
              <a:rPr lang="en-US" sz="2400" dirty="0">
                <a:solidFill>
                  <a:schemeClr val="tx1"/>
                </a:solidFill>
                <a:latin typeface="Calibri"/>
                <a:cs typeface="Calibri"/>
              </a:rPr>
              <a:t>What </a:t>
            </a:r>
            <a:r>
              <a:rPr lang="en-US" sz="2400" dirty="0" smtClean="0">
                <a:solidFill>
                  <a:schemeClr val="tx1"/>
                </a:solidFill>
                <a:latin typeface="Calibri"/>
                <a:cs typeface="Calibri"/>
              </a:rPr>
              <a:t>is do </a:t>
            </a:r>
            <a:r>
              <a:rPr lang="en-US" sz="2400" dirty="0">
                <a:solidFill>
                  <a:schemeClr val="tx1"/>
                </a:solidFill>
                <a:latin typeface="Calibri"/>
                <a:cs typeface="Calibri"/>
              </a:rPr>
              <a:t>you observe in this  </a:t>
            </a:r>
          </a:p>
          <a:p>
            <a:r>
              <a:rPr lang="en-US" sz="2400" dirty="0">
                <a:solidFill>
                  <a:schemeClr val="tx1"/>
                </a:solidFill>
                <a:latin typeface="Calibri"/>
                <a:cs typeface="Calibri"/>
              </a:rPr>
              <a:t>          detection algorithm</a:t>
            </a:r>
            <a:r>
              <a:rPr lang="en-US" sz="2400" dirty="0" smtClean="0">
                <a:solidFill>
                  <a:schemeClr val="tx1"/>
                </a:solidFill>
                <a:latin typeface="Calibri"/>
                <a:cs typeface="Calibri"/>
              </a:rPr>
              <a:t>?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  <a:latin typeface="Calibri"/>
                <a:cs typeface="Calibri"/>
              </a:rPr>
              <a:t>What is the </a:t>
            </a:r>
            <a:r>
              <a:rPr lang="en-US" sz="2400" dirty="0" smtClean="0">
                <a:solidFill>
                  <a:srgbClr val="FF0000"/>
                </a:solidFill>
                <a:latin typeface="Calibri"/>
                <a:cs typeface="Calibri"/>
              </a:rPr>
              <a:t>time complexity</a:t>
            </a:r>
            <a:r>
              <a:rPr lang="en-US" sz="2400" dirty="0" smtClean="0">
                <a:solidFill>
                  <a:schemeClr val="tx1"/>
                </a:solidFill>
                <a:latin typeface="Calibri"/>
                <a:cs typeface="Calibri"/>
              </a:rPr>
              <a:t>?</a:t>
            </a:r>
            <a:endParaRPr lang="en-US" sz="24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7391400" y="4737408"/>
            <a:ext cx="3657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400" dirty="0">
                <a:solidFill>
                  <a:srgbClr val="0000FF"/>
                </a:solidFill>
                <a:latin typeface="+mn-lt"/>
                <a:cs typeface="ＭＳ Ｐゴシック" charset="0"/>
                <a:sym typeface="Symbol" charset="0"/>
              </a:rPr>
              <a:t>Time Complexity: O(m x n</a:t>
            </a:r>
            <a:r>
              <a:rPr lang="en-US" sz="2400" baseline="30000" dirty="0">
                <a:solidFill>
                  <a:srgbClr val="0000FF"/>
                </a:solidFill>
                <a:latin typeface="+mn-lt"/>
                <a:cs typeface="ＭＳ Ｐゴシック" charset="0"/>
                <a:sym typeface="Symbol" charset="0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+mn-lt"/>
                <a:cs typeface="ＭＳ Ｐゴシック" charset="0"/>
                <a:sym typeface="Symbol" charset="0"/>
              </a:rPr>
              <a:t>)</a:t>
            </a:r>
            <a:endParaRPr lang="en-US" sz="2400" dirty="0">
              <a:solidFill>
                <a:srgbClr val="0000FF"/>
              </a:solidFill>
              <a:latin typeface="+mn-lt"/>
              <a:cs typeface="ＭＳ Ｐゴシック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53300" y="1390472"/>
            <a:ext cx="4076700" cy="1200329"/>
          </a:xfrm>
          <a:prstGeom prst="rect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lang="en-US" sz="2400" dirty="0">
                <a:solidFill>
                  <a:schemeClr val="tx1"/>
                </a:solidFill>
                <a:latin typeface="Calibri"/>
                <a:cs typeface="Calibri"/>
              </a:rPr>
              <a:t> is the number of processes, </a:t>
            </a:r>
            <a:r>
              <a:rPr lang="en-US" sz="2400" i="1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lang="en-US" sz="2400" dirty="0">
                <a:solidFill>
                  <a:schemeClr val="tx1"/>
                </a:solidFill>
                <a:latin typeface="Calibri"/>
                <a:cs typeface="Calibri"/>
              </a:rPr>
              <a:t> is the number of resource types</a:t>
            </a:r>
          </a:p>
        </p:txBody>
      </p:sp>
    </p:spTree>
    <p:extLst>
      <p:ext uri="{BB962C8B-B14F-4D97-AF65-F5344CB8AC3E}">
        <p14:creationId xmlns:p14="http://schemas.microsoft.com/office/powerpoint/2010/main" val="96854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546350" y="214313"/>
            <a:ext cx="7664450" cy="576262"/>
          </a:xfrm>
        </p:spPr>
        <p:txBody>
          <a:bodyPr/>
          <a:lstStyle/>
          <a:p>
            <a:pPr eaLnBrk="1" hangingPunct="1"/>
            <a:r>
              <a:rPr lang="en-US" dirty="0">
                <a:latin typeface="+mj-lt"/>
                <a:ea typeface="MS PGothic" charset="0"/>
              </a:rPr>
              <a:t>Example of Detection Algorithm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1" y="914400"/>
            <a:ext cx="8266113" cy="5638800"/>
          </a:xfrm>
        </p:spPr>
        <p:txBody>
          <a:bodyPr/>
          <a:lstStyle/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dirty="0">
                <a:latin typeface="+mn-lt"/>
                <a:ea typeface="MS PGothic" charset="0"/>
              </a:rPr>
              <a:t>Five processes </a:t>
            </a:r>
            <a:r>
              <a:rPr lang="en-US" b="1" i="1" dirty="0">
                <a:latin typeface="+mn-lt"/>
                <a:ea typeface="MS PGothic" charset="0"/>
              </a:rPr>
              <a:t>P</a:t>
            </a:r>
            <a:r>
              <a:rPr lang="en-US" b="1" baseline="-25000" dirty="0">
                <a:latin typeface="+mn-lt"/>
                <a:ea typeface="MS PGothic" charset="0"/>
              </a:rPr>
              <a:t>0</a:t>
            </a:r>
            <a:r>
              <a:rPr lang="en-US" dirty="0">
                <a:latin typeface="+mn-lt"/>
                <a:ea typeface="MS PGothic" charset="0"/>
              </a:rPr>
              <a:t> through </a:t>
            </a:r>
            <a:r>
              <a:rPr lang="en-US" b="1" i="1" dirty="0">
                <a:latin typeface="+mn-lt"/>
                <a:ea typeface="MS PGothic" charset="0"/>
              </a:rPr>
              <a:t>P</a:t>
            </a:r>
            <a:r>
              <a:rPr lang="en-US" b="1" baseline="-25000" dirty="0">
                <a:latin typeface="+mn-lt"/>
                <a:ea typeface="MS PGothic" charset="0"/>
              </a:rPr>
              <a:t>4</a:t>
            </a:r>
            <a:r>
              <a:rPr lang="en-US" dirty="0">
                <a:latin typeface="+mn-lt"/>
                <a:ea typeface="MS PGothic" charset="0"/>
              </a:rPr>
              <a:t>;</a:t>
            </a:r>
            <a:r>
              <a:rPr lang="en-US" baseline="-25000" dirty="0">
                <a:latin typeface="+mn-lt"/>
                <a:ea typeface="MS PGothic" charset="0"/>
              </a:rPr>
              <a:t> </a:t>
            </a:r>
            <a:r>
              <a:rPr lang="en-US" dirty="0">
                <a:latin typeface="+mn-lt"/>
                <a:ea typeface="MS PGothic" charset="0"/>
              </a:rPr>
              <a:t>three resource types </a:t>
            </a:r>
            <a:br>
              <a:rPr lang="en-US" dirty="0">
                <a:latin typeface="+mn-lt"/>
                <a:ea typeface="MS PGothic" charset="0"/>
              </a:rPr>
            </a:br>
            <a:r>
              <a:rPr lang="en-US" dirty="0">
                <a:latin typeface="+mn-lt"/>
                <a:ea typeface="MS PGothic" charset="0"/>
              </a:rPr>
              <a:t>A (7 instances), </a:t>
            </a:r>
            <a:r>
              <a:rPr lang="en-US" i="1" dirty="0">
                <a:latin typeface="+mn-lt"/>
                <a:ea typeface="MS PGothic" charset="0"/>
              </a:rPr>
              <a:t>B </a:t>
            </a:r>
            <a:r>
              <a:rPr lang="en-US" dirty="0">
                <a:latin typeface="+mn-lt"/>
                <a:ea typeface="MS PGothic" charset="0"/>
              </a:rPr>
              <a:t>(2 instances), and </a:t>
            </a:r>
            <a:r>
              <a:rPr lang="en-US" i="1" dirty="0">
                <a:latin typeface="+mn-lt"/>
                <a:ea typeface="MS PGothic" charset="0"/>
              </a:rPr>
              <a:t>C</a:t>
            </a:r>
            <a:r>
              <a:rPr lang="en-US" dirty="0">
                <a:latin typeface="+mn-lt"/>
                <a:ea typeface="MS PGothic" charset="0"/>
              </a:rPr>
              <a:t> (6 instances)</a:t>
            </a:r>
          </a:p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dirty="0">
                <a:latin typeface="+mn-lt"/>
                <a:ea typeface="MS PGothic" charset="0"/>
              </a:rPr>
              <a:t>Snapshot at time </a:t>
            </a:r>
            <a:r>
              <a:rPr lang="en-US" b="1" i="1" dirty="0">
                <a:latin typeface="+mn-lt"/>
                <a:ea typeface="MS PGothic" charset="0"/>
              </a:rPr>
              <a:t>T</a:t>
            </a:r>
            <a:r>
              <a:rPr lang="en-US" b="1" baseline="-25000" dirty="0">
                <a:latin typeface="+mn-lt"/>
                <a:ea typeface="MS PGothic" charset="0"/>
              </a:rPr>
              <a:t>0</a:t>
            </a:r>
            <a:r>
              <a:rPr lang="en-US" dirty="0">
                <a:latin typeface="+mn-lt"/>
                <a:ea typeface="MS PGothic" charset="0"/>
              </a:rPr>
              <a:t>:</a:t>
            </a:r>
          </a:p>
          <a:p>
            <a:pPr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dirty="0">
                <a:latin typeface="+mn-lt"/>
                <a:ea typeface="MS PGothic" charset="0"/>
              </a:rPr>
              <a:t>			 </a:t>
            </a:r>
            <a:r>
              <a:rPr lang="en-US" i="1" u="sng" dirty="0">
                <a:latin typeface="+mn-lt"/>
                <a:ea typeface="MS PGothic" charset="0"/>
              </a:rPr>
              <a:t>Allocation</a:t>
            </a:r>
            <a:r>
              <a:rPr lang="en-US" i="1" dirty="0">
                <a:latin typeface="+mn-lt"/>
                <a:ea typeface="MS PGothic" charset="0"/>
              </a:rPr>
              <a:t>	   </a:t>
            </a:r>
            <a:r>
              <a:rPr lang="en-US" i="1" u="sng" dirty="0">
                <a:latin typeface="+mn-lt"/>
                <a:ea typeface="MS PGothic" charset="0"/>
              </a:rPr>
              <a:t>Request</a:t>
            </a:r>
            <a:r>
              <a:rPr lang="en-US" i="1" dirty="0">
                <a:latin typeface="+mn-lt"/>
                <a:ea typeface="MS PGothic" charset="0"/>
              </a:rPr>
              <a:t>	    </a:t>
            </a:r>
            <a:r>
              <a:rPr lang="en-US" i="1" u="sng" dirty="0">
                <a:latin typeface="+mn-lt"/>
                <a:ea typeface="MS PGothic" charset="0"/>
              </a:rPr>
              <a:t>Available</a:t>
            </a:r>
          </a:p>
          <a:p>
            <a:pPr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dirty="0">
                <a:latin typeface="+mn-lt"/>
                <a:ea typeface="MS PGothic" charset="0"/>
              </a:rPr>
              <a:t>			</a:t>
            </a:r>
            <a:r>
              <a:rPr lang="en-US" i="1" dirty="0">
                <a:latin typeface="+mn-lt"/>
                <a:ea typeface="MS PGothic" charset="0"/>
              </a:rPr>
              <a:t>A B C 	  A B C 	    A B C</a:t>
            </a:r>
          </a:p>
          <a:p>
            <a:pPr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dirty="0">
                <a:latin typeface="+mn-lt"/>
                <a:ea typeface="MS PGothic" charset="0"/>
              </a:rPr>
              <a:t>	         </a:t>
            </a:r>
            <a:r>
              <a:rPr lang="en-US" i="1" dirty="0">
                <a:latin typeface="+mn-lt"/>
                <a:ea typeface="MS PGothic" charset="0"/>
              </a:rPr>
              <a:t>P</a:t>
            </a:r>
            <a:r>
              <a:rPr lang="en-US" baseline="-25000" dirty="0">
                <a:latin typeface="+mn-lt"/>
                <a:ea typeface="MS PGothic" charset="0"/>
              </a:rPr>
              <a:t>0</a:t>
            </a:r>
            <a:r>
              <a:rPr lang="en-US" dirty="0">
                <a:latin typeface="+mn-lt"/>
                <a:ea typeface="MS PGothic" charset="0"/>
              </a:rPr>
              <a:t>	       0 1 0        0 0 0 	0 0 0</a:t>
            </a:r>
          </a:p>
          <a:p>
            <a:pPr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i="1" dirty="0">
                <a:latin typeface="+mn-lt"/>
                <a:ea typeface="MS PGothic" charset="0"/>
              </a:rPr>
              <a:t>             P</a:t>
            </a:r>
            <a:r>
              <a:rPr lang="en-US" baseline="-25000" dirty="0">
                <a:latin typeface="+mn-lt"/>
                <a:ea typeface="MS PGothic" charset="0"/>
              </a:rPr>
              <a:t>1</a:t>
            </a:r>
            <a:r>
              <a:rPr lang="en-US" dirty="0">
                <a:latin typeface="+mn-lt"/>
                <a:ea typeface="MS PGothic" charset="0"/>
              </a:rPr>
              <a:t>	       	2 0 0 	  2 0 2</a:t>
            </a:r>
          </a:p>
          <a:p>
            <a:pPr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i="1" dirty="0">
                <a:latin typeface="+mn-lt"/>
                <a:ea typeface="MS PGothic" charset="0"/>
              </a:rPr>
              <a:t>             P</a:t>
            </a:r>
            <a:r>
              <a:rPr lang="en-US" baseline="-25000" dirty="0">
                <a:latin typeface="+mn-lt"/>
                <a:ea typeface="MS PGothic" charset="0"/>
              </a:rPr>
              <a:t>2</a:t>
            </a:r>
            <a:r>
              <a:rPr lang="en-US" dirty="0">
                <a:latin typeface="+mn-lt"/>
                <a:ea typeface="MS PGothic" charset="0"/>
              </a:rPr>
              <a:t>		       3 0 3        0 0 0 </a:t>
            </a:r>
          </a:p>
          <a:p>
            <a:pPr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i="1" dirty="0">
                <a:latin typeface="+mn-lt"/>
                <a:ea typeface="MS PGothic" charset="0"/>
              </a:rPr>
              <a:t>             P</a:t>
            </a:r>
            <a:r>
              <a:rPr lang="en-US" baseline="-25000" dirty="0">
                <a:latin typeface="+mn-lt"/>
                <a:ea typeface="MS PGothic" charset="0"/>
              </a:rPr>
              <a:t>3</a:t>
            </a:r>
            <a:r>
              <a:rPr lang="en-US" dirty="0">
                <a:latin typeface="+mn-lt"/>
                <a:ea typeface="MS PGothic" charset="0"/>
              </a:rPr>
              <a:t>		2 1 1 	  1 0 0 </a:t>
            </a:r>
          </a:p>
          <a:p>
            <a:pPr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dirty="0">
                <a:latin typeface="+mn-lt"/>
                <a:ea typeface="MS PGothic" charset="0"/>
              </a:rPr>
              <a:t>	         </a:t>
            </a:r>
            <a:r>
              <a:rPr lang="en-US" i="1" dirty="0">
                <a:latin typeface="+mn-lt"/>
                <a:ea typeface="MS PGothic" charset="0"/>
              </a:rPr>
              <a:t>P</a:t>
            </a:r>
            <a:r>
              <a:rPr lang="en-US" baseline="-25000" dirty="0">
                <a:latin typeface="+mn-lt"/>
                <a:ea typeface="MS PGothic" charset="0"/>
              </a:rPr>
              <a:t>4	</a:t>
            </a:r>
            <a:r>
              <a:rPr lang="en-US" dirty="0">
                <a:latin typeface="+mn-lt"/>
                <a:ea typeface="MS PGothic" charset="0"/>
              </a:rPr>
              <a:t>	       0 0 2 	  0 0 2</a:t>
            </a:r>
          </a:p>
          <a:p>
            <a:pPr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dirty="0">
              <a:latin typeface="+mn-lt"/>
              <a:ea typeface="MS PGothic" charset="0"/>
            </a:endParaRPr>
          </a:p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dirty="0">
                <a:latin typeface="+mn-lt"/>
                <a:ea typeface="MS PGothic" charset="0"/>
              </a:rPr>
              <a:t>Sequence &lt;</a:t>
            </a:r>
            <a:r>
              <a:rPr lang="en-US" b="1" i="1" dirty="0">
                <a:latin typeface="+mn-lt"/>
                <a:ea typeface="MS PGothic" charset="0"/>
              </a:rPr>
              <a:t>P</a:t>
            </a:r>
            <a:r>
              <a:rPr lang="en-US" b="1" i="1" baseline="-25000" dirty="0">
                <a:latin typeface="+mn-lt"/>
                <a:ea typeface="MS PGothic" charset="0"/>
              </a:rPr>
              <a:t>0</a:t>
            </a:r>
            <a:r>
              <a:rPr lang="en-US" b="1" i="1" dirty="0">
                <a:latin typeface="+mn-lt"/>
                <a:ea typeface="MS PGothic" charset="0"/>
              </a:rPr>
              <a:t>, P</a:t>
            </a:r>
            <a:r>
              <a:rPr lang="en-US" b="1" i="1" baseline="-25000" dirty="0">
                <a:latin typeface="+mn-lt"/>
                <a:ea typeface="MS PGothic" charset="0"/>
              </a:rPr>
              <a:t>2</a:t>
            </a:r>
            <a:r>
              <a:rPr lang="en-US" b="1" i="1" dirty="0">
                <a:latin typeface="+mn-lt"/>
                <a:ea typeface="MS PGothic" charset="0"/>
              </a:rPr>
              <a:t>, P</a:t>
            </a:r>
            <a:r>
              <a:rPr lang="en-US" b="1" i="1" baseline="-25000" dirty="0">
                <a:latin typeface="+mn-lt"/>
                <a:ea typeface="MS PGothic" charset="0"/>
              </a:rPr>
              <a:t>3</a:t>
            </a:r>
            <a:r>
              <a:rPr lang="en-US" b="1" i="1" dirty="0">
                <a:latin typeface="+mn-lt"/>
                <a:ea typeface="MS PGothic" charset="0"/>
              </a:rPr>
              <a:t>, P</a:t>
            </a:r>
            <a:r>
              <a:rPr lang="en-US" b="1" i="1" baseline="-25000" dirty="0">
                <a:latin typeface="+mn-lt"/>
                <a:ea typeface="MS PGothic" charset="0"/>
              </a:rPr>
              <a:t>1</a:t>
            </a:r>
            <a:r>
              <a:rPr lang="en-US" b="1" i="1" dirty="0">
                <a:latin typeface="+mn-lt"/>
                <a:ea typeface="MS PGothic" charset="0"/>
              </a:rPr>
              <a:t>, P</a:t>
            </a:r>
            <a:r>
              <a:rPr lang="en-US" b="1" i="1" baseline="-25000" dirty="0">
                <a:latin typeface="+mn-lt"/>
                <a:ea typeface="MS PGothic" charset="0"/>
              </a:rPr>
              <a:t>4</a:t>
            </a:r>
            <a:r>
              <a:rPr lang="en-US" dirty="0">
                <a:latin typeface="+mn-lt"/>
                <a:ea typeface="MS PGothic" charset="0"/>
              </a:rPr>
              <a:t>&gt; will result in </a:t>
            </a:r>
            <a:r>
              <a:rPr lang="en-US" b="1" i="1" dirty="0">
                <a:solidFill>
                  <a:srgbClr val="FF0000"/>
                </a:solidFill>
                <a:latin typeface="+mn-lt"/>
                <a:ea typeface="MS PGothic" charset="0"/>
              </a:rPr>
              <a:t>Finish[</a:t>
            </a:r>
            <a:r>
              <a:rPr lang="en-US" b="1" i="1" dirty="0" err="1">
                <a:solidFill>
                  <a:srgbClr val="FF0000"/>
                </a:solidFill>
                <a:latin typeface="+mn-lt"/>
                <a:ea typeface="MS PGothic" charset="0"/>
              </a:rPr>
              <a:t>i</a:t>
            </a:r>
            <a:r>
              <a:rPr lang="en-US" b="1" i="1" dirty="0">
                <a:solidFill>
                  <a:srgbClr val="FF0000"/>
                </a:solidFill>
                <a:latin typeface="+mn-lt"/>
                <a:ea typeface="MS PGothic" charset="0"/>
              </a:rPr>
              <a:t>] = true </a:t>
            </a:r>
            <a:r>
              <a:rPr lang="en-US" dirty="0">
                <a:solidFill>
                  <a:srgbClr val="FF0000"/>
                </a:solidFill>
                <a:latin typeface="+mn-lt"/>
                <a:ea typeface="MS PGothic" charset="0"/>
              </a:rPr>
              <a:t>for all </a:t>
            </a:r>
            <a:r>
              <a:rPr lang="en-US" b="1" i="1" dirty="0" err="1">
                <a:solidFill>
                  <a:srgbClr val="FF0000"/>
                </a:solidFill>
                <a:latin typeface="+mn-lt"/>
                <a:ea typeface="MS PGothic" charset="0"/>
              </a:rPr>
              <a:t>i</a:t>
            </a:r>
            <a:endParaRPr lang="en-US" b="1" dirty="0">
              <a:solidFill>
                <a:srgbClr val="FF0000"/>
              </a:solidFill>
              <a:latin typeface="+mn-lt"/>
              <a:ea typeface="MS PGothic" charset="0"/>
            </a:endParaRPr>
          </a:p>
          <a:p>
            <a:pPr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dirty="0">
              <a:latin typeface="+mn-lt"/>
              <a:ea typeface="MS PGothic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>
              <a:defRPr/>
            </a:pPr>
            <a:fld id="{4650CFA0-3E24-3141-A4B7-FE671916A352}" type="slidenum">
              <a:rPr lang="en-US" smtClean="0"/>
              <a:pPr algn="l">
                <a:defRPr/>
              </a:pPr>
              <a:t>12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53200" y="3505201"/>
            <a:ext cx="358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libri"/>
                <a:cs typeface="Calibri"/>
              </a:rPr>
              <a:t>What happens if</a:t>
            </a:r>
          </a:p>
          <a:p>
            <a:r>
              <a:rPr lang="en-US" sz="2400" dirty="0">
                <a:solidFill>
                  <a:srgbClr val="FF0000"/>
                </a:solidFill>
                <a:latin typeface="Calibri"/>
                <a:cs typeface="Calibri"/>
              </a:rPr>
              <a:t>(0 0 1) requested by P2?</a:t>
            </a:r>
          </a:p>
        </p:txBody>
      </p:sp>
    </p:spTree>
    <p:extLst>
      <p:ext uri="{BB962C8B-B14F-4D97-AF65-F5344CB8AC3E}">
        <p14:creationId xmlns:p14="http://schemas.microsoft.com/office/powerpoint/2010/main" val="531597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14313"/>
            <a:ext cx="8229600" cy="776287"/>
          </a:xfrm>
        </p:spPr>
        <p:txBody>
          <a:bodyPr/>
          <a:lstStyle/>
          <a:p>
            <a:pPr eaLnBrk="1" hangingPunct="1"/>
            <a:r>
              <a:rPr lang="en-US" dirty="0">
                <a:latin typeface="+mj-lt"/>
                <a:ea typeface="MS PGothic" charset="0"/>
              </a:rPr>
              <a:t>Example (Cont.)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066801"/>
            <a:ext cx="8229600" cy="5037137"/>
          </a:xfrm>
        </p:spPr>
        <p:txBody>
          <a:bodyPr/>
          <a:lstStyle/>
          <a:p>
            <a:pPr>
              <a:tabLst>
                <a:tab pos="2800350" algn="l"/>
                <a:tab pos="3708400" algn="ctr"/>
              </a:tabLst>
            </a:pPr>
            <a:r>
              <a:rPr lang="en-US" b="1" i="1" dirty="0">
                <a:latin typeface="+mj-lt"/>
                <a:ea typeface="MS PGothic" charset="0"/>
              </a:rPr>
              <a:t>P</a:t>
            </a:r>
            <a:r>
              <a:rPr lang="en-US" b="1" baseline="-25000" dirty="0">
                <a:latin typeface="+mj-lt"/>
                <a:ea typeface="MS PGothic" charset="0"/>
              </a:rPr>
              <a:t>2</a:t>
            </a:r>
            <a:r>
              <a:rPr lang="en-US" dirty="0">
                <a:latin typeface="+mj-lt"/>
                <a:ea typeface="MS PGothic" charset="0"/>
              </a:rPr>
              <a:t> requests an additional instance of type</a:t>
            </a:r>
            <a:r>
              <a:rPr lang="en-US" i="1" dirty="0">
                <a:latin typeface="+mj-lt"/>
                <a:ea typeface="MS PGothic" charset="0"/>
              </a:rPr>
              <a:t> </a:t>
            </a:r>
            <a:r>
              <a:rPr lang="en-US" b="1" i="1" dirty="0">
                <a:latin typeface="+mj-lt"/>
                <a:ea typeface="MS PGothic" charset="0"/>
              </a:rPr>
              <a:t>C</a:t>
            </a:r>
            <a:endParaRPr lang="en-US" b="1" dirty="0">
              <a:latin typeface="+mj-lt"/>
              <a:ea typeface="MS PGothic" charset="0"/>
            </a:endParaRPr>
          </a:p>
          <a:p>
            <a:pPr>
              <a:buNone/>
              <a:tabLst>
                <a:tab pos="2800350" algn="l"/>
                <a:tab pos="3708400" algn="ctr"/>
              </a:tabLst>
            </a:pPr>
            <a:r>
              <a:rPr lang="en-US" dirty="0">
                <a:latin typeface="+mj-lt"/>
                <a:ea typeface="MS PGothic" charset="0"/>
              </a:rPr>
              <a:t>			</a:t>
            </a:r>
            <a:r>
              <a:rPr lang="en-US" sz="2400" i="1" u="sng" dirty="0">
                <a:latin typeface="+mj-lt"/>
                <a:ea typeface="MS PGothic" charset="0"/>
              </a:rPr>
              <a:t>Request</a:t>
            </a:r>
            <a:endParaRPr lang="en-US" sz="2400" i="1" dirty="0">
              <a:latin typeface="+mj-lt"/>
              <a:ea typeface="MS PGothic" charset="0"/>
            </a:endParaRPr>
          </a:p>
          <a:p>
            <a:pPr>
              <a:buNone/>
              <a:tabLst>
                <a:tab pos="2800350" algn="l"/>
                <a:tab pos="3708400" algn="ctr"/>
              </a:tabLst>
            </a:pPr>
            <a:r>
              <a:rPr lang="en-US" sz="2400" i="1" dirty="0">
                <a:latin typeface="+mj-lt"/>
                <a:ea typeface="MS PGothic" charset="0"/>
              </a:rPr>
              <a:t>			A B C</a:t>
            </a:r>
          </a:p>
          <a:p>
            <a:pPr>
              <a:buNone/>
              <a:tabLst>
                <a:tab pos="2800350" algn="l"/>
                <a:tab pos="3708400" algn="ctr"/>
              </a:tabLst>
            </a:pPr>
            <a:r>
              <a:rPr lang="en-US" sz="2400" dirty="0">
                <a:latin typeface="+mj-lt"/>
                <a:ea typeface="MS PGothic" charset="0"/>
              </a:rPr>
              <a:t>		 </a:t>
            </a:r>
            <a:r>
              <a:rPr lang="en-US" sz="2400" i="1" dirty="0">
                <a:latin typeface="+mj-lt"/>
                <a:ea typeface="MS PGothic" charset="0"/>
              </a:rPr>
              <a:t>P</a:t>
            </a:r>
            <a:r>
              <a:rPr lang="en-US" sz="2400" baseline="-25000" dirty="0">
                <a:latin typeface="+mj-lt"/>
                <a:ea typeface="MS PGothic" charset="0"/>
              </a:rPr>
              <a:t>0</a:t>
            </a:r>
            <a:r>
              <a:rPr lang="en-US" sz="2400" dirty="0">
                <a:latin typeface="+mj-lt"/>
                <a:ea typeface="MS PGothic" charset="0"/>
              </a:rPr>
              <a:t>	0 0 0</a:t>
            </a:r>
          </a:p>
          <a:p>
            <a:pPr>
              <a:buNone/>
              <a:tabLst>
                <a:tab pos="2800350" algn="l"/>
                <a:tab pos="3708400" algn="ctr"/>
              </a:tabLst>
            </a:pPr>
            <a:r>
              <a:rPr lang="en-US" sz="2400" dirty="0">
                <a:latin typeface="+mj-lt"/>
                <a:ea typeface="MS PGothic" charset="0"/>
              </a:rPr>
              <a:t>		 </a:t>
            </a:r>
            <a:r>
              <a:rPr lang="en-US" sz="2400" i="1" dirty="0">
                <a:latin typeface="+mj-lt"/>
                <a:ea typeface="MS PGothic" charset="0"/>
              </a:rPr>
              <a:t>P</a:t>
            </a:r>
            <a:r>
              <a:rPr lang="en-US" sz="2400" baseline="-25000" dirty="0">
                <a:latin typeface="+mj-lt"/>
                <a:ea typeface="MS PGothic" charset="0"/>
              </a:rPr>
              <a:t>1</a:t>
            </a:r>
            <a:r>
              <a:rPr lang="en-US" sz="2400" dirty="0">
                <a:latin typeface="+mj-lt"/>
                <a:ea typeface="MS PGothic" charset="0"/>
              </a:rPr>
              <a:t>	2 0 2</a:t>
            </a:r>
          </a:p>
          <a:p>
            <a:pPr>
              <a:buNone/>
              <a:tabLst>
                <a:tab pos="2800350" algn="l"/>
                <a:tab pos="3708400" algn="ctr"/>
              </a:tabLst>
            </a:pPr>
            <a:r>
              <a:rPr lang="en-US" sz="2400" dirty="0">
                <a:latin typeface="+mj-lt"/>
                <a:ea typeface="MS PGothic" charset="0"/>
              </a:rPr>
              <a:t>		 </a:t>
            </a:r>
            <a:r>
              <a:rPr lang="en-US" sz="2400" i="1" dirty="0">
                <a:latin typeface="+mj-lt"/>
                <a:ea typeface="MS PGothic" charset="0"/>
              </a:rPr>
              <a:t>P</a:t>
            </a:r>
            <a:r>
              <a:rPr lang="en-US" sz="2400" baseline="-25000" dirty="0">
                <a:latin typeface="+mj-lt"/>
                <a:ea typeface="MS PGothic" charset="0"/>
              </a:rPr>
              <a:t>2</a:t>
            </a:r>
            <a:r>
              <a:rPr lang="en-US" sz="2400" dirty="0">
                <a:latin typeface="+mj-lt"/>
                <a:ea typeface="MS PGothic" charset="0"/>
              </a:rPr>
              <a:t>	0 0 1</a:t>
            </a:r>
          </a:p>
          <a:p>
            <a:pPr>
              <a:buNone/>
              <a:tabLst>
                <a:tab pos="2800350" algn="l"/>
                <a:tab pos="3708400" algn="ctr"/>
              </a:tabLst>
            </a:pPr>
            <a:r>
              <a:rPr lang="en-US" sz="2400" dirty="0">
                <a:latin typeface="+mj-lt"/>
                <a:ea typeface="MS PGothic" charset="0"/>
              </a:rPr>
              <a:t>		 </a:t>
            </a:r>
            <a:r>
              <a:rPr lang="en-US" sz="2400" i="1" dirty="0">
                <a:latin typeface="+mj-lt"/>
                <a:ea typeface="MS PGothic" charset="0"/>
              </a:rPr>
              <a:t>P</a:t>
            </a:r>
            <a:r>
              <a:rPr lang="en-US" sz="2400" baseline="-25000" dirty="0">
                <a:latin typeface="+mj-lt"/>
                <a:ea typeface="MS PGothic" charset="0"/>
              </a:rPr>
              <a:t>3</a:t>
            </a:r>
            <a:r>
              <a:rPr lang="en-US" sz="2400" dirty="0">
                <a:latin typeface="+mj-lt"/>
                <a:ea typeface="MS PGothic" charset="0"/>
              </a:rPr>
              <a:t>	1 0 0 </a:t>
            </a:r>
          </a:p>
          <a:p>
            <a:pPr>
              <a:buNone/>
              <a:tabLst>
                <a:tab pos="2800350" algn="l"/>
                <a:tab pos="3708400" algn="ctr"/>
              </a:tabLst>
            </a:pPr>
            <a:r>
              <a:rPr lang="en-US" sz="2400" dirty="0">
                <a:latin typeface="+mj-lt"/>
                <a:ea typeface="MS PGothic" charset="0"/>
              </a:rPr>
              <a:t>		 </a:t>
            </a:r>
            <a:r>
              <a:rPr lang="en-US" sz="2400" i="1" dirty="0">
                <a:latin typeface="+mj-lt"/>
                <a:ea typeface="MS PGothic" charset="0"/>
              </a:rPr>
              <a:t>P</a:t>
            </a:r>
            <a:r>
              <a:rPr lang="en-US" sz="2400" baseline="-25000" dirty="0">
                <a:latin typeface="+mj-lt"/>
                <a:ea typeface="MS PGothic" charset="0"/>
              </a:rPr>
              <a:t>4</a:t>
            </a:r>
            <a:r>
              <a:rPr lang="en-US" sz="2400" dirty="0">
                <a:latin typeface="+mj-lt"/>
                <a:ea typeface="MS PGothic" charset="0"/>
              </a:rPr>
              <a:t>	0 0 2</a:t>
            </a:r>
          </a:p>
          <a:p>
            <a:pPr>
              <a:buNone/>
              <a:tabLst>
                <a:tab pos="2800350" algn="l"/>
                <a:tab pos="3708400" algn="ctr"/>
              </a:tabLst>
            </a:pPr>
            <a:endParaRPr lang="en-US" sz="800" dirty="0">
              <a:latin typeface="+mj-lt"/>
              <a:ea typeface="MS PGothic" charset="0"/>
            </a:endParaRPr>
          </a:p>
          <a:p>
            <a:pPr>
              <a:tabLst>
                <a:tab pos="2800350" algn="l"/>
                <a:tab pos="3708400" algn="ctr"/>
              </a:tabLst>
            </a:pPr>
            <a:r>
              <a:rPr lang="en-US" dirty="0">
                <a:latin typeface="+mj-lt"/>
                <a:ea typeface="MS PGothic" charset="0"/>
              </a:rPr>
              <a:t>State of system?</a:t>
            </a:r>
          </a:p>
          <a:p>
            <a:pPr lvl="1">
              <a:tabLst>
                <a:tab pos="2800350" algn="l"/>
                <a:tab pos="3708400" algn="ctr"/>
              </a:tabLst>
            </a:pPr>
            <a:r>
              <a:rPr lang="en-US" dirty="0">
                <a:latin typeface="+mj-lt"/>
                <a:ea typeface="MS PGothic" charset="0"/>
              </a:rPr>
              <a:t>Can reclaim resources held by process </a:t>
            </a:r>
            <a:r>
              <a:rPr lang="en-US" b="1" i="1" dirty="0">
                <a:latin typeface="+mj-lt"/>
                <a:ea typeface="MS PGothic" charset="0"/>
              </a:rPr>
              <a:t>P</a:t>
            </a:r>
            <a:r>
              <a:rPr lang="en-US" b="1" baseline="-25000" dirty="0">
                <a:latin typeface="+mj-lt"/>
                <a:ea typeface="MS PGothic" charset="0"/>
              </a:rPr>
              <a:t>0</a:t>
            </a:r>
            <a:r>
              <a:rPr lang="en-US" dirty="0">
                <a:latin typeface="+mj-lt"/>
                <a:ea typeface="MS PGothic" charset="0"/>
              </a:rPr>
              <a:t>, but insufficient resources to fulfill other processes; requests</a:t>
            </a:r>
          </a:p>
          <a:p>
            <a:pPr lvl="1">
              <a:tabLst>
                <a:tab pos="2800350" algn="l"/>
                <a:tab pos="3708400" algn="ctr"/>
              </a:tabLst>
            </a:pPr>
            <a:r>
              <a:rPr lang="en-US" dirty="0">
                <a:latin typeface="+mj-lt"/>
                <a:ea typeface="MS PGothic" charset="0"/>
              </a:rPr>
              <a:t>Deadlock exists, consisting of processes </a:t>
            </a:r>
            <a:r>
              <a:rPr lang="en-US" b="1" i="1" dirty="0">
                <a:latin typeface="+mj-lt"/>
                <a:ea typeface="MS PGothic" charset="0"/>
              </a:rPr>
              <a:t>P</a:t>
            </a:r>
            <a:r>
              <a:rPr lang="en-US" b="1" baseline="-25000" dirty="0">
                <a:latin typeface="+mj-lt"/>
                <a:ea typeface="MS PGothic" charset="0"/>
              </a:rPr>
              <a:t>1</a:t>
            </a:r>
            <a:r>
              <a:rPr lang="en-US" b="1" dirty="0">
                <a:latin typeface="+mj-lt"/>
                <a:ea typeface="MS PGothic" charset="0"/>
              </a:rPr>
              <a:t>, </a:t>
            </a:r>
            <a:r>
              <a:rPr lang="en-US" b="1" baseline="-25000" dirty="0">
                <a:latin typeface="+mj-lt"/>
                <a:ea typeface="MS PGothic" charset="0"/>
              </a:rPr>
              <a:t> </a:t>
            </a:r>
            <a:r>
              <a:rPr lang="en-US" b="1" i="1" dirty="0">
                <a:latin typeface="+mj-lt"/>
                <a:ea typeface="MS PGothic" charset="0"/>
              </a:rPr>
              <a:t>P</a:t>
            </a:r>
            <a:r>
              <a:rPr lang="en-US" b="1" baseline="-25000" dirty="0">
                <a:latin typeface="+mj-lt"/>
                <a:ea typeface="MS PGothic" charset="0"/>
              </a:rPr>
              <a:t>2</a:t>
            </a:r>
            <a:r>
              <a:rPr lang="en-US" b="1" dirty="0">
                <a:latin typeface="+mj-lt"/>
                <a:ea typeface="MS PGothic" charset="0"/>
              </a:rPr>
              <a:t>, </a:t>
            </a:r>
            <a:r>
              <a:rPr lang="en-US" b="1" i="1" dirty="0">
                <a:latin typeface="+mj-lt"/>
                <a:ea typeface="MS PGothic" charset="0"/>
              </a:rPr>
              <a:t>P</a:t>
            </a:r>
            <a:r>
              <a:rPr lang="en-US" b="1" baseline="-25000" dirty="0">
                <a:latin typeface="+mj-lt"/>
                <a:ea typeface="MS PGothic" charset="0"/>
              </a:rPr>
              <a:t>3</a:t>
            </a:r>
            <a:r>
              <a:rPr lang="en-US" dirty="0">
                <a:latin typeface="+mj-lt"/>
                <a:ea typeface="MS PGothic" charset="0"/>
              </a:rPr>
              <a:t>, and </a:t>
            </a:r>
            <a:r>
              <a:rPr lang="en-US" b="1" i="1" dirty="0">
                <a:latin typeface="+mj-lt"/>
                <a:ea typeface="MS PGothic" charset="0"/>
              </a:rPr>
              <a:t>P</a:t>
            </a:r>
            <a:r>
              <a:rPr lang="en-US" b="1" baseline="-25000" dirty="0">
                <a:latin typeface="+mj-lt"/>
                <a:ea typeface="MS PGothic" charset="0"/>
              </a:rPr>
              <a:t>4</a:t>
            </a:r>
            <a:endParaRPr lang="en-US" b="1" dirty="0">
              <a:latin typeface="+mj-lt"/>
              <a:ea typeface="MS PGothic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0CFA0-3E24-3141-A4B7-FE671916A35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863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2624138" y="230188"/>
            <a:ext cx="7586662" cy="576262"/>
          </a:xfrm>
        </p:spPr>
        <p:txBody>
          <a:bodyPr/>
          <a:lstStyle/>
          <a:p>
            <a:pPr eaLnBrk="1" hangingPunct="1"/>
            <a:r>
              <a:rPr lang="en-US" dirty="0">
                <a:latin typeface="+mj-lt"/>
                <a:ea typeface="MS PGothic" charset="0"/>
              </a:rPr>
              <a:t>Detection-Algorithm Usage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122364"/>
            <a:ext cx="8305800" cy="4530725"/>
          </a:xfrm>
        </p:spPr>
        <p:txBody>
          <a:bodyPr/>
          <a:lstStyle/>
          <a:p>
            <a:r>
              <a:rPr lang="en-US" dirty="0">
                <a:latin typeface="+mn-lt"/>
                <a:ea typeface="MS PGothic" charset="0"/>
              </a:rPr>
              <a:t>When, and how often, to invoke depends on:</a:t>
            </a:r>
          </a:p>
          <a:p>
            <a:pPr lvl="1"/>
            <a:r>
              <a:rPr lang="en-US" dirty="0">
                <a:latin typeface="+mn-lt"/>
                <a:ea typeface="MS PGothic" charset="0"/>
              </a:rPr>
              <a:t>How often a deadlock is likely to occur?</a:t>
            </a:r>
          </a:p>
          <a:p>
            <a:pPr lvl="1"/>
            <a:r>
              <a:rPr lang="en-US" dirty="0">
                <a:latin typeface="+mn-lt"/>
                <a:ea typeface="MS PGothic" charset="0"/>
              </a:rPr>
              <a:t>How many processes will need to be rolled back?</a:t>
            </a:r>
          </a:p>
          <a:p>
            <a:pPr lvl="2"/>
            <a:r>
              <a:rPr lang="en-US" dirty="0">
                <a:latin typeface="+mn-lt"/>
                <a:ea typeface="MS PGothic" charset="0"/>
              </a:rPr>
              <a:t>one for each disjoint cycle</a:t>
            </a:r>
            <a:br>
              <a:rPr lang="en-US" dirty="0">
                <a:latin typeface="+mn-lt"/>
                <a:ea typeface="MS PGothic" charset="0"/>
              </a:rPr>
            </a:br>
            <a:endParaRPr lang="en-US" dirty="0">
              <a:latin typeface="+mn-lt"/>
              <a:ea typeface="MS PGothic" charset="0"/>
            </a:endParaRPr>
          </a:p>
          <a:p>
            <a:r>
              <a:rPr lang="en-US" dirty="0">
                <a:latin typeface="+mn-lt"/>
                <a:ea typeface="MS PGothic" charset="0"/>
              </a:rPr>
              <a:t>If detection algorithm is invoked arbitrarily, there may be many cycles in the resource graph and so we would not be able to tell which of the many deadlocked processes </a:t>
            </a:r>
            <a:r>
              <a:rPr lang="ja-JP" altLang="en-US" dirty="0">
                <a:latin typeface="+mn-lt"/>
                <a:ea typeface="MS PGothic" charset="0"/>
              </a:rPr>
              <a:t>“</a:t>
            </a:r>
            <a:r>
              <a:rPr lang="en-US" altLang="ja-JP" dirty="0">
                <a:latin typeface="+mn-lt"/>
                <a:ea typeface="MS PGothic" charset="0"/>
              </a:rPr>
              <a:t>caused</a:t>
            </a:r>
            <a:r>
              <a:rPr lang="ja-JP" altLang="en-US" dirty="0">
                <a:latin typeface="+mn-lt"/>
                <a:ea typeface="MS PGothic" charset="0"/>
              </a:rPr>
              <a:t>”</a:t>
            </a:r>
            <a:r>
              <a:rPr lang="en-US" altLang="ja-JP" dirty="0">
                <a:latin typeface="+mn-lt"/>
                <a:ea typeface="MS PGothic" charset="0"/>
              </a:rPr>
              <a:t> the deadlock.</a:t>
            </a:r>
            <a:endParaRPr lang="en-US" dirty="0">
              <a:latin typeface="+mn-lt"/>
              <a:ea typeface="MS PGothic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0CFA0-3E24-3141-A4B7-FE671916A35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32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2" y="228600"/>
            <a:ext cx="8534399" cy="1295400"/>
          </a:xfrm>
        </p:spPr>
        <p:txBody>
          <a:bodyPr/>
          <a:lstStyle/>
          <a:p>
            <a:pPr eaLnBrk="1" hangingPunct="1"/>
            <a:r>
              <a:rPr lang="en-US" dirty="0">
                <a:latin typeface="+mj-lt"/>
                <a:ea typeface="MS PGothic" charset="0"/>
              </a:rPr>
              <a:t>Recovery from Deadlock:  Process Termination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524000"/>
            <a:ext cx="8305800" cy="4953000"/>
          </a:xfrm>
        </p:spPr>
        <p:txBody>
          <a:bodyPr/>
          <a:lstStyle/>
          <a:p>
            <a:r>
              <a:rPr lang="en-US" dirty="0">
                <a:latin typeface="+mn-lt"/>
                <a:ea typeface="MS PGothic" charset="0"/>
              </a:rPr>
              <a:t>Abort all deadlocked processes</a:t>
            </a:r>
          </a:p>
          <a:p>
            <a:r>
              <a:rPr lang="en-US" dirty="0">
                <a:latin typeface="+mn-lt"/>
                <a:ea typeface="MS PGothic" charset="0"/>
              </a:rPr>
              <a:t>Abort one process at a time until the deadlock cycle is eliminated</a:t>
            </a:r>
            <a:br>
              <a:rPr lang="en-US" dirty="0">
                <a:latin typeface="+mn-lt"/>
                <a:ea typeface="MS PGothic" charset="0"/>
              </a:rPr>
            </a:br>
            <a:endParaRPr lang="en-US" dirty="0">
              <a:latin typeface="+mn-lt"/>
              <a:ea typeface="MS PGothic" charset="0"/>
            </a:endParaRPr>
          </a:p>
          <a:p>
            <a:r>
              <a:rPr lang="en-US" dirty="0">
                <a:latin typeface="+mn-lt"/>
                <a:ea typeface="MS PGothic" charset="0"/>
              </a:rPr>
              <a:t>In which order should we choose to abort?</a:t>
            </a:r>
          </a:p>
          <a:p>
            <a:pPr marL="800100" lvl="1" indent="-342900">
              <a:buFont typeface="Arial" charset="0"/>
              <a:buAutoNum type="arabicPeriod"/>
            </a:pPr>
            <a:r>
              <a:rPr lang="en-US" dirty="0">
                <a:latin typeface="+mn-lt"/>
                <a:ea typeface="MS PGothic" charset="0"/>
              </a:rPr>
              <a:t>Priority of the process</a:t>
            </a:r>
          </a:p>
          <a:p>
            <a:pPr marL="800100" lvl="1" indent="-342900">
              <a:buFont typeface="Arial" charset="0"/>
              <a:buAutoNum type="arabicPeriod"/>
            </a:pPr>
            <a:r>
              <a:rPr lang="en-US" dirty="0">
                <a:latin typeface="+mn-lt"/>
                <a:ea typeface="MS PGothic" charset="0"/>
              </a:rPr>
              <a:t>How long process has computed, and how much longer to completion</a:t>
            </a:r>
          </a:p>
          <a:p>
            <a:pPr marL="800100" lvl="1" indent="-342900">
              <a:buFont typeface="Arial" charset="0"/>
              <a:buAutoNum type="arabicPeriod"/>
            </a:pPr>
            <a:r>
              <a:rPr lang="en-US" dirty="0">
                <a:latin typeface="+mn-lt"/>
                <a:ea typeface="MS PGothic" charset="0"/>
              </a:rPr>
              <a:t>Resources the process has used</a:t>
            </a:r>
          </a:p>
          <a:p>
            <a:pPr marL="800100" lvl="1" indent="-342900">
              <a:buFont typeface="Arial" charset="0"/>
              <a:buAutoNum type="arabicPeriod"/>
            </a:pPr>
            <a:r>
              <a:rPr lang="en-US" dirty="0">
                <a:latin typeface="+mn-lt"/>
                <a:ea typeface="MS PGothic" charset="0"/>
              </a:rPr>
              <a:t>Resources process needs to complete</a:t>
            </a:r>
          </a:p>
          <a:p>
            <a:pPr marL="800100" lvl="1" indent="-342900">
              <a:buFont typeface="Arial" charset="0"/>
              <a:buAutoNum type="arabicPeriod"/>
            </a:pPr>
            <a:r>
              <a:rPr lang="en-US" dirty="0">
                <a:latin typeface="+mn-lt"/>
                <a:ea typeface="MS PGothic" charset="0"/>
              </a:rPr>
              <a:t>How many processes will need to be terminated</a:t>
            </a:r>
          </a:p>
          <a:p>
            <a:pPr marL="800100" lvl="1" indent="-342900">
              <a:buFont typeface="Arial" charset="0"/>
              <a:buAutoNum type="arabicPeriod"/>
            </a:pPr>
            <a:r>
              <a:rPr lang="en-US" dirty="0">
                <a:latin typeface="+mn-lt"/>
                <a:ea typeface="MS PGothic" charset="0"/>
              </a:rPr>
              <a:t>Is process interactive or batch?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>
              <a:defRPr/>
            </a:pPr>
            <a:fld id="{4650CFA0-3E24-3141-A4B7-FE671916A352}" type="slidenum">
              <a:rPr lang="en-US" smtClean="0"/>
              <a:pPr algn="l">
                <a:defRPr/>
              </a:pPr>
              <a:t>15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11842" y="2590801"/>
            <a:ext cx="4860758" cy="461665"/>
          </a:xfrm>
          <a:prstGeom prst="rect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0000"/>
                </a:solidFill>
                <a:latin typeface="Calibri"/>
                <a:cs typeface="Calibri"/>
              </a:rPr>
              <a:t>   </a:t>
            </a:r>
            <a:r>
              <a:rPr lang="en-US" sz="2400">
                <a:solidFill>
                  <a:schemeClr val="tx1"/>
                </a:solidFill>
                <a:latin typeface="Calibri"/>
                <a:cs typeface="Calibri"/>
              </a:rPr>
              <a:t>Which </a:t>
            </a:r>
            <a:r>
              <a:rPr lang="en-US" sz="2400" dirty="0">
                <a:solidFill>
                  <a:schemeClr val="tx1"/>
                </a:solidFill>
                <a:latin typeface="Calibri"/>
                <a:cs typeface="Calibri"/>
              </a:rPr>
              <a:t>one do you prefer? Why?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200400"/>
            <a:ext cx="83820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716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8020050" cy="1219200"/>
          </a:xfrm>
        </p:spPr>
        <p:txBody>
          <a:bodyPr/>
          <a:lstStyle/>
          <a:p>
            <a:pPr eaLnBrk="1" hangingPunct="1"/>
            <a:r>
              <a:rPr lang="en-US" dirty="0">
                <a:latin typeface="+mj-lt"/>
                <a:ea typeface="MS PGothic" charset="0"/>
              </a:rPr>
              <a:t>Recovery from Deadlock:  Resource Preemption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2200" y="1676400"/>
            <a:ext cx="7772400" cy="4483100"/>
          </a:xfrm>
        </p:spPr>
        <p:txBody>
          <a:bodyPr/>
          <a:lstStyle/>
          <a:p>
            <a:r>
              <a:rPr lang="en-US" b="1" dirty="0">
                <a:latin typeface="+mn-lt"/>
                <a:ea typeface="MS PGothic" charset="0"/>
              </a:rPr>
              <a:t>Selecting a victim </a:t>
            </a:r>
            <a:r>
              <a:rPr lang="en-US" dirty="0">
                <a:latin typeface="+mn-lt"/>
                <a:ea typeface="MS PGothic" charset="0"/>
              </a:rPr>
              <a:t>– minimize cost</a:t>
            </a:r>
            <a:br>
              <a:rPr lang="en-US" dirty="0">
                <a:latin typeface="+mn-lt"/>
                <a:ea typeface="MS PGothic" charset="0"/>
              </a:rPr>
            </a:br>
            <a:endParaRPr lang="en-US" dirty="0">
              <a:latin typeface="+mn-lt"/>
              <a:ea typeface="MS PGothic" charset="0"/>
            </a:endParaRPr>
          </a:p>
          <a:p>
            <a:r>
              <a:rPr lang="en-US" b="1" dirty="0">
                <a:latin typeface="+mn-lt"/>
                <a:ea typeface="MS PGothic" charset="0"/>
              </a:rPr>
              <a:t>Rollback</a:t>
            </a:r>
            <a:r>
              <a:rPr lang="en-US" dirty="0">
                <a:latin typeface="+mn-lt"/>
                <a:ea typeface="MS PGothic" charset="0"/>
              </a:rPr>
              <a:t> – return to some safe state, restart process for that state</a:t>
            </a:r>
            <a:br>
              <a:rPr lang="en-US" dirty="0">
                <a:latin typeface="+mn-lt"/>
                <a:ea typeface="MS PGothic" charset="0"/>
              </a:rPr>
            </a:br>
            <a:endParaRPr lang="en-US" dirty="0">
              <a:latin typeface="+mn-lt"/>
              <a:ea typeface="MS PGothic" charset="0"/>
            </a:endParaRPr>
          </a:p>
          <a:p>
            <a:r>
              <a:rPr lang="en-US" b="1" dirty="0">
                <a:latin typeface="+mn-lt"/>
                <a:ea typeface="MS PGothic" charset="0"/>
              </a:rPr>
              <a:t>Starvation</a:t>
            </a:r>
            <a:r>
              <a:rPr lang="en-US" dirty="0">
                <a:latin typeface="+mn-lt"/>
                <a:ea typeface="MS PGothic" charset="0"/>
              </a:rPr>
              <a:t> –  same process may always be picked as victim, include number of rollback in cost factor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0CFA0-3E24-3141-A4B7-FE671916A35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134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76212"/>
            <a:ext cx="8229600" cy="966788"/>
          </a:xfrm>
        </p:spPr>
        <p:txBody>
          <a:bodyPr/>
          <a:lstStyle/>
          <a:p>
            <a:pPr eaLnBrk="1" hangingPunct="1"/>
            <a:r>
              <a:rPr lang="en-US" dirty="0">
                <a:latin typeface="+mj-lt"/>
                <a:ea typeface="MS PGothic" charset="0"/>
              </a:rPr>
              <a:t>Summary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371600"/>
            <a:ext cx="7683500" cy="4270374"/>
          </a:xfrm>
        </p:spPr>
        <p:txBody>
          <a:bodyPr/>
          <a:lstStyle/>
          <a:p>
            <a:r>
              <a:rPr lang="en-US" dirty="0">
                <a:latin typeface="+mn-lt"/>
                <a:ea typeface="MS PGothic" charset="0"/>
              </a:rPr>
              <a:t>The Banker’s Algorithm</a:t>
            </a:r>
          </a:p>
          <a:p>
            <a:pPr lvl="1"/>
            <a:r>
              <a:rPr lang="en-US" altLang="en-US" dirty="0"/>
              <a:t>The Safety Algorithm</a:t>
            </a:r>
          </a:p>
          <a:p>
            <a:pPr lvl="1"/>
            <a:r>
              <a:rPr lang="en-US" dirty="0">
                <a:ea typeface="MS PGothic" charset="0"/>
              </a:rPr>
              <a:t>Resource-Request Algorithm</a:t>
            </a:r>
          </a:p>
          <a:p>
            <a:pPr lvl="1"/>
            <a:endParaRPr lang="en-US" dirty="0">
              <a:latin typeface="+mn-lt"/>
              <a:ea typeface="MS PGothic" charset="0"/>
            </a:endParaRPr>
          </a:p>
          <a:p>
            <a:r>
              <a:rPr lang="en-US" dirty="0">
                <a:ea typeface="MS PGothic" charset="0"/>
              </a:rPr>
              <a:t>The detection algorithm</a:t>
            </a:r>
            <a:br>
              <a:rPr lang="en-US" dirty="0">
                <a:ea typeface="MS PGothic" charset="0"/>
              </a:rPr>
            </a:br>
            <a:endParaRPr lang="en-US" dirty="0">
              <a:ea typeface="MS PGothic" charset="0"/>
            </a:endParaRPr>
          </a:p>
          <a:p>
            <a:r>
              <a:rPr lang="en-US" dirty="0">
                <a:ea typeface="MS PGothic" charset="0"/>
              </a:rPr>
              <a:t>The recovery scheme</a:t>
            </a:r>
          </a:p>
          <a:p>
            <a:pPr lvl="1"/>
            <a:endParaRPr lang="en-US" dirty="0">
              <a:latin typeface="+mn-lt"/>
              <a:ea typeface="MS PGothic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0CFA0-3E24-3141-A4B7-FE671916A35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680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29396"/>
            <a:ext cx="10845800" cy="829319"/>
          </a:xfrm>
        </p:spPr>
        <p:txBody>
          <a:bodyPr/>
          <a:lstStyle/>
          <a:p>
            <a:pPr eaLnBrk="1" hangingPunct="1"/>
            <a:r>
              <a:rPr lang="en-US" sz="3200" dirty="0">
                <a:solidFill>
                  <a:srgbClr val="FF0000"/>
                </a:solidFill>
                <a:latin typeface="+mj-lt"/>
                <a:ea typeface="MS PGothic" charset="0"/>
              </a:rPr>
              <a:t>Review: </a:t>
            </a:r>
            <a:r>
              <a:rPr lang="en-US" sz="3200" dirty="0">
                <a:latin typeface="+mj-lt"/>
                <a:ea typeface="MS PGothic" charset="0"/>
              </a:rPr>
              <a:t>How to update the </a:t>
            </a:r>
            <a:r>
              <a:rPr lang="en-US" sz="3200" dirty="0">
                <a:latin typeface="Courier New" charset="0"/>
                <a:ea typeface="Courier New" charset="0"/>
                <a:cs typeface="Courier New" charset="0"/>
              </a:rPr>
              <a:t>Allocation</a:t>
            </a:r>
            <a:r>
              <a:rPr lang="en-US" sz="3200" dirty="0">
                <a:latin typeface="+mj-lt"/>
                <a:ea typeface="MS PGothic" charset="0"/>
              </a:rPr>
              <a:t> and </a:t>
            </a:r>
            <a:r>
              <a:rPr lang="en-US" sz="3200" dirty="0">
                <a:latin typeface="Courier New" charset="0"/>
                <a:ea typeface="Courier New" charset="0"/>
                <a:cs typeface="Courier New" charset="0"/>
              </a:rPr>
              <a:t>Need</a:t>
            </a:r>
            <a:r>
              <a:rPr lang="en-US" sz="3200" dirty="0">
                <a:latin typeface="+mj-lt"/>
                <a:ea typeface="MS PGothic" charset="0"/>
              </a:rPr>
              <a:t> Matrices?     </a:t>
            </a:r>
            <a:br>
              <a:rPr lang="en-US" sz="3200" dirty="0">
                <a:latin typeface="+mj-lt"/>
                <a:ea typeface="MS PGothic" charset="0"/>
              </a:rPr>
            </a:br>
            <a:r>
              <a:rPr lang="en-US" sz="3200" i="1" dirty="0">
                <a:latin typeface="+mj-lt"/>
                <a:ea typeface="MS PGothic" charset="0"/>
              </a:rPr>
              <a:t>P</a:t>
            </a:r>
            <a:r>
              <a:rPr lang="en-US" sz="3200" baseline="-25000" dirty="0">
                <a:latin typeface="+mj-lt"/>
                <a:ea typeface="MS PGothic" charset="0"/>
              </a:rPr>
              <a:t>1</a:t>
            </a:r>
            <a:r>
              <a:rPr lang="en-US" sz="3200" dirty="0">
                <a:latin typeface="+mj-lt"/>
                <a:ea typeface="MS PGothic" charset="0"/>
              </a:rPr>
              <a:t> requests </a:t>
            </a:r>
            <a:r>
              <a:rPr lang="en-US" sz="3200" dirty="0">
                <a:solidFill>
                  <a:srgbClr val="FF0000"/>
                </a:solidFill>
                <a:latin typeface="+mj-lt"/>
                <a:ea typeface="MS PGothic" charset="0"/>
              </a:rPr>
              <a:t>(1,0,2)</a:t>
            </a:r>
            <a:endParaRPr lang="en-US" sz="3200" dirty="0">
              <a:latin typeface="+mj-lt"/>
              <a:ea typeface="MS PGothic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3581400"/>
            <a:ext cx="8991600" cy="2971800"/>
          </a:xfrm>
        </p:spPr>
        <p:txBody>
          <a:bodyPr/>
          <a:lstStyle/>
          <a:p>
            <a:pPr marL="0" indent="0"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400" dirty="0">
                <a:latin typeface="+mj-lt"/>
                <a:ea typeface="MS PGothic" charset="0"/>
              </a:rPr>
              <a:t>          Check that Request </a:t>
            </a:r>
            <a:r>
              <a:rPr lang="en-US" sz="2400" dirty="0">
                <a:latin typeface="+mj-lt"/>
                <a:ea typeface="MS PGothic" charset="0"/>
                <a:sym typeface="Symbol" charset="0"/>
              </a:rPr>
              <a:t> Available (that is, </a:t>
            </a:r>
            <a:r>
              <a:rPr lang="en-US" sz="2400" dirty="0">
                <a:solidFill>
                  <a:srgbClr val="FF0000"/>
                </a:solidFill>
                <a:latin typeface="+mj-lt"/>
                <a:ea typeface="MS PGothic" charset="0"/>
                <a:sym typeface="Symbol" charset="0"/>
              </a:rPr>
              <a:t>(1,0,2)  (3,3,2)</a:t>
            </a:r>
            <a:r>
              <a:rPr lang="en-US" sz="2400" dirty="0">
                <a:latin typeface="+mj-lt"/>
                <a:ea typeface="MS PGothic" charset="0"/>
                <a:sym typeface="Symbol" charset="0"/>
              </a:rPr>
              <a:t>  true</a:t>
            </a:r>
            <a:endParaRPr lang="en-US" sz="2400" i="1" dirty="0">
              <a:latin typeface="+mj-lt"/>
              <a:ea typeface="MS PGothic" charset="0"/>
              <a:sym typeface="Symbol" charset="0"/>
            </a:endParaRPr>
          </a:p>
          <a:p>
            <a:pPr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400" i="1" dirty="0">
                <a:latin typeface="+mj-lt"/>
                <a:ea typeface="MS PGothic" charset="0"/>
              </a:rPr>
              <a:t>			</a:t>
            </a:r>
            <a:r>
              <a:rPr lang="en-US" sz="2400" i="1" u="sng" dirty="0">
                <a:latin typeface="+mj-lt"/>
                <a:ea typeface="MS PGothic" charset="0"/>
              </a:rPr>
              <a:t>Allocation</a:t>
            </a:r>
            <a:r>
              <a:rPr lang="en-US" sz="2400" i="1" dirty="0">
                <a:latin typeface="+mj-lt"/>
                <a:ea typeface="MS PGothic" charset="0"/>
              </a:rPr>
              <a:t>	</a:t>
            </a:r>
            <a:r>
              <a:rPr lang="en-US" sz="2400" i="1" u="sng" dirty="0">
                <a:latin typeface="+mj-lt"/>
                <a:ea typeface="MS PGothic" charset="0"/>
              </a:rPr>
              <a:t>Need</a:t>
            </a:r>
            <a:r>
              <a:rPr lang="en-US" sz="2400" i="1" dirty="0">
                <a:latin typeface="+mj-lt"/>
                <a:ea typeface="MS PGothic" charset="0"/>
              </a:rPr>
              <a:t>	   </a:t>
            </a:r>
            <a:r>
              <a:rPr lang="en-US" sz="2400" i="1" u="sng" dirty="0">
                <a:latin typeface="+mj-lt"/>
                <a:ea typeface="MS PGothic" charset="0"/>
              </a:rPr>
              <a:t>Available</a:t>
            </a:r>
            <a:endParaRPr lang="en-US" sz="2400" i="1" dirty="0">
              <a:latin typeface="+mj-lt"/>
              <a:ea typeface="MS PGothic" charset="0"/>
            </a:endParaRPr>
          </a:p>
          <a:p>
            <a:pPr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400" i="1" dirty="0">
                <a:latin typeface="+mj-lt"/>
                <a:ea typeface="MS PGothic" charset="0"/>
              </a:rPr>
              <a:t>			A B C	A B C	 A B C </a:t>
            </a:r>
          </a:p>
          <a:p>
            <a:pPr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400" dirty="0">
                <a:latin typeface="+mj-lt"/>
                <a:ea typeface="MS PGothic" charset="0"/>
              </a:rPr>
              <a:t>		</a:t>
            </a:r>
            <a:r>
              <a:rPr lang="en-US" sz="2400" i="1" dirty="0">
                <a:latin typeface="+mj-lt"/>
                <a:ea typeface="MS PGothic" charset="0"/>
              </a:rPr>
              <a:t>P</a:t>
            </a:r>
            <a:r>
              <a:rPr lang="en-US" sz="2400" baseline="-25000" dirty="0">
                <a:latin typeface="+mj-lt"/>
                <a:ea typeface="MS PGothic" charset="0"/>
              </a:rPr>
              <a:t>0</a:t>
            </a:r>
            <a:r>
              <a:rPr lang="en-US" sz="2400" dirty="0">
                <a:latin typeface="+mj-lt"/>
                <a:ea typeface="MS PGothic" charset="0"/>
              </a:rPr>
              <a:t>	0 1 0 	7 4 3 	2 3 0</a:t>
            </a:r>
          </a:p>
          <a:p>
            <a:pPr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400" dirty="0">
                <a:latin typeface="+mj-lt"/>
                <a:ea typeface="MS PGothic" charset="0"/>
              </a:rPr>
              <a:t>		</a:t>
            </a:r>
            <a:r>
              <a:rPr lang="en-US" sz="2400" i="1" dirty="0">
                <a:solidFill>
                  <a:srgbClr val="FF0000"/>
                </a:solidFill>
                <a:latin typeface="+mj-lt"/>
                <a:ea typeface="MS PGothic" charset="0"/>
              </a:rPr>
              <a:t>P</a:t>
            </a:r>
            <a:r>
              <a:rPr lang="en-US" sz="2400" baseline="-25000" dirty="0">
                <a:solidFill>
                  <a:srgbClr val="FF0000"/>
                </a:solidFill>
                <a:latin typeface="+mj-lt"/>
                <a:ea typeface="MS PGothic" charset="0"/>
              </a:rPr>
              <a:t>1</a:t>
            </a:r>
            <a:r>
              <a:rPr lang="en-US" sz="2400" dirty="0">
                <a:solidFill>
                  <a:srgbClr val="FF0000"/>
                </a:solidFill>
                <a:latin typeface="+mj-lt"/>
                <a:ea typeface="MS PGothic" charset="0"/>
              </a:rPr>
              <a:t>	     3 0 2          0 2 0 </a:t>
            </a:r>
            <a:r>
              <a:rPr lang="en-US" sz="2400" dirty="0">
                <a:latin typeface="+mj-lt"/>
                <a:ea typeface="MS PGothic" charset="0"/>
              </a:rPr>
              <a:t>	</a:t>
            </a:r>
          </a:p>
          <a:p>
            <a:pPr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400" dirty="0">
                <a:latin typeface="+mj-lt"/>
                <a:ea typeface="MS PGothic" charset="0"/>
              </a:rPr>
              <a:t>		</a:t>
            </a:r>
            <a:r>
              <a:rPr lang="en-US" sz="2400" i="1" dirty="0">
                <a:latin typeface="+mj-lt"/>
                <a:ea typeface="MS PGothic" charset="0"/>
              </a:rPr>
              <a:t>P</a:t>
            </a:r>
            <a:r>
              <a:rPr lang="en-US" sz="2400" baseline="-25000" dirty="0">
                <a:latin typeface="+mj-lt"/>
                <a:ea typeface="MS PGothic" charset="0"/>
              </a:rPr>
              <a:t>2</a:t>
            </a:r>
            <a:r>
              <a:rPr lang="en-US" sz="2400" dirty="0">
                <a:latin typeface="+mj-lt"/>
                <a:ea typeface="MS PGothic" charset="0"/>
              </a:rPr>
              <a:t>	3 0 2 	 6 0 0 </a:t>
            </a:r>
          </a:p>
          <a:p>
            <a:pPr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400" dirty="0">
                <a:latin typeface="+mj-lt"/>
                <a:ea typeface="MS PGothic" charset="0"/>
              </a:rPr>
              <a:t>		</a:t>
            </a:r>
            <a:r>
              <a:rPr lang="en-US" sz="2400" i="1" dirty="0">
                <a:latin typeface="+mj-lt"/>
                <a:ea typeface="MS PGothic" charset="0"/>
              </a:rPr>
              <a:t>P</a:t>
            </a:r>
            <a:r>
              <a:rPr lang="en-US" sz="2400" baseline="-25000" dirty="0">
                <a:latin typeface="+mj-lt"/>
                <a:ea typeface="MS PGothic" charset="0"/>
              </a:rPr>
              <a:t>3</a:t>
            </a:r>
            <a:r>
              <a:rPr lang="en-US" sz="2400" dirty="0">
                <a:latin typeface="+mj-lt"/>
                <a:ea typeface="MS PGothic" charset="0"/>
              </a:rPr>
              <a:t>	2 1 1 	0 1 1</a:t>
            </a:r>
          </a:p>
          <a:p>
            <a:pPr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400" dirty="0">
                <a:latin typeface="+mj-lt"/>
                <a:ea typeface="MS PGothic" charset="0"/>
              </a:rPr>
              <a:t>		</a:t>
            </a:r>
            <a:r>
              <a:rPr lang="en-US" sz="2400" i="1" dirty="0">
                <a:latin typeface="+mj-lt"/>
                <a:ea typeface="MS PGothic" charset="0"/>
              </a:rPr>
              <a:t>P</a:t>
            </a:r>
            <a:r>
              <a:rPr lang="en-US" sz="2400" baseline="-25000" dirty="0">
                <a:latin typeface="+mj-lt"/>
                <a:ea typeface="MS PGothic" charset="0"/>
              </a:rPr>
              <a:t>4</a:t>
            </a:r>
            <a:r>
              <a:rPr lang="en-US" sz="2400" dirty="0">
                <a:latin typeface="+mj-lt"/>
                <a:ea typeface="MS PGothic" charset="0"/>
              </a:rPr>
              <a:t>	0 0 2 	 4 3 1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>
              <a:defRPr/>
            </a:pPr>
            <a:fld id="{4650CFA0-3E24-3141-A4B7-FE671916A352}" type="slidenum">
              <a:rPr lang="en-US" smtClean="0"/>
              <a:pPr algn="l">
                <a:defRPr/>
              </a:pPr>
              <a:t>2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" y="914400"/>
            <a:ext cx="8153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sz="1600" i="1" dirty="0">
                <a:latin typeface="+mn-lt"/>
                <a:ea typeface="MS PGothic" charset="0"/>
              </a:rPr>
              <a:t>                    			 </a:t>
            </a:r>
            <a:r>
              <a:rPr lang="en-US" sz="2000" i="1" dirty="0">
                <a:latin typeface="+mn-lt"/>
                <a:ea typeface="MS PGothic" charset="0"/>
              </a:rPr>
              <a:t> </a:t>
            </a:r>
            <a:r>
              <a:rPr lang="en-US" sz="2400" i="1" u="sng" dirty="0">
                <a:latin typeface="+mn-lt"/>
                <a:ea typeface="MS PGothic" charset="0"/>
              </a:rPr>
              <a:t>Allocation</a:t>
            </a:r>
            <a:r>
              <a:rPr lang="en-US" sz="2400" i="1" dirty="0">
                <a:latin typeface="+mn-lt"/>
                <a:ea typeface="MS PGothic" charset="0"/>
              </a:rPr>
              <a:t>	       </a:t>
            </a:r>
            <a:r>
              <a:rPr lang="en-US" sz="2400" i="1" u="sng" dirty="0">
                <a:latin typeface="+mn-lt"/>
                <a:ea typeface="MS PGothic" charset="0"/>
              </a:rPr>
              <a:t>Max</a:t>
            </a:r>
            <a:r>
              <a:rPr lang="en-US" sz="2400" i="1" dirty="0">
                <a:latin typeface="+mn-lt"/>
                <a:ea typeface="MS PGothic" charset="0"/>
              </a:rPr>
              <a:t>	     </a:t>
            </a:r>
            <a:r>
              <a:rPr lang="en-US" sz="2400" i="1" u="sng" dirty="0">
                <a:latin typeface="+mn-lt"/>
                <a:ea typeface="MS PGothic" charset="0"/>
              </a:rPr>
              <a:t>Available</a:t>
            </a:r>
            <a:endParaRPr lang="en-US" sz="2400" i="1" dirty="0">
              <a:latin typeface="+mn-lt"/>
              <a:ea typeface="MS PGothic" charset="0"/>
            </a:endParaRPr>
          </a:p>
          <a:p>
            <a:pPr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sz="2400" i="1" dirty="0">
                <a:latin typeface="+mn-lt"/>
                <a:ea typeface="MS PGothic" charset="0"/>
              </a:rPr>
              <a:t>		                                  A B C	       A B         A B C</a:t>
            </a:r>
          </a:p>
          <a:p>
            <a:pPr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sz="2400" dirty="0">
                <a:latin typeface="+mn-lt"/>
                <a:ea typeface="MS PGothic" charset="0"/>
              </a:rPr>
              <a:t>		               </a:t>
            </a:r>
            <a:r>
              <a:rPr lang="en-US" sz="2400" i="1" dirty="0">
                <a:latin typeface="+mn-lt"/>
                <a:ea typeface="MS PGothic" charset="0"/>
              </a:rPr>
              <a:t>P</a:t>
            </a:r>
            <a:r>
              <a:rPr lang="en-US" sz="2400" baseline="-25000" dirty="0">
                <a:latin typeface="+mn-lt"/>
                <a:ea typeface="MS PGothic" charset="0"/>
              </a:rPr>
              <a:t>0	</a:t>
            </a:r>
            <a:r>
              <a:rPr lang="en-US" sz="2400" dirty="0">
                <a:latin typeface="+mn-lt"/>
                <a:ea typeface="MS PGothic" charset="0"/>
              </a:rPr>
              <a:t>0 1 0	       7 5 3 	      3 3 2</a:t>
            </a:r>
          </a:p>
          <a:p>
            <a:pPr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sz="2400" dirty="0">
                <a:latin typeface="+mn-lt"/>
                <a:ea typeface="MS PGothic" charset="0"/>
              </a:rPr>
              <a:t>		              </a:t>
            </a:r>
            <a:r>
              <a:rPr lang="en-US" sz="2400" i="1" dirty="0">
                <a:solidFill>
                  <a:srgbClr val="FF0000"/>
                </a:solidFill>
                <a:latin typeface="+mn-lt"/>
                <a:ea typeface="MS PGothic" charset="0"/>
              </a:rPr>
              <a:t>P</a:t>
            </a:r>
            <a:r>
              <a:rPr lang="en-US" sz="2400" baseline="-25000" dirty="0">
                <a:solidFill>
                  <a:srgbClr val="FF0000"/>
                </a:solidFill>
                <a:latin typeface="+mn-lt"/>
                <a:ea typeface="MS PGothic" charset="0"/>
              </a:rPr>
              <a:t>1	</a:t>
            </a:r>
            <a:r>
              <a:rPr lang="en-US" sz="2400" dirty="0">
                <a:solidFill>
                  <a:srgbClr val="FF0000"/>
                </a:solidFill>
                <a:latin typeface="+mn-lt"/>
                <a:ea typeface="MS PGothic" charset="0"/>
              </a:rPr>
              <a:t>2 0 0 	        3 2 2  </a:t>
            </a:r>
          </a:p>
          <a:p>
            <a:pPr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sz="2400" dirty="0">
                <a:latin typeface="+mn-lt"/>
                <a:ea typeface="MS PGothic" charset="0"/>
              </a:rPr>
              <a:t>		              </a:t>
            </a:r>
            <a:r>
              <a:rPr lang="en-US" sz="2400" i="1" dirty="0">
                <a:latin typeface="+mn-lt"/>
                <a:ea typeface="MS PGothic" charset="0"/>
              </a:rPr>
              <a:t>P</a:t>
            </a:r>
            <a:r>
              <a:rPr lang="en-US" sz="2400" baseline="-25000" dirty="0">
                <a:latin typeface="+mn-lt"/>
                <a:ea typeface="MS PGothic" charset="0"/>
              </a:rPr>
              <a:t>2</a:t>
            </a:r>
            <a:r>
              <a:rPr lang="en-US" sz="2400" dirty="0">
                <a:latin typeface="+mn-lt"/>
                <a:ea typeface="MS PGothic" charset="0"/>
              </a:rPr>
              <a:t>	3 0 2 	       9 0 2</a:t>
            </a:r>
          </a:p>
          <a:p>
            <a:pPr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sz="2400" dirty="0">
                <a:latin typeface="+mn-lt"/>
                <a:ea typeface="MS PGothic" charset="0"/>
              </a:rPr>
              <a:t>		             </a:t>
            </a:r>
            <a:r>
              <a:rPr lang="en-US" sz="2400" i="1" dirty="0">
                <a:latin typeface="+mn-lt"/>
                <a:ea typeface="MS PGothic" charset="0"/>
              </a:rPr>
              <a:t>P</a:t>
            </a:r>
            <a:r>
              <a:rPr lang="en-US" sz="2400" baseline="-25000" dirty="0">
                <a:latin typeface="+mn-lt"/>
                <a:ea typeface="MS PGothic" charset="0"/>
              </a:rPr>
              <a:t>3</a:t>
            </a:r>
            <a:r>
              <a:rPr lang="en-US" sz="2400" dirty="0">
                <a:latin typeface="+mn-lt"/>
                <a:ea typeface="MS PGothic" charset="0"/>
              </a:rPr>
              <a:t>	2 1 1 	       2 2 2</a:t>
            </a:r>
          </a:p>
          <a:p>
            <a:pPr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sz="2400" dirty="0">
                <a:latin typeface="+mn-lt"/>
                <a:ea typeface="MS PGothic" charset="0"/>
              </a:rPr>
              <a:t>		             </a:t>
            </a:r>
            <a:r>
              <a:rPr lang="en-US" sz="2400" i="1" dirty="0">
                <a:latin typeface="+mn-lt"/>
                <a:ea typeface="MS PGothic" charset="0"/>
              </a:rPr>
              <a:t>P</a:t>
            </a:r>
            <a:r>
              <a:rPr lang="en-US" sz="2400" baseline="-25000" dirty="0">
                <a:latin typeface="+mn-lt"/>
                <a:ea typeface="MS PGothic" charset="0"/>
              </a:rPr>
              <a:t>4</a:t>
            </a:r>
            <a:r>
              <a:rPr lang="en-US" sz="2400" dirty="0">
                <a:latin typeface="+mn-lt"/>
                <a:ea typeface="MS PGothic" charset="0"/>
              </a:rPr>
              <a:t>	0 0 2	         4 3 3  	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72200" y="2362200"/>
            <a:ext cx="1295400" cy="523220"/>
          </a:xfrm>
          <a:prstGeom prst="rect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alibri"/>
                <a:cs typeface="Calibri"/>
              </a:rPr>
              <a:t>Before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5410200"/>
            <a:ext cx="1295400" cy="523220"/>
          </a:xfrm>
          <a:prstGeom prst="rect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alibri"/>
                <a:cs typeface="Calibri"/>
              </a:rPr>
              <a:t>After</a:t>
            </a:r>
          </a:p>
        </p:txBody>
      </p:sp>
      <p:sp>
        <p:nvSpPr>
          <p:cNvPr id="4" name="Rectangle 3"/>
          <p:cNvSpPr/>
          <p:nvPr/>
        </p:nvSpPr>
        <p:spPr>
          <a:xfrm>
            <a:off x="3657600" y="3648719"/>
            <a:ext cx="2514600" cy="38100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96200" y="1143000"/>
            <a:ext cx="342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libri"/>
                <a:cs typeface="Calibri"/>
              </a:rPr>
              <a:t>1: </a:t>
            </a:r>
            <a:r>
              <a:rPr lang="en-US" sz="2400" dirty="0">
                <a:latin typeface="Calibri"/>
                <a:cs typeface="Calibri"/>
              </a:rPr>
              <a:t>Can the request of P1 be granted? Why?</a:t>
            </a:r>
            <a:r>
              <a:rPr lang="en-US" sz="24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96200" y="4267200"/>
            <a:ext cx="388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libri"/>
                <a:cs typeface="Calibri"/>
              </a:rPr>
              <a:t>2: </a:t>
            </a:r>
            <a:r>
              <a:rPr lang="en-US" sz="2400" dirty="0">
                <a:latin typeface="Calibri"/>
                <a:cs typeface="Calibri"/>
              </a:rPr>
              <a:t>How to update the “Allocation”, “Need”, and Available data?</a:t>
            </a:r>
            <a:r>
              <a:rPr lang="en-US" sz="24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9178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4" grpId="0" animBg="1"/>
      <p:bldP spid="6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28600"/>
            <a:ext cx="9829800" cy="1219200"/>
          </a:xfrm>
        </p:spPr>
        <p:txBody>
          <a:bodyPr/>
          <a:lstStyle/>
          <a:p>
            <a:pPr eaLnBrk="1" hangingPunct="1"/>
            <a:r>
              <a:rPr lang="en-US" sz="4000">
                <a:solidFill>
                  <a:srgbClr val="FF0000"/>
                </a:solidFill>
                <a:ea typeface="MS PGothic" charset="0"/>
              </a:rPr>
              <a:t>Review: </a:t>
            </a:r>
            <a:r>
              <a:rPr lang="en-US" sz="4000">
                <a:latin typeface="+mj-lt"/>
                <a:ea typeface="MS PGothic" charset="0"/>
              </a:rPr>
              <a:t>How </a:t>
            </a:r>
            <a:r>
              <a:rPr lang="en-US" sz="4000" dirty="0">
                <a:latin typeface="+mj-lt"/>
                <a:ea typeface="MS PGothic" charset="0"/>
              </a:rPr>
              <a:t>to determine if a request should be granted? 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447800"/>
            <a:ext cx="9829800" cy="5029200"/>
          </a:xfrm>
        </p:spPr>
        <p:txBody>
          <a:bodyPr/>
          <a:lstStyle/>
          <a:p>
            <a:pPr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000" i="1" dirty="0">
                <a:latin typeface="+mj-lt"/>
                <a:ea typeface="MS PGothic" charset="0"/>
              </a:rPr>
              <a:t>			</a:t>
            </a:r>
            <a:r>
              <a:rPr lang="en-US" sz="2400" i="1" u="sng" dirty="0">
                <a:latin typeface="+mj-lt"/>
                <a:ea typeface="MS PGothic" charset="0"/>
              </a:rPr>
              <a:t>Allocation</a:t>
            </a:r>
            <a:r>
              <a:rPr lang="en-US" sz="2400" i="1" dirty="0">
                <a:latin typeface="+mj-lt"/>
                <a:ea typeface="MS PGothic" charset="0"/>
              </a:rPr>
              <a:t>	</a:t>
            </a:r>
            <a:r>
              <a:rPr lang="en-US" sz="2400" i="1" u="sng" dirty="0">
                <a:latin typeface="+mj-lt"/>
                <a:ea typeface="MS PGothic" charset="0"/>
              </a:rPr>
              <a:t>Need</a:t>
            </a:r>
            <a:r>
              <a:rPr lang="en-US" sz="2400" i="1" dirty="0">
                <a:latin typeface="+mj-lt"/>
                <a:ea typeface="MS PGothic" charset="0"/>
              </a:rPr>
              <a:t>	   </a:t>
            </a:r>
            <a:r>
              <a:rPr lang="en-US" sz="2400" i="1" u="sng" dirty="0">
                <a:latin typeface="+mj-lt"/>
                <a:ea typeface="MS PGothic" charset="0"/>
              </a:rPr>
              <a:t>Available</a:t>
            </a:r>
            <a:endParaRPr lang="en-US" sz="2400" i="1" dirty="0">
              <a:latin typeface="+mj-lt"/>
              <a:ea typeface="MS PGothic" charset="0"/>
            </a:endParaRPr>
          </a:p>
          <a:p>
            <a:pPr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400" i="1" dirty="0">
                <a:latin typeface="+mj-lt"/>
                <a:ea typeface="MS PGothic" charset="0"/>
              </a:rPr>
              <a:t>			A B C	A B C	 A B C </a:t>
            </a:r>
          </a:p>
          <a:p>
            <a:pPr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400" dirty="0">
                <a:latin typeface="+mj-lt"/>
                <a:ea typeface="MS PGothic" charset="0"/>
              </a:rPr>
              <a:t>		</a:t>
            </a:r>
            <a:r>
              <a:rPr lang="en-US" sz="2400" i="1" dirty="0">
                <a:latin typeface="+mj-lt"/>
                <a:ea typeface="MS PGothic" charset="0"/>
              </a:rPr>
              <a:t>P</a:t>
            </a:r>
            <a:r>
              <a:rPr lang="en-US" sz="2400" baseline="-25000" dirty="0">
                <a:latin typeface="+mj-lt"/>
                <a:ea typeface="MS PGothic" charset="0"/>
              </a:rPr>
              <a:t>0</a:t>
            </a:r>
            <a:r>
              <a:rPr lang="en-US" sz="2400" dirty="0">
                <a:latin typeface="+mj-lt"/>
                <a:ea typeface="MS PGothic" charset="0"/>
              </a:rPr>
              <a:t>	0 1 0 	7 4 3 	2 3 0</a:t>
            </a:r>
          </a:p>
          <a:p>
            <a:pPr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400" dirty="0">
                <a:latin typeface="+mj-lt"/>
                <a:ea typeface="MS PGothic" charset="0"/>
              </a:rPr>
              <a:t>		</a:t>
            </a:r>
            <a:r>
              <a:rPr lang="en-US" sz="2400" i="1" dirty="0">
                <a:solidFill>
                  <a:srgbClr val="000000"/>
                </a:solidFill>
                <a:latin typeface="+mj-lt"/>
                <a:ea typeface="MS PGothic" charset="0"/>
              </a:rPr>
              <a:t>P</a:t>
            </a:r>
            <a:r>
              <a:rPr lang="en-US" sz="2400" baseline="-25000" dirty="0">
                <a:solidFill>
                  <a:srgbClr val="000000"/>
                </a:solidFill>
                <a:latin typeface="+mj-lt"/>
                <a:ea typeface="MS PGothic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+mj-lt"/>
                <a:ea typeface="MS PGothic" charset="0"/>
              </a:rPr>
              <a:t>	    3 0 2           0 2 0 	</a:t>
            </a:r>
          </a:p>
          <a:p>
            <a:pPr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400" dirty="0">
                <a:latin typeface="+mj-lt"/>
                <a:ea typeface="MS PGothic" charset="0"/>
              </a:rPr>
              <a:t>		</a:t>
            </a:r>
            <a:r>
              <a:rPr lang="en-US" sz="2400" i="1" dirty="0">
                <a:latin typeface="+mj-lt"/>
                <a:ea typeface="MS PGothic" charset="0"/>
              </a:rPr>
              <a:t>P</a:t>
            </a:r>
            <a:r>
              <a:rPr lang="en-US" sz="2400" baseline="-25000" dirty="0">
                <a:latin typeface="+mj-lt"/>
                <a:ea typeface="MS PGothic" charset="0"/>
              </a:rPr>
              <a:t>2</a:t>
            </a:r>
            <a:r>
              <a:rPr lang="en-US" sz="2400" dirty="0">
                <a:latin typeface="+mj-lt"/>
                <a:ea typeface="MS PGothic" charset="0"/>
              </a:rPr>
              <a:t>	3 0 2 	 6 0 0 </a:t>
            </a:r>
          </a:p>
          <a:p>
            <a:pPr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400" dirty="0">
                <a:latin typeface="+mj-lt"/>
                <a:ea typeface="MS PGothic" charset="0"/>
              </a:rPr>
              <a:t>		</a:t>
            </a:r>
            <a:r>
              <a:rPr lang="en-US" sz="2400" i="1" dirty="0">
                <a:latin typeface="+mj-lt"/>
                <a:ea typeface="MS PGothic" charset="0"/>
              </a:rPr>
              <a:t>P</a:t>
            </a:r>
            <a:r>
              <a:rPr lang="en-US" sz="2400" baseline="-25000" dirty="0">
                <a:latin typeface="+mj-lt"/>
                <a:ea typeface="MS PGothic" charset="0"/>
              </a:rPr>
              <a:t>3</a:t>
            </a:r>
            <a:r>
              <a:rPr lang="en-US" sz="2400" dirty="0">
                <a:latin typeface="+mj-lt"/>
                <a:ea typeface="MS PGothic" charset="0"/>
              </a:rPr>
              <a:t>	2 1 1 	0 1 1</a:t>
            </a:r>
          </a:p>
          <a:p>
            <a:pPr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400" dirty="0">
                <a:latin typeface="+mj-lt"/>
                <a:ea typeface="MS PGothic" charset="0"/>
              </a:rPr>
              <a:t>		</a:t>
            </a:r>
            <a:r>
              <a:rPr lang="en-US" sz="2400" i="1" dirty="0">
                <a:latin typeface="+mj-lt"/>
                <a:ea typeface="MS PGothic" charset="0"/>
              </a:rPr>
              <a:t>P</a:t>
            </a:r>
            <a:r>
              <a:rPr lang="en-US" sz="2400" baseline="-25000" dirty="0">
                <a:latin typeface="+mj-lt"/>
                <a:ea typeface="MS PGothic" charset="0"/>
              </a:rPr>
              <a:t>4</a:t>
            </a:r>
            <a:r>
              <a:rPr lang="en-US" sz="2400" dirty="0">
                <a:latin typeface="+mj-lt"/>
                <a:ea typeface="MS PGothic" charset="0"/>
              </a:rPr>
              <a:t>	0 0 2 	 4 3 1 </a:t>
            </a:r>
          </a:p>
          <a:p>
            <a:pPr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sz="2000" dirty="0">
              <a:latin typeface="+mj-lt"/>
              <a:ea typeface="MS PGothic" charset="0"/>
            </a:endParaRPr>
          </a:p>
          <a:p>
            <a:pPr marL="0" indent="0"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3200" dirty="0">
                <a:latin typeface="+mj-lt"/>
                <a:ea typeface="MS PGothic" charset="0"/>
              </a:rPr>
              <a:t>Given a sequence of &lt;P4, P0&gt;, </a:t>
            </a:r>
          </a:p>
          <a:p>
            <a:pPr marL="0" indent="0"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sz="3200" dirty="0">
              <a:solidFill>
                <a:srgbClr val="FF0000"/>
              </a:solidFill>
              <a:latin typeface="+mj-lt"/>
              <a:ea typeface="MS PGothic" charset="0"/>
            </a:endParaRPr>
          </a:p>
          <a:p>
            <a:pPr marL="0" indent="0"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3200" dirty="0">
                <a:latin typeface="+mj-lt"/>
                <a:ea typeface="MS PGothic" charset="0"/>
              </a:rPr>
              <a:t>Can request for (3,3,0) by </a:t>
            </a:r>
            <a:r>
              <a:rPr lang="en-US" sz="3200" b="1" i="1" dirty="0">
                <a:latin typeface="+mj-lt"/>
                <a:ea typeface="MS PGothic" charset="0"/>
              </a:rPr>
              <a:t>P</a:t>
            </a:r>
            <a:r>
              <a:rPr lang="en-US" sz="3200" b="1" baseline="-25000" dirty="0">
                <a:latin typeface="+mj-lt"/>
                <a:ea typeface="MS PGothic" charset="0"/>
              </a:rPr>
              <a:t>4</a:t>
            </a:r>
            <a:r>
              <a:rPr lang="en-US" sz="3200" dirty="0">
                <a:latin typeface="+mj-lt"/>
                <a:ea typeface="MS PGothic" charset="0"/>
              </a:rPr>
              <a:t> be granted? Why?</a:t>
            </a:r>
          </a:p>
          <a:p>
            <a:pPr marL="0" indent="0"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3200" dirty="0">
                <a:latin typeface="+mj-lt"/>
                <a:ea typeface="MS PGothic" charset="0"/>
              </a:rPr>
              <a:t>Can request for (0,2,0) by </a:t>
            </a:r>
            <a:r>
              <a:rPr lang="en-US" sz="3200" b="1" i="1" dirty="0">
                <a:latin typeface="+mj-lt"/>
                <a:ea typeface="MS PGothic" charset="0"/>
              </a:rPr>
              <a:t>P</a:t>
            </a:r>
            <a:r>
              <a:rPr lang="en-US" sz="3200" b="1" baseline="-25000" dirty="0">
                <a:latin typeface="+mj-lt"/>
                <a:ea typeface="MS PGothic" charset="0"/>
              </a:rPr>
              <a:t>0</a:t>
            </a:r>
            <a:r>
              <a:rPr lang="en-US" sz="3200" dirty="0">
                <a:latin typeface="+mj-lt"/>
                <a:ea typeface="MS PGothic" charset="0"/>
              </a:rPr>
              <a:t> be granted?</a:t>
            </a:r>
          </a:p>
          <a:p>
            <a:pPr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sz="2000" dirty="0">
              <a:latin typeface="+mj-lt"/>
              <a:ea typeface="MS PGothic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>
              <a:defRPr/>
            </a:pPr>
            <a:fld id="{4650CFA0-3E24-3141-A4B7-FE671916A352}" type="slidenum">
              <a:rPr lang="en-US" smtClean="0"/>
              <a:pPr algn="l"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88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66843" y="339036"/>
            <a:ext cx="8229600" cy="1158874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  <a:ea typeface="MS PGothic" charset="0"/>
              </a:rPr>
              <a:t>Teaching Challenge: </a:t>
            </a:r>
            <a:r>
              <a:rPr lang="en-US" altLang="en-US" dirty="0"/>
              <a:t>Safe State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10820400" cy="4562476"/>
          </a:xfrm>
        </p:spPr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When a process requests a resource</a:t>
            </a:r>
            <a:r>
              <a:rPr lang="en-US" altLang="en-US" dirty="0"/>
              <a:t>, system must decide if allocation leaves the system in a safe state</a:t>
            </a:r>
          </a:p>
          <a:p>
            <a:endParaRPr lang="en-US" altLang="en-US" dirty="0"/>
          </a:p>
          <a:p>
            <a:r>
              <a:rPr lang="en-US" altLang="en-US" dirty="0"/>
              <a:t>System is in </a:t>
            </a:r>
            <a:r>
              <a:rPr lang="en-US" altLang="en-US" dirty="0">
                <a:solidFill>
                  <a:srgbClr val="FF0000"/>
                </a:solidFill>
              </a:rPr>
              <a:t>safe state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if there exists </a:t>
            </a:r>
            <a:r>
              <a:rPr lang="en-US" altLang="en-US" dirty="0">
                <a:solidFill>
                  <a:srgbClr val="FF0000"/>
                </a:solidFill>
              </a:rPr>
              <a:t>a sequence &lt;</a:t>
            </a:r>
            <a:r>
              <a:rPr lang="en-US" altLang="en-US" i="1" dirty="0">
                <a:solidFill>
                  <a:srgbClr val="FF0000"/>
                </a:solidFill>
              </a:rPr>
              <a:t>P</a:t>
            </a:r>
            <a:r>
              <a:rPr lang="en-US" altLang="en-US" i="1" baseline="-25000" dirty="0">
                <a:solidFill>
                  <a:srgbClr val="FF0000"/>
                </a:solidFill>
              </a:rPr>
              <a:t>1</a:t>
            </a:r>
            <a:r>
              <a:rPr lang="en-US" altLang="en-US" i="1" dirty="0">
                <a:solidFill>
                  <a:srgbClr val="FF0000"/>
                </a:solidFill>
              </a:rPr>
              <a:t>, P</a:t>
            </a:r>
            <a:r>
              <a:rPr lang="en-US" altLang="en-US" i="1" baseline="-25000" dirty="0">
                <a:solidFill>
                  <a:srgbClr val="FF0000"/>
                </a:solidFill>
              </a:rPr>
              <a:t>2</a:t>
            </a:r>
            <a:r>
              <a:rPr lang="en-US" altLang="en-US" i="1" dirty="0">
                <a:solidFill>
                  <a:srgbClr val="FF0000"/>
                </a:solidFill>
              </a:rPr>
              <a:t>, …, </a:t>
            </a:r>
            <a:r>
              <a:rPr lang="en-US" altLang="en-US" i="1" dirty="0" err="1">
                <a:solidFill>
                  <a:srgbClr val="FF0000"/>
                </a:solidFill>
              </a:rPr>
              <a:t>P</a:t>
            </a:r>
            <a:r>
              <a:rPr lang="en-US" altLang="en-US" i="1" baseline="-25000" dirty="0" err="1">
                <a:solidFill>
                  <a:srgbClr val="FF0000"/>
                </a:solidFill>
              </a:rPr>
              <a:t>n</a:t>
            </a:r>
            <a:r>
              <a:rPr lang="en-US" altLang="en-US" dirty="0">
                <a:solidFill>
                  <a:srgbClr val="FF0000"/>
                </a:solidFill>
              </a:rPr>
              <a:t>&gt; </a:t>
            </a:r>
            <a:r>
              <a:rPr lang="en-US" altLang="en-US" dirty="0"/>
              <a:t>of ALL the  processes  in the systems such that  for each P</a:t>
            </a:r>
            <a:r>
              <a:rPr lang="en-US" altLang="en-US" baseline="-25000" dirty="0"/>
              <a:t>i</a:t>
            </a:r>
            <a:r>
              <a:rPr lang="en-US" altLang="en-US" dirty="0"/>
              <a:t>, the resources that P</a:t>
            </a:r>
            <a:r>
              <a:rPr lang="en-US" altLang="en-US" baseline="-25000" dirty="0"/>
              <a:t>i </a:t>
            </a:r>
            <a:r>
              <a:rPr lang="en-US" altLang="en-US" dirty="0"/>
              <a:t>can still request can be satisfied by currently available resources + resources held by all the 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, with</a:t>
            </a:r>
            <a:r>
              <a:rPr lang="en-US" altLang="en-US" i="1" dirty="0"/>
              <a:t> j </a:t>
            </a:r>
            <a:r>
              <a:rPr lang="en-US" altLang="en-US" dirty="0"/>
              <a:t>&lt; </a:t>
            </a:r>
            <a:r>
              <a:rPr lang="en-US" altLang="en-US" i="1" dirty="0"/>
              <a:t>I</a:t>
            </a: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>
              <a:defRPr/>
            </a:pPr>
            <a:fld id="{4650CFA0-3E24-3141-A4B7-FE671916A352}" type="slidenum">
              <a:rPr lang="en-US" smtClean="0"/>
              <a:pPr algn="l"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02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66688"/>
            <a:ext cx="11658600" cy="1128712"/>
          </a:xfrm>
        </p:spPr>
        <p:txBody>
          <a:bodyPr/>
          <a:lstStyle/>
          <a:p>
            <a:pPr algn="l" eaLnBrk="1" hangingPunct="1"/>
            <a:r>
              <a:rPr lang="en-US" sz="2800" dirty="0">
                <a:solidFill>
                  <a:srgbClr val="FF0000"/>
                </a:solidFill>
                <a:latin typeface="+mj-lt"/>
                <a:ea typeface="MS PGothic" charset="0"/>
              </a:rPr>
              <a:t>Exercise 1. </a:t>
            </a:r>
            <a:r>
              <a:rPr lang="en-US" sz="2800" dirty="0"/>
              <a:t>Please discuss with your group members to</a:t>
            </a:r>
            <a:r>
              <a:rPr lang="en-US" sz="2800" b="1" dirty="0"/>
              <a:t> </a:t>
            </a:r>
            <a:r>
              <a:rPr lang="en-US" sz="2800" dirty="0"/>
              <a:t>study how does the following safety algorithm check if a system is in a safe state. What is Work? Why </a:t>
            </a:r>
            <a:r>
              <a:rPr lang="en-US" sz="2800" i="1" dirty="0"/>
              <a:t>Work</a:t>
            </a:r>
            <a:r>
              <a:rPr lang="en-US" sz="2800" dirty="0"/>
              <a:t> = </a:t>
            </a:r>
            <a:r>
              <a:rPr lang="en-US" sz="2800" i="1" dirty="0"/>
              <a:t>Work </a:t>
            </a:r>
            <a:r>
              <a:rPr lang="en-US" sz="2800" dirty="0"/>
              <a:t>+ </a:t>
            </a:r>
            <a:r>
              <a:rPr lang="en-US" sz="2800" i="1" dirty="0" err="1"/>
              <a:t>Allocation</a:t>
            </a:r>
            <a:r>
              <a:rPr lang="en-US" sz="2800" i="1" baseline="-25000" dirty="0" err="1"/>
              <a:t>i</a:t>
            </a:r>
            <a:r>
              <a:rPr lang="en-US" sz="2800" dirty="0"/>
              <a:t> in step 3? </a:t>
            </a:r>
            <a:endParaRPr lang="en-US" sz="2800" dirty="0">
              <a:latin typeface="+mj-lt"/>
              <a:ea typeface="MS PGothic" charset="0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381126"/>
            <a:ext cx="8077200" cy="4943475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400" dirty="0">
                <a:latin typeface="+mj-lt"/>
                <a:ea typeface="MS PGothic" charset="0"/>
              </a:rPr>
              <a:t>1.	</a:t>
            </a:r>
            <a:r>
              <a:rPr lang="en-US" sz="2400" dirty="0">
                <a:latin typeface="+mn-lt"/>
                <a:ea typeface="MS PGothic" charset="0"/>
              </a:rPr>
              <a:t>Let </a:t>
            </a:r>
            <a:r>
              <a:rPr lang="en-US" sz="2400" b="1" i="1" dirty="0">
                <a:solidFill>
                  <a:srgbClr val="000000"/>
                </a:solidFill>
                <a:latin typeface="+mn-lt"/>
                <a:ea typeface="MS PGothic" charset="0"/>
              </a:rPr>
              <a:t>Work</a:t>
            </a:r>
            <a:r>
              <a:rPr lang="en-US" sz="2400" i="1" dirty="0">
                <a:solidFill>
                  <a:srgbClr val="000000"/>
                </a:solidFill>
                <a:latin typeface="+mn-lt"/>
                <a:ea typeface="MS PGothic" charset="0"/>
              </a:rPr>
              <a:t> </a:t>
            </a:r>
            <a:r>
              <a:rPr lang="en-US" sz="2400" dirty="0">
                <a:latin typeface="+mn-lt"/>
                <a:ea typeface="MS PGothic" charset="0"/>
              </a:rPr>
              <a:t>and </a:t>
            </a:r>
            <a:r>
              <a:rPr lang="en-US" sz="2400" b="1" i="1" dirty="0">
                <a:solidFill>
                  <a:srgbClr val="000000"/>
                </a:solidFill>
                <a:latin typeface="+mn-lt"/>
                <a:ea typeface="MS PGothic" charset="0"/>
              </a:rPr>
              <a:t>Finish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MS PGothic" charset="0"/>
              </a:rPr>
              <a:t> </a:t>
            </a:r>
            <a:r>
              <a:rPr lang="en-US" sz="2400" dirty="0">
                <a:latin typeface="+mn-lt"/>
                <a:ea typeface="MS PGothic" charset="0"/>
              </a:rPr>
              <a:t>be vectors of length</a:t>
            </a:r>
            <a:r>
              <a:rPr lang="en-US" sz="2400" i="1" dirty="0">
                <a:latin typeface="+mn-lt"/>
                <a:ea typeface="MS PGothic" charset="0"/>
              </a:rPr>
              <a:t> m</a:t>
            </a:r>
            <a:r>
              <a:rPr lang="en-US" sz="2400" dirty="0">
                <a:latin typeface="+mn-lt"/>
                <a:ea typeface="MS PGothic" charset="0"/>
              </a:rPr>
              <a:t> and</a:t>
            </a:r>
            <a:r>
              <a:rPr lang="en-US" sz="2400" i="1" dirty="0">
                <a:latin typeface="+mn-lt"/>
                <a:ea typeface="MS PGothic" charset="0"/>
              </a:rPr>
              <a:t> n</a:t>
            </a:r>
            <a:r>
              <a:rPr lang="en-US" sz="2400" dirty="0">
                <a:latin typeface="+mn-lt"/>
                <a:ea typeface="MS PGothic" charset="0"/>
              </a:rPr>
              <a:t>, respectively.  Initialize:</a:t>
            </a:r>
          </a:p>
          <a:p>
            <a:pPr marL="1543050" lvl="3" indent="-342900">
              <a:lnSpc>
                <a:spcPct val="90000"/>
              </a:lnSpc>
              <a:buNone/>
            </a:pPr>
            <a:r>
              <a:rPr lang="en-US" sz="2400" b="1" i="1" dirty="0">
                <a:latin typeface="+mn-lt"/>
                <a:ea typeface="MS PGothic" charset="0"/>
              </a:rPr>
              <a:t>Work </a:t>
            </a:r>
            <a:r>
              <a:rPr lang="en-US" sz="2400" b="1" dirty="0">
                <a:latin typeface="+mn-lt"/>
                <a:ea typeface="MS PGothic" charset="0"/>
              </a:rPr>
              <a:t>= </a:t>
            </a:r>
            <a:r>
              <a:rPr lang="en-US" sz="2400" b="1" i="1" dirty="0">
                <a:latin typeface="+mn-lt"/>
                <a:ea typeface="MS PGothic" charset="0"/>
              </a:rPr>
              <a:t>Available</a:t>
            </a:r>
          </a:p>
          <a:p>
            <a:pPr marL="1543050" lvl="3" indent="-342900">
              <a:lnSpc>
                <a:spcPct val="90000"/>
              </a:lnSpc>
              <a:buNone/>
            </a:pPr>
            <a:r>
              <a:rPr lang="en-US" sz="2400" b="1" i="1" dirty="0">
                <a:latin typeface="+mn-lt"/>
                <a:ea typeface="MS PGothic" charset="0"/>
              </a:rPr>
              <a:t>Finish </a:t>
            </a:r>
            <a:r>
              <a:rPr lang="en-US" sz="2400" b="1" dirty="0">
                <a:latin typeface="+mn-lt"/>
                <a:ea typeface="MS PGothic" charset="0"/>
              </a:rPr>
              <a:t>[</a:t>
            </a:r>
            <a:r>
              <a:rPr lang="en-US" sz="2400" b="1" i="1" dirty="0" err="1">
                <a:latin typeface="+mn-lt"/>
                <a:ea typeface="MS PGothic" charset="0"/>
              </a:rPr>
              <a:t>i</a:t>
            </a:r>
            <a:r>
              <a:rPr lang="en-US" sz="2400" b="1" dirty="0">
                <a:latin typeface="+mn-lt"/>
                <a:ea typeface="MS PGothic" charset="0"/>
              </a:rPr>
              <a:t>] =</a:t>
            </a:r>
            <a:r>
              <a:rPr lang="en-US" sz="2400" b="1" i="1" dirty="0">
                <a:latin typeface="+mn-lt"/>
                <a:ea typeface="MS PGothic" charset="0"/>
              </a:rPr>
              <a:t> false </a:t>
            </a:r>
            <a:r>
              <a:rPr lang="en-US" sz="2400" b="1" dirty="0">
                <a:latin typeface="+mn-lt"/>
                <a:ea typeface="MS PGothic" charset="0"/>
              </a:rPr>
              <a:t>for</a:t>
            </a:r>
            <a:r>
              <a:rPr lang="en-US" sz="2400" b="1" i="1" dirty="0">
                <a:latin typeface="+mn-lt"/>
                <a:ea typeface="MS PGothic" charset="0"/>
              </a:rPr>
              <a:t> </a:t>
            </a:r>
            <a:r>
              <a:rPr lang="en-US" sz="2400" b="1" i="1" dirty="0" err="1">
                <a:latin typeface="+mn-lt"/>
                <a:ea typeface="MS PGothic" charset="0"/>
              </a:rPr>
              <a:t>i</a:t>
            </a:r>
            <a:r>
              <a:rPr lang="en-US" sz="2400" b="1" dirty="0">
                <a:latin typeface="+mn-lt"/>
                <a:ea typeface="MS PGothic" charset="0"/>
              </a:rPr>
              <a:t> = 0, 1, …, </a:t>
            </a:r>
            <a:r>
              <a:rPr lang="en-US" sz="2400" b="1" i="1" dirty="0">
                <a:latin typeface="+mn-lt"/>
                <a:ea typeface="MS PGothic" charset="0"/>
              </a:rPr>
              <a:t>n- </a:t>
            </a:r>
            <a:r>
              <a:rPr lang="en-US" sz="2400" b="1" dirty="0">
                <a:latin typeface="+mn-lt"/>
                <a:ea typeface="MS PGothic" charset="0"/>
              </a:rPr>
              <a:t>1</a:t>
            </a:r>
          </a:p>
          <a:p>
            <a:pPr marL="1543050" lvl="3" indent="-342900">
              <a:lnSpc>
                <a:spcPct val="90000"/>
              </a:lnSpc>
              <a:buNone/>
            </a:pPr>
            <a:endParaRPr lang="en-US" sz="2400" dirty="0">
              <a:latin typeface="+mn-lt"/>
              <a:ea typeface="MS PGothic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400" dirty="0">
                <a:latin typeface="+mn-lt"/>
                <a:ea typeface="MS PGothic" charset="0"/>
              </a:rPr>
              <a:t>2.	Find an </a:t>
            </a:r>
            <a:r>
              <a:rPr lang="en-US" sz="2400" b="1" i="1" dirty="0" err="1">
                <a:latin typeface="+mn-lt"/>
                <a:ea typeface="MS PGothic" charset="0"/>
              </a:rPr>
              <a:t>i</a:t>
            </a:r>
            <a:r>
              <a:rPr lang="en-US" sz="2400" i="1" dirty="0">
                <a:latin typeface="+mn-lt"/>
                <a:ea typeface="MS PGothic" charset="0"/>
              </a:rPr>
              <a:t> </a:t>
            </a:r>
            <a:r>
              <a:rPr lang="en-US" sz="2400" dirty="0">
                <a:latin typeface="+mn-lt"/>
                <a:ea typeface="MS PGothic" charset="0"/>
              </a:rPr>
              <a:t>such that both: </a:t>
            </a:r>
          </a:p>
          <a:p>
            <a:pPr marL="800100" lvl="1" indent="-342900">
              <a:lnSpc>
                <a:spcPct val="90000"/>
              </a:lnSpc>
              <a:buNone/>
            </a:pPr>
            <a:r>
              <a:rPr lang="en-US" dirty="0">
                <a:latin typeface="+mn-lt"/>
                <a:ea typeface="MS PGothic" charset="0"/>
              </a:rPr>
              <a:t>(a) </a:t>
            </a:r>
            <a:r>
              <a:rPr lang="en-US" b="1" i="1" dirty="0">
                <a:latin typeface="+mn-lt"/>
                <a:ea typeface="MS PGothic" charset="0"/>
              </a:rPr>
              <a:t>Finish</a:t>
            </a:r>
            <a:r>
              <a:rPr lang="en-US" b="1" dirty="0">
                <a:latin typeface="+mn-lt"/>
                <a:ea typeface="MS PGothic" charset="0"/>
              </a:rPr>
              <a:t> [</a:t>
            </a:r>
            <a:r>
              <a:rPr lang="en-US" b="1" i="1" dirty="0" err="1">
                <a:latin typeface="+mn-lt"/>
                <a:ea typeface="MS PGothic" charset="0"/>
              </a:rPr>
              <a:t>i</a:t>
            </a:r>
            <a:r>
              <a:rPr lang="en-US" b="1" dirty="0">
                <a:latin typeface="+mn-lt"/>
                <a:ea typeface="MS PGothic" charset="0"/>
              </a:rPr>
              <a:t>] = </a:t>
            </a:r>
            <a:r>
              <a:rPr lang="en-US" b="1" i="1" dirty="0">
                <a:latin typeface="+mn-lt"/>
                <a:ea typeface="MS PGothic" charset="0"/>
              </a:rPr>
              <a:t>false</a:t>
            </a:r>
            <a:endParaRPr lang="en-US" b="1" dirty="0">
              <a:latin typeface="+mn-lt"/>
              <a:ea typeface="MS PGothic" charset="0"/>
            </a:endParaRPr>
          </a:p>
          <a:p>
            <a:pPr marL="800100" lvl="1" indent="-342900">
              <a:lnSpc>
                <a:spcPct val="90000"/>
              </a:lnSpc>
              <a:buNone/>
            </a:pPr>
            <a:r>
              <a:rPr lang="en-US" dirty="0">
                <a:latin typeface="+mn-lt"/>
                <a:ea typeface="MS PGothic" charset="0"/>
              </a:rPr>
              <a:t>(b) </a:t>
            </a:r>
            <a:r>
              <a:rPr lang="en-US" b="1" i="1" dirty="0" err="1">
                <a:latin typeface="+mn-lt"/>
                <a:ea typeface="MS PGothic" charset="0"/>
              </a:rPr>
              <a:t>Need</a:t>
            </a:r>
            <a:r>
              <a:rPr lang="en-US" b="1" i="1" baseline="-25000" dirty="0" err="1">
                <a:latin typeface="+mn-lt"/>
                <a:ea typeface="MS PGothic" charset="0"/>
              </a:rPr>
              <a:t>i</a:t>
            </a:r>
            <a:r>
              <a:rPr lang="en-US" b="1" dirty="0">
                <a:latin typeface="+mn-lt"/>
                <a:ea typeface="MS PGothic" charset="0"/>
              </a:rPr>
              <a:t> </a:t>
            </a:r>
            <a:r>
              <a:rPr lang="en-US" b="1" dirty="0" smtClean="0">
                <a:latin typeface="+mn-lt"/>
                <a:ea typeface="MS PGothic" charset="0"/>
                <a:sym typeface="Symbol" charset="0"/>
              </a:rPr>
              <a:t> </a:t>
            </a:r>
            <a:r>
              <a:rPr lang="en-US" b="1" i="1" dirty="0">
                <a:latin typeface="+mn-lt"/>
                <a:ea typeface="MS PGothic" charset="0"/>
                <a:sym typeface="Symbol" charset="0"/>
              </a:rPr>
              <a:t>Work</a:t>
            </a:r>
          </a:p>
          <a:p>
            <a:pPr marL="800100" lvl="1" indent="-342900">
              <a:lnSpc>
                <a:spcPct val="90000"/>
              </a:lnSpc>
              <a:buNone/>
            </a:pPr>
            <a:r>
              <a:rPr lang="en-US" dirty="0">
                <a:latin typeface="+mn-lt"/>
                <a:ea typeface="MS PGothic" charset="0"/>
                <a:sym typeface="Symbol" charset="0"/>
              </a:rPr>
              <a:t>If no such</a:t>
            </a:r>
            <a:r>
              <a:rPr lang="en-US" b="1" dirty="0">
                <a:latin typeface="+mn-lt"/>
                <a:ea typeface="MS PGothic" charset="0"/>
                <a:sym typeface="Symbol" charset="0"/>
              </a:rPr>
              <a:t> </a:t>
            </a:r>
            <a:r>
              <a:rPr lang="en-US" b="1" i="1" dirty="0" err="1">
                <a:latin typeface="+mn-lt"/>
                <a:ea typeface="MS PGothic" charset="0"/>
                <a:sym typeface="Symbol" charset="0"/>
              </a:rPr>
              <a:t>i</a:t>
            </a:r>
            <a:r>
              <a:rPr lang="en-US" b="1" i="1" dirty="0">
                <a:latin typeface="+mn-lt"/>
                <a:ea typeface="MS PGothic" charset="0"/>
                <a:sym typeface="Symbol" charset="0"/>
              </a:rPr>
              <a:t> </a:t>
            </a:r>
            <a:r>
              <a:rPr lang="en-US" dirty="0">
                <a:latin typeface="+mn-lt"/>
                <a:ea typeface="MS PGothic" charset="0"/>
                <a:sym typeface="Symbol" charset="0"/>
              </a:rPr>
              <a:t>exists, go to step 4</a:t>
            </a:r>
          </a:p>
          <a:p>
            <a:pPr marL="800100" lvl="1" indent="-342900">
              <a:lnSpc>
                <a:spcPct val="90000"/>
              </a:lnSpc>
              <a:buNone/>
            </a:pPr>
            <a:endParaRPr lang="en-US" dirty="0">
              <a:latin typeface="+mn-lt"/>
              <a:ea typeface="MS PGothic" charset="0"/>
              <a:sym typeface="Symbol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400" i="1" dirty="0">
                <a:latin typeface="+mn-lt"/>
                <a:ea typeface="MS PGothic" charset="0"/>
              </a:rPr>
              <a:t>3.  </a:t>
            </a:r>
            <a:r>
              <a:rPr lang="en-US" sz="2400" b="1" i="1" dirty="0">
                <a:solidFill>
                  <a:srgbClr val="FF0000"/>
                </a:solidFill>
                <a:latin typeface="+mn-lt"/>
                <a:ea typeface="MS PGothic" charset="0"/>
              </a:rPr>
              <a:t>Work</a:t>
            </a:r>
            <a:r>
              <a:rPr lang="en-US" sz="2400" b="1" dirty="0">
                <a:solidFill>
                  <a:srgbClr val="FF0000"/>
                </a:solidFill>
                <a:latin typeface="+mn-lt"/>
                <a:ea typeface="MS PGothic" charset="0"/>
              </a:rPr>
              <a:t> = </a:t>
            </a:r>
            <a:r>
              <a:rPr lang="en-US" sz="2400" b="1" i="1" dirty="0">
                <a:solidFill>
                  <a:srgbClr val="FF0000"/>
                </a:solidFill>
                <a:latin typeface="+mn-lt"/>
                <a:ea typeface="MS PGothic" charset="0"/>
              </a:rPr>
              <a:t>Work </a:t>
            </a:r>
            <a:r>
              <a:rPr lang="en-US" sz="2400" b="1" dirty="0">
                <a:solidFill>
                  <a:srgbClr val="FF0000"/>
                </a:solidFill>
                <a:latin typeface="+mn-lt"/>
                <a:ea typeface="MS PGothic" charset="0"/>
              </a:rPr>
              <a:t>+ </a:t>
            </a:r>
            <a:r>
              <a:rPr lang="en-US" sz="2400" b="1" i="1" dirty="0" err="1">
                <a:solidFill>
                  <a:srgbClr val="FF0000"/>
                </a:solidFill>
                <a:latin typeface="+mn-lt"/>
                <a:ea typeface="MS PGothic" charset="0"/>
              </a:rPr>
              <a:t>Allocation</a:t>
            </a:r>
            <a:r>
              <a:rPr lang="en-US" sz="2400" b="1" i="1" baseline="-25000" dirty="0" err="1">
                <a:solidFill>
                  <a:srgbClr val="FF0000"/>
                </a:solidFill>
                <a:latin typeface="+mn-lt"/>
                <a:ea typeface="MS PGothic" charset="0"/>
              </a:rPr>
              <a:t>i</a:t>
            </a:r>
            <a:r>
              <a:rPr lang="en-US" sz="2400" b="1" dirty="0">
                <a:solidFill>
                  <a:srgbClr val="FF0000"/>
                </a:solidFill>
                <a:latin typeface="+mn-lt"/>
                <a:ea typeface="MS PGothic" charset="0"/>
              </a:rPr>
              <a:t/>
            </a:r>
            <a:br>
              <a:rPr lang="en-US" sz="2400" b="1" dirty="0">
                <a:solidFill>
                  <a:srgbClr val="FF0000"/>
                </a:solidFill>
                <a:latin typeface="+mn-lt"/>
                <a:ea typeface="MS PGothic" charset="0"/>
              </a:rPr>
            </a:br>
            <a:r>
              <a:rPr lang="en-US" sz="2400" b="1" i="1" dirty="0">
                <a:latin typeface="+mn-lt"/>
                <a:ea typeface="MS PGothic" charset="0"/>
              </a:rPr>
              <a:t>Finish</a:t>
            </a:r>
            <a:r>
              <a:rPr lang="en-US" sz="2400" b="1" dirty="0">
                <a:latin typeface="+mn-lt"/>
                <a:ea typeface="MS PGothic" charset="0"/>
              </a:rPr>
              <a:t>[</a:t>
            </a:r>
            <a:r>
              <a:rPr lang="en-US" sz="2400" b="1" i="1" dirty="0" err="1">
                <a:latin typeface="+mn-lt"/>
                <a:ea typeface="MS PGothic" charset="0"/>
              </a:rPr>
              <a:t>i</a:t>
            </a:r>
            <a:r>
              <a:rPr lang="en-US" sz="2400" b="1" dirty="0">
                <a:latin typeface="+mn-lt"/>
                <a:ea typeface="MS PGothic" charset="0"/>
              </a:rPr>
              <a:t>] =</a:t>
            </a:r>
            <a:r>
              <a:rPr lang="en-US" sz="2400" b="1" i="1" dirty="0">
                <a:latin typeface="+mn-lt"/>
                <a:ea typeface="MS PGothic" charset="0"/>
              </a:rPr>
              <a:t> true</a:t>
            </a:r>
            <a:r>
              <a:rPr lang="en-US" sz="2400" b="1" dirty="0">
                <a:latin typeface="+mn-lt"/>
                <a:ea typeface="MS PGothic" charset="0"/>
              </a:rPr>
              <a:t/>
            </a:r>
            <a:br>
              <a:rPr lang="en-US" sz="2400" b="1" dirty="0">
                <a:latin typeface="+mn-lt"/>
                <a:ea typeface="MS PGothic" charset="0"/>
              </a:rPr>
            </a:br>
            <a:r>
              <a:rPr lang="en-US" sz="2400" dirty="0">
                <a:latin typeface="+mn-lt"/>
                <a:ea typeface="MS PGothic" charset="0"/>
              </a:rPr>
              <a:t>go to step 2</a:t>
            </a:r>
          </a:p>
          <a:p>
            <a:pPr>
              <a:lnSpc>
                <a:spcPct val="90000"/>
              </a:lnSpc>
            </a:pPr>
            <a:endParaRPr lang="en-US" sz="2400" dirty="0">
              <a:latin typeface="+mn-lt"/>
              <a:ea typeface="MS PGothic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400" dirty="0">
                <a:latin typeface="+mn-lt"/>
                <a:ea typeface="MS PGothic" charset="0"/>
              </a:rPr>
              <a:t>4.	If </a:t>
            </a:r>
            <a:r>
              <a:rPr lang="en-US" sz="2400" b="1" i="1" dirty="0">
                <a:latin typeface="+mn-lt"/>
                <a:ea typeface="MS PGothic" charset="0"/>
              </a:rPr>
              <a:t>Finish</a:t>
            </a:r>
            <a:r>
              <a:rPr lang="en-US" sz="2400" b="1" dirty="0">
                <a:latin typeface="+mn-lt"/>
                <a:ea typeface="MS PGothic" charset="0"/>
              </a:rPr>
              <a:t> [</a:t>
            </a:r>
            <a:r>
              <a:rPr lang="en-US" sz="2400" b="1" i="1" dirty="0" err="1">
                <a:latin typeface="+mn-lt"/>
                <a:ea typeface="MS PGothic" charset="0"/>
              </a:rPr>
              <a:t>i</a:t>
            </a:r>
            <a:r>
              <a:rPr lang="en-US" sz="2400" b="1" dirty="0">
                <a:latin typeface="+mn-lt"/>
                <a:ea typeface="MS PGothic" charset="0"/>
              </a:rPr>
              <a:t>] == </a:t>
            </a:r>
            <a:r>
              <a:rPr lang="en-US" sz="2400" b="1" i="1" dirty="0">
                <a:latin typeface="+mn-lt"/>
                <a:ea typeface="MS PGothic" charset="0"/>
              </a:rPr>
              <a:t>true</a:t>
            </a:r>
            <a:r>
              <a:rPr lang="en-US" sz="2400" b="1" dirty="0">
                <a:latin typeface="+mn-lt"/>
                <a:ea typeface="MS PGothic" charset="0"/>
              </a:rPr>
              <a:t> </a:t>
            </a:r>
            <a:r>
              <a:rPr lang="en-US" sz="2400" dirty="0">
                <a:latin typeface="+mn-lt"/>
                <a:ea typeface="MS PGothic" charset="0"/>
              </a:rPr>
              <a:t>for all </a:t>
            </a:r>
            <a:r>
              <a:rPr lang="en-US" sz="2400" b="1" i="1" dirty="0" err="1">
                <a:latin typeface="+mn-lt"/>
                <a:ea typeface="MS PGothic" charset="0"/>
              </a:rPr>
              <a:t>i</a:t>
            </a:r>
            <a:r>
              <a:rPr lang="en-US" sz="2400" dirty="0">
                <a:latin typeface="+mn-lt"/>
                <a:ea typeface="MS PGothic" charset="0"/>
              </a:rPr>
              <a:t>, then the system is in a safe state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304800" y="6248401"/>
            <a:ext cx="1625600" cy="365125"/>
          </a:xfrm>
        </p:spPr>
        <p:txBody>
          <a:bodyPr/>
          <a:lstStyle/>
          <a:p>
            <a:pPr algn="l">
              <a:defRPr/>
            </a:pPr>
            <a:fld id="{4650CFA0-3E24-3141-A4B7-FE671916A352}" type="slidenum">
              <a:rPr lang="en-US" smtClean="0"/>
              <a:pPr algn="l">
                <a:defRPr/>
              </a:pPr>
              <a:t>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10400" y="3276600"/>
            <a:ext cx="4038600" cy="1384995"/>
          </a:xfrm>
          <a:prstGeom prst="rect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lang="en-US" sz="2800" dirty="0">
                <a:solidFill>
                  <a:schemeClr val="tx1"/>
                </a:solidFill>
                <a:latin typeface="Calibri"/>
                <a:cs typeface="Calibri"/>
              </a:rPr>
              <a:t> is the number of processes, </a:t>
            </a:r>
            <a:r>
              <a:rPr lang="en-US" sz="2800" i="1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lang="en-US" sz="2800" dirty="0">
                <a:solidFill>
                  <a:schemeClr val="tx1"/>
                </a:solidFill>
                <a:latin typeface="Calibri"/>
                <a:cs typeface="Calibri"/>
              </a:rPr>
              <a:t> is the number of resource types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8" y="4648201"/>
            <a:ext cx="4113213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5314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1" y="914401"/>
            <a:ext cx="8382000" cy="5591175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400" b="1" i="1" dirty="0">
                <a:latin typeface="+mn-lt"/>
                <a:ea typeface="MS PGothic" charset="0"/>
              </a:rPr>
              <a:t>     </a:t>
            </a:r>
            <a:r>
              <a:rPr lang="en-US" sz="2400" b="1" i="1" dirty="0" err="1">
                <a:latin typeface="+mn-lt"/>
                <a:ea typeface="MS PGothic" charset="0"/>
              </a:rPr>
              <a:t>Request</a:t>
            </a:r>
            <a:r>
              <a:rPr lang="en-US" sz="2400" b="1" i="1" baseline="-25000" dirty="0" err="1">
                <a:latin typeface="+mn-lt"/>
                <a:ea typeface="MS PGothic" charset="0"/>
              </a:rPr>
              <a:t>i</a:t>
            </a:r>
            <a:r>
              <a:rPr lang="en-US" sz="2400" dirty="0">
                <a:latin typeface="+mn-lt"/>
                <a:ea typeface="MS PGothic" charset="0"/>
              </a:rPr>
              <a:t> = request vector for process </a:t>
            </a:r>
            <a:r>
              <a:rPr lang="en-US" sz="2400" b="1" i="1" dirty="0">
                <a:latin typeface="+mn-lt"/>
                <a:ea typeface="MS PGothic" charset="0"/>
              </a:rPr>
              <a:t>P</a:t>
            </a:r>
            <a:r>
              <a:rPr lang="en-US" sz="2400" b="1" i="1" baseline="-25000" dirty="0">
                <a:latin typeface="+mn-lt"/>
                <a:ea typeface="MS PGothic" charset="0"/>
              </a:rPr>
              <a:t>i</a:t>
            </a:r>
            <a:r>
              <a:rPr lang="en-US" sz="2400" dirty="0">
                <a:latin typeface="+mn-lt"/>
                <a:ea typeface="MS PGothic" charset="0"/>
              </a:rPr>
              <a:t>.  If </a:t>
            </a:r>
            <a:r>
              <a:rPr lang="en-US" sz="2400" b="1" i="1" dirty="0" err="1">
                <a:solidFill>
                  <a:srgbClr val="FF0000"/>
                </a:solidFill>
                <a:latin typeface="+mn-lt"/>
                <a:ea typeface="MS PGothic" charset="0"/>
              </a:rPr>
              <a:t>Request</a:t>
            </a:r>
            <a:r>
              <a:rPr lang="en-US" sz="2400" b="1" i="1" baseline="-25000" dirty="0" err="1">
                <a:solidFill>
                  <a:srgbClr val="FF0000"/>
                </a:solidFill>
                <a:latin typeface="+mn-lt"/>
                <a:ea typeface="MS PGothic" charset="0"/>
              </a:rPr>
              <a:t>i</a:t>
            </a:r>
            <a:r>
              <a:rPr lang="en-US" sz="2400" b="1" baseline="-25000" dirty="0">
                <a:solidFill>
                  <a:srgbClr val="FF0000"/>
                </a:solidFill>
                <a:latin typeface="+mn-lt"/>
                <a:ea typeface="MS PGothic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+mn-lt"/>
                <a:ea typeface="MS PGothic" charset="0"/>
              </a:rPr>
              <a:t>[</a:t>
            </a:r>
            <a:r>
              <a:rPr lang="en-US" sz="2400" b="1" i="1" dirty="0">
                <a:solidFill>
                  <a:srgbClr val="FF0000"/>
                </a:solidFill>
                <a:latin typeface="+mn-lt"/>
                <a:ea typeface="MS PGothic" charset="0"/>
              </a:rPr>
              <a:t>j</a:t>
            </a:r>
            <a:r>
              <a:rPr lang="en-US" sz="2400" b="1" dirty="0">
                <a:solidFill>
                  <a:srgbClr val="FF0000"/>
                </a:solidFill>
                <a:latin typeface="+mn-lt"/>
                <a:ea typeface="MS PGothic" charset="0"/>
              </a:rPr>
              <a:t>] = </a:t>
            </a:r>
            <a:r>
              <a:rPr lang="en-US" sz="2400" b="1" i="1" dirty="0">
                <a:solidFill>
                  <a:srgbClr val="FF0000"/>
                </a:solidFill>
                <a:latin typeface="+mn-lt"/>
                <a:ea typeface="MS PGothic" charset="0"/>
              </a:rPr>
              <a:t>k</a:t>
            </a:r>
            <a:r>
              <a:rPr lang="en-US" sz="2400" b="1" dirty="0">
                <a:solidFill>
                  <a:srgbClr val="FF0000"/>
                </a:solidFill>
                <a:latin typeface="+mn-lt"/>
                <a:ea typeface="MS PGothic" charset="0"/>
              </a:rPr>
              <a:t> </a:t>
            </a:r>
            <a:r>
              <a:rPr lang="en-US" sz="2400" dirty="0">
                <a:latin typeface="+mn-lt"/>
                <a:ea typeface="MS PGothic" charset="0"/>
              </a:rPr>
              <a:t>then process </a:t>
            </a:r>
            <a:r>
              <a:rPr lang="en-US" sz="2400" b="1" i="1" dirty="0">
                <a:latin typeface="+mn-lt"/>
                <a:ea typeface="MS PGothic" charset="0"/>
              </a:rPr>
              <a:t>P</a:t>
            </a:r>
            <a:r>
              <a:rPr lang="en-US" sz="2400" b="1" i="1" baseline="-25000" dirty="0">
                <a:latin typeface="+mn-lt"/>
                <a:ea typeface="MS PGothic" charset="0"/>
              </a:rPr>
              <a:t>i</a:t>
            </a:r>
            <a:r>
              <a:rPr lang="en-US" sz="2400" dirty="0">
                <a:latin typeface="+mn-lt"/>
                <a:ea typeface="MS PGothic" charset="0"/>
              </a:rPr>
              <a:t> wants </a:t>
            </a:r>
            <a:r>
              <a:rPr lang="en-US" sz="2400" b="1" i="1" dirty="0">
                <a:latin typeface="+mn-lt"/>
                <a:ea typeface="MS PGothic" charset="0"/>
              </a:rPr>
              <a:t>k</a:t>
            </a:r>
            <a:r>
              <a:rPr lang="en-US" sz="2400" dirty="0">
                <a:latin typeface="+mn-lt"/>
                <a:ea typeface="MS PGothic" charset="0"/>
              </a:rPr>
              <a:t> instances of resource type </a:t>
            </a:r>
            <a:r>
              <a:rPr lang="en-US" sz="2400" b="1" i="1" dirty="0" err="1">
                <a:latin typeface="+mn-lt"/>
                <a:ea typeface="MS PGothic" charset="0"/>
              </a:rPr>
              <a:t>R</a:t>
            </a:r>
            <a:r>
              <a:rPr lang="en-US" sz="2400" b="1" i="1" baseline="-25000" dirty="0" err="1">
                <a:latin typeface="+mn-lt"/>
                <a:ea typeface="MS PGothic" charset="0"/>
              </a:rPr>
              <a:t>j</a:t>
            </a:r>
            <a:endParaRPr lang="en-US" sz="2400" b="1" i="1" baseline="-25000" dirty="0">
              <a:latin typeface="+mn-lt"/>
              <a:ea typeface="MS PGothic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2400" b="1" i="1" baseline="-25000" dirty="0">
              <a:latin typeface="+mn-lt"/>
              <a:ea typeface="MS PGothic" charset="0"/>
            </a:endParaRPr>
          </a:p>
          <a:p>
            <a:pPr lvl="1">
              <a:lnSpc>
                <a:spcPct val="90000"/>
              </a:lnSpc>
              <a:buFont typeface="Monotype Sorts" charset="0"/>
              <a:buNone/>
            </a:pPr>
            <a:r>
              <a:rPr lang="en-US" dirty="0">
                <a:latin typeface="+mn-lt"/>
                <a:ea typeface="MS PGothic" charset="0"/>
              </a:rPr>
              <a:t>1.	If </a:t>
            </a:r>
            <a:r>
              <a:rPr lang="en-US" b="1" i="1" dirty="0" err="1">
                <a:latin typeface="+mn-lt"/>
                <a:ea typeface="MS PGothic" charset="0"/>
              </a:rPr>
              <a:t>Request</a:t>
            </a:r>
            <a:r>
              <a:rPr lang="en-US" b="1" i="1" baseline="-25000" dirty="0" err="1">
                <a:latin typeface="+mn-lt"/>
                <a:ea typeface="MS PGothic" charset="0"/>
              </a:rPr>
              <a:t>i</a:t>
            </a:r>
            <a:r>
              <a:rPr lang="en-US" b="1" i="1" dirty="0">
                <a:latin typeface="+mn-lt"/>
                <a:ea typeface="MS PGothic" charset="0"/>
              </a:rPr>
              <a:t> </a:t>
            </a:r>
            <a:r>
              <a:rPr lang="en-US" b="1" dirty="0">
                <a:latin typeface="+mn-lt"/>
                <a:ea typeface="MS PGothic" charset="0"/>
                <a:sym typeface="Symbol" charset="0"/>
              </a:rPr>
              <a:t> </a:t>
            </a:r>
            <a:r>
              <a:rPr lang="en-US" b="1" i="1" dirty="0" err="1">
                <a:latin typeface="+mn-lt"/>
                <a:ea typeface="MS PGothic" charset="0"/>
                <a:sym typeface="Symbol" charset="0"/>
              </a:rPr>
              <a:t>Need</a:t>
            </a:r>
            <a:r>
              <a:rPr lang="en-US" b="1" i="1" baseline="-25000" dirty="0" err="1">
                <a:latin typeface="+mn-lt"/>
                <a:ea typeface="MS PGothic" charset="0"/>
                <a:sym typeface="Symbol" charset="0"/>
              </a:rPr>
              <a:t>i</a:t>
            </a:r>
            <a:r>
              <a:rPr lang="en-US" b="1" i="1" dirty="0">
                <a:latin typeface="+mn-lt"/>
                <a:ea typeface="MS PGothic" charset="0"/>
                <a:sym typeface="Symbol" charset="0"/>
              </a:rPr>
              <a:t> </a:t>
            </a:r>
            <a:r>
              <a:rPr lang="en-US" dirty="0">
                <a:latin typeface="+mn-lt"/>
                <a:ea typeface="MS PGothic" charset="0"/>
                <a:sym typeface="Symbol" charset="0"/>
              </a:rPr>
              <a:t>go to step 2.  Otherwise, raise error condition, since process has exceeded its maximum claim</a:t>
            </a:r>
          </a:p>
          <a:p>
            <a:pPr lvl="1">
              <a:lnSpc>
                <a:spcPct val="90000"/>
              </a:lnSpc>
              <a:buFont typeface="Monotype Sorts" charset="0"/>
              <a:buNone/>
            </a:pPr>
            <a:endParaRPr lang="en-US" dirty="0">
              <a:latin typeface="+mn-lt"/>
              <a:ea typeface="MS PGothic" charset="0"/>
              <a:sym typeface="Symbol" charset="0"/>
            </a:endParaRPr>
          </a:p>
          <a:p>
            <a:pPr lvl="1">
              <a:lnSpc>
                <a:spcPct val="90000"/>
              </a:lnSpc>
              <a:buFont typeface="Monotype Sorts" charset="0"/>
              <a:buNone/>
            </a:pPr>
            <a:r>
              <a:rPr lang="en-US" dirty="0">
                <a:latin typeface="+mn-lt"/>
                <a:ea typeface="MS PGothic" charset="0"/>
                <a:sym typeface="Symbol" charset="0"/>
              </a:rPr>
              <a:t>2.	If </a:t>
            </a:r>
            <a:r>
              <a:rPr lang="en-US" b="1" i="1" dirty="0" err="1">
                <a:latin typeface="+mn-lt"/>
                <a:ea typeface="MS PGothic" charset="0"/>
              </a:rPr>
              <a:t>Request</a:t>
            </a:r>
            <a:r>
              <a:rPr lang="en-US" b="1" i="1" baseline="-25000" dirty="0" err="1">
                <a:latin typeface="+mn-lt"/>
                <a:ea typeface="MS PGothic" charset="0"/>
              </a:rPr>
              <a:t>i</a:t>
            </a:r>
            <a:r>
              <a:rPr lang="en-US" b="1" dirty="0">
                <a:latin typeface="+mn-lt"/>
                <a:ea typeface="MS PGothic" charset="0"/>
              </a:rPr>
              <a:t> </a:t>
            </a:r>
            <a:r>
              <a:rPr lang="en-US" b="1" dirty="0">
                <a:latin typeface="+mn-lt"/>
                <a:ea typeface="MS PGothic" charset="0"/>
                <a:sym typeface="Symbol" charset="0"/>
              </a:rPr>
              <a:t> </a:t>
            </a:r>
            <a:r>
              <a:rPr lang="en-US" b="1" i="1" dirty="0">
                <a:latin typeface="+mn-lt"/>
                <a:ea typeface="MS PGothic" charset="0"/>
                <a:sym typeface="Symbol" charset="0"/>
              </a:rPr>
              <a:t>Available</a:t>
            </a:r>
            <a:r>
              <a:rPr lang="en-US" dirty="0">
                <a:latin typeface="+mn-lt"/>
                <a:ea typeface="MS PGothic" charset="0"/>
                <a:sym typeface="Symbol" charset="0"/>
              </a:rPr>
              <a:t>, go to step 3.  Otherwise </a:t>
            </a:r>
            <a:r>
              <a:rPr lang="en-US" b="1" i="1" dirty="0">
                <a:latin typeface="+mn-lt"/>
                <a:ea typeface="MS PGothic" charset="0"/>
                <a:sym typeface="Symbol" charset="0"/>
              </a:rPr>
              <a:t>P</a:t>
            </a:r>
            <a:r>
              <a:rPr lang="en-US" b="1" i="1" baseline="-25000" dirty="0">
                <a:latin typeface="+mn-lt"/>
                <a:ea typeface="MS PGothic" charset="0"/>
                <a:sym typeface="Symbol" charset="0"/>
              </a:rPr>
              <a:t>i</a:t>
            </a:r>
            <a:r>
              <a:rPr lang="en-US" dirty="0">
                <a:latin typeface="+mn-lt"/>
                <a:ea typeface="MS PGothic" charset="0"/>
                <a:sym typeface="Symbol" charset="0"/>
              </a:rPr>
              <a:t>  must wait, since resources are not available</a:t>
            </a:r>
          </a:p>
          <a:p>
            <a:pPr lvl="1">
              <a:lnSpc>
                <a:spcPct val="90000"/>
              </a:lnSpc>
              <a:buFont typeface="Monotype Sorts" charset="0"/>
              <a:buNone/>
            </a:pPr>
            <a:endParaRPr lang="en-US" dirty="0">
              <a:latin typeface="+mn-lt"/>
              <a:ea typeface="MS PGothic" charset="0"/>
              <a:sym typeface="Symbol" charset="0"/>
            </a:endParaRPr>
          </a:p>
          <a:p>
            <a:pPr lvl="1">
              <a:lnSpc>
                <a:spcPct val="90000"/>
              </a:lnSpc>
              <a:buFont typeface="Monotype Sorts" charset="0"/>
              <a:buNone/>
            </a:pPr>
            <a:r>
              <a:rPr lang="en-US" dirty="0">
                <a:latin typeface="+mn-lt"/>
                <a:ea typeface="MS PGothic" charset="0"/>
                <a:sym typeface="Symbol" charset="0"/>
              </a:rPr>
              <a:t>3.	Pretend to allocate requested resources to </a:t>
            </a:r>
            <a:r>
              <a:rPr lang="en-US" b="1" i="1" dirty="0">
                <a:latin typeface="+mn-lt"/>
                <a:ea typeface="MS PGothic" charset="0"/>
                <a:sym typeface="Symbol" charset="0"/>
              </a:rPr>
              <a:t>P</a:t>
            </a:r>
            <a:r>
              <a:rPr lang="en-US" b="1" i="1" baseline="-25000" dirty="0">
                <a:latin typeface="+mn-lt"/>
                <a:ea typeface="MS PGothic" charset="0"/>
                <a:sym typeface="Symbol" charset="0"/>
              </a:rPr>
              <a:t>i</a:t>
            </a:r>
            <a:r>
              <a:rPr lang="en-US" dirty="0">
                <a:latin typeface="+mn-lt"/>
                <a:ea typeface="MS PGothic" charset="0"/>
                <a:sym typeface="Symbol" charset="0"/>
              </a:rPr>
              <a:t> by modifying the state as follows: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2400" dirty="0">
                <a:latin typeface="+mn-lt"/>
                <a:ea typeface="MS PGothic" charset="0"/>
                <a:sym typeface="Symbol" charset="0"/>
              </a:rPr>
              <a:t>	</a:t>
            </a:r>
            <a:r>
              <a:rPr lang="en-US" sz="2400" b="1" i="1" dirty="0">
                <a:latin typeface="+mn-lt"/>
                <a:ea typeface="MS PGothic" charset="0"/>
                <a:sym typeface="Symbol" charset="0"/>
              </a:rPr>
              <a:t>Available</a:t>
            </a:r>
            <a:r>
              <a:rPr lang="en-US" sz="2400" b="1" dirty="0">
                <a:latin typeface="+mn-lt"/>
                <a:ea typeface="MS PGothic" charset="0"/>
                <a:sym typeface="Symbol" charset="0"/>
              </a:rPr>
              <a:t> = </a:t>
            </a:r>
            <a:r>
              <a:rPr lang="en-US" sz="2400" b="1" i="1" dirty="0">
                <a:latin typeface="+mn-lt"/>
                <a:ea typeface="MS PGothic" charset="0"/>
                <a:sym typeface="Symbol" charset="0"/>
              </a:rPr>
              <a:t>Available  </a:t>
            </a:r>
            <a:r>
              <a:rPr lang="en-US" sz="2400" b="1" dirty="0">
                <a:latin typeface="+mn-lt"/>
                <a:ea typeface="MS PGothic" charset="0"/>
                <a:sym typeface="Symbol" charset="0"/>
              </a:rPr>
              <a:t>–</a:t>
            </a:r>
            <a:r>
              <a:rPr lang="en-US" sz="2400" b="1" i="1" dirty="0">
                <a:latin typeface="+mn-lt"/>
                <a:ea typeface="MS PGothic" charset="0"/>
                <a:sym typeface="Symbol" charset="0"/>
              </a:rPr>
              <a:t> </a:t>
            </a:r>
            <a:r>
              <a:rPr lang="en-US" sz="2400" b="1" i="1" dirty="0" err="1">
                <a:latin typeface="+mn-lt"/>
                <a:ea typeface="MS PGothic" charset="0"/>
                <a:sym typeface="Symbol" charset="0"/>
              </a:rPr>
              <a:t>Request</a:t>
            </a:r>
            <a:r>
              <a:rPr lang="en-US" sz="2400" b="1" i="1" baseline="-25000" dirty="0" err="1">
                <a:latin typeface="+mn-lt"/>
                <a:ea typeface="MS PGothic" charset="0"/>
                <a:sym typeface="Symbol" charset="0"/>
              </a:rPr>
              <a:t>i</a:t>
            </a:r>
            <a:r>
              <a:rPr lang="en-US" sz="2400" b="1" i="1" dirty="0">
                <a:latin typeface="+mn-lt"/>
                <a:ea typeface="MS PGothic" charset="0"/>
                <a:sym typeface="Symbol" charset="0"/>
              </a:rPr>
              <a:t>;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+mn-lt"/>
                <a:ea typeface="MS PGothic" charset="0"/>
                <a:sym typeface="Symbol" charset="0"/>
              </a:rPr>
              <a:t>	</a:t>
            </a:r>
            <a:r>
              <a:rPr lang="en-US" sz="2400" b="1" i="1" dirty="0" err="1">
                <a:latin typeface="+mn-lt"/>
                <a:ea typeface="MS PGothic" charset="0"/>
                <a:sym typeface="Symbol" charset="0"/>
              </a:rPr>
              <a:t>Allocation</a:t>
            </a:r>
            <a:r>
              <a:rPr lang="en-US" sz="2400" b="1" i="1" baseline="-25000" dirty="0" err="1">
                <a:latin typeface="+mn-lt"/>
                <a:ea typeface="MS PGothic" charset="0"/>
                <a:sym typeface="Symbol" charset="0"/>
              </a:rPr>
              <a:t>i</a:t>
            </a:r>
            <a:r>
              <a:rPr lang="en-US" sz="2400" b="1" baseline="-25000" dirty="0">
                <a:latin typeface="+mn-lt"/>
                <a:ea typeface="MS PGothic" charset="0"/>
                <a:sym typeface="Symbol" charset="0"/>
              </a:rPr>
              <a:t> </a:t>
            </a:r>
            <a:r>
              <a:rPr lang="en-US" sz="2400" b="1" dirty="0">
                <a:latin typeface="+mn-lt"/>
                <a:ea typeface="MS PGothic" charset="0"/>
                <a:sym typeface="Symbol" charset="0"/>
              </a:rPr>
              <a:t>= </a:t>
            </a:r>
            <a:r>
              <a:rPr lang="en-US" sz="2400" b="1" i="1" dirty="0" err="1">
                <a:latin typeface="+mn-lt"/>
                <a:ea typeface="MS PGothic" charset="0"/>
                <a:sym typeface="Symbol" charset="0"/>
              </a:rPr>
              <a:t>Allocation</a:t>
            </a:r>
            <a:r>
              <a:rPr lang="en-US" sz="2400" b="1" i="1" baseline="-25000" dirty="0" err="1">
                <a:latin typeface="+mn-lt"/>
                <a:ea typeface="MS PGothic" charset="0"/>
                <a:sym typeface="Symbol" charset="0"/>
              </a:rPr>
              <a:t>i</a:t>
            </a:r>
            <a:r>
              <a:rPr lang="en-US" sz="2400" b="1" dirty="0">
                <a:latin typeface="+mn-lt"/>
                <a:ea typeface="MS PGothic" charset="0"/>
                <a:sym typeface="Symbol" charset="0"/>
              </a:rPr>
              <a:t> + </a:t>
            </a:r>
            <a:r>
              <a:rPr lang="en-US" sz="2400" b="1" i="1" dirty="0" err="1">
                <a:latin typeface="+mn-lt"/>
                <a:ea typeface="MS PGothic" charset="0"/>
                <a:sym typeface="Symbol" charset="0"/>
              </a:rPr>
              <a:t>Request</a:t>
            </a:r>
            <a:r>
              <a:rPr lang="en-US" sz="2400" b="1" i="1" baseline="-25000" dirty="0" err="1">
                <a:latin typeface="+mn-lt"/>
                <a:ea typeface="MS PGothic" charset="0"/>
                <a:sym typeface="Symbol" charset="0"/>
              </a:rPr>
              <a:t>i</a:t>
            </a:r>
            <a:r>
              <a:rPr lang="en-US" sz="2400" b="1" dirty="0">
                <a:latin typeface="+mn-lt"/>
                <a:ea typeface="MS PGothic" charset="0"/>
                <a:sym typeface="Symbol" charset="0"/>
              </a:rPr>
              <a:t>;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+mn-lt"/>
                <a:ea typeface="MS PGothic" charset="0"/>
                <a:sym typeface="Symbol" charset="0"/>
              </a:rPr>
              <a:t>	</a:t>
            </a:r>
            <a:r>
              <a:rPr lang="en-US" sz="2400" b="1" i="1" dirty="0" err="1">
                <a:latin typeface="+mn-lt"/>
                <a:ea typeface="MS PGothic" charset="0"/>
                <a:sym typeface="Symbol" charset="0"/>
              </a:rPr>
              <a:t>Need</a:t>
            </a:r>
            <a:r>
              <a:rPr lang="en-US" sz="2400" b="1" i="1" baseline="-25000" dirty="0" err="1">
                <a:latin typeface="+mn-lt"/>
                <a:ea typeface="MS PGothic" charset="0"/>
                <a:sym typeface="Symbol" charset="0"/>
              </a:rPr>
              <a:t>i</a:t>
            </a:r>
            <a:r>
              <a:rPr lang="en-US" sz="2400" b="1" i="1" dirty="0">
                <a:latin typeface="+mn-lt"/>
                <a:ea typeface="MS PGothic" charset="0"/>
                <a:sym typeface="Symbol" charset="0"/>
              </a:rPr>
              <a:t> </a:t>
            </a:r>
            <a:r>
              <a:rPr lang="en-US" sz="2400" b="1" dirty="0">
                <a:latin typeface="+mn-lt"/>
                <a:ea typeface="MS PGothic" charset="0"/>
                <a:sym typeface="Symbol" charset="0"/>
              </a:rPr>
              <a:t>=</a:t>
            </a:r>
            <a:r>
              <a:rPr lang="en-US" sz="2400" b="1" i="1" dirty="0">
                <a:latin typeface="+mn-lt"/>
                <a:ea typeface="MS PGothic" charset="0"/>
                <a:sym typeface="Symbol" charset="0"/>
              </a:rPr>
              <a:t> </a:t>
            </a:r>
            <a:r>
              <a:rPr lang="en-US" sz="2400" b="1" i="1" dirty="0" err="1">
                <a:latin typeface="+mn-lt"/>
                <a:ea typeface="MS PGothic" charset="0"/>
                <a:sym typeface="Symbol" charset="0"/>
              </a:rPr>
              <a:t>Need</a:t>
            </a:r>
            <a:r>
              <a:rPr lang="en-US" sz="2400" b="1" i="1" baseline="-25000" dirty="0" err="1">
                <a:latin typeface="+mn-lt"/>
                <a:ea typeface="MS PGothic" charset="0"/>
                <a:sym typeface="Symbol" charset="0"/>
              </a:rPr>
              <a:t>i</a:t>
            </a:r>
            <a:r>
              <a:rPr lang="en-US" sz="2400" b="1" dirty="0">
                <a:latin typeface="+mn-lt"/>
                <a:ea typeface="MS PGothic" charset="0"/>
                <a:sym typeface="Symbol" charset="0"/>
              </a:rPr>
              <a:t> – </a:t>
            </a:r>
            <a:r>
              <a:rPr lang="en-US" sz="2400" b="1" i="1" dirty="0" err="1">
                <a:latin typeface="+mn-lt"/>
                <a:ea typeface="MS PGothic" charset="0"/>
                <a:sym typeface="Symbol" charset="0"/>
              </a:rPr>
              <a:t>Request</a:t>
            </a:r>
            <a:r>
              <a:rPr lang="en-US" sz="2400" b="1" i="1" baseline="-25000" dirty="0" err="1">
                <a:latin typeface="+mn-lt"/>
                <a:ea typeface="MS PGothic" charset="0"/>
                <a:sym typeface="Symbol" charset="0"/>
              </a:rPr>
              <a:t>i</a:t>
            </a:r>
            <a:r>
              <a:rPr lang="en-US" sz="2400" b="1" i="1" dirty="0">
                <a:latin typeface="+mn-lt"/>
                <a:ea typeface="MS PGothic" charset="0"/>
                <a:sym typeface="Symbol" charset="0"/>
              </a:rPr>
              <a:t>;</a:t>
            </a:r>
          </a:p>
          <a:p>
            <a:pPr lvl="2">
              <a:lnSpc>
                <a:spcPct val="90000"/>
              </a:lnSpc>
              <a:buClr>
                <a:srgbClr val="CC6600"/>
              </a:buClr>
              <a:buSzPct val="80000"/>
            </a:pPr>
            <a:r>
              <a:rPr lang="en-US" sz="2400" dirty="0">
                <a:latin typeface="+mn-lt"/>
                <a:ea typeface="MS PGothic" charset="0"/>
                <a:sym typeface="Symbol" charset="0"/>
              </a:rPr>
              <a:t>If safe, then the resources are allocated to </a:t>
            </a:r>
            <a:r>
              <a:rPr lang="en-US" sz="2400" b="1" i="1" dirty="0">
                <a:latin typeface="+mn-lt"/>
                <a:ea typeface="MS PGothic" charset="0"/>
                <a:sym typeface="Symbol" charset="0"/>
              </a:rPr>
              <a:t>P</a:t>
            </a:r>
            <a:r>
              <a:rPr lang="en-US" sz="2400" b="1" i="1" baseline="-25000" dirty="0">
                <a:latin typeface="+mn-lt"/>
                <a:ea typeface="MS PGothic" charset="0"/>
                <a:sym typeface="Symbol" charset="0"/>
              </a:rPr>
              <a:t>i</a:t>
            </a:r>
          </a:p>
          <a:p>
            <a:pPr lvl="2">
              <a:lnSpc>
                <a:spcPct val="90000"/>
              </a:lnSpc>
              <a:buClr>
                <a:srgbClr val="CC6600"/>
              </a:buClr>
              <a:buSzPct val="80000"/>
            </a:pPr>
            <a:r>
              <a:rPr lang="en-US" sz="2400" dirty="0">
                <a:latin typeface="+mn-lt"/>
                <a:ea typeface="MS PGothic" charset="0"/>
                <a:sym typeface="Symbol" charset="0"/>
              </a:rPr>
              <a:t>If unsafe, then </a:t>
            </a:r>
            <a:r>
              <a:rPr lang="en-US" sz="2400" b="1" i="1" dirty="0">
                <a:latin typeface="+mn-lt"/>
                <a:ea typeface="MS PGothic" charset="0"/>
                <a:sym typeface="Symbol" charset="0"/>
              </a:rPr>
              <a:t>P</a:t>
            </a:r>
            <a:r>
              <a:rPr lang="en-US" sz="2400" b="1" i="1" baseline="-25000" dirty="0">
                <a:latin typeface="+mn-lt"/>
                <a:ea typeface="MS PGothic" charset="0"/>
                <a:sym typeface="Symbol" charset="0"/>
              </a:rPr>
              <a:t>i</a:t>
            </a:r>
            <a:r>
              <a:rPr lang="en-US" sz="2400" dirty="0">
                <a:latin typeface="+mn-lt"/>
                <a:ea typeface="MS PGothic" charset="0"/>
                <a:sym typeface="Symbol" charset="0"/>
              </a:rPr>
              <a:t> must wait, and the old resource-allocation state is restored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31775"/>
            <a:ext cx="11048999" cy="45720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rgbClr val="FF0000"/>
                </a:solidFill>
                <a:ea typeface="MS PGothic" charset="0"/>
              </a:rPr>
              <a:t>Exercise 2</a:t>
            </a:r>
            <a:r>
              <a:rPr lang="en-US" sz="3600" dirty="0">
                <a:solidFill>
                  <a:srgbClr val="FF0000"/>
                </a:solidFill>
                <a:latin typeface="+mj-lt"/>
                <a:ea typeface="MS PGothic" charset="0"/>
              </a:rPr>
              <a:t>:</a:t>
            </a:r>
            <a:r>
              <a:rPr lang="en-US" sz="3600" dirty="0">
                <a:latin typeface="+mj-lt"/>
                <a:ea typeface="MS PGothic" charset="0"/>
              </a:rPr>
              <a:t> The Resource-Request Algorithm for Process </a:t>
            </a:r>
            <a:r>
              <a:rPr lang="en-US" sz="3600" i="1" dirty="0">
                <a:latin typeface="+mj-lt"/>
                <a:ea typeface="MS PGothic" charset="0"/>
              </a:rPr>
              <a:t>P</a:t>
            </a:r>
            <a:r>
              <a:rPr lang="en-US" sz="3600" i="1" baseline="-25000" dirty="0">
                <a:latin typeface="+mj-lt"/>
                <a:ea typeface="MS PGothic" charset="0"/>
              </a:rPr>
              <a:t>i</a:t>
            </a:r>
            <a:endParaRPr lang="en-US" sz="3600" dirty="0">
              <a:latin typeface="+mj-lt"/>
              <a:ea typeface="MS PGothic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0CFA0-3E24-3141-A4B7-FE671916A352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495801"/>
            <a:ext cx="2819400" cy="304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5181600" y="4800600"/>
            <a:ext cx="25908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181600" y="5105400"/>
            <a:ext cx="25908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572001" y="5476775"/>
            <a:ext cx="235337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839100"/>
            <a:ext cx="2667000" cy="244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5181600"/>
            <a:ext cx="2514600" cy="244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7924800" y="4472841"/>
            <a:ext cx="3581400" cy="461665"/>
          </a:xfrm>
          <a:prstGeom prst="rect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"/>
                <a:cs typeface="Calibri"/>
              </a:rPr>
              <a:t>How </a:t>
            </a:r>
            <a:r>
              <a:rPr lang="en-US" sz="2400" dirty="0">
                <a:solidFill>
                  <a:schemeClr val="tx1"/>
                </a:solidFill>
                <a:latin typeface="Calibri"/>
                <a:cs typeface="Calibri"/>
              </a:rPr>
              <a:t>to modify the state?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877950" y="2180925"/>
            <a:ext cx="207505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924476" y="3171525"/>
            <a:ext cx="263812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305800" y="1371601"/>
            <a:ext cx="2209800" cy="461665"/>
          </a:xfrm>
          <a:prstGeom prst="rect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libri"/>
                <a:cs typeface="Calibri"/>
              </a:rPr>
              <a:t>   Conditions?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526" y="1876925"/>
            <a:ext cx="248251" cy="244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526" y="2895600"/>
            <a:ext cx="248251" cy="244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0728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665414" y="350838"/>
            <a:ext cx="7011987" cy="868362"/>
          </a:xfrm>
        </p:spPr>
        <p:txBody>
          <a:bodyPr/>
          <a:lstStyle/>
          <a:p>
            <a:pPr eaLnBrk="1" hangingPunct="1"/>
            <a:r>
              <a:rPr lang="en-US" dirty="0">
                <a:latin typeface="+mn-lt"/>
                <a:ea typeface="MS PGothic" charset="0"/>
              </a:rPr>
              <a:t>Deadlock Detection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25700" y="1371601"/>
            <a:ext cx="7391400" cy="4392613"/>
          </a:xfrm>
        </p:spPr>
        <p:txBody>
          <a:bodyPr/>
          <a:lstStyle/>
          <a:p>
            <a:r>
              <a:rPr lang="en-US" dirty="0">
                <a:latin typeface="+mn-lt"/>
                <a:ea typeface="MS PGothic" charset="0"/>
              </a:rPr>
              <a:t>Allow system to enter deadlock states </a:t>
            </a:r>
            <a:br>
              <a:rPr lang="en-US" dirty="0">
                <a:latin typeface="+mn-lt"/>
                <a:ea typeface="MS PGothic" charset="0"/>
              </a:rPr>
            </a:br>
            <a:endParaRPr lang="en-US" dirty="0">
              <a:latin typeface="+mn-lt"/>
              <a:ea typeface="MS PGothic" charset="0"/>
            </a:endParaRPr>
          </a:p>
          <a:p>
            <a:r>
              <a:rPr lang="en-US" dirty="0">
                <a:latin typeface="+mn-lt"/>
                <a:ea typeface="MS PGothic" charset="0"/>
              </a:rPr>
              <a:t>A detection algorithm</a:t>
            </a:r>
            <a:br>
              <a:rPr lang="en-US" dirty="0">
                <a:latin typeface="+mn-lt"/>
                <a:ea typeface="MS PGothic" charset="0"/>
              </a:rPr>
            </a:br>
            <a:endParaRPr lang="en-US" dirty="0">
              <a:latin typeface="+mn-lt"/>
              <a:ea typeface="MS PGothic" charset="0"/>
            </a:endParaRPr>
          </a:p>
          <a:p>
            <a:r>
              <a:rPr lang="en-US" dirty="0">
                <a:latin typeface="+mn-lt"/>
                <a:ea typeface="MS PGothic" charset="0"/>
              </a:rPr>
              <a:t>A recovery scheme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0CFA0-3E24-3141-A4B7-FE671916A35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3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1"/>
            <a:ext cx="11430000" cy="1082676"/>
          </a:xfrm>
        </p:spPr>
        <p:txBody>
          <a:bodyPr/>
          <a:lstStyle/>
          <a:p>
            <a:pPr eaLnBrk="1" hangingPunct="1"/>
            <a:r>
              <a:rPr lang="en-US" sz="3200" dirty="0">
                <a:solidFill>
                  <a:srgbClr val="FF0000"/>
                </a:solidFill>
                <a:latin typeface="+mj-lt"/>
                <a:ea typeface="MS PGothic" charset="0"/>
              </a:rPr>
              <a:t>Exercise 3. </a:t>
            </a:r>
            <a:r>
              <a:rPr lang="en-US" sz="3200" dirty="0"/>
              <a:t>How to detect deadlocks in a system where there is a single instance per resource type? </a:t>
            </a:r>
            <a:endParaRPr lang="en-US" sz="3200" dirty="0">
              <a:latin typeface="+mj-lt"/>
              <a:ea typeface="MS PGothic" charset="0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1" y="1371601"/>
            <a:ext cx="10363200" cy="4511675"/>
          </a:xfrm>
        </p:spPr>
        <p:txBody>
          <a:bodyPr/>
          <a:lstStyle/>
          <a:p>
            <a:r>
              <a:rPr lang="en-US" dirty="0">
                <a:latin typeface="+mn-lt"/>
                <a:ea typeface="MS PGothic" charset="0"/>
              </a:rPr>
              <a:t>Maintain </a:t>
            </a:r>
            <a:r>
              <a:rPr lang="en-US" dirty="0">
                <a:solidFill>
                  <a:srgbClr val="FF0000"/>
                </a:solidFill>
                <a:latin typeface="+mn-lt"/>
                <a:ea typeface="MS PGothic" charset="0"/>
              </a:rPr>
              <a:t>wait-for</a:t>
            </a:r>
            <a:r>
              <a:rPr lang="en-US" b="1" dirty="0">
                <a:solidFill>
                  <a:srgbClr val="3366FF"/>
                </a:solidFill>
                <a:latin typeface="+mn-lt"/>
                <a:ea typeface="MS PGothic" charset="0"/>
              </a:rPr>
              <a:t> </a:t>
            </a:r>
            <a:r>
              <a:rPr lang="en-US" dirty="0">
                <a:latin typeface="+mn-lt"/>
                <a:ea typeface="MS PGothic" charset="0"/>
              </a:rPr>
              <a:t>graph</a:t>
            </a:r>
          </a:p>
          <a:p>
            <a:pPr lvl="1"/>
            <a:r>
              <a:rPr lang="en-US" dirty="0">
                <a:latin typeface="+mn-lt"/>
                <a:ea typeface="MS PGothic" charset="0"/>
              </a:rPr>
              <a:t>Nodes are processes</a:t>
            </a:r>
          </a:p>
          <a:p>
            <a:pPr lvl="1"/>
            <a:r>
              <a:rPr lang="en-US" b="1" i="1" dirty="0">
                <a:latin typeface="+mn-lt"/>
                <a:ea typeface="MS PGothic" charset="0"/>
              </a:rPr>
              <a:t>P</a:t>
            </a:r>
            <a:r>
              <a:rPr lang="en-US" b="1" i="1" baseline="-25000" dirty="0">
                <a:latin typeface="+mn-lt"/>
                <a:ea typeface="MS PGothic" charset="0"/>
              </a:rPr>
              <a:t>i</a:t>
            </a:r>
            <a:r>
              <a:rPr lang="en-US" b="1" dirty="0">
                <a:latin typeface="+mn-lt"/>
                <a:ea typeface="MS PGothic" charset="0"/>
              </a:rPr>
              <a:t> </a:t>
            </a:r>
            <a:r>
              <a:rPr lang="en-US" b="1" dirty="0">
                <a:latin typeface="+mn-lt"/>
                <a:ea typeface="MS PGothic" charset="0"/>
                <a:sym typeface="Symbol" charset="0"/>
              </a:rPr>
              <a:t> </a:t>
            </a:r>
            <a:r>
              <a:rPr lang="en-US" b="1" i="1" dirty="0" err="1">
                <a:latin typeface="+mn-lt"/>
                <a:ea typeface="MS PGothic" charset="0"/>
                <a:sym typeface="Symbol" charset="0"/>
              </a:rPr>
              <a:t>P</a:t>
            </a:r>
            <a:r>
              <a:rPr lang="en-US" b="1" i="1" baseline="-25000" dirty="0" err="1">
                <a:latin typeface="+mn-lt"/>
                <a:ea typeface="MS PGothic" charset="0"/>
                <a:sym typeface="Symbol" charset="0"/>
              </a:rPr>
              <a:t>j</a:t>
            </a:r>
            <a:r>
              <a:rPr lang="en-US" b="1" i="1" baseline="-25000" dirty="0">
                <a:latin typeface="+mn-lt"/>
                <a:ea typeface="MS PGothic" charset="0"/>
                <a:sym typeface="Symbol" charset="0"/>
              </a:rPr>
              <a:t>   </a:t>
            </a:r>
            <a:r>
              <a:rPr lang="en-US" dirty="0">
                <a:latin typeface="+mn-lt"/>
                <a:ea typeface="MS PGothic" charset="0"/>
                <a:sym typeface="Symbol" charset="0"/>
              </a:rPr>
              <a:t>if </a:t>
            </a:r>
            <a:r>
              <a:rPr lang="en-US" b="1" i="1" dirty="0">
                <a:latin typeface="+mn-lt"/>
                <a:ea typeface="MS PGothic" charset="0"/>
                <a:sym typeface="Symbol" charset="0"/>
              </a:rPr>
              <a:t>P</a:t>
            </a:r>
            <a:r>
              <a:rPr lang="en-US" b="1" i="1" baseline="-25000" dirty="0">
                <a:latin typeface="+mn-lt"/>
                <a:ea typeface="MS PGothic" charset="0"/>
                <a:sym typeface="Symbol" charset="0"/>
              </a:rPr>
              <a:t>i</a:t>
            </a:r>
            <a:r>
              <a:rPr lang="en-US" i="1" dirty="0">
                <a:latin typeface="+mn-lt"/>
                <a:ea typeface="MS PGothic" charset="0"/>
                <a:sym typeface="Symbol" charset="0"/>
              </a:rPr>
              <a:t> </a:t>
            </a:r>
            <a:r>
              <a:rPr lang="en-US" dirty="0">
                <a:latin typeface="+mn-lt"/>
                <a:ea typeface="MS PGothic" charset="0"/>
                <a:sym typeface="Symbol" charset="0"/>
              </a:rPr>
              <a:t>is waiting for</a:t>
            </a:r>
            <a:r>
              <a:rPr lang="en-US" i="1" dirty="0">
                <a:latin typeface="+mn-lt"/>
                <a:ea typeface="MS PGothic" charset="0"/>
                <a:sym typeface="Symbol" charset="0"/>
              </a:rPr>
              <a:t> </a:t>
            </a:r>
            <a:r>
              <a:rPr lang="en-US" b="1" i="1" dirty="0" err="1">
                <a:latin typeface="+mn-lt"/>
                <a:ea typeface="MS PGothic" charset="0"/>
                <a:sym typeface="Symbol" charset="0"/>
              </a:rPr>
              <a:t>P</a:t>
            </a:r>
            <a:r>
              <a:rPr lang="en-US" b="1" i="1" baseline="-25000" dirty="0" err="1">
                <a:latin typeface="+mn-lt"/>
                <a:ea typeface="MS PGothic" charset="0"/>
                <a:sym typeface="Symbol" charset="0"/>
              </a:rPr>
              <a:t>j</a:t>
            </a:r>
            <a:r>
              <a:rPr lang="en-US" b="1" i="1" dirty="0">
                <a:latin typeface="+mn-lt"/>
                <a:ea typeface="MS PGothic" charset="0"/>
                <a:sym typeface="Symbol" charset="0"/>
              </a:rPr>
              <a:t/>
            </a:r>
            <a:br>
              <a:rPr lang="en-US" b="1" i="1" dirty="0">
                <a:latin typeface="+mn-lt"/>
                <a:ea typeface="MS PGothic" charset="0"/>
                <a:sym typeface="Symbol" charset="0"/>
              </a:rPr>
            </a:br>
            <a:endParaRPr lang="en-US" b="1" i="1" dirty="0">
              <a:latin typeface="+mn-lt"/>
              <a:ea typeface="MS PGothic" charset="0"/>
              <a:sym typeface="Symbol" charset="0"/>
            </a:endParaRPr>
          </a:p>
          <a:p>
            <a:r>
              <a:rPr lang="en-US" dirty="0">
                <a:latin typeface="+mn-lt"/>
                <a:ea typeface="MS PGothic" charset="0"/>
              </a:rPr>
              <a:t>Periodically invoke an algorithm that </a:t>
            </a:r>
            <a:r>
              <a:rPr lang="en-US" dirty="0">
                <a:solidFill>
                  <a:srgbClr val="FF0000"/>
                </a:solidFill>
                <a:latin typeface="+mn-lt"/>
                <a:ea typeface="MS PGothic" charset="0"/>
              </a:rPr>
              <a:t>searches for a cycle</a:t>
            </a:r>
            <a:r>
              <a:rPr lang="en-US" dirty="0">
                <a:latin typeface="+mn-lt"/>
                <a:ea typeface="MS PGothic" charset="0"/>
              </a:rPr>
              <a:t> in the graph. If there is a cycle, there exists a deadlock</a:t>
            </a:r>
          </a:p>
          <a:p>
            <a:pPr>
              <a:buFont typeface="Monotype Sorts" charset="0"/>
              <a:buNone/>
            </a:pPr>
            <a:endParaRPr lang="en-US" dirty="0">
              <a:latin typeface="+mn-lt"/>
              <a:ea typeface="MS PGothic" charset="0"/>
            </a:endParaRPr>
          </a:p>
          <a:p>
            <a:r>
              <a:rPr lang="en-US" dirty="0">
                <a:latin typeface="+mn-lt"/>
                <a:ea typeface="MS PGothic" charset="0"/>
              </a:rPr>
              <a:t>An algorithm to detect a cycle in a graph requires an order of</a:t>
            </a:r>
            <a:r>
              <a:rPr lang="en-US" i="1" dirty="0">
                <a:latin typeface="+mn-lt"/>
                <a:ea typeface="MS PGothic" charset="0"/>
              </a:rPr>
              <a:t> </a:t>
            </a:r>
            <a:r>
              <a:rPr lang="en-US" b="1" i="1" dirty="0">
                <a:latin typeface="+mn-lt"/>
                <a:ea typeface="MS PGothic" charset="0"/>
              </a:rPr>
              <a:t>n</a:t>
            </a:r>
            <a:r>
              <a:rPr lang="en-US" b="1" baseline="30000" dirty="0">
                <a:latin typeface="+mn-lt"/>
                <a:ea typeface="MS PGothic" charset="0"/>
              </a:rPr>
              <a:t>2</a:t>
            </a:r>
            <a:r>
              <a:rPr lang="en-US" b="1" dirty="0">
                <a:latin typeface="+mn-lt"/>
                <a:ea typeface="MS PGothic" charset="0"/>
              </a:rPr>
              <a:t> </a:t>
            </a:r>
            <a:r>
              <a:rPr lang="en-US" dirty="0">
                <a:latin typeface="+mn-lt"/>
                <a:ea typeface="MS PGothic" charset="0"/>
              </a:rPr>
              <a:t>operations, where </a:t>
            </a:r>
            <a:r>
              <a:rPr lang="en-US" b="1" i="1" dirty="0">
                <a:latin typeface="+mn-lt"/>
                <a:ea typeface="MS PGothic" charset="0"/>
              </a:rPr>
              <a:t>n</a:t>
            </a:r>
            <a:r>
              <a:rPr lang="en-US" dirty="0">
                <a:latin typeface="+mn-lt"/>
                <a:ea typeface="MS PGothic" charset="0"/>
              </a:rPr>
              <a:t> is the number of vertices in the graph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0CFA0-3E24-3141-A4B7-FE671916A35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99" y="1493838"/>
            <a:ext cx="10070183" cy="4068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2738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14300"/>
            <a:ext cx="11277600" cy="125730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rgbClr val="FF0000"/>
                </a:solidFill>
                <a:ea typeface="MS PGothic" charset="0"/>
              </a:rPr>
              <a:t>Exercise 4</a:t>
            </a:r>
            <a:r>
              <a:rPr lang="en-US" sz="3600" dirty="0">
                <a:solidFill>
                  <a:srgbClr val="FF0000"/>
                </a:solidFill>
                <a:latin typeface="+mj-lt"/>
                <a:ea typeface="MS PGothic" charset="0"/>
              </a:rPr>
              <a:t>. </a:t>
            </a:r>
            <a:r>
              <a:rPr lang="en-US" sz="3600" dirty="0">
                <a:latin typeface="+mj-lt"/>
                <a:ea typeface="MS PGothic" charset="0"/>
              </a:rPr>
              <a:t>Resource-Allocation Graph and  Wait-for Graph. </a:t>
            </a:r>
            <a:r>
              <a:rPr lang="en-US" sz="3600" dirty="0"/>
              <a:t>You need to remove all the resources from the graph.</a:t>
            </a:r>
            <a:endParaRPr lang="en-US" sz="3600" dirty="0">
              <a:latin typeface="+mj-lt"/>
              <a:ea typeface="MS PGothic" charset="0"/>
            </a:endParaRPr>
          </a:p>
        </p:txBody>
      </p:sp>
      <p:sp>
        <p:nvSpPr>
          <p:cNvPr id="38915" name="Text Box 5"/>
          <p:cNvSpPr txBox="1">
            <a:spLocks noChangeArrowheads="1"/>
          </p:cNvSpPr>
          <p:nvPr/>
        </p:nvSpPr>
        <p:spPr bwMode="auto">
          <a:xfrm>
            <a:off x="2514600" y="5890773"/>
            <a:ext cx="35101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 dirty="0">
                <a:latin typeface="+mn-lt"/>
              </a:rPr>
              <a:t>Resource-Allocation Graph</a:t>
            </a:r>
          </a:p>
        </p:txBody>
      </p:sp>
      <p:sp>
        <p:nvSpPr>
          <p:cNvPr id="38916" name="Text Box 6"/>
          <p:cNvSpPr txBox="1">
            <a:spLocks noChangeArrowheads="1"/>
          </p:cNvSpPr>
          <p:nvPr/>
        </p:nvSpPr>
        <p:spPr bwMode="auto">
          <a:xfrm>
            <a:off x="6386696" y="5854830"/>
            <a:ext cx="38625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 dirty="0">
                <a:latin typeface="+mn-lt"/>
              </a:rPr>
              <a:t>Corresponding wait-for graph</a:t>
            </a:r>
          </a:p>
        </p:txBody>
      </p:sp>
      <p:pic>
        <p:nvPicPr>
          <p:cNvPr id="38917" name="Picture 6" descr="7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479299"/>
            <a:ext cx="6781800" cy="437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fld id="{97012834-41A2-49E3-8762-B14EE3F5CFB1}" type="slidenum">
              <a:rPr lang="en-US" smtClean="0"/>
              <a:pPr algn="l">
                <a:defRPr/>
              </a:pPr>
              <a:t>9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1" y="2805073"/>
            <a:ext cx="3886201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34000" y="1506571"/>
            <a:ext cx="4648200" cy="830997"/>
          </a:xfrm>
          <a:prstGeom prst="rect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libri"/>
                <a:cs typeface="Calibri"/>
              </a:rPr>
              <a:t>Please draw a c</a:t>
            </a:r>
            <a:r>
              <a:rPr lang="en-US" sz="2400" dirty="0"/>
              <a:t>orresponding </a:t>
            </a:r>
          </a:p>
          <a:p>
            <a:r>
              <a:rPr lang="en-US" sz="2400" dirty="0"/>
              <a:t>        wait-for graph.</a:t>
            </a:r>
            <a:endParaRPr lang="en-US" sz="24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64441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solidFill>
              <a:srgbClr val="FF0000"/>
            </a:solidFill>
            <a:latin typeface="Calibri"/>
            <a:cs typeface="Calibri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5236</TotalTime>
  <Words>850</Words>
  <Application>Microsoft Macintosh PowerPoint</Application>
  <PresentationFormat>Widescreen</PresentationFormat>
  <Paragraphs>221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Calibri</vt:lpstr>
      <vt:lpstr>Courier New</vt:lpstr>
      <vt:lpstr>Monotype Sorts</vt:lpstr>
      <vt:lpstr>MS PGothic</vt:lpstr>
      <vt:lpstr>ＭＳ Ｐゴシック</vt:lpstr>
      <vt:lpstr>SimSun</vt:lpstr>
      <vt:lpstr>Symbol</vt:lpstr>
      <vt:lpstr>Times New Roman</vt:lpstr>
      <vt:lpstr>Arial</vt:lpstr>
      <vt:lpstr>5_Office Theme</vt:lpstr>
      <vt:lpstr>PowerPoint Presentation</vt:lpstr>
      <vt:lpstr>Review: How to update the Allocation and Need Matrices?      P1 requests (1,0,2)</vt:lpstr>
      <vt:lpstr>Review: How to determine if a request should be granted? </vt:lpstr>
      <vt:lpstr>Teaching Challenge: Safe State</vt:lpstr>
      <vt:lpstr>Exercise 1. Please discuss with your group members to study how does the following safety algorithm check if a system is in a safe state. What is Work? Why Work = Work + Allocationi in step 3? </vt:lpstr>
      <vt:lpstr>Exercise 2: The Resource-Request Algorithm for Process Pi</vt:lpstr>
      <vt:lpstr>Deadlock Detection</vt:lpstr>
      <vt:lpstr>Exercise 3. How to detect deadlocks in a system where there is a single instance per resource type? </vt:lpstr>
      <vt:lpstr>Exercise 4. Resource-Allocation Graph and  Wait-for Graph. You need to remove all the resources from the graph.</vt:lpstr>
      <vt:lpstr>Several Instances of a Resource Type</vt:lpstr>
      <vt:lpstr>Detection Algorithm</vt:lpstr>
      <vt:lpstr>Example of Detection Algorithm</vt:lpstr>
      <vt:lpstr>Example (Cont.)</vt:lpstr>
      <vt:lpstr>Detection-Algorithm Usage</vt:lpstr>
      <vt:lpstr>Recovery from Deadlock:  Process Termination</vt:lpstr>
      <vt:lpstr>Recovery from Deadlock:  Resource Preemption</vt:lpstr>
      <vt:lpstr>Summary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xiao</dc:creator>
  <cp:lastModifiedBy>Xiao Qin</cp:lastModifiedBy>
  <cp:revision>400</cp:revision>
  <dcterms:created xsi:type="dcterms:W3CDTF">2006-08-16T00:00:00Z</dcterms:created>
  <dcterms:modified xsi:type="dcterms:W3CDTF">2017-10-18T15:48:24Z</dcterms:modified>
</cp:coreProperties>
</file>