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tags/tag3.xml" ContentType="application/vnd.openxmlformats-officedocument.presentationml.tags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9" r:id="rId4"/>
    <p:sldId id="260" r:id="rId5"/>
    <p:sldId id="257" r:id="rId6"/>
    <p:sldId id="292" r:id="rId7"/>
    <p:sldId id="264" r:id="rId8"/>
    <p:sldId id="262" r:id="rId9"/>
    <p:sldId id="263" r:id="rId10"/>
    <p:sldId id="307" r:id="rId11"/>
    <p:sldId id="293" r:id="rId12"/>
    <p:sldId id="265" r:id="rId13"/>
    <p:sldId id="266" r:id="rId14"/>
    <p:sldId id="294" r:id="rId15"/>
    <p:sldId id="270" r:id="rId16"/>
    <p:sldId id="271" r:id="rId17"/>
    <p:sldId id="308" r:id="rId18"/>
    <p:sldId id="295" r:id="rId19"/>
    <p:sldId id="272" r:id="rId20"/>
    <p:sldId id="286" r:id="rId21"/>
    <p:sldId id="298" r:id="rId22"/>
    <p:sldId id="299" r:id="rId23"/>
    <p:sldId id="273" r:id="rId24"/>
    <p:sldId id="296" r:id="rId25"/>
    <p:sldId id="277" r:id="rId26"/>
    <p:sldId id="328" r:id="rId27"/>
    <p:sldId id="275" r:id="rId28"/>
    <p:sldId id="297" r:id="rId29"/>
    <p:sldId id="314" r:id="rId30"/>
    <p:sldId id="300" r:id="rId31"/>
    <p:sldId id="301" r:id="rId32"/>
    <p:sldId id="330" r:id="rId33"/>
    <p:sldId id="290" r:id="rId34"/>
    <p:sldId id="303" r:id="rId35"/>
    <p:sldId id="329" r:id="rId36"/>
    <p:sldId id="313" r:id="rId37"/>
    <p:sldId id="278" r:id="rId38"/>
    <p:sldId id="289" r:id="rId39"/>
    <p:sldId id="302" r:id="rId40"/>
    <p:sldId id="312" r:id="rId41"/>
    <p:sldId id="309" r:id="rId42"/>
    <p:sldId id="310" r:id="rId43"/>
    <p:sldId id="311" r:id="rId44"/>
    <p:sldId id="315" r:id="rId45"/>
    <p:sldId id="316" r:id="rId46"/>
    <p:sldId id="317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05" r:id="rId56"/>
    <p:sldId id="280" r:id="rId57"/>
    <p:sldId id="282" r:id="rId58"/>
    <p:sldId id="304" r:id="rId59"/>
    <p:sldId id="284" r:id="rId60"/>
    <p:sldId id="285" r:id="rId61"/>
    <p:sldId id="306" r:id="rId62"/>
    <p:sldId id="291" r:id="rId6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446F"/>
    <a:srgbClr val="232C6F"/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371" autoAdjust="0"/>
    <p:restoredTop sz="83188" autoAdjust="0"/>
  </p:normalViewPr>
  <p:slideViewPr>
    <p:cSldViewPr>
      <p:cViewPr varScale="1">
        <p:scale>
          <a:sx n="61" d="100"/>
          <a:sy n="61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Smart</c:v>
                </c:pt>
                <c:pt idx="1">
                  <c:v>Coding</c:v>
                </c:pt>
                <c:pt idx="2">
                  <c:v>Personality</c:v>
                </c:pt>
                <c:pt idx="3">
                  <c:v>Experience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/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8D209-7E4E-4B43-AB0F-67E9F2863338}" type="doc">
      <dgm:prSet loTypeId="urn:microsoft.com/office/officeart/2005/8/layout/hierarchy3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C098CABD-665C-4972-A41D-075FEF81E951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DA1FAD84-0717-4D5E-B2D6-4A093ACB4605}" type="parTrans" cxnId="{F1509D7E-46DF-4A9B-8B85-81238E98ED9D}">
      <dgm:prSet/>
      <dgm:spPr/>
      <dgm:t>
        <a:bodyPr/>
        <a:lstStyle/>
        <a:p>
          <a:endParaRPr lang="en-US"/>
        </a:p>
      </dgm:t>
    </dgm:pt>
    <dgm:pt modelId="{11ADFFCF-20C7-4735-A323-13ABC218ACAD}" type="sibTrans" cxnId="{F1509D7E-46DF-4A9B-8B85-81238E98ED9D}">
      <dgm:prSet/>
      <dgm:spPr/>
      <dgm:t>
        <a:bodyPr/>
        <a:lstStyle/>
        <a:p>
          <a:endParaRPr lang="en-US"/>
        </a:p>
      </dgm:t>
    </dgm:pt>
    <dgm:pt modelId="{278E3363-CF67-4589-B28B-7B5BDEBC18C1}">
      <dgm:prSet phldrT="[Text]"/>
      <dgm:spPr/>
      <dgm:t>
        <a:bodyPr/>
        <a:lstStyle/>
        <a:p>
          <a:r>
            <a:rPr lang="en-US" dirty="0" smtClean="0"/>
            <a:t>Resume</a:t>
          </a:r>
          <a:endParaRPr lang="en-US" dirty="0"/>
        </a:p>
      </dgm:t>
    </dgm:pt>
    <dgm:pt modelId="{9E1FD1C5-555A-404A-A1DD-4EEC2127F2F2}">
      <dgm:prSet phldrT="[Text]"/>
      <dgm:spPr/>
      <dgm:t>
        <a:bodyPr/>
        <a:lstStyle/>
        <a:p>
          <a:r>
            <a:rPr lang="en-US" dirty="0" smtClean="0"/>
            <a:t>Experience</a:t>
          </a:r>
          <a:endParaRPr lang="en-US" dirty="0"/>
        </a:p>
      </dgm:t>
    </dgm:pt>
    <dgm:pt modelId="{E7AC6B4A-8002-4A99-B62F-391ECFDC8549}">
      <dgm:prSet phldrT="[Text]"/>
      <dgm:spPr/>
      <dgm:t>
        <a:bodyPr/>
        <a:lstStyle/>
        <a:p>
          <a:r>
            <a:rPr lang="en-US" dirty="0" smtClean="0"/>
            <a:t>Applying</a:t>
          </a:r>
          <a:endParaRPr lang="en-US" dirty="0"/>
        </a:p>
      </dgm:t>
    </dgm:pt>
    <dgm:pt modelId="{66210E46-3E53-4BA8-8692-8754F0C8E6E8}" type="sibTrans" cxnId="{2AB8306A-4BAA-4207-8043-23917CEDF21A}">
      <dgm:prSet/>
      <dgm:spPr/>
      <dgm:t>
        <a:bodyPr/>
        <a:lstStyle/>
        <a:p>
          <a:endParaRPr lang="en-US"/>
        </a:p>
      </dgm:t>
    </dgm:pt>
    <dgm:pt modelId="{CD1CA4D0-E967-404F-99C0-CB4433EC1DD1}" type="parTrans" cxnId="{2AB8306A-4BAA-4207-8043-23917CEDF21A}">
      <dgm:prSet/>
      <dgm:spPr/>
      <dgm:t>
        <a:bodyPr/>
        <a:lstStyle/>
        <a:p>
          <a:endParaRPr lang="en-US"/>
        </a:p>
      </dgm:t>
    </dgm:pt>
    <dgm:pt modelId="{2C0BD15A-A6CD-4C91-BEEE-CAFEE969D8A5}" type="sibTrans" cxnId="{05F8EA91-CF62-4CC6-A2D8-1E58E959A25B}">
      <dgm:prSet/>
      <dgm:spPr/>
      <dgm:t>
        <a:bodyPr/>
        <a:lstStyle/>
        <a:p>
          <a:endParaRPr lang="en-US"/>
        </a:p>
      </dgm:t>
    </dgm:pt>
    <dgm:pt modelId="{F7F7D135-FDD9-40A6-A5E1-96CB022B7E03}" type="parTrans" cxnId="{05F8EA91-CF62-4CC6-A2D8-1E58E959A25B}">
      <dgm:prSet/>
      <dgm:spPr/>
      <dgm:t>
        <a:bodyPr/>
        <a:lstStyle/>
        <a:p>
          <a:endParaRPr lang="en-US"/>
        </a:p>
      </dgm:t>
    </dgm:pt>
    <dgm:pt modelId="{01E2BD5C-FC3E-4512-B713-F9AA0EC5304E}" type="sibTrans" cxnId="{F48B38CE-1665-4A71-9016-32470263F92E}">
      <dgm:prSet/>
      <dgm:spPr/>
      <dgm:t>
        <a:bodyPr/>
        <a:lstStyle/>
        <a:p>
          <a:endParaRPr lang="en-US"/>
        </a:p>
      </dgm:t>
    </dgm:pt>
    <dgm:pt modelId="{B993DFC4-F9B1-4199-9469-157B583F5CD1}" type="parTrans" cxnId="{F48B38CE-1665-4A71-9016-32470263F92E}">
      <dgm:prSet/>
      <dgm:spPr/>
      <dgm:t>
        <a:bodyPr/>
        <a:lstStyle/>
        <a:p>
          <a:endParaRPr lang="en-US"/>
        </a:p>
      </dgm:t>
    </dgm:pt>
    <dgm:pt modelId="{AE35449C-F8F9-4D65-8622-749EE1E346E1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04AD2999-35DA-4D1A-8065-11913DE7647B}" type="sibTrans" cxnId="{E49D13E7-4C0A-44D0-92ED-D7D0B7FF10CF}">
      <dgm:prSet/>
      <dgm:spPr/>
      <dgm:t>
        <a:bodyPr/>
        <a:lstStyle/>
        <a:p>
          <a:endParaRPr lang="en-US"/>
        </a:p>
      </dgm:t>
    </dgm:pt>
    <dgm:pt modelId="{0C90153A-6210-43D0-9051-1E78C2FE77CE}" type="parTrans" cxnId="{E49D13E7-4C0A-44D0-92ED-D7D0B7FF10CF}">
      <dgm:prSet/>
      <dgm:spPr/>
      <dgm:t>
        <a:bodyPr/>
        <a:lstStyle/>
        <a:p>
          <a:endParaRPr lang="en-US"/>
        </a:p>
      </dgm:t>
    </dgm:pt>
    <dgm:pt modelId="{DA4C673B-F2FF-4CFA-91AB-FC3730ABDF38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534F440F-EFFA-4F33-BBD2-39AC6672D213}" type="sibTrans" cxnId="{B49045FE-0CB3-4FB6-A8D1-76C69261CD36}">
      <dgm:prSet/>
      <dgm:spPr/>
      <dgm:t>
        <a:bodyPr/>
        <a:lstStyle/>
        <a:p>
          <a:endParaRPr lang="en-US"/>
        </a:p>
      </dgm:t>
    </dgm:pt>
    <dgm:pt modelId="{11D6A9D2-6C5D-443B-B5C3-C92803DE5BE7}" type="parTrans" cxnId="{B49045FE-0CB3-4FB6-A8D1-76C69261CD36}">
      <dgm:prSet/>
      <dgm:spPr/>
      <dgm:t>
        <a:bodyPr/>
        <a:lstStyle/>
        <a:p>
          <a:endParaRPr lang="en-US"/>
        </a:p>
      </dgm:t>
    </dgm:pt>
    <dgm:pt modelId="{22D8786D-3F32-4119-903D-21ACD24D1367}" type="pres">
      <dgm:prSet presAssocID="{1488D209-7E4E-4B43-AB0F-67E9F28633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5BA838-6C30-4747-9C7A-C42CE3EC7A65}" type="pres">
      <dgm:prSet presAssocID="{C098CABD-665C-4972-A41D-075FEF81E951}" presName="root" presStyleCnt="0"/>
      <dgm:spPr/>
    </dgm:pt>
    <dgm:pt modelId="{1CBD886F-D0BB-41D8-A26C-AB0F5E9287AC}" type="pres">
      <dgm:prSet presAssocID="{C098CABD-665C-4972-A41D-075FEF81E951}" presName="rootComposite" presStyleCnt="0"/>
      <dgm:spPr/>
    </dgm:pt>
    <dgm:pt modelId="{0AE9CFE6-FD5E-4AF5-8C11-2B8B41884DC8}" type="pres">
      <dgm:prSet presAssocID="{C098CABD-665C-4972-A41D-075FEF81E951}" presName="rootText" presStyleLbl="node1" presStyleIdx="0" presStyleCnt="2" custScaleX="252854"/>
      <dgm:spPr/>
      <dgm:t>
        <a:bodyPr/>
        <a:lstStyle/>
        <a:p>
          <a:endParaRPr lang="en-US"/>
        </a:p>
      </dgm:t>
    </dgm:pt>
    <dgm:pt modelId="{E27D1E7E-62FF-4799-8CB3-75D204E56ADA}" type="pres">
      <dgm:prSet presAssocID="{C098CABD-665C-4972-A41D-075FEF81E951}" presName="rootConnector" presStyleLbl="node1" presStyleIdx="0" presStyleCnt="2"/>
      <dgm:spPr/>
      <dgm:t>
        <a:bodyPr/>
        <a:lstStyle/>
        <a:p>
          <a:endParaRPr lang="en-US"/>
        </a:p>
      </dgm:t>
    </dgm:pt>
    <dgm:pt modelId="{554E7D68-ED5F-4827-ABA5-7F3226607C8C}" type="pres">
      <dgm:prSet presAssocID="{C098CABD-665C-4972-A41D-075FEF81E951}" presName="childShape" presStyleCnt="0"/>
      <dgm:spPr/>
    </dgm:pt>
    <dgm:pt modelId="{84FBA35D-1C89-40EF-830C-A97BA5EB5613}" type="pres">
      <dgm:prSet presAssocID="{11D6A9D2-6C5D-443B-B5C3-C92803DE5BE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604C047-CD6F-4B18-8491-50C8BDDC3BAF}" type="pres">
      <dgm:prSet presAssocID="{DA4C673B-F2FF-4CFA-91AB-FC3730ABDF38}" presName="childText" presStyleLbl="bgAcc1" presStyleIdx="0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2B17F-A963-40F4-8B7E-1C58392405CB}" type="pres">
      <dgm:prSet presAssocID="{0C90153A-6210-43D0-9051-1E78C2FE77CE}" presName="Name13" presStyleLbl="parChTrans1D2" presStyleIdx="1" presStyleCnt="4"/>
      <dgm:spPr/>
      <dgm:t>
        <a:bodyPr/>
        <a:lstStyle/>
        <a:p>
          <a:endParaRPr lang="en-US"/>
        </a:p>
      </dgm:t>
    </dgm:pt>
    <dgm:pt modelId="{5D5865F6-8672-42A5-89FD-077D7704F055}" type="pres">
      <dgm:prSet presAssocID="{AE35449C-F8F9-4D65-8622-749EE1E346E1}" presName="childText" presStyleLbl="bgAcc1" presStyleIdx="1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1B652-9714-4596-A0FE-941ECBCB84C0}" type="pres">
      <dgm:prSet presAssocID="{E7AC6B4A-8002-4A99-B62F-391ECFDC8549}" presName="root" presStyleCnt="0"/>
      <dgm:spPr/>
    </dgm:pt>
    <dgm:pt modelId="{0E7DEB56-2DC6-4B08-8D36-8508DC83FA94}" type="pres">
      <dgm:prSet presAssocID="{E7AC6B4A-8002-4A99-B62F-391ECFDC8549}" presName="rootComposite" presStyleCnt="0"/>
      <dgm:spPr/>
    </dgm:pt>
    <dgm:pt modelId="{6AF10EF5-5B41-4306-B6BB-9998ADDC4886}" type="pres">
      <dgm:prSet presAssocID="{E7AC6B4A-8002-4A99-B62F-391ECFDC8549}" presName="rootText" presStyleLbl="node1" presStyleIdx="1" presStyleCnt="2" custScaleX="252854"/>
      <dgm:spPr/>
      <dgm:t>
        <a:bodyPr/>
        <a:lstStyle/>
        <a:p>
          <a:endParaRPr lang="en-US"/>
        </a:p>
      </dgm:t>
    </dgm:pt>
    <dgm:pt modelId="{942B7979-CE65-438B-8A57-1B105829A112}" type="pres">
      <dgm:prSet presAssocID="{E7AC6B4A-8002-4A99-B62F-391ECFDC8549}" presName="rootConnector" presStyleLbl="node1" presStyleIdx="1" presStyleCnt="2"/>
      <dgm:spPr/>
      <dgm:t>
        <a:bodyPr/>
        <a:lstStyle/>
        <a:p>
          <a:endParaRPr lang="en-US"/>
        </a:p>
      </dgm:t>
    </dgm:pt>
    <dgm:pt modelId="{C10A2186-88DD-4010-9424-A5B541B24D7C}" type="pres">
      <dgm:prSet presAssocID="{E7AC6B4A-8002-4A99-B62F-391ECFDC8549}" presName="childShape" presStyleCnt="0"/>
      <dgm:spPr/>
    </dgm:pt>
    <dgm:pt modelId="{C44808CB-D297-41F2-8FC4-9C75CB4BB88E}" type="pres">
      <dgm:prSet presAssocID="{B993DFC4-F9B1-4199-9469-157B583F5CD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B4207C47-00B4-4461-B590-C2F287B1656E}" type="pres">
      <dgm:prSet presAssocID="{9E1FD1C5-555A-404A-A1DD-4EEC2127F2F2}" presName="childText" presStyleLbl="bgAcc1" presStyleIdx="2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D78F-5E47-4C7A-A4FE-30B8A0EB8F80}" type="pres">
      <dgm:prSet presAssocID="{F7F7D135-FDD9-40A6-A5E1-96CB022B7E0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C6D1411B-3159-4BE4-ABBF-53016628CD54}" type="pres">
      <dgm:prSet presAssocID="{278E3363-CF67-4589-B28B-7B5BDEBC18C1}" presName="childText" presStyleLbl="bgAcc1" presStyleIdx="3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B900EF-F8D3-4AA2-916C-6D8E71FBCA84}" type="presOf" srcId="{DA4C673B-F2FF-4CFA-91AB-FC3730ABDF38}" destId="{E604C047-CD6F-4B18-8491-50C8BDDC3BAF}" srcOrd="0" destOrd="0" presId="urn:microsoft.com/office/officeart/2005/8/layout/hierarchy3"/>
    <dgm:cxn modelId="{81EA79B8-FD68-40C7-A7D4-3F04F236D48E}" type="presOf" srcId="{F7F7D135-FDD9-40A6-A5E1-96CB022B7E03}" destId="{3BC6D78F-5E47-4C7A-A4FE-30B8A0EB8F80}" srcOrd="0" destOrd="0" presId="urn:microsoft.com/office/officeart/2005/8/layout/hierarchy3"/>
    <dgm:cxn modelId="{617B7616-7626-4A6B-8D42-84F2BDE47962}" type="presOf" srcId="{9E1FD1C5-555A-404A-A1DD-4EEC2127F2F2}" destId="{B4207C47-00B4-4461-B590-C2F287B1656E}" srcOrd="0" destOrd="0" presId="urn:microsoft.com/office/officeart/2005/8/layout/hierarchy3"/>
    <dgm:cxn modelId="{E49D13E7-4C0A-44D0-92ED-D7D0B7FF10CF}" srcId="{C098CABD-665C-4972-A41D-075FEF81E951}" destId="{AE35449C-F8F9-4D65-8622-749EE1E346E1}" srcOrd="1" destOrd="0" parTransId="{0C90153A-6210-43D0-9051-1E78C2FE77CE}" sibTransId="{04AD2999-35DA-4D1A-8065-11913DE7647B}"/>
    <dgm:cxn modelId="{E8B8492E-A7A6-48E4-A406-5707E3475F63}" type="presOf" srcId="{1488D209-7E4E-4B43-AB0F-67E9F2863338}" destId="{22D8786D-3F32-4119-903D-21ACD24D1367}" srcOrd="0" destOrd="0" presId="urn:microsoft.com/office/officeart/2005/8/layout/hierarchy3"/>
    <dgm:cxn modelId="{C99F9402-9BBA-4216-9108-7F572AF0A910}" type="presOf" srcId="{0C90153A-6210-43D0-9051-1E78C2FE77CE}" destId="{7622B17F-A963-40F4-8B7E-1C58392405CB}" srcOrd="0" destOrd="0" presId="urn:microsoft.com/office/officeart/2005/8/layout/hierarchy3"/>
    <dgm:cxn modelId="{05F8EA91-CF62-4CC6-A2D8-1E58E959A25B}" srcId="{E7AC6B4A-8002-4A99-B62F-391ECFDC8549}" destId="{278E3363-CF67-4589-B28B-7B5BDEBC18C1}" srcOrd="1" destOrd="0" parTransId="{F7F7D135-FDD9-40A6-A5E1-96CB022B7E03}" sibTransId="{2C0BD15A-A6CD-4C91-BEEE-CAFEE969D8A5}"/>
    <dgm:cxn modelId="{2AB8306A-4BAA-4207-8043-23917CEDF21A}" srcId="{1488D209-7E4E-4B43-AB0F-67E9F2863338}" destId="{E7AC6B4A-8002-4A99-B62F-391ECFDC8549}" srcOrd="1" destOrd="0" parTransId="{CD1CA4D0-E967-404F-99C0-CB4433EC1DD1}" sibTransId="{66210E46-3E53-4BA8-8692-8754F0C8E6E8}"/>
    <dgm:cxn modelId="{E46CF536-B4E0-4680-AEAB-CD891D8DE858}" type="presOf" srcId="{C098CABD-665C-4972-A41D-075FEF81E951}" destId="{0AE9CFE6-FD5E-4AF5-8C11-2B8B41884DC8}" srcOrd="0" destOrd="0" presId="urn:microsoft.com/office/officeart/2005/8/layout/hierarchy3"/>
    <dgm:cxn modelId="{B49045FE-0CB3-4FB6-A8D1-76C69261CD36}" srcId="{C098CABD-665C-4972-A41D-075FEF81E951}" destId="{DA4C673B-F2FF-4CFA-91AB-FC3730ABDF38}" srcOrd="0" destOrd="0" parTransId="{11D6A9D2-6C5D-443B-B5C3-C92803DE5BE7}" sibTransId="{534F440F-EFFA-4F33-BBD2-39AC6672D213}"/>
    <dgm:cxn modelId="{F1509D7E-46DF-4A9B-8B85-81238E98ED9D}" srcId="{1488D209-7E4E-4B43-AB0F-67E9F2863338}" destId="{C098CABD-665C-4972-A41D-075FEF81E951}" srcOrd="0" destOrd="0" parTransId="{DA1FAD84-0717-4D5E-B2D6-4A093ACB4605}" sibTransId="{11ADFFCF-20C7-4735-A323-13ABC218ACAD}"/>
    <dgm:cxn modelId="{617EFD1D-46E1-4CDB-AD58-46A860C18C6D}" type="presOf" srcId="{E7AC6B4A-8002-4A99-B62F-391ECFDC8549}" destId="{942B7979-CE65-438B-8A57-1B105829A112}" srcOrd="1" destOrd="0" presId="urn:microsoft.com/office/officeart/2005/8/layout/hierarchy3"/>
    <dgm:cxn modelId="{C0DDFCD6-0BB3-476E-8417-0FDE8BAE9E49}" type="presOf" srcId="{AE35449C-F8F9-4D65-8622-749EE1E346E1}" destId="{5D5865F6-8672-42A5-89FD-077D7704F055}" srcOrd="0" destOrd="0" presId="urn:microsoft.com/office/officeart/2005/8/layout/hierarchy3"/>
    <dgm:cxn modelId="{D38EC9CD-996E-4DB1-85B5-7ABE98C7639A}" type="presOf" srcId="{B993DFC4-F9B1-4199-9469-157B583F5CD1}" destId="{C44808CB-D297-41F2-8FC4-9C75CB4BB88E}" srcOrd="0" destOrd="0" presId="urn:microsoft.com/office/officeart/2005/8/layout/hierarchy3"/>
    <dgm:cxn modelId="{41D501BC-6251-4A74-8EB4-CA89528BACF1}" type="presOf" srcId="{278E3363-CF67-4589-B28B-7B5BDEBC18C1}" destId="{C6D1411B-3159-4BE4-ABBF-53016628CD54}" srcOrd="0" destOrd="0" presId="urn:microsoft.com/office/officeart/2005/8/layout/hierarchy3"/>
    <dgm:cxn modelId="{91166550-256D-435D-8DA2-E0804690596F}" type="presOf" srcId="{E7AC6B4A-8002-4A99-B62F-391ECFDC8549}" destId="{6AF10EF5-5B41-4306-B6BB-9998ADDC4886}" srcOrd="0" destOrd="0" presId="urn:microsoft.com/office/officeart/2005/8/layout/hierarchy3"/>
    <dgm:cxn modelId="{4F8EAFF5-EDEC-4A0E-BF1F-A1B577B4C6A4}" type="presOf" srcId="{C098CABD-665C-4972-A41D-075FEF81E951}" destId="{E27D1E7E-62FF-4799-8CB3-75D204E56ADA}" srcOrd="1" destOrd="0" presId="urn:microsoft.com/office/officeart/2005/8/layout/hierarchy3"/>
    <dgm:cxn modelId="{78B677FC-1AA0-488C-A8D3-E14D68C7E5BF}" type="presOf" srcId="{11D6A9D2-6C5D-443B-B5C3-C92803DE5BE7}" destId="{84FBA35D-1C89-40EF-830C-A97BA5EB5613}" srcOrd="0" destOrd="0" presId="urn:microsoft.com/office/officeart/2005/8/layout/hierarchy3"/>
    <dgm:cxn modelId="{F48B38CE-1665-4A71-9016-32470263F92E}" srcId="{E7AC6B4A-8002-4A99-B62F-391ECFDC8549}" destId="{9E1FD1C5-555A-404A-A1DD-4EEC2127F2F2}" srcOrd="0" destOrd="0" parTransId="{B993DFC4-F9B1-4199-9469-157B583F5CD1}" sibTransId="{01E2BD5C-FC3E-4512-B713-F9AA0EC5304E}"/>
    <dgm:cxn modelId="{D9534C11-D63C-481F-9FE1-B3232DB4EAFE}" type="presParOf" srcId="{22D8786D-3F32-4119-903D-21ACD24D1367}" destId="{415BA838-6C30-4747-9C7A-C42CE3EC7A65}" srcOrd="0" destOrd="0" presId="urn:microsoft.com/office/officeart/2005/8/layout/hierarchy3"/>
    <dgm:cxn modelId="{BCE753DE-094B-424F-B5CA-BA48FBDD5ECB}" type="presParOf" srcId="{415BA838-6C30-4747-9C7A-C42CE3EC7A65}" destId="{1CBD886F-D0BB-41D8-A26C-AB0F5E9287AC}" srcOrd="0" destOrd="0" presId="urn:microsoft.com/office/officeart/2005/8/layout/hierarchy3"/>
    <dgm:cxn modelId="{AFA24B76-BE67-48CB-96EE-A8A639A31601}" type="presParOf" srcId="{1CBD886F-D0BB-41D8-A26C-AB0F5E9287AC}" destId="{0AE9CFE6-FD5E-4AF5-8C11-2B8B41884DC8}" srcOrd="0" destOrd="0" presId="urn:microsoft.com/office/officeart/2005/8/layout/hierarchy3"/>
    <dgm:cxn modelId="{CD4EC933-F396-49A0-8A80-ED10BC2A7B13}" type="presParOf" srcId="{1CBD886F-D0BB-41D8-A26C-AB0F5E9287AC}" destId="{E27D1E7E-62FF-4799-8CB3-75D204E56ADA}" srcOrd="1" destOrd="0" presId="urn:microsoft.com/office/officeart/2005/8/layout/hierarchy3"/>
    <dgm:cxn modelId="{F052EBA5-A128-4B53-BBB1-D4537939E30A}" type="presParOf" srcId="{415BA838-6C30-4747-9C7A-C42CE3EC7A65}" destId="{554E7D68-ED5F-4827-ABA5-7F3226607C8C}" srcOrd="1" destOrd="0" presId="urn:microsoft.com/office/officeart/2005/8/layout/hierarchy3"/>
    <dgm:cxn modelId="{DEEC337F-8C15-4235-AACB-0E1774137BAB}" type="presParOf" srcId="{554E7D68-ED5F-4827-ABA5-7F3226607C8C}" destId="{84FBA35D-1C89-40EF-830C-A97BA5EB5613}" srcOrd="0" destOrd="0" presId="urn:microsoft.com/office/officeart/2005/8/layout/hierarchy3"/>
    <dgm:cxn modelId="{67E27631-56E7-40D8-8C6E-555F36B45E76}" type="presParOf" srcId="{554E7D68-ED5F-4827-ABA5-7F3226607C8C}" destId="{E604C047-CD6F-4B18-8491-50C8BDDC3BAF}" srcOrd="1" destOrd="0" presId="urn:microsoft.com/office/officeart/2005/8/layout/hierarchy3"/>
    <dgm:cxn modelId="{2816E9A1-7D45-43BD-A9B1-C754033E89DF}" type="presParOf" srcId="{554E7D68-ED5F-4827-ABA5-7F3226607C8C}" destId="{7622B17F-A963-40F4-8B7E-1C58392405CB}" srcOrd="2" destOrd="0" presId="urn:microsoft.com/office/officeart/2005/8/layout/hierarchy3"/>
    <dgm:cxn modelId="{0313D306-F38C-49A1-81AA-509D3065C2C2}" type="presParOf" srcId="{554E7D68-ED5F-4827-ABA5-7F3226607C8C}" destId="{5D5865F6-8672-42A5-89FD-077D7704F055}" srcOrd="3" destOrd="0" presId="urn:microsoft.com/office/officeart/2005/8/layout/hierarchy3"/>
    <dgm:cxn modelId="{9F8A31BD-853B-455B-AB04-595780F5D6EA}" type="presParOf" srcId="{22D8786D-3F32-4119-903D-21ACD24D1367}" destId="{8981B652-9714-4596-A0FE-941ECBCB84C0}" srcOrd="1" destOrd="0" presId="urn:microsoft.com/office/officeart/2005/8/layout/hierarchy3"/>
    <dgm:cxn modelId="{C3FFAB3E-C08A-460F-BFE1-94E3F84D5D2C}" type="presParOf" srcId="{8981B652-9714-4596-A0FE-941ECBCB84C0}" destId="{0E7DEB56-2DC6-4B08-8D36-8508DC83FA94}" srcOrd="0" destOrd="0" presId="urn:microsoft.com/office/officeart/2005/8/layout/hierarchy3"/>
    <dgm:cxn modelId="{F1F8EECC-B43F-4A23-AFBD-4546AAAFE053}" type="presParOf" srcId="{0E7DEB56-2DC6-4B08-8D36-8508DC83FA94}" destId="{6AF10EF5-5B41-4306-B6BB-9998ADDC4886}" srcOrd="0" destOrd="0" presId="urn:microsoft.com/office/officeart/2005/8/layout/hierarchy3"/>
    <dgm:cxn modelId="{879B5594-213B-4405-9733-9A2A49097DF0}" type="presParOf" srcId="{0E7DEB56-2DC6-4B08-8D36-8508DC83FA94}" destId="{942B7979-CE65-438B-8A57-1B105829A112}" srcOrd="1" destOrd="0" presId="urn:microsoft.com/office/officeart/2005/8/layout/hierarchy3"/>
    <dgm:cxn modelId="{A34492D1-ECAE-4C06-9BFD-B788D250FC35}" type="presParOf" srcId="{8981B652-9714-4596-A0FE-941ECBCB84C0}" destId="{C10A2186-88DD-4010-9424-A5B541B24D7C}" srcOrd="1" destOrd="0" presId="urn:microsoft.com/office/officeart/2005/8/layout/hierarchy3"/>
    <dgm:cxn modelId="{5D2D745F-1F5C-4D81-8D58-CA2A67CB78BF}" type="presParOf" srcId="{C10A2186-88DD-4010-9424-A5B541B24D7C}" destId="{C44808CB-D297-41F2-8FC4-9C75CB4BB88E}" srcOrd="0" destOrd="0" presId="urn:microsoft.com/office/officeart/2005/8/layout/hierarchy3"/>
    <dgm:cxn modelId="{7DF828B4-027C-4038-AFA7-FFBC796BECB8}" type="presParOf" srcId="{C10A2186-88DD-4010-9424-A5B541B24D7C}" destId="{B4207C47-00B4-4461-B590-C2F287B1656E}" srcOrd="1" destOrd="0" presId="urn:microsoft.com/office/officeart/2005/8/layout/hierarchy3"/>
    <dgm:cxn modelId="{DCEC4B4D-952C-4C4B-A492-FE5EC95E0D9A}" type="presParOf" srcId="{C10A2186-88DD-4010-9424-A5B541B24D7C}" destId="{3BC6D78F-5E47-4C7A-A4FE-30B8A0EB8F80}" srcOrd="2" destOrd="0" presId="urn:microsoft.com/office/officeart/2005/8/layout/hierarchy3"/>
    <dgm:cxn modelId="{47EACACD-1DB9-4362-9C11-5BB820ED6DAE}" type="presParOf" srcId="{C10A2186-88DD-4010-9424-A5B541B24D7C}" destId="{C6D1411B-3159-4BE4-ABBF-53016628CD5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8D209-7E4E-4B43-AB0F-67E9F2863338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098CABD-665C-4972-A41D-075FEF81E951}">
      <dgm:prSet phldrT="[Text]"/>
      <dgm:spPr/>
      <dgm:t>
        <a:bodyPr/>
        <a:lstStyle/>
        <a:p>
          <a:r>
            <a:rPr lang="en-US" dirty="0" smtClean="0"/>
            <a:t>Interview Prep</a:t>
          </a:r>
          <a:endParaRPr lang="en-US" dirty="0"/>
        </a:p>
      </dgm:t>
    </dgm:pt>
    <dgm:pt modelId="{DA1FAD84-0717-4D5E-B2D6-4A093ACB4605}" type="parTrans" cxnId="{F1509D7E-46DF-4A9B-8B85-81238E98ED9D}">
      <dgm:prSet/>
      <dgm:spPr/>
      <dgm:t>
        <a:bodyPr/>
        <a:lstStyle/>
        <a:p>
          <a:endParaRPr lang="en-US"/>
        </a:p>
      </dgm:t>
    </dgm:pt>
    <dgm:pt modelId="{11ADFFCF-20C7-4735-A323-13ABC218ACAD}" type="sibTrans" cxnId="{F1509D7E-46DF-4A9B-8B85-81238E98ED9D}">
      <dgm:prSet/>
      <dgm:spPr/>
      <dgm:t>
        <a:bodyPr/>
        <a:lstStyle/>
        <a:p>
          <a:endParaRPr lang="en-US"/>
        </a:p>
      </dgm:t>
    </dgm:pt>
    <dgm:pt modelId="{DA4C673B-F2FF-4CFA-91AB-FC3730ABDF38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11D6A9D2-6C5D-443B-B5C3-C92803DE5BE7}" type="parTrans" cxnId="{B49045FE-0CB3-4FB6-A8D1-76C69261CD36}">
      <dgm:prSet/>
      <dgm:spPr/>
      <dgm:t>
        <a:bodyPr/>
        <a:lstStyle/>
        <a:p>
          <a:endParaRPr lang="en-US"/>
        </a:p>
      </dgm:t>
    </dgm:pt>
    <dgm:pt modelId="{534F440F-EFFA-4F33-BBD2-39AC6672D213}" type="sibTrans" cxnId="{B49045FE-0CB3-4FB6-A8D1-76C69261CD36}">
      <dgm:prSet/>
      <dgm:spPr/>
      <dgm:t>
        <a:bodyPr/>
        <a:lstStyle/>
        <a:p>
          <a:endParaRPr lang="en-US"/>
        </a:p>
      </dgm:t>
    </dgm:pt>
    <dgm:pt modelId="{AE35449C-F8F9-4D65-8622-749EE1E346E1}">
      <dgm:prSet phldrT="[Text]"/>
      <dgm:spPr/>
      <dgm:t>
        <a:bodyPr/>
        <a:lstStyle/>
        <a:p>
          <a:r>
            <a:rPr lang="en-US" dirty="0" smtClean="0"/>
            <a:t>Tech Skills</a:t>
          </a:r>
          <a:endParaRPr lang="en-US" dirty="0"/>
        </a:p>
      </dgm:t>
    </dgm:pt>
    <dgm:pt modelId="{0C90153A-6210-43D0-9051-1E78C2FE77CE}" type="parTrans" cxnId="{E49D13E7-4C0A-44D0-92ED-D7D0B7FF10CF}">
      <dgm:prSet/>
      <dgm:spPr/>
      <dgm:t>
        <a:bodyPr/>
        <a:lstStyle/>
        <a:p>
          <a:endParaRPr lang="en-US"/>
        </a:p>
      </dgm:t>
    </dgm:pt>
    <dgm:pt modelId="{04AD2999-35DA-4D1A-8065-11913DE7647B}" type="sibTrans" cxnId="{E49D13E7-4C0A-44D0-92ED-D7D0B7FF10CF}">
      <dgm:prSet/>
      <dgm:spPr/>
      <dgm:t>
        <a:bodyPr/>
        <a:lstStyle/>
        <a:p>
          <a:endParaRPr lang="en-US"/>
        </a:p>
      </dgm:t>
    </dgm:pt>
    <dgm:pt modelId="{E7AC6B4A-8002-4A99-B62F-391ECFDC8549}">
      <dgm:prSet phldrT="[Text]"/>
      <dgm:spPr/>
      <dgm:t>
        <a:bodyPr/>
        <a:lstStyle/>
        <a:p>
          <a:r>
            <a:rPr lang="en-US" dirty="0" smtClean="0"/>
            <a:t>Interview</a:t>
          </a:r>
          <a:endParaRPr lang="en-US" dirty="0"/>
        </a:p>
      </dgm:t>
    </dgm:pt>
    <dgm:pt modelId="{CD1CA4D0-E967-404F-99C0-CB4433EC1DD1}" type="parTrans" cxnId="{2AB8306A-4BAA-4207-8043-23917CEDF21A}">
      <dgm:prSet/>
      <dgm:spPr/>
      <dgm:t>
        <a:bodyPr/>
        <a:lstStyle/>
        <a:p>
          <a:endParaRPr lang="en-US"/>
        </a:p>
      </dgm:t>
    </dgm:pt>
    <dgm:pt modelId="{66210E46-3E53-4BA8-8692-8754F0C8E6E8}" type="sibTrans" cxnId="{2AB8306A-4BAA-4207-8043-23917CEDF21A}">
      <dgm:prSet/>
      <dgm:spPr/>
      <dgm:t>
        <a:bodyPr/>
        <a:lstStyle/>
        <a:p>
          <a:endParaRPr lang="en-US"/>
        </a:p>
      </dgm:t>
    </dgm:pt>
    <dgm:pt modelId="{9E1FD1C5-555A-404A-A1DD-4EEC2127F2F2}">
      <dgm:prSet phldrT="[Text]"/>
      <dgm:spPr/>
      <dgm:t>
        <a:bodyPr/>
        <a:lstStyle/>
        <a:p>
          <a:r>
            <a:rPr lang="en-US" dirty="0" smtClean="0"/>
            <a:t>Soft Skills</a:t>
          </a:r>
          <a:endParaRPr lang="en-US" dirty="0"/>
        </a:p>
      </dgm:t>
    </dgm:pt>
    <dgm:pt modelId="{B993DFC4-F9B1-4199-9469-157B583F5CD1}" type="parTrans" cxnId="{F48B38CE-1665-4A71-9016-32470263F92E}">
      <dgm:prSet/>
      <dgm:spPr/>
      <dgm:t>
        <a:bodyPr/>
        <a:lstStyle/>
        <a:p>
          <a:endParaRPr lang="en-US"/>
        </a:p>
      </dgm:t>
    </dgm:pt>
    <dgm:pt modelId="{01E2BD5C-FC3E-4512-B713-F9AA0EC5304E}" type="sibTrans" cxnId="{F48B38CE-1665-4A71-9016-32470263F92E}">
      <dgm:prSet/>
      <dgm:spPr/>
      <dgm:t>
        <a:bodyPr/>
        <a:lstStyle/>
        <a:p>
          <a:endParaRPr lang="en-US"/>
        </a:p>
      </dgm:t>
    </dgm:pt>
    <dgm:pt modelId="{278E3363-CF67-4589-B28B-7B5BDEBC18C1}">
      <dgm:prSet phldrT="[Text]"/>
      <dgm:spPr/>
      <dgm:t>
        <a:bodyPr/>
        <a:lstStyle/>
        <a:p>
          <a:r>
            <a:rPr lang="en-US" dirty="0" smtClean="0"/>
            <a:t>Tech Skills</a:t>
          </a:r>
          <a:endParaRPr lang="en-US" dirty="0"/>
        </a:p>
      </dgm:t>
    </dgm:pt>
    <dgm:pt modelId="{F7F7D135-FDD9-40A6-A5E1-96CB022B7E03}" type="parTrans" cxnId="{05F8EA91-CF62-4CC6-A2D8-1E58E959A25B}">
      <dgm:prSet/>
      <dgm:spPr/>
      <dgm:t>
        <a:bodyPr/>
        <a:lstStyle/>
        <a:p>
          <a:endParaRPr lang="en-US"/>
        </a:p>
      </dgm:t>
    </dgm:pt>
    <dgm:pt modelId="{2C0BD15A-A6CD-4C91-BEEE-CAFEE969D8A5}" type="sibTrans" cxnId="{05F8EA91-CF62-4CC6-A2D8-1E58E959A25B}">
      <dgm:prSet/>
      <dgm:spPr/>
      <dgm:t>
        <a:bodyPr/>
        <a:lstStyle/>
        <a:p>
          <a:endParaRPr lang="en-US"/>
        </a:p>
      </dgm:t>
    </dgm:pt>
    <dgm:pt modelId="{22D8786D-3F32-4119-903D-21ACD24D1367}" type="pres">
      <dgm:prSet presAssocID="{1488D209-7E4E-4B43-AB0F-67E9F28633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5BA838-6C30-4747-9C7A-C42CE3EC7A65}" type="pres">
      <dgm:prSet presAssocID="{C098CABD-665C-4972-A41D-075FEF81E951}" presName="root" presStyleCnt="0"/>
      <dgm:spPr/>
    </dgm:pt>
    <dgm:pt modelId="{1CBD886F-D0BB-41D8-A26C-AB0F5E9287AC}" type="pres">
      <dgm:prSet presAssocID="{C098CABD-665C-4972-A41D-075FEF81E951}" presName="rootComposite" presStyleCnt="0"/>
      <dgm:spPr/>
    </dgm:pt>
    <dgm:pt modelId="{0AE9CFE6-FD5E-4AF5-8C11-2B8B41884DC8}" type="pres">
      <dgm:prSet presAssocID="{C098CABD-665C-4972-A41D-075FEF81E951}" presName="rootText" presStyleLbl="node1" presStyleIdx="0" presStyleCnt="2" custScaleX="252854"/>
      <dgm:spPr/>
      <dgm:t>
        <a:bodyPr/>
        <a:lstStyle/>
        <a:p>
          <a:endParaRPr lang="en-US"/>
        </a:p>
      </dgm:t>
    </dgm:pt>
    <dgm:pt modelId="{E27D1E7E-62FF-4799-8CB3-75D204E56ADA}" type="pres">
      <dgm:prSet presAssocID="{C098CABD-665C-4972-A41D-075FEF81E951}" presName="rootConnector" presStyleLbl="node1" presStyleIdx="0" presStyleCnt="2"/>
      <dgm:spPr/>
      <dgm:t>
        <a:bodyPr/>
        <a:lstStyle/>
        <a:p>
          <a:endParaRPr lang="en-US"/>
        </a:p>
      </dgm:t>
    </dgm:pt>
    <dgm:pt modelId="{554E7D68-ED5F-4827-ABA5-7F3226607C8C}" type="pres">
      <dgm:prSet presAssocID="{C098CABD-665C-4972-A41D-075FEF81E951}" presName="childShape" presStyleCnt="0"/>
      <dgm:spPr/>
    </dgm:pt>
    <dgm:pt modelId="{84FBA35D-1C89-40EF-830C-A97BA5EB5613}" type="pres">
      <dgm:prSet presAssocID="{11D6A9D2-6C5D-443B-B5C3-C92803DE5BE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E604C047-CD6F-4B18-8491-50C8BDDC3BAF}" type="pres">
      <dgm:prSet presAssocID="{DA4C673B-F2FF-4CFA-91AB-FC3730ABDF38}" presName="childText" presStyleLbl="bgAcc1" presStyleIdx="0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2B17F-A963-40F4-8B7E-1C58392405CB}" type="pres">
      <dgm:prSet presAssocID="{0C90153A-6210-43D0-9051-1E78C2FE77CE}" presName="Name13" presStyleLbl="parChTrans1D2" presStyleIdx="1" presStyleCnt="4"/>
      <dgm:spPr/>
      <dgm:t>
        <a:bodyPr/>
        <a:lstStyle/>
        <a:p>
          <a:endParaRPr lang="en-US"/>
        </a:p>
      </dgm:t>
    </dgm:pt>
    <dgm:pt modelId="{5D5865F6-8672-42A5-89FD-077D7704F055}" type="pres">
      <dgm:prSet presAssocID="{AE35449C-F8F9-4D65-8622-749EE1E346E1}" presName="childText" presStyleLbl="bgAcc1" presStyleIdx="1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1B652-9714-4596-A0FE-941ECBCB84C0}" type="pres">
      <dgm:prSet presAssocID="{E7AC6B4A-8002-4A99-B62F-391ECFDC8549}" presName="root" presStyleCnt="0"/>
      <dgm:spPr/>
    </dgm:pt>
    <dgm:pt modelId="{0E7DEB56-2DC6-4B08-8D36-8508DC83FA94}" type="pres">
      <dgm:prSet presAssocID="{E7AC6B4A-8002-4A99-B62F-391ECFDC8549}" presName="rootComposite" presStyleCnt="0"/>
      <dgm:spPr/>
    </dgm:pt>
    <dgm:pt modelId="{6AF10EF5-5B41-4306-B6BB-9998ADDC4886}" type="pres">
      <dgm:prSet presAssocID="{E7AC6B4A-8002-4A99-B62F-391ECFDC8549}" presName="rootText" presStyleLbl="node1" presStyleIdx="1" presStyleCnt="2" custScaleX="252854"/>
      <dgm:spPr/>
      <dgm:t>
        <a:bodyPr/>
        <a:lstStyle/>
        <a:p>
          <a:endParaRPr lang="en-US"/>
        </a:p>
      </dgm:t>
    </dgm:pt>
    <dgm:pt modelId="{942B7979-CE65-438B-8A57-1B105829A112}" type="pres">
      <dgm:prSet presAssocID="{E7AC6B4A-8002-4A99-B62F-391ECFDC8549}" presName="rootConnector" presStyleLbl="node1" presStyleIdx="1" presStyleCnt="2"/>
      <dgm:spPr/>
      <dgm:t>
        <a:bodyPr/>
        <a:lstStyle/>
        <a:p>
          <a:endParaRPr lang="en-US"/>
        </a:p>
      </dgm:t>
    </dgm:pt>
    <dgm:pt modelId="{C10A2186-88DD-4010-9424-A5B541B24D7C}" type="pres">
      <dgm:prSet presAssocID="{E7AC6B4A-8002-4A99-B62F-391ECFDC8549}" presName="childShape" presStyleCnt="0"/>
      <dgm:spPr/>
    </dgm:pt>
    <dgm:pt modelId="{C44808CB-D297-41F2-8FC4-9C75CB4BB88E}" type="pres">
      <dgm:prSet presAssocID="{B993DFC4-F9B1-4199-9469-157B583F5CD1}" presName="Name13" presStyleLbl="parChTrans1D2" presStyleIdx="2" presStyleCnt="4"/>
      <dgm:spPr/>
      <dgm:t>
        <a:bodyPr/>
        <a:lstStyle/>
        <a:p>
          <a:endParaRPr lang="en-US"/>
        </a:p>
      </dgm:t>
    </dgm:pt>
    <dgm:pt modelId="{B4207C47-00B4-4461-B590-C2F287B1656E}" type="pres">
      <dgm:prSet presAssocID="{9E1FD1C5-555A-404A-A1DD-4EEC2127F2F2}" presName="childText" presStyleLbl="bgAcc1" presStyleIdx="2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D78F-5E47-4C7A-A4FE-30B8A0EB8F80}" type="pres">
      <dgm:prSet presAssocID="{F7F7D135-FDD9-40A6-A5E1-96CB022B7E0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C6D1411B-3159-4BE4-ABBF-53016628CD54}" type="pres">
      <dgm:prSet presAssocID="{278E3363-CF67-4589-B28B-7B5BDEBC18C1}" presName="childText" presStyleLbl="bgAcc1" presStyleIdx="3" presStyleCnt="4" custScaleX="252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59C08-D066-40CB-817D-3659E8BBAC96}" type="presOf" srcId="{AE35449C-F8F9-4D65-8622-749EE1E346E1}" destId="{5D5865F6-8672-42A5-89FD-077D7704F055}" srcOrd="0" destOrd="0" presId="urn:microsoft.com/office/officeart/2005/8/layout/hierarchy3"/>
    <dgm:cxn modelId="{C2E1A10F-7D2B-4FE4-B5BC-35AADF92C761}" type="presOf" srcId="{B993DFC4-F9B1-4199-9469-157B583F5CD1}" destId="{C44808CB-D297-41F2-8FC4-9C75CB4BB88E}" srcOrd="0" destOrd="0" presId="urn:microsoft.com/office/officeart/2005/8/layout/hierarchy3"/>
    <dgm:cxn modelId="{04AD54AA-0F3F-4252-AE89-31E755F65DF9}" type="presOf" srcId="{DA4C673B-F2FF-4CFA-91AB-FC3730ABDF38}" destId="{E604C047-CD6F-4B18-8491-50C8BDDC3BAF}" srcOrd="0" destOrd="0" presId="urn:microsoft.com/office/officeart/2005/8/layout/hierarchy3"/>
    <dgm:cxn modelId="{E49D13E7-4C0A-44D0-92ED-D7D0B7FF10CF}" srcId="{C098CABD-665C-4972-A41D-075FEF81E951}" destId="{AE35449C-F8F9-4D65-8622-749EE1E346E1}" srcOrd="1" destOrd="0" parTransId="{0C90153A-6210-43D0-9051-1E78C2FE77CE}" sibTransId="{04AD2999-35DA-4D1A-8065-11913DE7647B}"/>
    <dgm:cxn modelId="{2C860DD2-AACB-4876-AECD-AD557E6D9E72}" type="presOf" srcId="{C098CABD-665C-4972-A41D-075FEF81E951}" destId="{0AE9CFE6-FD5E-4AF5-8C11-2B8B41884DC8}" srcOrd="0" destOrd="0" presId="urn:microsoft.com/office/officeart/2005/8/layout/hierarchy3"/>
    <dgm:cxn modelId="{75724CD3-8526-40B3-BCF6-CE3EB99E102D}" type="presOf" srcId="{0C90153A-6210-43D0-9051-1E78C2FE77CE}" destId="{7622B17F-A963-40F4-8B7E-1C58392405CB}" srcOrd="0" destOrd="0" presId="urn:microsoft.com/office/officeart/2005/8/layout/hierarchy3"/>
    <dgm:cxn modelId="{05F8EA91-CF62-4CC6-A2D8-1E58E959A25B}" srcId="{E7AC6B4A-8002-4A99-B62F-391ECFDC8549}" destId="{278E3363-CF67-4589-B28B-7B5BDEBC18C1}" srcOrd="1" destOrd="0" parTransId="{F7F7D135-FDD9-40A6-A5E1-96CB022B7E03}" sibTransId="{2C0BD15A-A6CD-4C91-BEEE-CAFEE969D8A5}"/>
    <dgm:cxn modelId="{2AB8306A-4BAA-4207-8043-23917CEDF21A}" srcId="{1488D209-7E4E-4B43-AB0F-67E9F2863338}" destId="{E7AC6B4A-8002-4A99-B62F-391ECFDC8549}" srcOrd="1" destOrd="0" parTransId="{CD1CA4D0-E967-404F-99C0-CB4433EC1DD1}" sibTransId="{66210E46-3E53-4BA8-8692-8754F0C8E6E8}"/>
    <dgm:cxn modelId="{B49045FE-0CB3-4FB6-A8D1-76C69261CD36}" srcId="{C098CABD-665C-4972-A41D-075FEF81E951}" destId="{DA4C673B-F2FF-4CFA-91AB-FC3730ABDF38}" srcOrd="0" destOrd="0" parTransId="{11D6A9D2-6C5D-443B-B5C3-C92803DE5BE7}" sibTransId="{534F440F-EFFA-4F33-BBD2-39AC6672D213}"/>
    <dgm:cxn modelId="{F1509D7E-46DF-4A9B-8B85-81238E98ED9D}" srcId="{1488D209-7E4E-4B43-AB0F-67E9F2863338}" destId="{C098CABD-665C-4972-A41D-075FEF81E951}" srcOrd="0" destOrd="0" parTransId="{DA1FAD84-0717-4D5E-B2D6-4A093ACB4605}" sibTransId="{11ADFFCF-20C7-4735-A323-13ABC218ACAD}"/>
    <dgm:cxn modelId="{54A8DD2E-8856-489A-AE1E-E2DE0B9F9E4C}" type="presOf" srcId="{278E3363-CF67-4589-B28B-7B5BDEBC18C1}" destId="{C6D1411B-3159-4BE4-ABBF-53016628CD54}" srcOrd="0" destOrd="0" presId="urn:microsoft.com/office/officeart/2005/8/layout/hierarchy3"/>
    <dgm:cxn modelId="{0BE17D2A-0BD6-4535-B656-2B4B7B3FB856}" type="presOf" srcId="{11D6A9D2-6C5D-443B-B5C3-C92803DE5BE7}" destId="{84FBA35D-1C89-40EF-830C-A97BA5EB5613}" srcOrd="0" destOrd="0" presId="urn:microsoft.com/office/officeart/2005/8/layout/hierarchy3"/>
    <dgm:cxn modelId="{219CDCBB-1785-43AC-8C58-551B51BDDB39}" type="presOf" srcId="{E7AC6B4A-8002-4A99-B62F-391ECFDC8549}" destId="{6AF10EF5-5B41-4306-B6BB-9998ADDC4886}" srcOrd="0" destOrd="0" presId="urn:microsoft.com/office/officeart/2005/8/layout/hierarchy3"/>
    <dgm:cxn modelId="{685B37EE-431E-4917-9ECD-4FCCC7003826}" type="presOf" srcId="{F7F7D135-FDD9-40A6-A5E1-96CB022B7E03}" destId="{3BC6D78F-5E47-4C7A-A4FE-30B8A0EB8F80}" srcOrd="0" destOrd="0" presId="urn:microsoft.com/office/officeart/2005/8/layout/hierarchy3"/>
    <dgm:cxn modelId="{0EC9EF73-3273-4790-B88C-F418C5C610BE}" type="presOf" srcId="{E7AC6B4A-8002-4A99-B62F-391ECFDC8549}" destId="{942B7979-CE65-438B-8A57-1B105829A112}" srcOrd="1" destOrd="0" presId="urn:microsoft.com/office/officeart/2005/8/layout/hierarchy3"/>
    <dgm:cxn modelId="{0DC0DF7D-7146-4C20-81F3-EFCF78CEE3AD}" type="presOf" srcId="{1488D209-7E4E-4B43-AB0F-67E9F2863338}" destId="{22D8786D-3F32-4119-903D-21ACD24D1367}" srcOrd="0" destOrd="0" presId="urn:microsoft.com/office/officeart/2005/8/layout/hierarchy3"/>
    <dgm:cxn modelId="{F467CD11-16D4-437F-AC07-77E51A4AFCC3}" type="presOf" srcId="{C098CABD-665C-4972-A41D-075FEF81E951}" destId="{E27D1E7E-62FF-4799-8CB3-75D204E56ADA}" srcOrd="1" destOrd="0" presId="urn:microsoft.com/office/officeart/2005/8/layout/hierarchy3"/>
    <dgm:cxn modelId="{46DCB47E-0C54-44F7-8EF7-ABDB8A1157BF}" type="presOf" srcId="{9E1FD1C5-555A-404A-A1DD-4EEC2127F2F2}" destId="{B4207C47-00B4-4461-B590-C2F287B1656E}" srcOrd="0" destOrd="0" presId="urn:microsoft.com/office/officeart/2005/8/layout/hierarchy3"/>
    <dgm:cxn modelId="{F48B38CE-1665-4A71-9016-32470263F92E}" srcId="{E7AC6B4A-8002-4A99-B62F-391ECFDC8549}" destId="{9E1FD1C5-555A-404A-A1DD-4EEC2127F2F2}" srcOrd="0" destOrd="0" parTransId="{B993DFC4-F9B1-4199-9469-157B583F5CD1}" sibTransId="{01E2BD5C-FC3E-4512-B713-F9AA0EC5304E}"/>
    <dgm:cxn modelId="{DDEE7CC6-02A1-430D-8488-A726D4D3B36C}" type="presParOf" srcId="{22D8786D-3F32-4119-903D-21ACD24D1367}" destId="{415BA838-6C30-4747-9C7A-C42CE3EC7A65}" srcOrd="0" destOrd="0" presId="urn:microsoft.com/office/officeart/2005/8/layout/hierarchy3"/>
    <dgm:cxn modelId="{7E4FC551-9112-49FE-8B45-A0CC1A7489F1}" type="presParOf" srcId="{415BA838-6C30-4747-9C7A-C42CE3EC7A65}" destId="{1CBD886F-D0BB-41D8-A26C-AB0F5E9287AC}" srcOrd="0" destOrd="0" presId="urn:microsoft.com/office/officeart/2005/8/layout/hierarchy3"/>
    <dgm:cxn modelId="{6270CDB2-7D4E-46F9-9C75-144C1B9BBB1E}" type="presParOf" srcId="{1CBD886F-D0BB-41D8-A26C-AB0F5E9287AC}" destId="{0AE9CFE6-FD5E-4AF5-8C11-2B8B41884DC8}" srcOrd="0" destOrd="0" presId="urn:microsoft.com/office/officeart/2005/8/layout/hierarchy3"/>
    <dgm:cxn modelId="{8D0C8CB8-CA0D-46CE-9BCC-0E11DDBA2A07}" type="presParOf" srcId="{1CBD886F-D0BB-41D8-A26C-AB0F5E9287AC}" destId="{E27D1E7E-62FF-4799-8CB3-75D204E56ADA}" srcOrd="1" destOrd="0" presId="urn:microsoft.com/office/officeart/2005/8/layout/hierarchy3"/>
    <dgm:cxn modelId="{C831B486-388E-4C4A-A69B-A1688800868A}" type="presParOf" srcId="{415BA838-6C30-4747-9C7A-C42CE3EC7A65}" destId="{554E7D68-ED5F-4827-ABA5-7F3226607C8C}" srcOrd="1" destOrd="0" presId="urn:microsoft.com/office/officeart/2005/8/layout/hierarchy3"/>
    <dgm:cxn modelId="{75226FAC-D3AA-47D0-B888-950B1C5721EC}" type="presParOf" srcId="{554E7D68-ED5F-4827-ABA5-7F3226607C8C}" destId="{84FBA35D-1C89-40EF-830C-A97BA5EB5613}" srcOrd="0" destOrd="0" presId="urn:microsoft.com/office/officeart/2005/8/layout/hierarchy3"/>
    <dgm:cxn modelId="{0D7DA64E-F8C7-4EBA-8620-8F54ECDB19F1}" type="presParOf" srcId="{554E7D68-ED5F-4827-ABA5-7F3226607C8C}" destId="{E604C047-CD6F-4B18-8491-50C8BDDC3BAF}" srcOrd="1" destOrd="0" presId="urn:microsoft.com/office/officeart/2005/8/layout/hierarchy3"/>
    <dgm:cxn modelId="{1E98850B-61D4-45B4-8FED-E3E30F46CB12}" type="presParOf" srcId="{554E7D68-ED5F-4827-ABA5-7F3226607C8C}" destId="{7622B17F-A963-40F4-8B7E-1C58392405CB}" srcOrd="2" destOrd="0" presId="urn:microsoft.com/office/officeart/2005/8/layout/hierarchy3"/>
    <dgm:cxn modelId="{D5D9688E-CE6A-4F4C-B5C2-ECCD88B34F6B}" type="presParOf" srcId="{554E7D68-ED5F-4827-ABA5-7F3226607C8C}" destId="{5D5865F6-8672-42A5-89FD-077D7704F055}" srcOrd="3" destOrd="0" presId="urn:microsoft.com/office/officeart/2005/8/layout/hierarchy3"/>
    <dgm:cxn modelId="{459260EC-B6B9-4697-A25C-0E313C24473F}" type="presParOf" srcId="{22D8786D-3F32-4119-903D-21ACD24D1367}" destId="{8981B652-9714-4596-A0FE-941ECBCB84C0}" srcOrd="1" destOrd="0" presId="urn:microsoft.com/office/officeart/2005/8/layout/hierarchy3"/>
    <dgm:cxn modelId="{848EC470-0715-4E78-8F3A-FDA711E6129F}" type="presParOf" srcId="{8981B652-9714-4596-A0FE-941ECBCB84C0}" destId="{0E7DEB56-2DC6-4B08-8D36-8508DC83FA94}" srcOrd="0" destOrd="0" presId="urn:microsoft.com/office/officeart/2005/8/layout/hierarchy3"/>
    <dgm:cxn modelId="{5E773A1B-D69C-4374-A4A7-0395FFBF138F}" type="presParOf" srcId="{0E7DEB56-2DC6-4B08-8D36-8508DC83FA94}" destId="{6AF10EF5-5B41-4306-B6BB-9998ADDC4886}" srcOrd="0" destOrd="0" presId="urn:microsoft.com/office/officeart/2005/8/layout/hierarchy3"/>
    <dgm:cxn modelId="{0FADDC23-1600-4B02-8B49-098AD6DAE4F4}" type="presParOf" srcId="{0E7DEB56-2DC6-4B08-8D36-8508DC83FA94}" destId="{942B7979-CE65-438B-8A57-1B105829A112}" srcOrd="1" destOrd="0" presId="urn:microsoft.com/office/officeart/2005/8/layout/hierarchy3"/>
    <dgm:cxn modelId="{5BDFB9E1-0493-45EC-98CC-2DCBDAAE1362}" type="presParOf" srcId="{8981B652-9714-4596-A0FE-941ECBCB84C0}" destId="{C10A2186-88DD-4010-9424-A5B541B24D7C}" srcOrd="1" destOrd="0" presId="urn:microsoft.com/office/officeart/2005/8/layout/hierarchy3"/>
    <dgm:cxn modelId="{8EC0198E-107D-4C8F-B868-49344A12D370}" type="presParOf" srcId="{C10A2186-88DD-4010-9424-A5B541B24D7C}" destId="{C44808CB-D297-41F2-8FC4-9C75CB4BB88E}" srcOrd="0" destOrd="0" presId="urn:microsoft.com/office/officeart/2005/8/layout/hierarchy3"/>
    <dgm:cxn modelId="{442BE2AF-3BC0-40C8-8D7B-EF22FDA9E09B}" type="presParOf" srcId="{C10A2186-88DD-4010-9424-A5B541B24D7C}" destId="{B4207C47-00B4-4461-B590-C2F287B1656E}" srcOrd="1" destOrd="0" presId="urn:microsoft.com/office/officeart/2005/8/layout/hierarchy3"/>
    <dgm:cxn modelId="{8C23603F-B8E4-4231-8701-5028838CFFA4}" type="presParOf" srcId="{C10A2186-88DD-4010-9424-A5B541B24D7C}" destId="{3BC6D78F-5E47-4C7A-A4FE-30B8A0EB8F80}" srcOrd="2" destOrd="0" presId="urn:microsoft.com/office/officeart/2005/8/layout/hierarchy3"/>
    <dgm:cxn modelId="{8EA66337-B3B4-4A35-9B1E-1BB3BDCE9177}" type="presParOf" srcId="{C10A2186-88DD-4010-9424-A5B541B24D7C}" destId="{C6D1411B-3159-4BE4-ABBF-53016628CD5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BB3774-9015-4C0F-840B-210C7B7156A0}" type="doc">
      <dgm:prSet loTypeId="urn:microsoft.com/office/officeart/2005/8/layout/cycle1" loCatId="cycle" qsTypeId="urn:microsoft.com/office/officeart/2005/8/quickstyle/simple5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67E399C1-6943-4DEE-9BC2-1CA2FF5B42A1}">
      <dgm:prSet phldrT="[Text]"/>
      <dgm:spPr/>
      <dgm:t>
        <a:bodyPr/>
        <a:lstStyle/>
        <a:p>
          <a:r>
            <a:rPr lang="en-US" b="1" dirty="0" smtClean="0"/>
            <a:t>Code on </a:t>
          </a:r>
          <a:br>
            <a:rPr lang="en-US" b="1" dirty="0" smtClean="0"/>
          </a:br>
          <a:r>
            <a:rPr lang="en-US" b="1" dirty="0" smtClean="0"/>
            <a:t>Paper</a:t>
          </a:r>
          <a:endParaRPr lang="en-US" b="1" dirty="0"/>
        </a:p>
      </dgm:t>
    </dgm:pt>
    <dgm:pt modelId="{757208E9-E942-4AF4-B396-8347B7DAC3C7}" type="parTrans" cxnId="{B342D067-863A-46F7-BA98-6C4624562775}">
      <dgm:prSet/>
      <dgm:spPr/>
      <dgm:t>
        <a:bodyPr/>
        <a:lstStyle/>
        <a:p>
          <a:endParaRPr lang="en-US"/>
        </a:p>
      </dgm:t>
    </dgm:pt>
    <dgm:pt modelId="{1D80B94D-C462-4966-A2EE-ED6C7A72C676}" type="sibTrans" cxnId="{B342D067-863A-46F7-BA98-6C4624562775}">
      <dgm:prSet/>
      <dgm:spPr/>
      <dgm:t>
        <a:bodyPr/>
        <a:lstStyle/>
        <a:p>
          <a:endParaRPr lang="en-US"/>
        </a:p>
      </dgm:t>
    </dgm:pt>
    <dgm:pt modelId="{B947B743-CBEF-4B09-92F0-8CF5E062A458}">
      <dgm:prSet phldrT="[Text]"/>
      <dgm:spPr/>
      <dgm:t>
        <a:bodyPr/>
        <a:lstStyle/>
        <a:p>
          <a:r>
            <a:rPr lang="en-US" b="1" dirty="0" smtClean="0"/>
            <a:t>Type Up </a:t>
          </a:r>
          <a:br>
            <a:rPr lang="en-US" b="1" dirty="0" smtClean="0"/>
          </a:br>
          <a:r>
            <a:rPr lang="en-US" b="1" dirty="0" smtClean="0"/>
            <a:t>As-Is</a:t>
          </a:r>
          <a:endParaRPr lang="en-US" b="1" dirty="0"/>
        </a:p>
      </dgm:t>
    </dgm:pt>
    <dgm:pt modelId="{4F393085-FED0-4C2B-80CE-B81101C806C9}" type="parTrans" cxnId="{D9A961E8-AC48-464E-9020-F896643997B0}">
      <dgm:prSet/>
      <dgm:spPr/>
      <dgm:t>
        <a:bodyPr/>
        <a:lstStyle/>
        <a:p>
          <a:endParaRPr lang="en-US"/>
        </a:p>
      </dgm:t>
    </dgm:pt>
    <dgm:pt modelId="{BA5DEEDE-30EB-46CC-B937-BA7FB9ACCF80}" type="sibTrans" cxnId="{D9A961E8-AC48-464E-9020-F896643997B0}">
      <dgm:prSet/>
      <dgm:spPr/>
      <dgm:t>
        <a:bodyPr/>
        <a:lstStyle/>
        <a:p>
          <a:endParaRPr lang="en-US"/>
        </a:p>
      </dgm:t>
    </dgm:pt>
    <dgm:pt modelId="{4FBCD9EB-7291-4930-948A-6CDDE519AEEF}">
      <dgm:prSet phldrT="[Text]"/>
      <dgm:spPr/>
      <dgm:t>
        <a:bodyPr/>
        <a:lstStyle/>
        <a:p>
          <a:r>
            <a:rPr lang="en-US" b="1" dirty="0" smtClean="0"/>
            <a:t>Learn from Mistakes</a:t>
          </a:r>
          <a:endParaRPr lang="en-US" b="1" dirty="0"/>
        </a:p>
      </dgm:t>
    </dgm:pt>
    <dgm:pt modelId="{6ED2B3A5-D2D4-4A28-912B-6B4B30DA8DF0}" type="parTrans" cxnId="{26AEBE84-B86F-4CC8-9AB7-54AC1C1B01B5}">
      <dgm:prSet/>
      <dgm:spPr/>
      <dgm:t>
        <a:bodyPr/>
        <a:lstStyle/>
        <a:p>
          <a:endParaRPr lang="en-US"/>
        </a:p>
      </dgm:t>
    </dgm:pt>
    <dgm:pt modelId="{48EFD132-D999-48C2-8DAD-8BB9B710C113}" type="sibTrans" cxnId="{26AEBE84-B86F-4CC8-9AB7-54AC1C1B01B5}">
      <dgm:prSet/>
      <dgm:spPr/>
      <dgm:t>
        <a:bodyPr/>
        <a:lstStyle/>
        <a:p>
          <a:endParaRPr lang="en-US"/>
        </a:p>
      </dgm:t>
    </dgm:pt>
    <dgm:pt modelId="{1096193E-7843-4000-A94D-287375294F45}" type="pres">
      <dgm:prSet presAssocID="{1EBB3774-9015-4C0F-840B-210C7B7156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BF5BB2-6F10-49C8-A404-4217CCE6DD5E}" type="pres">
      <dgm:prSet presAssocID="{67E399C1-6943-4DEE-9BC2-1CA2FF5B42A1}" presName="dummy" presStyleCnt="0"/>
      <dgm:spPr/>
    </dgm:pt>
    <dgm:pt modelId="{10D14B1B-6E8C-4BD8-B8BA-F2F0B7B11816}" type="pres">
      <dgm:prSet presAssocID="{67E399C1-6943-4DEE-9BC2-1CA2FF5B42A1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29F34-555E-4ACF-BECA-9139E9718DBE}" type="pres">
      <dgm:prSet presAssocID="{1D80B94D-C462-4966-A2EE-ED6C7A72C676}" presName="sibTrans" presStyleLbl="node1" presStyleIdx="0" presStyleCnt="3"/>
      <dgm:spPr/>
      <dgm:t>
        <a:bodyPr/>
        <a:lstStyle/>
        <a:p>
          <a:endParaRPr lang="en-US"/>
        </a:p>
      </dgm:t>
    </dgm:pt>
    <dgm:pt modelId="{D571153C-EC82-4635-ADE9-2716A4EEEB0E}" type="pres">
      <dgm:prSet presAssocID="{B947B743-CBEF-4B09-92F0-8CF5E062A458}" presName="dummy" presStyleCnt="0"/>
      <dgm:spPr/>
    </dgm:pt>
    <dgm:pt modelId="{DFFA959F-A61F-4105-AD51-5682A8EB462E}" type="pres">
      <dgm:prSet presAssocID="{B947B743-CBEF-4B09-92F0-8CF5E062A458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4B21-7971-4316-88E1-D4191B64C2B4}" type="pres">
      <dgm:prSet presAssocID="{BA5DEEDE-30EB-46CC-B937-BA7FB9ACCF80}" presName="sibTrans" presStyleLbl="node1" presStyleIdx="1" presStyleCnt="3"/>
      <dgm:spPr/>
      <dgm:t>
        <a:bodyPr/>
        <a:lstStyle/>
        <a:p>
          <a:endParaRPr lang="en-US"/>
        </a:p>
      </dgm:t>
    </dgm:pt>
    <dgm:pt modelId="{FE3A089C-823F-4790-8C12-5A017616DDAD}" type="pres">
      <dgm:prSet presAssocID="{4FBCD9EB-7291-4930-948A-6CDDE519AEEF}" presName="dummy" presStyleCnt="0"/>
      <dgm:spPr/>
    </dgm:pt>
    <dgm:pt modelId="{8137BC82-7887-4557-9EB9-62A8AE345621}" type="pres">
      <dgm:prSet presAssocID="{4FBCD9EB-7291-4930-948A-6CDDE519AEEF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04E02-5F12-455F-BC47-6B48D78874D8}" type="pres">
      <dgm:prSet presAssocID="{48EFD132-D999-48C2-8DAD-8BB9B710C113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26AEBE84-B86F-4CC8-9AB7-54AC1C1B01B5}" srcId="{1EBB3774-9015-4C0F-840B-210C7B7156A0}" destId="{4FBCD9EB-7291-4930-948A-6CDDE519AEEF}" srcOrd="2" destOrd="0" parTransId="{6ED2B3A5-D2D4-4A28-912B-6B4B30DA8DF0}" sibTransId="{48EFD132-D999-48C2-8DAD-8BB9B710C113}"/>
    <dgm:cxn modelId="{0235AA17-24A7-4F14-A7B4-DFAD42040815}" type="presOf" srcId="{67E399C1-6943-4DEE-9BC2-1CA2FF5B42A1}" destId="{10D14B1B-6E8C-4BD8-B8BA-F2F0B7B11816}" srcOrd="0" destOrd="0" presId="urn:microsoft.com/office/officeart/2005/8/layout/cycle1"/>
    <dgm:cxn modelId="{839D9F7A-5C2D-4A05-8BDD-08C1513FDEA2}" type="presOf" srcId="{B947B743-CBEF-4B09-92F0-8CF5E062A458}" destId="{DFFA959F-A61F-4105-AD51-5682A8EB462E}" srcOrd="0" destOrd="0" presId="urn:microsoft.com/office/officeart/2005/8/layout/cycle1"/>
    <dgm:cxn modelId="{F5FE78E0-E710-4366-9EC7-B6C38D74044E}" type="presOf" srcId="{48EFD132-D999-48C2-8DAD-8BB9B710C113}" destId="{83204E02-5F12-455F-BC47-6B48D78874D8}" srcOrd="0" destOrd="0" presId="urn:microsoft.com/office/officeart/2005/8/layout/cycle1"/>
    <dgm:cxn modelId="{D9CA4D26-9467-400D-9D9E-7D19CCA2EB19}" type="presOf" srcId="{1EBB3774-9015-4C0F-840B-210C7B7156A0}" destId="{1096193E-7843-4000-A94D-287375294F45}" srcOrd="0" destOrd="0" presId="urn:microsoft.com/office/officeart/2005/8/layout/cycle1"/>
    <dgm:cxn modelId="{B342D067-863A-46F7-BA98-6C4624562775}" srcId="{1EBB3774-9015-4C0F-840B-210C7B7156A0}" destId="{67E399C1-6943-4DEE-9BC2-1CA2FF5B42A1}" srcOrd="0" destOrd="0" parTransId="{757208E9-E942-4AF4-B396-8347B7DAC3C7}" sibTransId="{1D80B94D-C462-4966-A2EE-ED6C7A72C676}"/>
    <dgm:cxn modelId="{D9A961E8-AC48-464E-9020-F896643997B0}" srcId="{1EBB3774-9015-4C0F-840B-210C7B7156A0}" destId="{B947B743-CBEF-4B09-92F0-8CF5E062A458}" srcOrd="1" destOrd="0" parTransId="{4F393085-FED0-4C2B-80CE-B81101C806C9}" sibTransId="{BA5DEEDE-30EB-46CC-B937-BA7FB9ACCF80}"/>
    <dgm:cxn modelId="{F86CAA5F-909A-4ACC-87EE-53A8D0D6D598}" type="presOf" srcId="{1D80B94D-C462-4966-A2EE-ED6C7A72C676}" destId="{32029F34-555E-4ACF-BECA-9139E9718DBE}" srcOrd="0" destOrd="0" presId="urn:microsoft.com/office/officeart/2005/8/layout/cycle1"/>
    <dgm:cxn modelId="{A9EABD77-75EC-4C08-91F4-56A790E4E11E}" type="presOf" srcId="{BA5DEEDE-30EB-46CC-B937-BA7FB9ACCF80}" destId="{C5AE4B21-7971-4316-88E1-D4191B64C2B4}" srcOrd="0" destOrd="0" presId="urn:microsoft.com/office/officeart/2005/8/layout/cycle1"/>
    <dgm:cxn modelId="{708B5D85-53CB-427F-A6FF-0FF87556A795}" type="presOf" srcId="{4FBCD9EB-7291-4930-948A-6CDDE519AEEF}" destId="{8137BC82-7887-4557-9EB9-62A8AE345621}" srcOrd="0" destOrd="0" presId="urn:microsoft.com/office/officeart/2005/8/layout/cycle1"/>
    <dgm:cxn modelId="{58D80573-A2AD-4722-A052-1FB7DBE43DF1}" type="presParOf" srcId="{1096193E-7843-4000-A94D-287375294F45}" destId="{74BF5BB2-6F10-49C8-A404-4217CCE6DD5E}" srcOrd="0" destOrd="0" presId="urn:microsoft.com/office/officeart/2005/8/layout/cycle1"/>
    <dgm:cxn modelId="{DAE67ABF-100C-476B-AD64-44E8F10376F2}" type="presParOf" srcId="{1096193E-7843-4000-A94D-287375294F45}" destId="{10D14B1B-6E8C-4BD8-B8BA-F2F0B7B11816}" srcOrd="1" destOrd="0" presId="urn:microsoft.com/office/officeart/2005/8/layout/cycle1"/>
    <dgm:cxn modelId="{68E7F1FA-FB80-45BD-BE5B-4A1B8A15559D}" type="presParOf" srcId="{1096193E-7843-4000-A94D-287375294F45}" destId="{32029F34-555E-4ACF-BECA-9139E9718DBE}" srcOrd="2" destOrd="0" presId="urn:microsoft.com/office/officeart/2005/8/layout/cycle1"/>
    <dgm:cxn modelId="{BC98A16D-2A3E-4A59-B42F-8F382D0243EA}" type="presParOf" srcId="{1096193E-7843-4000-A94D-287375294F45}" destId="{D571153C-EC82-4635-ADE9-2716A4EEEB0E}" srcOrd="3" destOrd="0" presId="urn:microsoft.com/office/officeart/2005/8/layout/cycle1"/>
    <dgm:cxn modelId="{8755C04F-B912-49FD-95C4-9F7736E6158B}" type="presParOf" srcId="{1096193E-7843-4000-A94D-287375294F45}" destId="{DFFA959F-A61F-4105-AD51-5682A8EB462E}" srcOrd="4" destOrd="0" presId="urn:microsoft.com/office/officeart/2005/8/layout/cycle1"/>
    <dgm:cxn modelId="{D774D38C-424D-41B2-9CDD-CC7ABFD78DB2}" type="presParOf" srcId="{1096193E-7843-4000-A94D-287375294F45}" destId="{C5AE4B21-7971-4316-88E1-D4191B64C2B4}" srcOrd="5" destOrd="0" presId="urn:microsoft.com/office/officeart/2005/8/layout/cycle1"/>
    <dgm:cxn modelId="{A656C990-0E5D-4528-996D-AA82F2E7DD3F}" type="presParOf" srcId="{1096193E-7843-4000-A94D-287375294F45}" destId="{FE3A089C-823F-4790-8C12-5A017616DDAD}" srcOrd="6" destOrd="0" presId="urn:microsoft.com/office/officeart/2005/8/layout/cycle1"/>
    <dgm:cxn modelId="{B0B0854A-D171-4526-8F58-710FBAF6DF29}" type="presParOf" srcId="{1096193E-7843-4000-A94D-287375294F45}" destId="{8137BC82-7887-4557-9EB9-62A8AE345621}" srcOrd="7" destOrd="0" presId="urn:microsoft.com/office/officeart/2005/8/layout/cycle1"/>
    <dgm:cxn modelId="{BE04BD96-2F87-496F-AD74-8186C7643A7A}" type="presParOf" srcId="{1096193E-7843-4000-A94D-287375294F45}" destId="{83204E02-5F12-455F-BC47-6B48D78874D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E9CFE6-FD5E-4AF5-8C11-2B8B41884DC8}">
      <dsp:nvSpPr>
        <dsp:cNvPr id="0" name=""/>
        <dsp:cNvSpPr/>
      </dsp:nvSpPr>
      <dsp:spPr>
        <a:xfrm>
          <a:off x="157056" y="1538"/>
          <a:ext cx="3371949" cy="6667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Process</a:t>
          </a:r>
          <a:endParaRPr lang="en-US" sz="3800" kern="1200" dirty="0"/>
        </a:p>
      </dsp:txBody>
      <dsp:txXfrm>
        <a:off x="157056" y="1538"/>
        <a:ext cx="3371949" cy="666777"/>
      </dsp:txXfrm>
    </dsp:sp>
    <dsp:sp modelId="{84FBA35D-1C89-40EF-830C-A97BA5EB5613}">
      <dsp:nvSpPr>
        <dsp:cNvPr id="0" name=""/>
        <dsp:cNvSpPr/>
      </dsp:nvSpPr>
      <dsp:spPr>
        <a:xfrm>
          <a:off x="494251" y="668316"/>
          <a:ext cx="337194" cy="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83"/>
              </a:lnTo>
              <a:lnTo>
                <a:pt x="337194" y="5000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C047-CD6F-4B18-8491-50C8BDDC3BAF}">
      <dsp:nvSpPr>
        <dsp:cNvPr id="0" name=""/>
        <dsp:cNvSpPr/>
      </dsp:nvSpPr>
      <dsp:spPr>
        <a:xfrm>
          <a:off x="831446" y="835011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Evaluation</a:t>
          </a:r>
          <a:endParaRPr lang="en-US" sz="3800" kern="1200" dirty="0"/>
        </a:p>
      </dsp:txBody>
      <dsp:txXfrm>
        <a:off x="831446" y="835011"/>
        <a:ext cx="2697559" cy="666777"/>
      </dsp:txXfrm>
    </dsp:sp>
    <dsp:sp modelId="{7622B17F-A963-40F4-8B7E-1C58392405CB}">
      <dsp:nvSpPr>
        <dsp:cNvPr id="0" name=""/>
        <dsp:cNvSpPr/>
      </dsp:nvSpPr>
      <dsp:spPr>
        <a:xfrm>
          <a:off x="494251" y="668316"/>
          <a:ext cx="337194" cy="133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555"/>
              </a:lnTo>
              <a:lnTo>
                <a:pt x="337194" y="13335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865F6-8672-42A5-89FD-077D7704F055}">
      <dsp:nvSpPr>
        <dsp:cNvPr id="0" name=""/>
        <dsp:cNvSpPr/>
      </dsp:nvSpPr>
      <dsp:spPr>
        <a:xfrm>
          <a:off x="831446" y="1668483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Structure</a:t>
          </a:r>
          <a:endParaRPr lang="en-US" sz="3800" kern="1200" dirty="0"/>
        </a:p>
      </dsp:txBody>
      <dsp:txXfrm>
        <a:off x="831446" y="1668483"/>
        <a:ext cx="2697559" cy="666777"/>
      </dsp:txXfrm>
    </dsp:sp>
    <dsp:sp modelId="{6AF10EF5-5B41-4306-B6BB-9998ADDC4886}">
      <dsp:nvSpPr>
        <dsp:cNvPr id="0" name=""/>
        <dsp:cNvSpPr/>
      </dsp:nvSpPr>
      <dsp:spPr>
        <a:xfrm>
          <a:off x="3862394" y="1538"/>
          <a:ext cx="3371949" cy="66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Applying</a:t>
          </a:r>
          <a:endParaRPr lang="en-US" sz="3800" kern="1200" dirty="0"/>
        </a:p>
      </dsp:txBody>
      <dsp:txXfrm>
        <a:off x="3862394" y="1538"/>
        <a:ext cx="3371949" cy="666777"/>
      </dsp:txXfrm>
    </dsp:sp>
    <dsp:sp modelId="{C44808CB-D297-41F2-8FC4-9C75CB4BB88E}">
      <dsp:nvSpPr>
        <dsp:cNvPr id="0" name=""/>
        <dsp:cNvSpPr/>
      </dsp:nvSpPr>
      <dsp:spPr>
        <a:xfrm>
          <a:off x="4199589" y="668316"/>
          <a:ext cx="337194" cy="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83"/>
              </a:lnTo>
              <a:lnTo>
                <a:pt x="337194" y="5000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07C47-00B4-4461-B590-C2F287B1656E}">
      <dsp:nvSpPr>
        <dsp:cNvPr id="0" name=""/>
        <dsp:cNvSpPr/>
      </dsp:nvSpPr>
      <dsp:spPr>
        <a:xfrm>
          <a:off x="4536784" y="835011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Experience</a:t>
          </a:r>
          <a:endParaRPr lang="en-US" sz="3800" kern="1200" dirty="0"/>
        </a:p>
      </dsp:txBody>
      <dsp:txXfrm>
        <a:off x="4536784" y="835011"/>
        <a:ext cx="2697559" cy="666777"/>
      </dsp:txXfrm>
    </dsp:sp>
    <dsp:sp modelId="{3BC6D78F-5E47-4C7A-A4FE-30B8A0EB8F80}">
      <dsp:nvSpPr>
        <dsp:cNvPr id="0" name=""/>
        <dsp:cNvSpPr/>
      </dsp:nvSpPr>
      <dsp:spPr>
        <a:xfrm>
          <a:off x="4199589" y="668316"/>
          <a:ext cx="337194" cy="133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555"/>
              </a:lnTo>
              <a:lnTo>
                <a:pt x="337194" y="133355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1411B-3159-4BE4-ABBF-53016628CD54}">
      <dsp:nvSpPr>
        <dsp:cNvPr id="0" name=""/>
        <dsp:cNvSpPr/>
      </dsp:nvSpPr>
      <dsp:spPr>
        <a:xfrm>
          <a:off x="4536784" y="1668483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Resume</a:t>
          </a:r>
          <a:endParaRPr lang="en-US" sz="3800" kern="1200" dirty="0"/>
        </a:p>
      </dsp:txBody>
      <dsp:txXfrm>
        <a:off x="4536784" y="1668483"/>
        <a:ext cx="2697559" cy="66677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E9CFE6-FD5E-4AF5-8C11-2B8B41884DC8}">
      <dsp:nvSpPr>
        <dsp:cNvPr id="0" name=""/>
        <dsp:cNvSpPr/>
      </dsp:nvSpPr>
      <dsp:spPr>
        <a:xfrm>
          <a:off x="157056" y="1538"/>
          <a:ext cx="3371949" cy="6667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Interview Prep</a:t>
          </a:r>
          <a:endParaRPr lang="en-US" sz="3800" kern="1200" dirty="0"/>
        </a:p>
      </dsp:txBody>
      <dsp:txXfrm>
        <a:off x="157056" y="1538"/>
        <a:ext cx="3371949" cy="666777"/>
      </dsp:txXfrm>
    </dsp:sp>
    <dsp:sp modelId="{84FBA35D-1C89-40EF-830C-A97BA5EB5613}">
      <dsp:nvSpPr>
        <dsp:cNvPr id="0" name=""/>
        <dsp:cNvSpPr/>
      </dsp:nvSpPr>
      <dsp:spPr>
        <a:xfrm>
          <a:off x="494251" y="668316"/>
          <a:ext cx="337194" cy="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83"/>
              </a:lnTo>
              <a:lnTo>
                <a:pt x="337194" y="50008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C047-CD6F-4B18-8491-50C8BDDC3BAF}">
      <dsp:nvSpPr>
        <dsp:cNvPr id="0" name=""/>
        <dsp:cNvSpPr/>
      </dsp:nvSpPr>
      <dsp:spPr>
        <a:xfrm>
          <a:off x="831446" y="835011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Soft Skills</a:t>
          </a:r>
          <a:endParaRPr lang="en-US" sz="3800" kern="1200" dirty="0"/>
        </a:p>
      </dsp:txBody>
      <dsp:txXfrm>
        <a:off x="831446" y="835011"/>
        <a:ext cx="2697559" cy="666777"/>
      </dsp:txXfrm>
    </dsp:sp>
    <dsp:sp modelId="{7622B17F-A963-40F4-8B7E-1C58392405CB}">
      <dsp:nvSpPr>
        <dsp:cNvPr id="0" name=""/>
        <dsp:cNvSpPr/>
      </dsp:nvSpPr>
      <dsp:spPr>
        <a:xfrm>
          <a:off x="494251" y="668316"/>
          <a:ext cx="337194" cy="133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555"/>
              </a:lnTo>
              <a:lnTo>
                <a:pt x="337194" y="133355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865F6-8672-42A5-89FD-077D7704F055}">
      <dsp:nvSpPr>
        <dsp:cNvPr id="0" name=""/>
        <dsp:cNvSpPr/>
      </dsp:nvSpPr>
      <dsp:spPr>
        <a:xfrm>
          <a:off x="831446" y="1668483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Tech Skills</a:t>
          </a:r>
          <a:endParaRPr lang="en-US" sz="3800" kern="1200" dirty="0"/>
        </a:p>
      </dsp:txBody>
      <dsp:txXfrm>
        <a:off x="831446" y="1668483"/>
        <a:ext cx="2697559" cy="666777"/>
      </dsp:txXfrm>
    </dsp:sp>
    <dsp:sp modelId="{6AF10EF5-5B41-4306-B6BB-9998ADDC4886}">
      <dsp:nvSpPr>
        <dsp:cNvPr id="0" name=""/>
        <dsp:cNvSpPr/>
      </dsp:nvSpPr>
      <dsp:spPr>
        <a:xfrm>
          <a:off x="3862394" y="1538"/>
          <a:ext cx="3371949" cy="66677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Interview</a:t>
          </a:r>
          <a:endParaRPr lang="en-US" sz="3800" kern="1200" dirty="0"/>
        </a:p>
      </dsp:txBody>
      <dsp:txXfrm>
        <a:off x="3862394" y="1538"/>
        <a:ext cx="3371949" cy="666777"/>
      </dsp:txXfrm>
    </dsp:sp>
    <dsp:sp modelId="{C44808CB-D297-41F2-8FC4-9C75CB4BB88E}">
      <dsp:nvSpPr>
        <dsp:cNvPr id="0" name=""/>
        <dsp:cNvSpPr/>
      </dsp:nvSpPr>
      <dsp:spPr>
        <a:xfrm>
          <a:off x="4199589" y="668316"/>
          <a:ext cx="337194" cy="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83"/>
              </a:lnTo>
              <a:lnTo>
                <a:pt x="337194" y="50008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07C47-00B4-4461-B590-C2F287B1656E}">
      <dsp:nvSpPr>
        <dsp:cNvPr id="0" name=""/>
        <dsp:cNvSpPr/>
      </dsp:nvSpPr>
      <dsp:spPr>
        <a:xfrm>
          <a:off x="4536784" y="835011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Soft Skills</a:t>
          </a:r>
          <a:endParaRPr lang="en-US" sz="3800" kern="1200" dirty="0"/>
        </a:p>
      </dsp:txBody>
      <dsp:txXfrm>
        <a:off x="4536784" y="835011"/>
        <a:ext cx="2697559" cy="666777"/>
      </dsp:txXfrm>
    </dsp:sp>
    <dsp:sp modelId="{3BC6D78F-5E47-4C7A-A4FE-30B8A0EB8F80}">
      <dsp:nvSpPr>
        <dsp:cNvPr id="0" name=""/>
        <dsp:cNvSpPr/>
      </dsp:nvSpPr>
      <dsp:spPr>
        <a:xfrm>
          <a:off x="4199589" y="668316"/>
          <a:ext cx="337194" cy="133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555"/>
              </a:lnTo>
              <a:lnTo>
                <a:pt x="337194" y="133355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1411B-3159-4BE4-ABBF-53016628CD54}">
      <dsp:nvSpPr>
        <dsp:cNvPr id="0" name=""/>
        <dsp:cNvSpPr/>
      </dsp:nvSpPr>
      <dsp:spPr>
        <a:xfrm>
          <a:off x="4536784" y="1668483"/>
          <a:ext cx="2697559" cy="66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Tech Skills</a:t>
          </a:r>
          <a:endParaRPr lang="en-US" sz="3800" kern="1200" dirty="0"/>
        </a:p>
      </dsp:txBody>
      <dsp:txXfrm>
        <a:off x="4536784" y="1668483"/>
        <a:ext cx="2697559" cy="66677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D14B1B-6E8C-4BD8-B8BA-F2F0B7B11816}">
      <dsp:nvSpPr>
        <dsp:cNvPr id="0" name=""/>
        <dsp:cNvSpPr/>
      </dsp:nvSpPr>
      <dsp:spPr>
        <a:xfrm>
          <a:off x="5492329" y="332598"/>
          <a:ext cx="1694296" cy="169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Code on </a:t>
          </a:r>
          <a:br>
            <a:rPr lang="en-US" sz="3400" b="1" kern="1200" dirty="0" smtClean="0"/>
          </a:br>
          <a:r>
            <a:rPr lang="en-US" sz="3400" b="1" kern="1200" dirty="0" smtClean="0"/>
            <a:t>Paper</a:t>
          </a:r>
          <a:endParaRPr lang="en-US" sz="3400" b="1" kern="1200" dirty="0"/>
        </a:p>
      </dsp:txBody>
      <dsp:txXfrm>
        <a:off x="5492329" y="332598"/>
        <a:ext cx="1694296" cy="1694296"/>
      </dsp:txXfrm>
    </dsp:sp>
    <dsp:sp modelId="{32029F34-555E-4ACF-BECA-9139E9718DBE}">
      <dsp:nvSpPr>
        <dsp:cNvPr id="0" name=""/>
        <dsp:cNvSpPr/>
      </dsp:nvSpPr>
      <dsp:spPr>
        <a:xfrm>
          <a:off x="2912019" y="-653"/>
          <a:ext cx="4005761" cy="4005761"/>
        </a:xfrm>
        <a:prstGeom prst="circularArrow">
          <a:avLst>
            <a:gd name="adj1" fmla="val 8248"/>
            <a:gd name="adj2" fmla="val 576062"/>
            <a:gd name="adj3" fmla="val 2964106"/>
            <a:gd name="adj4" fmla="val 51555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FA959F-A61F-4105-AD51-5682A8EB462E}">
      <dsp:nvSpPr>
        <dsp:cNvPr id="0" name=""/>
        <dsp:cNvSpPr/>
      </dsp:nvSpPr>
      <dsp:spPr>
        <a:xfrm>
          <a:off x="4067751" y="2800039"/>
          <a:ext cx="1694296" cy="169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Type Up </a:t>
          </a:r>
          <a:br>
            <a:rPr lang="en-US" sz="3400" b="1" kern="1200" dirty="0" smtClean="0"/>
          </a:br>
          <a:r>
            <a:rPr lang="en-US" sz="3400" b="1" kern="1200" dirty="0" smtClean="0"/>
            <a:t>As-Is</a:t>
          </a:r>
          <a:endParaRPr lang="en-US" sz="3400" b="1" kern="1200" dirty="0"/>
        </a:p>
      </dsp:txBody>
      <dsp:txXfrm>
        <a:off x="4067751" y="2800039"/>
        <a:ext cx="1694296" cy="1694296"/>
      </dsp:txXfrm>
    </dsp:sp>
    <dsp:sp modelId="{C5AE4B21-7971-4316-88E1-D4191B64C2B4}">
      <dsp:nvSpPr>
        <dsp:cNvPr id="0" name=""/>
        <dsp:cNvSpPr/>
      </dsp:nvSpPr>
      <dsp:spPr>
        <a:xfrm>
          <a:off x="2912019" y="-653"/>
          <a:ext cx="4005761" cy="4005761"/>
        </a:xfrm>
        <a:prstGeom prst="circularArrow">
          <a:avLst>
            <a:gd name="adj1" fmla="val 8248"/>
            <a:gd name="adj2" fmla="val 576062"/>
            <a:gd name="adj3" fmla="val 10172383"/>
            <a:gd name="adj4" fmla="val 7259832"/>
            <a:gd name="adj5" fmla="val 962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7BC82-7887-4557-9EB9-62A8AE345621}">
      <dsp:nvSpPr>
        <dsp:cNvPr id="0" name=""/>
        <dsp:cNvSpPr/>
      </dsp:nvSpPr>
      <dsp:spPr>
        <a:xfrm>
          <a:off x="2643174" y="332598"/>
          <a:ext cx="1694296" cy="169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Learn from Mistakes</a:t>
          </a:r>
          <a:endParaRPr lang="en-US" sz="3400" b="1" kern="1200" dirty="0"/>
        </a:p>
      </dsp:txBody>
      <dsp:txXfrm>
        <a:off x="2643174" y="332598"/>
        <a:ext cx="1694296" cy="1694296"/>
      </dsp:txXfrm>
    </dsp:sp>
    <dsp:sp modelId="{83204E02-5F12-455F-BC47-6B48D78874D8}">
      <dsp:nvSpPr>
        <dsp:cNvPr id="0" name=""/>
        <dsp:cNvSpPr/>
      </dsp:nvSpPr>
      <dsp:spPr>
        <a:xfrm>
          <a:off x="2912019" y="-653"/>
          <a:ext cx="4005761" cy="4005761"/>
        </a:xfrm>
        <a:prstGeom prst="circularArrow">
          <a:avLst>
            <a:gd name="adj1" fmla="val 8248"/>
            <a:gd name="adj2" fmla="val 576062"/>
            <a:gd name="adj3" fmla="val 16856955"/>
            <a:gd name="adj4" fmla="val 14966983"/>
            <a:gd name="adj5" fmla="val 962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0.6163</cdr:x>
      <cdr:y>0.39386</cdr:y>
    </cdr:from>
    <cdr:to>
      <cdr:x>0.72741</cdr:x>
      <cdr:y>0.60664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82933" y="1752600"/>
          <a:ext cx="465662" cy="946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200" dirty="0" smtClean="0">
              <a:solidFill>
                <a:schemeClr val="bg1"/>
              </a:solidFill>
            </a:rPr>
            <a:t>Smart</a:t>
          </a:r>
          <a:endParaRPr lang="en-US" sz="32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0.10556</cdr:x>
      <cdr:y>0.47949</cdr:y>
    </cdr:from>
    <cdr:to>
      <cdr:x>0.25371</cdr:x>
      <cdr:y>0.69227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42400" y="2133600"/>
          <a:ext cx="620896" cy="9468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3200" dirty="0" smtClean="0">
              <a:solidFill>
                <a:sysClr val="window" lastClr="FFFFFF"/>
              </a:solidFill>
            </a:rPr>
            <a:t>Coding</a:t>
          </a:r>
          <a:endParaRPr lang="en-US" sz="3200" dirty="0">
            <a:solidFill>
              <a:sysClr val="window" lastClr="FFFFFF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12199C-3ECF-49EC-8C01-9A4C0302620D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9E54A2-5AA7-498A-9DF2-1208687680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01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7921E8-E275-4884-8E14-F3AE1FA1C82A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3D58AC4-F2C5-4FEE-B31C-55DCA191B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27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 you want to know:</a:t>
            </a:r>
          </a:p>
          <a:p>
            <a:pPr lvl="2"/>
            <a:r>
              <a:rPr lang="en-US" dirty="0" smtClean="0"/>
              <a:t>How much time do you spend coding per day? In meetings?</a:t>
            </a:r>
          </a:p>
          <a:p>
            <a:pPr lvl="2"/>
            <a:r>
              <a:rPr lang="en-US" dirty="0" smtClean="0"/>
              <a:t>How does code get shipped?</a:t>
            </a:r>
          </a:p>
          <a:p>
            <a:pPr lvl="1"/>
            <a:r>
              <a:rPr lang="en-US" dirty="0" smtClean="0"/>
              <a:t>Insightful Questions</a:t>
            </a:r>
          </a:p>
          <a:p>
            <a:pPr lvl="2"/>
            <a:r>
              <a:rPr lang="en-US" dirty="0" smtClean="0"/>
              <a:t>I noticed that Google Talk uses the XMPP standard, and …</a:t>
            </a:r>
          </a:p>
          <a:p>
            <a:pPr lvl="1"/>
            <a:r>
              <a:rPr lang="en-US" dirty="0" smtClean="0"/>
              <a:t>Passion Questions</a:t>
            </a:r>
          </a:p>
          <a:p>
            <a:pPr lvl="2"/>
            <a:r>
              <a:rPr lang="en-US" dirty="0" smtClean="0"/>
              <a:t>I love learning about scalable systems.  What are opportunities at Google?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Hashtables</a:t>
            </a:r>
            <a:r>
              <a:rPr lang="en-US" dirty="0" smtClean="0"/>
              <a:t> – super important!!!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manipulation</a:t>
            </a:r>
            <a:r>
              <a:rPr lang="en-US" baseline="0" dirty="0" smtClean="0"/>
              <a:t> – super important!</a:t>
            </a:r>
          </a:p>
          <a:p>
            <a:r>
              <a:rPr lang="en-US" baseline="0" dirty="0" smtClean="0"/>
              <a:t>Recursion: how does recursion impact space and time?</a:t>
            </a:r>
            <a:br>
              <a:rPr lang="en-US" baseline="0" dirty="0" smtClean="0"/>
            </a:br>
            <a:r>
              <a:rPr lang="en-US" baseline="0" dirty="0" smtClean="0"/>
              <a:t>Practice converting from iterative into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58AC4-F2C5-4FEE-B31C-55DCA191B0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eercup ima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ph type="subTitle" idx="13"/>
          </p:nvPr>
        </p:nvSpPr>
        <p:spPr>
          <a:xfrm>
            <a:off x="990600" y="3124200"/>
            <a:ext cx="7162800" cy="1752600"/>
          </a:xfrm>
        </p:spPr>
        <p:txBody>
          <a:bodyPr/>
          <a:lstStyle>
            <a:lvl1pPr algn="ctr">
              <a:buNone/>
              <a:defRPr>
                <a:latin typeface="+mj-lt"/>
              </a:defRPr>
            </a:lvl1pPr>
          </a:lstStyle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914400" y="1295400"/>
            <a:ext cx="7315200" cy="1371600"/>
          </a:xfrm>
          <a:prstGeom prst="roundRect">
            <a:avLst/>
          </a:prstGeom>
          <a:solidFill>
            <a:srgbClr val="35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315200" cy="1371600"/>
          </a:xfrm>
        </p:spPr>
        <p:txBody>
          <a:bodyPr anchor="ctr" anchorCtr="0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areercup ima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86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562600" y="5638800"/>
            <a:ext cx="3581400" cy="896720"/>
          </a:xfrm>
          <a:prstGeom prst="rect">
            <a:avLst/>
          </a:prstGeom>
          <a:solidFill>
            <a:srgbClr val="35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0" y="5744260"/>
            <a:ext cx="3429000" cy="707886"/>
          </a:xfrm>
          <a:prstGeom prst="rect">
            <a:avLst/>
          </a:prstGeom>
          <a:solidFill>
            <a:srgbClr val="35446F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CAREERCUP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eercup ima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ph type="subTitle" idx="13"/>
          </p:nvPr>
        </p:nvSpPr>
        <p:spPr>
          <a:xfrm>
            <a:off x="990600" y="3124200"/>
            <a:ext cx="7162800" cy="1752600"/>
          </a:xfrm>
        </p:spPr>
        <p:txBody>
          <a:bodyPr/>
          <a:lstStyle>
            <a:lvl1pPr algn="ctr">
              <a:buNone/>
              <a:defRPr>
                <a:latin typeface="+mj-lt"/>
              </a:defRPr>
            </a:lvl1pPr>
          </a:lstStyle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914400" y="1295400"/>
            <a:ext cx="7315200" cy="1371600"/>
          </a:xfrm>
          <a:prstGeom prst="roundRect">
            <a:avLst/>
          </a:prstGeom>
          <a:solidFill>
            <a:srgbClr val="35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315200" cy="1371600"/>
          </a:xfrm>
        </p:spPr>
        <p:txBody>
          <a:bodyPr anchor="ctr" anchorCtr="0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62600" y="5653430"/>
            <a:ext cx="3581400" cy="867460"/>
            <a:chOff x="5562600" y="5638800"/>
            <a:chExt cx="3581400" cy="86746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562600" y="5638800"/>
              <a:ext cx="3581400" cy="867460"/>
            </a:xfrm>
            <a:prstGeom prst="rect">
              <a:avLst/>
            </a:prstGeom>
            <a:solidFill>
              <a:srgbClr val="354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638800" y="5788150"/>
              <a:ext cx="3429000" cy="707886"/>
            </a:xfrm>
            <a:prstGeom prst="rect">
              <a:avLst/>
            </a:prstGeom>
            <a:solidFill>
              <a:srgbClr val="35446F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CAREERCUP</a:t>
              </a:r>
              <a:endPara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4419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F2DBE6-7951-4CF9-9CBA-28E96823FC3C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5562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Cracking the Technical Interview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42D1-2ED9-496C-B3E8-A70F62B366E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152400" y="685800"/>
          <a:ext cx="8839200" cy="314498"/>
        </p:xfrm>
        <a:graphic>
          <a:graphicData uri="http://schemas.openxmlformats.org/drawingml/2006/table">
            <a:tbl>
              <a:tblPr firstRow="1" bandRow="1">
                <a:blipFill>
                  <a:blip r:embed="rId14"/>
                  <a:stretch>
                    <a:fillRect/>
                  </a:stretch>
                </a:blipFill>
                <a:tableStyleId>{2D5ABB26-0587-4C30-8999-92F81FD0307C}</a:tableStyleId>
              </a:tblPr>
              <a:tblGrid>
                <a:gridCol w="1371600"/>
                <a:gridCol w="1524000"/>
                <a:gridCol w="1447800"/>
                <a:gridCol w="1371600"/>
                <a:gridCol w="1524000"/>
                <a:gridCol w="1600200"/>
              </a:tblGrid>
              <a:tr h="314498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6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Applying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Prep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(Soft)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Prep (Tech)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Interview (Soft)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Interview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(Tech)</a:t>
                      </a:r>
                      <a:endParaRPr 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9871" y="685800"/>
            <a:ext cx="50146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86280" y="685800"/>
            <a:ext cx="50145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 userDrawn="1"/>
        </p:nvSpPr>
        <p:spPr>
          <a:xfrm>
            <a:off x="2362200" y="2660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Cracking the Coding Interview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5954" name="Picture 2" descr="http://www.careercup.com/images/logo.gif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21227" y="0"/>
            <a:ext cx="1981200" cy="65204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7D9D-5554-4F0B-A7F0-CB5BFA2286B0}" type="datetimeFigureOut">
              <a:rPr lang="en-US" smtClean="0"/>
              <a:pPr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40EA-B2FA-4B3E-920B-DE9C669728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Cracking the Technical 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</a:rPr>
              <a:t>Gayle Laakmann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Founder / CEO, CareerCup.com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1981200"/>
          </a:xfrm>
          <a:prstGeom prst="rect">
            <a:avLst/>
          </a:prstGeom>
          <a:solidFill>
            <a:srgbClr val="35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Cracking the Coding Interview</a:t>
            </a:r>
            <a:endParaRPr lang="en-US" sz="4400" dirty="0"/>
          </a:p>
        </p:txBody>
      </p:sp>
    </p:spTree>
  </p:cSld>
  <p:clrMapOvr>
    <a:masterClrMapping/>
  </p:clrMapOvr>
  <p:transition advTm="290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What do companies look for?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Get project experience!</a:t>
            </a:r>
          </a:p>
          <a:p>
            <a:pPr lvl="1"/>
            <a:r>
              <a:rPr lang="en-US" dirty="0" smtClean="0"/>
              <a:t>Course 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Independent studies</a:t>
            </a:r>
          </a:p>
          <a:p>
            <a:pPr lvl="1"/>
            <a:r>
              <a:rPr lang="en-US" dirty="0" smtClean="0"/>
              <a:t>Weiss Tech </a:t>
            </a:r>
            <a:r>
              <a:rPr lang="en-US" dirty="0" smtClean="0"/>
              <a:t>House</a:t>
            </a:r>
          </a:p>
          <a:p>
            <a:pPr lvl="1"/>
            <a:r>
              <a:rPr lang="en-US" dirty="0" smtClean="0"/>
              <a:t>Part-time job</a:t>
            </a:r>
            <a:endParaRPr lang="en-US" dirty="0" smtClean="0"/>
          </a:p>
          <a:p>
            <a:pPr lvl="1"/>
            <a:r>
              <a:rPr lang="en-US" dirty="0" smtClean="0"/>
              <a:t>Start a business!</a:t>
            </a:r>
          </a:p>
          <a:p>
            <a:r>
              <a:rPr lang="en-US" dirty="0" smtClean="0"/>
              <a:t>Know C++ or Java well</a:t>
            </a:r>
          </a:p>
          <a:p>
            <a:r>
              <a:rPr lang="en-US" i="1" dirty="0" smtClean="0"/>
              <a:t>Good grades are nice – but not enough!</a:t>
            </a:r>
            <a:endParaRPr lang="en-US" i="1" dirty="0"/>
          </a:p>
        </p:txBody>
      </p:sp>
      <p:sp>
        <p:nvSpPr>
          <p:cNvPr id="6" name="Right Brace 5"/>
          <p:cNvSpPr/>
          <p:nvPr/>
        </p:nvSpPr>
        <p:spPr>
          <a:xfrm>
            <a:off x="4572000" y="2482468"/>
            <a:ext cx="304800" cy="2089532"/>
          </a:xfrm>
          <a:prstGeom prst="rightBrace">
            <a:avLst>
              <a:gd name="adj1" fmla="val 184366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2630031"/>
            <a:ext cx="243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Skills 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Passion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Work Ethic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Creativity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Initiative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79600" y="944628"/>
            <a:ext cx="7874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Hallmarks of a Great Resume: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Short and sweet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page – no more!</a:t>
            </a:r>
            <a:endParaRPr lang="en-US" dirty="0" smtClean="0"/>
          </a:p>
          <a:p>
            <a:pPr lvl="1"/>
            <a:r>
              <a:rPr lang="en-US" dirty="0" smtClean="0"/>
              <a:t>Short bullets (1 – 2 lines). No paragraphs!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Accomplishments, not responsibilities</a:t>
            </a:r>
          </a:p>
          <a:p>
            <a:pPr lvl="1"/>
            <a:r>
              <a:rPr lang="en-US" dirty="0" smtClean="0"/>
              <a:t>Quantify!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Clean, Professional and Well Structured</a:t>
            </a:r>
          </a:p>
          <a:p>
            <a:pPr lvl="1"/>
            <a:r>
              <a:rPr lang="en-US" dirty="0"/>
              <a:t>Projects section</a:t>
            </a:r>
          </a:p>
          <a:p>
            <a:pPr lvl="1"/>
            <a:r>
              <a:rPr lang="en-US" dirty="0"/>
              <a:t>No spelling / grammar mistakes</a:t>
            </a:r>
          </a:p>
          <a:p>
            <a:pPr lvl="1"/>
            <a:r>
              <a:rPr lang="en-US" dirty="0"/>
              <a:t>Nice resume format (don’t format via spaces!)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79600" y="944628"/>
            <a:ext cx="7874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Why do you want to work here? </a:t>
            </a:r>
          </a:p>
          <a:p>
            <a:r>
              <a:rPr lang="en-US" dirty="0" smtClean="0"/>
              <a:t>What was your favorite project?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prep – SOFT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the company / team</a:t>
            </a:r>
          </a:p>
          <a:p>
            <a:r>
              <a:rPr lang="en-US" dirty="0" smtClean="0"/>
              <a:t>Prepare questions (around 10)</a:t>
            </a:r>
          </a:p>
          <a:p>
            <a:r>
              <a:rPr lang="en-US" dirty="0" smtClean="0"/>
              <a:t>Know:</a:t>
            </a:r>
          </a:p>
          <a:p>
            <a:pPr lvl="1"/>
            <a:r>
              <a:rPr lang="en-US" dirty="0" smtClean="0"/>
              <a:t>What they do (duh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Specific products – what is good / bad</a:t>
            </a:r>
            <a:endParaRPr lang="en-US" dirty="0" smtClean="0"/>
          </a:p>
          <a:p>
            <a:pPr lvl="1"/>
            <a:r>
              <a:rPr lang="en-US" dirty="0" smtClean="0"/>
              <a:t>What their hardest problems are</a:t>
            </a:r>
          </a:p>
          <a:p>
            <a:pPr lvl="1"/>
            <a:r>
              <a:rPr lang="en-US" dirty="0" smtClean="0"/>
              <a:t>Why you want to work </a:t>
            </a:r>
            <a:r>
              <a:rPr lang="en-US" dirty="0" smtClean="0"/>
              <a:t>there</a:t>
            </a:r>
          </a:p>
          <a:p>
            <a:pPr lvl="1"/>
            <a:r>
              <a:rPr lang="en-US" dirty="0" smtClean="0"/>
              <a:t>What value you can add (esp. if non-coding role)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30566" y="1600200"/>
            <a:ext cx="1371600" cy="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 Prep – The Company / Team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89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Preparation Grid for Projects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14600"/>
          <a:ext cx="78485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/>
                <a:gridCol w="2794000"/>
                <a:gridCol w="2616199"/>
              </a:tblGrid>
              <a:tr h="54864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OS Project</a:t>
                      </a:r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Internship</a:t>
                      </a:r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Enjoyed</a:t>
                      </a:r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Hated</a:t>
                      </a:r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Most Challenging</a:t>
                      </a:r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Hardest Bug</a:t>
                      </a:r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219" marR="105219" marT="52609" marB="526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14400" y="5562600"/>
            <a:ext cx="7315200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+ (maybe) Behavioral Grid</a:t>
            </a:r>
            <a:endParaRPr lang="en-US" sz="36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0" y="1600200"/>
            <a:ext cx="1219200" cy="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Soft Prep – Yourself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24600" y="1600200"/>
            <a:ext cx="1371600" cy="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9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 vs. Weaknesses</a:t>
            </a:r>
          </a:p>
          <a:p>
            <a:r>
              <a:rPr lang="en-US" dirty="0" smtClean="0"/>
              <a:t>Mediocre answer: “it was hard because I had to learn new languages / technologies”</a:t>
            </a:r>
          </a:p>
          <a:p>
            <a:r>
              <a:rPr lang="en-US" dirty="0" smtClean="0"/>
              <a:t>Not just answering Q’s – show who you are!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0" y="1600200"/>
            <a:ext cx="1219200" cy="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Soft Prep – Yourself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24600" y="1600200"/>
            <a:ext cx="1371600" cy="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9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>
          <a:xfrm>
            <a:off x="914400" y="3124200"/>
            <a:ext cx="7315200" cy="1752600"/>
          </a:xfrm>
        </p:spPr>
        <p:txBody>
          <a:bodyPr/>
          <a:lstStyle/>
          <a:p>
            <a:r>
              <a:rPr lang="en-US" b="1" dirty="0" smtClean="0"/>
              <a:t>How do you prep for coding questions?</a:t>
            </a:r>
          </a:p>
          <a:p>
            <a:r>
              <a:rPr lang="en-US" b="1" dirty="0" smtClean="0"/>
              <a:t>What do you prep?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prep – Tech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basics: </a:t>
            </a:r>
          </a:p>
          <a:p>
            <a:pPr lvl="1"/>
            <a:r>
              <a:rPr lang="en-US" dirty="0" smtClean="0"/>
              <a:t>CLR algorithms book is great – </a:t>
            </a:r>
            <a:br>
              <a:rPr lang="en-US" dirty="0" smtClean="0"/>
            </a:br>
            <a:r>
              <a:rPr lang="en-US" dirty="0" smtClean="0"/>
              <a:t>but too complex for interviews</a:t>
            </a:r>
          </a:p>
          <a:p>
            <a:r>
              <a:rPr lang="en-US" dirty="0" smtClean="0"/>
              <a:t>Write code on paper</a:t>
            </a:r>
          </a:p>
          <a:p>
            <a:pPr lvl="1"/>
            <a:r>
              <a:rPr lang="en-US" dirty="0" smtClean="0"/>
              <a:t>Put away the compiler</a:t>
            </a:r>
          </a:p>
          <a:p>
            <a:r>
              <a:rPr lang="en-US" dirty="0" smtClean="0"/>
              <a:t>Look up sample interview questions</a:t>
            </a:r>
          </a:p>
          <a:p>
            <a:pPr lvl="1"/>
            <a:r>
              <a:rPr lang="en-US" dirty="0" smtClean="0"/>
              <a:t>Focus on the topics you’re struggling with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study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86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924289" y="1066800"/>
            <a:ext cx="3238500" cy="3276600"/>
            <a:chOff x="6248400" y="762000"/>
            <a:chExt cx="3238500" cy="3276600"/>
          </a:xfrm>
        </p:grpSpPr>
        <p:pic>
          <p:nvPicPr>
            <p:cNvPr id="1026" name="Picture 2" descr="Introduction to Algorithms, Third Edi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950" y="1371600"/>
              <a:ext cx="20574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&quot;No&quot; Symbol 1"/>
            <p:cNvSpPr/>
            <p:nvPr/>
          </p:nvSpPr>
          <p:spPr>
            <a:xfrm>
              <a:off x="6248400" y="762000"/>
              <a:ext cx="3238500" cy="3276600"/>
            </a:xfrm>
            <a:prstGeom prst="noSmoking">
              <a:avLst>
                <a:gd name="adj" fmla="val 10202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implement</a:t>
            </a:r>
          </a:p>
          <a:p>
            <a:r>
              <a:rPr lang="en-US" dirty="0" smtClean="0"/>
              <a:t>When to use (pros / cons)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124200"/>
          <a:ext cx="7086600" cy="27432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62200"/>
                <a:gridCol w="2362200"/>
                <a:gridCol w="23622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Linked Lists</a:t>
                      </a:r>
                      <a:endParaRPr lang="en-US" sz="30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Stacks </a:t>
                      </a:r>
                      <a:endParaRPr lang="en-US" sz="3000" b="1" dirty="0"/>
                    </a:p>
                  </a:txBody>
                  <a:tcPr anchor="ctr">
                    <a:lnT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Queues</a:t>
                      </a:r>
                      <a:endParaRPr lang="en-US" sz="3000" b="1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Trees</a:t>
                      </a:r>
                      <a:endParaRPr lang="en-US" sz="30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Tries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Graphs</a:t>
                      </a:r>
                      <a:endParaRPr lang="en-US" sz="3000" b="1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Vectors</a:t>
                      </a:r>
                      <a:endParaRPr lang="en-US" sz="30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Heaps</a:t>
                      </a:r>
                      <a:endParaRPr lang="en-US" sz="3000" b="1" dirty="0"/>
                    </a:p>
                  </a:txBody>
                  <a:tcPr anchor="ctr"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HASHTABLES</a:t>
                      </a:r>
                      <a:endParaRPr lang="en-US" sz="3000" b="1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86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Penn BSE / MSE ‘05 in CS</a:t>
            </a:r>
          </a:p>
          <a:p>
            <a:r>
              <a:rPr lang="en-US" dirty="0" smtClean="0"/>
              <a:t>Ex-Engineer at Google, Microsoft and Apple</a:t>
            </a:r>
          </a:p>
          <a:p>
            <a:pPr>
              <a:buNone/>
            </a:pPr>
            <a:r>
              <a:rPr lang="en-US" dirty="0" smtClean="0"/>
              <a:t>		+ Offers from Amazon, IBM and others</a:t>
            </a:r>
          </a:p>
          <a:p>
            <a:r>
              <a:rPr lang="en-US" dirty="0" smtClean="0"/>
              <a:t>3 Years on Google Hiring Committee</a:t>
            </a:r>
          </a:p>
          <a:p>
            <a:r>
              <a:rPr lang="en-US" dirty="0" smtClean="0"/>
              <a:t>Interviewed </a:t>
            </a:r>
            <a:r>
              <a:rPr lang="en-US" dirty="0" smtClean="0"/>
              <a:t>150</a:t>
            </a:r>
            <a:r>
              <a:rPr lang="en-US" dirty="0" smtClean="0"/>
              <a:t>+ candidates</a:t>
            </a:r>
          </a:p>
        </p:txBody>
      </p:sp>
    </p:spTree>
  </p:cSld>
  <p:clrMapOvr>
    <a:masterClrMapping/>
  </p:clrMapOvr>
  <p:transition advTm="4026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Space </a:t>
            </a:r>
            <a:r>
              <a:rPr lang="en-US" dirty="0" err="1" smtClean="0"/>
              <a:t>vs</a:t>
            </a:r>
            <a:r>
              <a:rPr lang="en-US" dirty="0" smtClean="0"/>
              <a:t> Time Complexity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3048000"/>
          <a:ext cx="7086600" cy="3320408"/>
        </p:xfrm>
        <a:graphic>
          <a:graphicData uri="http://schemas.openxmlformats.org/drawingml/2006/table">
            <a:tbl>
              <a:tblPr firstRow="1">
                <a:tableStyleId>{68D230F3-CF80-4859-8CE7-A43EE81993B5}</a:tableStyleId>
              </a:tblPr>
              <a:tblGrid>
                <a:gridCol w="3581400"/>
                <a:gridCol w="3505200"/>
              </a:tblGrid>
              <a:tr h="53561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With eyes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dirty="0" smtClean="0"/>
                        <a:t>closed:</a:t>
                      </a:r>
                      <a:endParaRPr lang="en-US" sz="3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With some thought:</a:t>
                      </a:r>
                      <a:endParaRPr lang="en-US" sz="3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0779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Breadth-First</a:t>
                      </a:r>
                      <a:r>
                        <a:rPr lang="en-US" sz="3000" b="1" baseline="0" dirty="0" smtClean="0"/>
                        <a:t> Search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err="1" smtClean="0"/>
                        <a:t>Merge</a:t>
                      </a:r>
                      <a:r>
                        <a:rPr lang="en-US" sz="3000" b="1" baseline="0" dirty="0" err="1" smtClean="0"/>
                        <a:t>sort</a:t>
                      </a:r>
                      <a:endParaRPr lang="en-US" sz="3000" b="1" dirty="0"/>
                    </a:p>
                  </a:txBody>
                  <a:tcPr anchor="ctr"/>
                </a:tc>
              </a:tr>
              <a:tr h="8969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Depth-First</a:t>
                      </a:r>
                      <a:r>
                        <a:rPr lang="en-US" sz="3000" b="1" baseline="0" dirty="0" smtClean="0"/>
                        <a:t> Search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err="1" smtClean="0"/>
                        <a:t>Quicksort</a:t>
                      </a:r>
                      <a:endParaRPr lang="en-US" sz="3000" b="1" dirty="0"/>
                    </a:p>
                  </a:txBody>
                  <a:tcPr anchor="ctr"/>
                </a:tc>
              </a:tr>
              <a:tr h="9670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dirty="0" smtClean="0"/>
                        <a:t>Tree Insert / Find</a:t>
                      </a:r>
                    </a:p>
                  </a:txBody>
                  <a:tcPr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Binary</a:t>
                      </a:r>
                      <a:r>
                        <a:rPr lang="en-US" sz="3000" b="1" baseline="0" dirty="0" smtClean="0"/>
                        <a:t> search</a:t>
                      </a:r>
                      <a:endParaRPr lang="en-US" sz="3000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86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895600"/>
          <a:ext cx="7315200" cy="27432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38400"/>
                <a:gridCol w="2438400"/>
                <a:gridCol w="243840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Threading</a:t>
                      </a:r>
                      <a:endParaRPr lang="en-US" sz="3000" b="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Locks</a:t>
                      </a:r>
                      <a:r>
                        <a:rPr lang="en-US" sz="3000" baseline="0" dirty="0" smtClean="0"/>
                        <a:t> + </a:t>
                      </a:r>
                      <a:r>
                        <a:rPr lang="en-US" sz="3000" baseline="0" dirty="0" err="1" smtClean="0"/>
                        <a:t>Mutexes</a:t>
                      </a:r>
                      <a:endParaRPr lang="en-US" sz="3000" b="1" dirty="0"/>
                    </a:p>
                  </a:txBody>
                  <a:tcPr anchor="ctr">
                    <a:lnT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Memory</a:t>
                      </a:r>
                    </a:p>
                    <a:p>
                      <a:pPr algn="ctr"/>
                      <a:r>
                        <a:rPr lang="en-US" sz="3000" b="0" dirty="0" smtClean="0"/>
                        <a:t>Management</a:t>
                      </a:r>
                      <a:endParaRPr lang="en-US" sz="3000" b="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Recursion</a:t>
                      </a:r>
                      <a:endParaRPr lang="en-US" sz="3000" b="1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aseline="0" dirty="0" smtClean="0"/>
                        <a:t>Randomness+ </a:t>
                      </a:r>
                      <a:r>
                        <a:rPr lang="en-US" sz="3000" baseline="0" dirty="0" err="1" smtClean="0"/>
                        <a:t>Combinatorics</a:t>
                      </a:r>
                      <a:endParaRPr lang="en-US" sz="3000" b="1" dirty="0" smtClean="0"/>
                    </a:p>
                  </a:txBody>
                  <a:tcPr anchor="ctr"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dirty="0" smtClean="0"/>
                        <a:t>Bit Manipulation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Not just a concept – know how to code!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86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-381000" y="1981200"/>
          <a:ext cx="9829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Don’t practice on computer!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86300" y="952500"/>
            <a:ext cx="9779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What do companies look for?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 – soft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specific – not arrogant</a:t>
            </a:r>
          </a:p>
          <a:p>
            <a:pPr lvl="1">
              <a:buNone/>
            </a:pPr>
            <a:r>
              <a:rPr lang="en-US" dirty="0" smtClean="0"/>
              <a:t>     “Yeah, I did all the hard work for the team”</a:t>
            </a:r>
          </a:p>
          <a:p>
            <a:pPr lvl="1">
              <a:buNone/>
            </a:pPr>
            <a:r>
              <a:rPr lang="en-US" dirty="0" smtClean="0"/>
              <a:t>     “I implemented the file system, which was      </a:t>
            </a:r>
          </a:p>
          <a:p>
            <a:pPr lvl="1">
              <a:buNone/>
            </a:pPr>
            <a:r>
              <a:rPr lang="en-US" dirty="0" smtClean="0"/>
              <a:t>       considered one of the hardest components.”</a:t>
            </a:r>
          </a:p>
          <a:p>
            <a:r>
              <a:rPr lang="en-US" dirty="0" smtClean="0"/>
              <a:t>Be concise and structured</a:t>
            </a:r>
          </a:p>
          <a:p>
            <a:pPr lvl="1"/>
            <a:r>
              <a:rPr lang="en-US" dirty="0" smtClean="0"/>
              <a:t>Nugget First</a:t>
            </a:r>
          </a:p>
          <a:p>
            <a:pPr lvl="1"/>
            <a:r>
              <a:rPr lang="en-US" dirty="0" smtClean="0"/>
              <a:t>S.A.R.: Situation, Action, Result</a:t>
            </a:r>
          </a:p>
        </p:txBody>
      </p:sp>
      <p:pic>
        <p:nvPicPr>
          <p:cNvPr id="4098" name="Picture 2" descr="C:\Users\Gayle Laakmann\AppData\Local\Microsoft\Windows\Temporary Internet Files\Content.IE5\MI0PZVDQ\MCj04395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685800" cy="580562"/>
          </a:xfrm>
          <a:prstGeom prst="rect">
            <a:avLst/>
          </a:prstGeom>
          <a:noFill/>
        </p:spPr>
      </p:pic>
      <p:pic>
        <p:nvPicPr>
          <p:cNvPr id="4099" name="Picture 3" descr="C:\Users\Gayle Laakmann\AppData\Local\Microsoft\Windows\Temporary Internet Files\Content.IE5\MI0PZVDQ\MCj044131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971800"/>
            <a:ext cx="693738" cy="69373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5943600" y="952500"/>
            <a:ext cx="13716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 with your “thesis” / nugget</a:t>
            </a:r>
          </a:p>
          <a:p>
            <a:pPr lvl="1"/>
            <a:r>
              <a:rPr lang="en-US" dirty="0" smtClean="0"/>
              <a:t>Nuggets grab the listener’s attention, and tell them where you’re going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Q: </a:t>
            </a:r>
            <a:r>
              <a:rPr lang="en-US" dirty="0" smtClean="0">
                <a:solidFill>
                  <a:srgbClr val="FF0000"/>
                </a:solidFill>
              </a:rPr>
              <a:t>What accomplishment are you most proud of?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A: </a:t>
            </a:r>
            <a:r>
              <a:rPr lang="en-US" dirty="0" smtClean="0">
                <a:solidFill>
                  <a:schemeClr val="tx2"/>
                </a:solidFill>
              </a:rPr>
              <a:t>The time that I convinced the engineering school to switch to paperless time logs.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1: Nugget First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952500"/>
            <a:ext cx="13716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91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60073"/>
            <a:ext cx="2362200" cy="25574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b="1" dirty="0" err="1" smtClean="0"/>
              <a:t>ituation</a:t>
            </a:r>
            <a:endParaRPr lang="en-US" sz="4800" b="1" dirty="0" smtClean="0"/>
          </a:p>
          <a:p>
            <a:pPr>
              <a:buNone/>
            </a:pPr>
            <a:r>
              <a:rPr lang="en-US" sz="4800" b="1" dirty="0" err="1" smtClean="0"/>
              <a:t>ction</a:t>
            </a:r>
            <a:endParaRPr lang="en-US" sz="4800" b="1" dirty="0"/>
          </a:p>
          <a:p>
            <a:pPr>
              <a:buNone/>
            </a:pPr>
            <a:r>
              <a:rPr lang="en-US" sz="4800" b="1" dirty="0" err="1" smtClean="0"/>
              <a:t>esult</a:t>
            </a:r>
            <a:endParaRPr lang="en-US" sz="4800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2: S.A.R.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371600" y="2720528"/>
            <a:ext cx="533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</a:t>
            </a:r>
            <a:endParaRPr lang="en-US" sz="4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379157" y="3505200"/>
            <a:ext cx="533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</a:t>
            </a:r>
            <a:endParaRPr lang="en-US" sz="4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86714" y="4327656"/>
            <a:ext cx="533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</a:t>
            </a:r>
            <a:endParaRPr lang="en-US" sz="4800" b="1" dirty="0"/>
          </a:p>
        </p:txBody>
      </p:sp>
      <p:sp>
        <p:nvSpPr>
          <p:cNvPr id="21" name="Right Brace 20"/>
          <p:cNvSpPr/>
          <p:nvPr/>
        </p:nvSpPr>
        <p:spPr>
          <a:xfrm>
            <a:off x="4191000" y="2557421"/>
            <a:ext cx="457200" cy="2667000"/>
          </a:xfrm>
          <a:prstGeom prst="rightBrace">
            <a:avLst>
              <a:gd name="adj1" fmla="val 49655"/>
              <a:gd name="adj2" fmla="val 477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43600" y="952500"/>
            <a:ext cx="13716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857750" y="3253928"/>
            <a:ext cx="3543300" cy="134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b="1" dirty="0" smtClean="0"/>
              <a:t>What did you do? </a:t>
            </a:r>
          </a:p>
          <a:p>
            <a:pPr algn="ctr">
              <a:buFont typeface="Arial" pitchFamily="34" charset="0"/>
              <a:buNone/>
            </a:pPr>
            <a:r>
              <a:rPr lang="en-US" b="1" dirty="0" smtClean="0"/>
              <a:t>What should I care?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How do you tackle hard tech questions?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 – tech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Mastering the Technical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Questions!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Questions are more ambiguous than they appear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Talk out loud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Show us how you think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Think critically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Does your algorithm really work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 What’s the space and time complexity?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slowly and methodically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It’s not a race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your code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You’re not done until they say you’re done!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Ask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data types?</a:t>
            </a:r>
          </a:p>
          <a:p>
            <a:r>
              <a:rPr lang="en-US" dirty="0" smtClean="0"/>
              <a:t>How much data?</a:t>
            </a:r>
          </a:p>
          <a:p>
            <a:r>
              <a:rPr lang="en-US" dirty="0" smtClean="0"/>
              <a:t>What assumptions do you need?</a:t>
            </a:r>
          </a:p>
          <a:p>
            <a:r>
              <a:rPr lang="en-US" dirty="0" smtClean="0"/>
              <a:t>Who is the user?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Especially important at Microsoft.</a:t>
            </a:r>
            <a:endParaRPr lang="en-US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CareerCup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Founded 2005</a:t>
            </a:r>
          </a:p>
          <a:p>
            <a:r>
              <a:rPr lang="en-US" dirty="0" smtClean="0"/>
              <a:t>Largest source for technical interview questions (3000+ FREE questions)</a:t>
            </a:r>
          </a:p>
          <a:p>
            <a:r>
              <a:rPr lang="en-US" dirty="0" smtClean="0"/>
              <a:t>Services:</a:t>
            </a:r>
          </a:p>
          <a:p>
            <a:pPr lvl="1"/>
            <a:r>
              <a:rPr lang="en-US" dirty="0" smtClean="0"/>
              <a:t>Book (</a:t>
            </a:r>
            <a:r>
              <a:rPr lang="en-US" u="sng" dirty="0" smtClean="0"/>
              <a:t>Cracking the Coding Interview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Video of interview</a:t>
            </a:r>
          </a:p>
          <a:p>
            <a:pPr lvl="1"/>
            <a:r>
              <a:rPr lang="en-US" dirty="0" smtClean="0"/>
              <a:t>Resume review</a:t>
            </a:r>
            <a:endParaRPr lang="en-US" dirty="0" smtClean="0"/>
          </a:p>
          <a:p>
            <a:pPr lvl="1"/>
            <a:r>
              <a:rPr lang="en-US" dirty="0" smtClean="0"/>
              <a:t>Mock </a:t>
            </a:r>
            <a:r>
              <a:rPr lang="en-US" dirty="0" smtClean="0"/>
              <a:t>interviews</a:t>
            </a:r>
          </a:p>
        </p:txBody>
      </p:sp>
    </p:spTree>
  </p:cSld>
  <p:clrMapOvr>
    <a:masterClrMapping/>
  </p:clrMapOvr>
  <p:transition advTm="7982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Think Critically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space / time complexity?</a:t>
            </a:r>
          </a:p>
          <a:p>
            <a:r>
              <a:rPr lang="en-US" dirty="0" smtClean="0"/>
              <a:t>What if there’s lots of data?</a:t>
            </a:r>
          </a:p>
          <a:p>
            <a:r>
              <a:rPr lang="en-US" dirty="0" smtClean="0"/>
              <a:t>Does your design cause other issues?</a:t>
            </a:r>
          </a:p>
          <a:p>
            <a:r>
              <a:rPr lang="en-US" dirty="0" smtClean="0"/>
              <a:t>If there are other issues, did you make the right trade offs?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Talk Out 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 is more important than answer</a:t>
            </a:r>
          </a:p>
          <a:p>
            <a:r>
              <a:rPr lang="en-US" dirty="0" smtClean="0"/>
              <a:t>Talking out loud:</a:t>
            </a:r>
          </a:p>
          <a:p>
            <a:pPr lvl="1"/>
            <a:r>
              <a:rPr lang="en-US" dirty="0" smtClean="0"/>
              <a:t>Shows us how you think</a:t>
            </a:r>
          </a:p>
          <a:p>
            <a:pPr lvl="1"/>
            <a:r>
              <a:rPr lang="en-US" dirty="0" smtClean="0"/>
              <a:t>Lets the interviewer guide you</a:t>
            </a:r>
          </a:p>
          <a:p>
            <a:pPr lvl="1"/>
            <a:r>
              <a:rPr lang="en-US" dirty="0" smtClean="0"/>
              <a:t>Makes you not appear “stuck”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8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Pseudo Code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 code first – but say that!</a:t>
            </a:r>
          </a:p>
          <a:p>
            <a:r>
              <a:rPr lang="en-US" dirty="0" smtClean="0"/>
              <a:t>Use data structures generously</a:t>
            </a:r>
          </a:p>
          <a:p>
            <a:pPr lvl="1"/>
            <a:r>
              <a:rPr lang="en-US" dirty="0" smtClean="0"/>
              <a:t>What are the right ones?</a:t>
            </a:r>
          </a:p>
          <a:p>
            <a:pPr lvl="1"/>
            <a:r>
              <a:rPr lang="en-US" dirty="0" smtClean="0"/>
              <a:t>Define your own = shows good style</a:t>
            </a:r>
          </a:p>
          <a:p>
            <a:r>
              <a:rPr lang="en-US" dirty="0" smtClean="0"/>
              <a:t>Don’t crowd your coding</a:t>
            </a:r>
          </a:p>
          <a:p>
            <a:pPr lvl="1"/>
            <a:r>
              <a:rPr lang="en-US" dirty="0" smtClean="0"/>
              <a:t>Start in the upper left corner of board, not bottom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code!</a:t>
            </a:r>
          </a:p>
          <a:p>
            <a:pPr lvl="1"/>
            <a:r>
              <a:rPr lang="en-US" dirty="0" smtClean="0"/>
              <a:t>Extreme cases</a:t>
            </a:r>
          </a:p>
          <a:p>
            <a:pPr lvl="1"/>
            <a:r>
              <a:rPr lang="en-US" dirty="0" smtClean="0"/>
              <a:t>Check for user error</a:t>
            </a:r>
          </a:p>
          <a:p>
            <a:pPr lvl="1"/>
            <a:r>
              <a:rPr lang="en-US" dirty="0" smtClean="0"/>
              <a:t>Test general cases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CAREFULLY FIX MISTAKES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lternate Process 4"/>
          <p:cNvSpPr/>
          <p:nvPr/>
        </p:nvSpPr>
        <p:spPr>
          <a:xfrm>
            <a:off x="2209800" y="2057400"/>
            <a:ext cx="4800600" cy="1828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RELAX!</a:t>
            </a:r>
          </a:p>
          <a:p>
            <a:pPr algn="ctr"/>
            <a:r>
              <a:rPr lang="en-US" sz="3600" dirty="0" smtClean="0"/>
              <a:t>Interviews are supposed to be hard!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7244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accent2"/>
                </a:solidFill>
              </a:rPr>
              <a:t>Everyone makes mistakes.  Everyone!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1999"/>
          </a:xfrm>
        </p:spPr>
        <p:txBody>
          <a:bodyPr/>
          <a:lstStyle/>
          <a:p>
            <a:r>
              <a:rPr lang="en-US" dirty="0" smtClean="0"/>
              <a:t>Standard Coding and Algorithms</a:t>
            </a:r>
          </a:p>
          <a:p>
            <a:pPr lvl="1"/>
            <a:r>
              <a:rPr lang="en-US" dirty="0" smtClean="0"/>
              <a:t>“Reverse a linked list”</a:t>
            </a:r>
          </a:p>
          <a:p>
            <a:r>
              <a:rPr lang="en-US" dirty="0" smtClean="0"/>
              <a:t>Object Oriented Design</a:t>
            </a:r>
          </a:p>
          <a:p>
            <a:pPr lvl="1"/>
            <a:r>
              <a:rPr lang="en-US" dirty="0" smtClean="0"/>
              <a:t>“Design a parking lot”</a:t>
            </a:r>
          </a:p>
          <a:p>
            <a:r>
              <a:rPr lang="en-US" dirty="0" smtClean="0"/>
              <a:t>Large System Design</a:t>
            </a:r>
          </a:p>
          <a:p>
            <a:pPr lvl="1"/>
            <a:r>
              <a:rPr lang="en-US" dirty="0" smtClean="0"/>
              <a:t>“Design a program to crawl the web”</a:t>
            </a:r>
          </a:p>
          <a:p>
            <a:r>
              <a:rPr lang="en-US" dirty="0" smtClean="0"/>
              <a:t>Trivia</a:t>
            </a:r>
          </a:p>
          <a:p>
            <a:pPr lvl="1"/>
            <a:r>
              <a:rPr lang="en-US" dirty="0" smtClean="0"/>
              <a:t>“What does a “</a:t>
            </a:r>
            <a:r>
              <a:rPr lang="en-US" dirty="0" err="1" smtClean="0"/>
              <a:t>vtable</a:t>
            </a:r>
            <a:r>
              <a:rPr lang="en-US" dirty="0" smtClean="0"/>
              <a:t>” refer to in C++”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2133600"/>
            <a:ext cx="6477000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Standard Coding </a:t>
            </a:r>
          </a:p>
          <a:p>
            <a:pPr algn="ctr"/>
            <a:r>
              <a:rPr lang="en-US" sz="6000" b="1" dirty="0" smtClean="0"/>
              <a:t>and Algorithms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Type #1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838200" y="2438400"/>
            <a:ext cx="6629400" cy="3124200"/>
          </a:xfrm>
          <a:prstGeom prst="wedgeRoundRectCallout">
            <a:avLst>
              <a:gd name="adj1" fmla="val -30992"/>
              <a:gd name="adj2" fmla="val 8066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OMG!  I have no idea how to solve this problem!</a:t>
            </a:r>
            <a:endParaRPr lang="en-US" sz="40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Generation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#1</a:t>
            </a:r>
          </a:p>
          <a:p>
            <a:pPr algn="ctr"/>
            <a:r>
              <a:rPr lang="en-US" sz="2000" b="1" dirty="0" smtClean="0"/>
              <a:t>Standard Coding </a:t>
            </a:r>
          </a:p>
          <a:p>
            <a:pPr algn="ctr"/>
            <a:r>
              <a:rPr lang="en-US" sz="2000" b="1" dirty="0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problem is this similar to?</a:t>
            </a:r>
          </a:p>
          <a:p>
            <a:r>
              <a:rPr lang="en-US" dirty="0" smtClean="0"/>
              <a:t>Simplify / Generalize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the data was a different type?</a:t>
            </a:r>
          </a:p>
          <a:p>
            <a:r>
              <a:rPr lang="en-US" dirty="0" smtClean="0"/>
              <a:t>Base Case &amp; Build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you do this just for element 1? 1 and 2? …</a:t>
            </a:r>
          </a:p>
          <a:p>
            <a:r>
              <a:rPr lang="en-US" dirty="0" smtClean="0"/>
              <a:t>Data Structure Brainstorm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through all data structures – can they help?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#1</a:t>
            </a:r>
          </a:p>
          <a:p>
            <a:pPr algn="ctr"/>
            <a:r>
              <a:rPr lang="en-US" sz="2000" b="1" dirty="0" smtClean="0"/>
              <a:t>Standard Coding </a:t>
            </a:r>
          </a:p>
          <a:p>
            <a:pPr algn="ctr"/>
            <a:r>
              <a:rPr lang="en-US" sz="2000" b="1" dirty="0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Matching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Write code to reverse the order of words in a sentence.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	input: “she ran to the store”</a:t>
            </a:r>
          </a:p>
          <a:p>
            <a:pPr>
              <a:buNone/>
            </a:pPr>
            <a:r>
              <a:rPr lang="en-US" dirty="0" smtClean="0"/>
              <a:t>		output: “store the to ran she”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#1</a:t>
            </a:r>
          </a:p>
          <a:p>
            <a:pPr algn="ctr"/>
            <a:r>
              <a:rPr lang="en-US" sz="2000" b="1" dirty="0" smtClean="0"/>
              <a:t>Standard Coding </a:t>
            </a:r>
          </a:p>
          <a:p>
            <a:pPr algn="ctr"/>
            <a:r>
              <a:rPr lang="en-US" sz="2000" b="1" dirty="0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1371600"/>
          <a:ext cx="73914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914400" y="4038600"/>
          <a:ext cx="73914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advTm="48329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 / Generalize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Write a program to remove the duplicate characters in a string without using any additional buffers.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#1</a:t>
            </a:r>
          </a:p>
          <a:p>
            <a:pPr algn="ctr"/>
            <a:r>
              <a:rPr lang="en-US" sz="2000" b="1" dirty="0" smtClean="0"/>
              <a:t>Standard Coding </a:t>
            </a:r>
          </a:p>
          <a:p>
            <a:pPr algn="ctr"/>
            <a:r>
              <a:rPr lang="en-US" sz="2000" b="1" dirty="0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Case &amp; Build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Design an algorithm to print all subsets of a set (e.g., the power set)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	input: 	{a, b, c}</a:t>
            </a:r>
          </a:p>
          <a:p>
            <a:pPr>
              <a:buNone/>
            </a:pPr>
            <a:r>
              <a:rPr lang="en-US" dirty="0" smtClean="0"/>
              <a:t>		output: 	{{}, {a}, {b}, {c}, {a, b}, {a, c},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{b, c},  {a, b, c}}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#1</a:t>
            </a:r>
          </a:p>
          <a:p>
            <a:pPr algn="ctr"/>
            <a:r>
              <a:rPr lang="en-US" sz="2000" b="1" dirty="0" smtClean="0"/>
              <a:t>Standard Coding </a:t>
            </a:r>
          </a:p>
          <a:p>
            <a:pPr algn="ctr"/>
            <a:r>
              <a:rPr lang="en-US" sz="2000" b="1" dirty="0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Brainstorm</a:t>
            </a:r>
          </a:p>
          <a:p>
            <a:pPr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Design an algorithm to figure out if someone has won a game of tic-tac-toe.  Make it as fast as possible.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#1</a:t>
            </a:r>
          </a:p>
          <a:p>
            <a:pPr algn="ctr"/>
            <a:r>
              <a:rPr lang="en-US" sz="2000" b="1" dirty="0" smtClean="0"/>
              <a:t>Standard Coding </a:t>
            </a:r>
          </a:p>
          <a:p>
            <a:pPr algn="ctr"/>
            <a:r>
              <a:rPr lang="en-US" sz="2000" b="1" dirty="0" smtClean="0"/>
              <a:t>and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2133600"/>
            <a:ext cx="6477000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Object Oriented Design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Type #2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accent2"/>
                </a:solidFill>
              </a:rPr>
              <a:t>C</a:t>
            </a:r>
            <a:r>
              <a:rPr lang="en-US" sz="4800" b="1" dirty="0" smtClean="0"/>
              <a:t>ore objects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what are the core objects?</a:t>
            </a:r>
            <a:endParaRPr lang="en-US" sz="4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accent2"/>
                </a:solidFill>
              </a:rPr>
              <a:t>R</a:t>
            </a:r>
            <a:r>
              <a:rPr lang="en-US" sz="4800" b="1" dirty="0" smtClean="0"/>
              <a:t>elationships</a:t>
            </a:r>
          </a:p>
          <a:p>
            <a:pPr marL="0" indent="0">
              <a:buNone/>
            </a:pPr>
            <a:r>
              <a:rPr lang="en-US" sz="48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what is their relationship to each other?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accent2"/>
                </a:solidFill>
              </a:rPr>
              <a:t>I</a:t>
            </a:r>
            <a:r>
              <a:rPr lang="en-US" sz="4800" b="1" dirty="0" smtClean="0"/>
              <a:t>nteractions</a:t>
            </a:r>
          </a:p>
          <a:p>
            <a:pPr marL="0" indent="0">
              <a:buNone/>
            </a:pPr>
            <a:r>
              <a:rPr lang="en-US" sz="4800" b="1" i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do they interact?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accent2"/>
                </a:solidFill>
              </a:rPr>
              <a:t>A</a:t>
            </a:r>
            <a:r>
              <a:rPr lang="en-US" sz="4800" b="1" dirty="0" smtClean="0"/>
              <a:t>lgorithms</a:t>
            </a:r>
          </a:p>
          <a:p>
            <a:pPr marL="0" lvl="2" indent="0">
              <a:buNone/>
            </a:pP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	what are the tricky / interesting algorithms?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OOD Steps (C.R.I.A.)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#2</a:t>
            </a:r>
          </a:p>
          <a:p>
            <a:pPr algn="ctr"/>
            <a:r>
              <a:rPr lang="en-US" sz="2000" b="1" dirty="0" smtClean="0"/>
              <a:t>Object Oriented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5400" dirty="0" smtClean="0"/>
              <a:t>Design the data structures for a restaurant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#2</a:t>
            </a:r>
          </a:p>
          <a:p>
            <a:pPr algn="ctr"/>
            <a:r>
              <a:rPr lang="en-US" sz="2000" b="1" dirty="0" smtClean="0"/>
              <a:t>Object Oriented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Restaurant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9144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5400" dirty="0" smtClean="0"/>
              <a:t>1. Core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#2</a:t>
            </a:r>
          </a:p>
          <a:p>
            <a:pPr algn="ctr"/>
            <a:r>
              <a:rPr lang="en-US" sz="2000" b="1" dirty="0" smtClean="0"/>
              <a:t>Object Oriented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4038600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Guest</a:t>
            </a:r>
          </a:p>
          <a:p>
            <a:r>
              <a:rPr lang="en-US" sz="3200" dirty="0" smtClean="0"/>
              <a:t>Party</a:t>
            </a:r>
          </a:p>
          <a:p>
            <a:r>
              <a:rPr lang="en-US" sz="3200" dirty="0" smtClean="0"/>
              <a:t>Server</a:t>
            </a:r>
          </a:p>
          <a:p>
            <a:r>
              <a:rPr lang="en-US" sz="3200" dirty="0" smtClean="0"/>
              <a:t>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Meal</a:t>
            </a:r>
          </a:p>
          <a:p>
            <a:r>
              <a:rPr lang="en-US" sz="3200" dirty="0" smtClean="0"/>
              <a:t>Order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Restaurant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9144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5400" dirty="0" smtClean="0"/>
              <a:t>2. Relationships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#2</a:t>
            </a:r>
          </a:p>
          <a:p>
            <a:pPr algn="ctr"/>
            <a:r>
              <a:rPr lang="en-US" sz="2000" b="1" dirty="0" smtClean="0"/>
              <a:t>Object Oriented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0386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Each party has many guests. Each guest has one party. (“One to many”)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Restaurant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9144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5400" dirty="0" smtClean="0"/>
              <a:t>3. Interactions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#2</a:t>
            </a:r>
          </a:p>
          <a:p>
            <a:pPr algn="ctr"/>
            <a:r>
              <a:rPr lang="en-US" sz="2000" b="1" dirty="0" smtClean="0"/>
              <a:t>Object Oriented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0386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Party enters with Guest(s). Host assigns Party to Table.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Restaurant 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9144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sz="5400" dirty="0" smtClean="0"/>
              <a:t>4. 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#2</a:t>
            </a:r>
          </a:p>
          <a:p>
            <a:pPr algn="ctr"/>
            <a:r>
              <a:rPr lang="en-US" sz="2000" b="1" dirty="0" smtClean="0"/>
              <a:t>Object Oriented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03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do you find a free table?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 smtClean="0"/>
              <a:t>How are interviews structured?</a:t>
            </a:r>
          </a:p>
          <a:p>
            <a:r>
              <a:rPr lang="en-US" b="1" dirty="0" smtClean="0"/>
              <a:t>How are you evaluated?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</p:cSld>
  <p:clrMapOvr>
    <a:masterClrMapping/>
  </p:clrMapOvr>
  <p:transition advTm="287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2133600"/>
            <a:ext cx="6477000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Large Scale</a:t>
            </a:r>
          </a:p>
          <a:p>
            <a:pPr algn="ctr"/>
            <a:r>
              <a:rPr lang="en-US" sz="6000" b="1" dirty="0" smtClean="0"/>
              <a:t>System Design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Type #3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Scale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1"/>
            <a:ext cx="3124200" cy="17526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/>
              <a:t>Solve for simple case (less data)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#3</a:t>
            </a:r>
          </a:p>
          <a:p>
            <a:pPr algn="ctr"/>
            <a:r>
              <a:rPr lang="en-US" sz="2000" b="1" dirty="0" smtClean="0"/>
              <a:t>Large Scale </a:t>
            </a:r>
          </a:p>
          <a:p>
            <a:pPr algn="ctr"/>
            <a:r>
              <a:rPr lang="en-US" sz="2000" b="1" dirty="0" smtClean="0"/>
              <a:t>System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3048000"/>
            <a:ext cx="3124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Simplify</a:t>
            </a:r>
            <a:endParaRPr lang="en-US" sz="4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562600" y="3048000"/>
            <a:ext cx="3124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Generalize</a:t>
            </a:r>
            <a:endParaRPr lang="en-US" sz="4000" b="1" dirty="0"/>
          </a:p>
        </p:txBody>
      </p:sp>
      <p:sp>
        <p:nvSpPr>
          <p:cNvPr id="8" name="Right Arrow 7"/>
          <p:cNvSpPr/>
          <p:nvPr/>
        </p:nvSpPr>
        <p:spPr>
          <a:xfrm>
            <a:off x="4038600" y="33909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62600" y="4419600"/>
            <a:ext cx="3124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r>
              <a:rPr lang="en-US" dirty="0" smtClean="0"/>
              <a:t>Generalize to more data:</a:t>
            </a:r>
            <a:r>
              <a:rPr lang="en-US" dirty="0"/>
              <a:t> </a:t>
            </a:r>
            <a:r>
              <a:rPr lang="en-US" dirty="0" smtClean="0"/>
              <a:t>find &amp; solve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2133600"/>
            <a:ext cx="6477000" cy="3505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Trivia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Type #4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297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Hopefully you know the answer!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Practice more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Else…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Admit that you don’t know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Try to derive the answer</a:t>
            </a:r>
          </a:p>
          <a:p>
            <a:pPr marL="914400" lvl="1" indent="-514350">
              <a:buFont typeface="+mj-lt"/>
              <a:buAutoNum type="alphaUcPeriod"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53200" y="1066800"/>
            <a:ext cx="2438400" cy="13196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#4</a:t>
            </a:r>
          </a:p>
          <a:p>
            <a:pPr algn="ctr"/>
            <a:r>
              <a:rPr lang="en-US" sz="2000" b="1" dirty="0" smtClean="0"/>
              <a:t>Trivia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things that wouldn’t fit in elsewhere)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Interview: Ending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Smile, be positive</a:t>
            </a:r>
          </a:p>
          <a:p>
            <a:r>
              <a:rPr lang="en-US" dirty="0" smtClean="0"/>
              <a:t>If you think you bombed, don’t worry</a:t>
            </a:r>
          </a:p>
          <a:p>
            <a:r>
              <a:rPr lang="en-US" dirty="0" smtClean="0"/>
              <a:t>Follow up with your recruiters (sometimes they forget)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always negotiable</a:t>
            </a:r>
          </a:p>
          <a:p>
            <a:pPr lvl="1"/>
            <a:r>
              <a:rPr lang="en-US" dirty="0" smtClean="0"/>
              <a:t>Helps if you have competing offer</a:t>
            </a:r>
          </a:p>
          <a:p>
            <a:pPr lvl="1"/>
            <a:r>
              <a:rPr lang="en-US" dirty="0" smtClean="0"/>
              <a:t>Don’t lie – companies know what competitors </a:t>
            </a:r>
            <a:r>
              <a:rPr lang="en-US" dirty="0" smtClean="0"/>
              <a:t>offer</a:t>
            </a:r>
          </a:p>
          <a:p>
            <a:pPr lvl="1"/>
            <a:r>
              <a:rPr lang="en-US" dirty="0" smtClean="0"/>
              <a:t>Negotiate on multiple factors (salary, signing bonus, stock, etc)</a:t>
            </a:r>
            <a:endParaRPr lang="en-US" dirty="0" smtClean="0"/>
          </a:p>
          <a:p>
            <a:r>
              <a:rPr lang="en-US" dirty="0" smtClean="0"/>
              <a:t>Is it really what you want?</a:t>
            </a:r>
          </a:p>
          <a:p>
            <a:pPr lvl="1"/>
            <a:r>
              <a:rPr lang="en-US" dirty="0" smtClean="0"/>
              <a:t>Money, career options, etc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Red Flags: People who…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</a:t>
            </a:r>
            <a:r>
              <a:rPr lang="en-US" dirty="0" smtClean="0"/>
              <a:t>didn’t test their code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 found mistakes and would make random fixes</a:t>
            </a:r>
          </a:p>
          <a:p>
            <a:pPr>
              <a:buNone/>
            </a:pPr>
            <a:r>
              <a:rPr lang="en-US" dirty="0" smtClean="0"/>
              <a:t>… </a:t>
            </a:r>
            <a:r>
              <a:rPr lang="en-US" dirty="0" smtClean="0"/>
              <a:t>messy code (lac</a:t>
            </a:r>
            <a:r>
              <a:rPr lang="en-US" dirty="0" smtClean="0"/>
              <a:t>k of data structures / redundant code)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 didn’t consider the impact of their algorithms</a:t>
            </a:r>
          </a:p>
          <a:p>
            <a:pPr>
              <a:buNone/>
            </a:pPr>
            <a:r>
              <a:rPr lang="en-US" dirty="0" smtClean="0"/>
              <a:t>… were scared to try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67600" y="952500"/>
            <a:ext cx="1447800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 – Getting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Project Experience</a:t>
            </a:r>
          </a:p>
          <a:p>
            <a:r>
              <a:rPr lang="en-US" dirty="0" smtClean="0"/>
              <a:t>Show project experience on resume</a:t>
            </a:r>
          </a:p>
          <a:p>
            <a:r>
              <a:rPr lang="en-US" dirty="0" smtClean="0"/>
              <a:t>S. A. R. (Situation Action Result)</a:t>
            </a:r>
          </a:p>
          <a:p>
            <a:r>
              <a:rPr lang="en-US" dirty="0" smtClean="0"/>
              <a:t>Prepare Project / Behavioral Grids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Interview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know (data structures, algorithms, concepts)</a:t>
            </a:r>
          </a:p>
          <a:p>
            <a:pPr lvl="1"/>
            <a:r>
              <a:rPr lang="en-US" dirty="0" smtClean="0"/>
              <a:t>Simple </a:t>
            </a:r>
            <a:r>
              <a:rPr lang="en-US" dirty="0" smtClean="0">
                <a:sym typeface="Wingdings" pitchFamily="2" charset="2"/>
              </a:rPr>
              <a:t> Know Implementation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Complex  Know Concepts</a:t>
            </a:r>
            <a:endParaRPr lang="en-US" dirty="0" smtClean="0"/>
          </a:p>
          <a:p>
            <a:r>
              <a:rPr lang="en-US" dirty="0" smtClean="0"/>
              <a:t>Practice interview questions!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Interview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Screen (Phone / Campus)</a:t>
            </a:r>
          </a:p>
          <a:p>
            <a:r>
              <a:rPr lang="en-US" dirty="0" smtClean="0"/>
              <a:t>4 - 5 on site interviews</a:t>
            </a:r>
          </a:p>
          <a:p>
            <a:pPr lvl="1"/>
            <a:r>
              <a:rPr lang="en-US" dirty="0" smtClean="0"/>
              <a:t>10 min General</a:t>
            </a:r>
          </a:p>
          <a:p>
            <a:pPr lvl="1"/>
            <a:r>
              <a:rPr lang="en-US" dirty="0" smtClean="0"/>
              <a:t>40 min Technical</a:t>
            </a:r>
          </a:p>
          <a:p>
            <a:pPr lvl="1"/>
            <a:r>
              <a:rPr lang="en-US" dirty="0" smtClean="0"/>
              <a:t>10 min Closing</a:t>
            </a:r>
          </a:p>
          <a:p>
            <a:r>
              <a:rPr lang="en-US" dirty="0" smtClean="0"/>
              <a:t>Sometimes “blind” interview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2886" y="944628"/>
            <a:ext cx="67824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The Interview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nice</a:t>
            </a:r>
          </a:p>
          <a:p>
            <a:r>
              <a:rPr lang="en-US" dirty="0" smtClean="0"/>
              <a:t>RELAX!  Interviews are supposed to be hard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Simplify / Generalize</a:t>
            </a:r>
          </a:p>
          <a:p>
            <a:pPr lvl="1"/>
            <a:r>
              <a:rPr lang="en-US" dirty="0" smtClean="0"/>
              <a:t>Base Case &amp; Build</a:t>
            </a:r>
          </a:p>
          <a:p>
            <a:pPr lvl="1"/>
            <a:r>
              <a:rPr lang="en-US" dirty="0" smtClean="0"/>
              <a:t>Data Structure Brainstorm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 (sold today - $20)</a:t>
            </a:r>
            <a:endParaRPr lang="en-US" dirty="0" smtClean="0"/>
          </a:p>
          <a:p>
            <a:r>
              <a:rPr lang="en-US" dirty="0" smtClean="0"/>
              <a:t>Interview </a:t>
            </a:r>
            <a:r>
              <a:rPr lang="en-US" dirty="0" smtClean="0"/>
              <a:t>v</a:t>
            </a:r>
            <a:r>
              <a:rPr lang="en-US" dirty="0" smtClean="0"/>
              <a:t>ideo</a:t>
            </a:r>
            <a:endParaRPr lang="en-US" dirty="0" smtClean="0"/>
          </a:p>
          <a:p>
            <a:r>
              <a:rPr lang="en-US" dirty="0" smtClean="0"/>
              <a:t>Mock Interviews</a:t>
            </a:r>
          </a:p>
          <a:p>
            <a:r>
              <a:rPr lang="en-US" dirty="0" smtClean="0"/>
              <a:t>Resume Review</a:t>
            </a:r>
          </a:p>
          <a:p>
            <a:r>
              <a:rPr lang="en-US" dirty="0" smtClean="0"/>
              <a:t>Slides posted at CareerCup.com/slides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6764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#1 book for interviewing on Amazon!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8006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PS: </a:t>
            </a:r>
            <a:r>
              <a:rPr lang="en-US" sz="2400" b="1" dirty="0" err="1" smtClean="0">
                <a:solidFill>
                  <a:srgbClr val="FF0000"/>
                </a:solidFill>
              </a:rPr>
              <a:t>CareerCup</a:t>
            </a:r>
            <a:r>
              <a:rPr lang="en-US" sz="2400" b="1" dirty="0" smtClean="0">
                <a:solidFill>
                  <a:srgbClr val="FF0000"/>
                </a:solidFill>
              </a:rPr>
              <a:t> is hiring a part-time </a:t>
            </a:r>
            <a:r>
              <a:rPr lang="en-US" sz="2400" b="1" dirty="0" err="1" smtClean="0">
                <a:solidFill>
                  <a:srgbClr val="FF0000"/>
                </a:solidFill>
              </a:rPr>
              <a:t>dev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(remember that part about needing coding experience?)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If you know Ruby on Rails (or even if you don’t), </a:t>
            </a:r>
            <a:r>
              <a:rPr lang="en-US" sz="2400" smtClean="0">
                <a:solidFill>
                  <a:srgbClr val="FF0000"/>
                </a:solidFill>
              </a:rPr>
              <a:t>contact gayle@careercup.com.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Company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0998175"/>
              </p:ext>
            </p:extLst>
          </p:nvPr>
        </p:nvGraphicFramePr>
        <p:xfrm>
          <a:off x="811396" y="2133600"/>
          <a:ext cx="41910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92886" y="944628"/>
            <a:ext cx="67824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>
            <a:off x="2438400" y="1743454"/>
            <a:ext cx="620896" cy="94682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7030A0"/>
                </a:solidFill>
              </a:rPr>
              <a:t>Experience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82438" y="2226569"/>
            <a:ext cx="620896" cy="6858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Personality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58633" y="2895600"/>
            <a:ext cx="3124200" cy="281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i="1" dirty="0" smtClean="0">
                <a:solidFill>
                  <a:schemeClr val="tx1"/>
                </a:solidFill>
              </a:rPr>
              <a:t>and…</a:t>
            </a:r>
          </a:p>
          <a:p>
            <a:pPr algn="ctr"/>
            <a:r>
              <a:rPr lang="en-US" sz="5000" b="1" dirty="0" smtClean="0">
                <a:solidFill>
                  <a:schemeClr val="tx1"/>
                </a:solidFill>
              </a:rPr>
              <a:t>No Red Flags</a:t>
            </a:r>
            <a:endParaRPr lang="en-US" sz="5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red flags?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2886" y="944628"/>
            <a:ext cx="67824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Arrogance</a:t>
            </a:r>
          </a:p>
          <a:p>
            <a:r>
              <a:rPr lang="en-US" dirty="0" smtClean="0"/>
              <a:t>Communication Issues</a:t>
            </a:r>
          </a:p>
          <a:p>
            <a:r>
              <a:rPr lang="en-US" dirty="0" smtClean="0"/>
              <a:t>Arguing (too much)</a:t>
            </a:r>
          </a:p>
          <a:p>
            <a:r>
              <a:rPr lang="en-US" dirty="0" smtClean="0"/>
              <a:t>Dishonesty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Smaller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Tend to look for broader skills</a:t>
            </a:r>
          </a:p>
          <a:p>
            <a:r>
              <a:rPr lang="en-US" dirty="0" smtClean="0"/>
              <a:t>Care more about experience / personality</a:t>
            </a:r>
          </a:p>
          <a:p>
            <a:r>
              <a:rPr lang="en-US" dirty="0" smtClean="0"/>
              <a:t>Might ask to see “portfolio”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2886" y="944628"/>
            <a:ext cx="678243" cy="0"/>
          </a:xfrm>
          <a:prstGeom prst="line">
            <a:avLst/>
          </a:prstGeom>
          <a:ln w="317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71129" y="4114800"/>
            <a:ext cx="6982271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i="1" dirty="0" smtClean="0">
                <a:solidFill>
                  <a:schemeClr val="tx1"/>
                </a:solidFill>
              </a:rPr>
              <a:t>but…</a:t>
            </a:r>
          </a:p>
          <a:p>
            <a:pPr algn="ctr"/>
            <a:r>
              <a:rPr lang="en-US" sz="5000" b="1" dirty="0" smtClean="0">
                <a:solidFill>
                  <a:schemeClr val="tx1"/>
                </a:solidFill>
              </a:rPr>
              <a:t>It varies!</a:t>
            </a:r>
            <a:endParaRPr lang="en-US" sz="5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10765</TotalTime>
  <Words>1663</Words>
  <Application>Microsoft Office PowerPoint</Application>
  <PresentationFormat>On-screen Show (4:3)</PresentationFormat>
  <Paragraphs>468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Custom Design</vt:lpstr>
      <vt:lpstr>Cracking the Technical Interview</vt:lpstr>
      <vt:lpstr>My Background</vt:lpstr>
      <vt:lpstr>CareerCup</vt:lpstr>
      <vt:lpstr>Slide 4</vt:lpstr>
      <vt:lpstr>Process</vt:lpstr>
      <vt:lpstr>Technical Interview Process</vt:lpstr>
      <vt:lpstr>Big Company Evaluation</vt:lpstr>
      <vt:lpstr>What are red flags?</vt:lpstr>
      <vt:lpstr>Smaller Companies</vt:lpstr>
      <vt:lpstr>Applying</vt:lpstr>
      <vt:lpstr>What can you do?</vt:lpstr>
      <vt:lpstr>3 Hallmarks of a Great Resume:</vt:lpstr>
      <vt:lpstr>Interview prep – SOFT SKILLS</vt:lpstr>
      <vt:lpstr>Soft Prep – The Company / Team</vt:lpstr>
      <vt:lpstr>Soft Prep – Yourself</vt:lpstr>
      <vt:lpstr>Soft Prep – Yourself</vt:lpstr>
      <vt:lpstr>Interview prep – Tech SKILLS</vt:lpstr>
      <vt:lpstr>How to study</vt:lpstr>
      <vt:lpstr>Data Structures</vt:lpstr>
      <vt:lpstr>Algorithms</vt:lpstr>
      <vt:lpstr>Concepts</vt:lpstr>
      <vt:lpstr>Don’t practice on computer!</vt:lpstr>
      <vt:lpstr>Interview – soft SKILLS</vt:lpstr>
      <vt:lpstr>Communication Tips</vt:lpstr>
      <vt:lpstr>Structure 1: Nugget First</vt:lpstr>
      <vt:lpstr>Structure 2: S.A.R.</vt:lpstr>
      <vt:lpstr>Interview – tech SKILLS</vt:lpstr>
      <vt:lpstr>Mastering the Technical Questions</vt:lpstr>
      <vt:lpstr>Step 1: Ask Questions</vt:lpstr>
      <vt:lpstr>Step 2: Think Critically</vt:lpstr>
      <vt:lpstr>Step 3: Talk Out Loud</vt:lpstr>
      <vt:lpstr>Step 4: Pseudo Code &amp; Code</vt:lpstr>
      <vt:lpstr>Step 5: Testing</vt:lpstr>
      <vt:lpstr>Slide 34</vt:lpstr>
      <vt:lpstr>Question Types</vt:lpstr>
      <vt:lpstr>Question Type #1</vt:lpstr>
      <vt:lpstr>Algorithm Generation</vt:lpstr>
      <vt:lpstr>Algorithm Generation</vt:lpstr>
      <vt:lpstr>Algorithm Generation</vt:lpstr>
      <vt:lpstr>Algorithm Generation</vt:lpstr>
      <vt:lpstr>Algorithm Generation</vt:lpstr>
      <vt:lpstr>Algorithm Generation</vt:lpstr>
      <vt:lpstr>Question Type #2</vt:lpstr>
      <vt:lpstr>OOD Steps (C.R.I.A.)</vt:lpstr>
      <vt:lpstr>OOD Example</vt:lpstr>
      <vt:lpstr>Restaurant OOD</vt:lpstr>
      <vt:lpstr>Restaurant OOD</vt:lpstr>
      <vt:lpstr>Restaurant OOD</vt:lpstr>
      <vt:lpstr>Restaurant OOD</vt:lpstr>
      <vt:lpstr>Question Type #3</vt:lpstr>
      <vt:lpstr>Large Scale Steps</vt:lpstr>
      <vt:lpstr>Question Type #4</vt:lpstr>
      <vt:lpstr>Trivia</vt:lpstr>
      <vt:lpstr>FINAL THOUGHTS</vt:lpstr>
      <vt:lpstr>The Interview: Ending It</vt:lpstr>
      <vt:lpstr>The Offer</vt:lpstr>
      <vt:lpstr>My Red Flags: People who…</vt:lpstr>
      <vt:lpstr>Take Aways – Getting Ready</vt:lpstr>
      <vt:lpstr>Technical Interview Prep</vt:lpstr>
      <vt:lpstr>At The Interview </vt:lpstr>
      <vt:lpstr>Other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the Technical Interview</dc:title>
  <dc:creator>Gayle Laakmann</dc:creator>
  <cp:lastModifiedBy>cets4</cp:lastModifiedBy>
  <cp:revision>65</cp:revision>
  <dcterms:created xsi:type="dcterms:W3CDTF">2009-10-30T01:04:51Z</dcterms:created>
  <dcterms:modified xsi:type="dcterms:W3CDTF">2010-09-30T21:56:57Z</dcterms:modified>
</cp:coreProperties>
</file>