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7"/>
  </p:notesMasterIdLst>
  <p:handoutMasterIdLst>
    <p:handoutMasterId r:id="rId28"/>
  </p:handoutMasterIdLst>
  <p:sldIdLst>
    <p:sldId id="256" r:id="rId2"/>
    <p:sldId id="418" r:id="rId3"/>
    <p:sldId id="422" r:id="rId4"/>
    <p:sldId id="419" r:id="rId5"/>
    <p:sldId id="420" r:id="rId6"/>
    <p:sldId id="424" r:id="rId7"/>
    <p:sldId id="421" r:id="rId8"/>
    <p:sldId id="360" r:id="rId9"/>
    <p:sldId id="426" r:id="rId10"/>
    <p:sldId id="427" r:id="rId11"/>
    <p:sldId id="428" r:id="rId12"/>
    <p:sldId id="429" r:id="rId13"/>
    <p:sldId id="430" r:id="rId14"/>
    <p:sldId id="431" r:id="rId15"/>
    <p:sldId id="432" r:id="rId16"/>
    <p:sldId id="433" r:id="rId17"/>
    <p:sldId id="434" r:id="rId18"/>
    <p:sldId id="435" r:id="rId19"/>
    <p:sldId id="437" r:id="rId20"/>
    <p:sldId id="436" r:id="rId21"/>
    <p:sldId id="438" r:id="rId22"/>
    <p:sldId id="439" r:id="rId23"/>
    <p:sldId id="440" r:id="rId24"/>
    <p:sldId id="441" r:id="rId25"/>
    <p:sldId id="442" r:id="rId26"/>
  </p:sldIdLst>
  <p:sldSz cx="12192000" cy="6858000"/>
  <p:notesSz cx="6934200" cy="9118600"/>
  <p:defaultTextStyle>
    <a:defPPr>
      <a:defRPr lang="en-US"/>
    </a:defPPr>
    <a:lvl1pPr algn="l" rtl="0" fontAlgn="base">
      <a:spcBef>
        <a:spcPct val="0"/>
      </a:spcBef>
      <a:spcAft>
        <a:spcPct val="0"/>
      </a:spcAft>
      <a:defRPr sz="2400" kern="1200">
        <a:solidFill>
          <a:schemeClr val="tx1"/>
        </a:solidFill>
        <a:latin typeface="Times New Roman" charset="0"/>
        <a:ea typeface="ＭＳ Ｐゴシック" charset="0"/>
        <a:cs typeface="+mn-cs"/>
      </a:defRPr>
    </a:lvl1pPr>
    <a:lvl2pPr marL="457200" algn="l" rtl="0" fontAlgn="base">
      <a:spcBef>
        <a:spcPct val="0"/>
      </a:spcBef>
      <a:spcAft>
        <a:spcPct val="0"/>
      </a:spcAft>
      <a:defRPr sz="2400" kern="1200">
        <a:solidFill>
          <a:schemeClr val="tx1"/>
        </a:solidFill>
        <a:latin typeface="Times New Roman" charset="0"/>
        <a:ea typeface="ＭＳ Ｐゴシック" charset="0"/>
        <a:cs typeface="+mn-cs"/>
      </a:defRPr>
    </a:lvl2pPr>
    <a:lvl3pPr marL="914400" algn="l" rtl="0" fontAlgn="base">
      <a:spcBef>
        <a:spcPct val="0"/>
      </a:spcBef>
      <a:spcAft>
        <a:spcPct val="0"/>
      </a:spcAft>
      <a:defRPr sz="2400" kern="1200">
        <a:solidFill>
          <a:schemeClr val="tx1"/>
        </a:solidFill>
        <a:latin typeface="Times New Roman" charset="0"/>
        <a:ea typeface="ＭＳ Ｐゴシック" charset="0"/>
        <a:cs typeface="+mn-cs"/>
      </a:defRPr>
    </a:lvl3pPr>
    <a:lvl4pPr marL="1371600" algn="l" rtl="0" fontAlgn="base">
      <a:spcBef>
        <a:spcPct val="0"/>
      </a:spcBef>
      <a:spcAft>
        <a:spcPct val="0"/>
      </a:spcAft>
      <a:defRPr sz="2400" kern="1200">
        <a:solidFill>
          <a:schemeClr val="tx1"/>
        </a:solidFill>
        <a:latin typeface="Times New Roman" charset="0"/>
        <a:ea typeface="ＭＳ Ｐゴシック" charset="0"/>
        <a:cs typeface="+mn-cs"/>
      </a:defRPr>
    </a:lvl4pPr>
    <a:lvl5pPr marL="1828800" algn="l" rtl="0" fontAlgn="base">
      <a:spcBef>
        <a:spcPct val="0"/>
      </a:spcBef>
      <a:spcAft>
        <a:spcPct val="0"/>
      </a:spcAft>
      <a:defRPr sz="2400" kern="1200">
        <a:solidFill>
          <a:schemeClr val="tx1"/>
        </a:solidFill>
        <a:latin typeface="Times New Roman" charset="0"/>
        <a:ea typeface="ＭＳ Ｐゴシック" charset="0"/>
        <a:cs typeface="+mn-cs"/>
      </a:defRPr>
    </a:lvl5pPr>
    <a:lvl6pPr marL="2286000" algn="l" defTabSz="457200" rtl="0" eaLnBrk="1" latinLnBrk="0" hangingPunct="1">
      <a:defRPr sz="2400" kern="1200">
        <a:solidFill>
          <a:schemeClr val="tx1"/>
        </a:solidFill>
        <a:latin typeface="Times New Roman" charset="0"/>
        <a:ea typeface="ＭＳ Ｐゴシック" charset="0"/>
        <a:cs typeface="+mn-cs"/>
      </a:defRPr>
    </a:lvl6pPr>
    <a:lvl7pPr marL="2743200" algn="l" defTabSz="457200" rtl="0" eaLnBrk="1" latinLnBrk="0" hangingPunct="1">
      <a:defRPr sz="2400" kern="1200">
        <a:solidFill>
          <a:schemeClr val="tx1"/>
        </a:solidFill>
        <a:latin typeface="Times New Roman" charset="0"/>
        <a:ea typeface="ＭＳ Ｐゴシック" charset="0"/>
        <a:cs typeface="+mn-cs"/>
      </a:defRPr>
    </a:lvl7pPr>
    <a:lvl8pPr marL="3200400" algn="l" defTabSz="457200" rtl="0" eaLnBrk="1" latinLnBrk="0" hangingPunct="1">
      <a:defRPr sz="2400" kern="1200">
        <a:solidFill>
          <a:schemeClr val="tx1"/>
        </a:solidFill>
        <a:latin typeface="Times New Roman" charset="0"/>
        <a:ea typeface="ＭＳ Ｐゴシック" charset="0"/>
        <a:cs typeface="+mn-cs"/>
      </a:defRPr>
    </a:lvl8pPr>
    <a:lvl9pPr marL="3657600" algn="l" defTabSz="457200" rtl="0" eaLnBrk="1" latinLnBrk="0" hangingPunct="1">
      <a:defRPr sz="2400" kern="1200">
        <a:solidFill>
          <a:schemeClr val="tx1"/>
        </a:solidFill>
        <a:latin typeface="Times New Roman" charset="0"/>
        <a:ea typeface="ＭＳ Ｐゴシック" charset="0"/>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72836" autoAdjust="0"/>
  </p:normalViewPr>
  <p:slideViewPr>
    <p:cSldViewPr>
      <p:cViewPr varScale="1">
        <p:scale>
          <a:sx n="57" d="100"/>
          <a:sy n="57" d="100"/>
        </p:scale>
        <p:origin x="452" y="4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5138" cy="4556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27475" y="0"/>
            <a:ext cx="3005138" cy="455613"/>
          </a:xfrm>
          <a:prstGeom prst="rect">
            <a:avLst/>
          </a:prstGeom>
        </p:spPr>
        <p:txBody>
          <a:bodyPr vert="horz" lIns="91440" tIns="45720" rIns="91440" bIns="45720" rtlCol="0"/>
          <a:lstStyle>
            <a:lvl1pPr algn="r">
              <a:defRPr sz="1200"/>
            </a:lvl1pPr>
          </a:lstStyle>
          <a:p>
            <a:fld id="{01516234-EB16-5D43-AAA8-315941C1C964}" type="datetimeFigureOut">
              <a:rPr lang="en-US" smtClean="0"/>
              <a:t>3/19/2017</a:t>
            </a:fld>
            <a:endParaRPr lang="en-US"/>
          </a:p>
        </p:txBody>
      </p:sp>
      <p:sp>
        <p:nvSpPr>
          <p:cNvPr id="4" name="Footer Placeholder 3"/>
          <p:cNvSpPr>
            <a:spLocks noGrp="1"/>
          </p:cNvSpPr>
          <p:nvPr>
            <p:ph type="ftr" sz="quarter" idx="2"/>
          </p:nvPr>
        </p:nvSpPr>
        <p:spPr>
          <a:xfrm>
            <a:off x="0" y="8661400"/>
            <a:ext cx="3005138" cy="45561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27475" y="8661400"/>
            <a:ext cx="3005138" cy="455613"/>
          </a:xfrm>
          <a:prstGeom prst="rect">
            <a:avLst/>
          </a:prstGeom>
        </p:spPr>
        <p:txBody>
          <a:bodyPr vert="horz" lIns="91440" tIns="45720" rIns="91440" bIns="45720" rtlCol="0" anchor="b"/>
          <a:lstStyle>
            <a:lvl1pPr algn="r">
              <a:defRPr sz="1200"/>
            </a:lvl1pPr>
          </a:lstStyle>
          <a:p>
            <a:fld id="{F6966ECC-81FC-2345-83E5-CA81A93D7CBC}" type="slidenum">
              <a:rPr lang="en-US" smtClean="0"/>
              <a:t>‹#›</a:t>
            </a:fld>
            <a:endParaRPr lang="en-US"/>
          </a:p>
        </p:txBody>
      </p:sp>
    </p:spTree>
    <p:extLst>
      <p:ext uri="{BB962C8B-B14F-4D97-AF65-F5344CB8AC3E}">
        <p14:creationId xmlns:p14="http://schemas.microsoft.com/office/powerpoint/2010/main" val="29522156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05138"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929063" y="0"/>
            <a:ext cx="3005137"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1748" name="Rectangle 4"/>
          <p:cNvSpPr>
            <a:spLocks noGrp="1" noRot="1" noChangeAspect="1" noChangeArrowheads="1" noTextEdit="1"/>
          </p:cNvSpPr>
          <p:nvPr>
            <p:ph type="sldImg" idx="2"/>
          </p:nvPr>
        </p:nvSpPr>
        <p:spPr bwMode="auto">
          <a:xfrm>
            <a:off x="428625" y="684213"/>
            <a:ext cx="6076950" cy="3419475"/>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923925" y="4330700"/>
            <a:ext cx="5086350" cy="4103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62988"/>
            <a:ext cx="3005138"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929063" y="8662988"/>
            <a:ext cx="3005137"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A5ED838-7CEF-5E43-9B07-AFB1A331F072}" type="slidenum">
              <a:rPr lang="en-US"/>
              <a:pPr/>
              <a:t>‹#›</a:t>
            </a:fld>
            <a:endParaRPr lang="en-US"/>
          </a:p>
        </p:txBody>
      </p:sp>
    </p:spTree>
    <p:extLst>
      <p:ext uri="{BB962C8B-B14F-4D97-AF65-F5344CB8AC3E}">
        <p14:creationId xmlns:p14="http://schemas.microsoft.com/office/powerpoint/2010/main" val="174209870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E1ADF8D2-378A-7944-A749-53A621119001}" type="slidenum">
              <a:rPr lang="en-US"/>
              <a:pPr/>
              <a:t>1</a:t>
            </a:fld>
            <a:endParaRPr lang="en-US"/>
          </a:p>
        </p:txBody>
      </p:sp>
      <p:sp>
        <p:nvSpPr>
          <p:cNvPr id="32771" name="Rectangle 2"/>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38" tIns="44425" rIns="90438" bIns="44425"/>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charset="0"/>
                <a:ea typeface="宋体" charset="0"/>
                <a:cs typeface="宋体" charset="0"/>
              </a:rPr>
              <a:t>9c2: only spend</a:t>
            </a:r>
            <a:r>
              <a:rPr lang="en-US" altLang="zh-CN" baseline="0" dirty="0">
                <a:latin typeface="Times New Roman" charset="0"/>
                <a:ea typeface="宋体" charset="0"/>
                <a:cs typeface="宋体" charset="0"/>
              </a:rPr>
              <a:t> 5 minutes to cover slides 1-3.</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baseline="0">
                <a:latin typeface="Times New Roman" charset="0"/>
                <a:ea typeface="宋体" charset="0"/>
                <a:cs typeface="宋体" charset="0"/>
              </a:rPr>
              <a:t>10a: </a:t>
            </a:r>
            <a:r>
              <a:rPr lang="en-US" altLang="zh-CN" baseline="0" dirty="0">
                <a:latin typeface="Times New Roman" charset="0"/>
                <a:ea typeface="宋体" charset="0"/>
                <a:cs typeface="宋体" charset="0"/>
              </a:rPr>
              <a:t>spend 10 minutes to quickly go through 4-26.</a:t>
            </a:r>
            <a:endParaRPr lang="en-US" altLang="zh-CN" dirty="0">
              <a:latin typeface="Times New Roman" charset="0"/>
              <a:ea typeface="宋体" charset="0"/>
              <a:cs typeface="宋体" charset="0"/>
            </a:endParaRPr>
          </a:p>
        </p:txBody>
      </p:sp>
      <p:sp>
        <p:nvSpPr>
          <p:cNvPr id="32772" name="Rectangle 3"/>
          <p:cNvSpPr>
            <a:spLocks noGrp="1" noRot="1" noChangeAspect="1" noChangeArrowheads="1" noTextEdit="1"/>
          </p:cNvSpPr>
          <p:nvPr>
            <p:ph type="sldImg"/>
          </p:nvPr>
        </p:nvSpPr>
        <p:spPr>
          <a:xfrm>
            <a:off x="430213" y="684213"/>
            <a:ext cx="6076950" cy="3419475"/>
          </a:xfrm>
          <a:ln w="12700" cap="flat">
            <a:solidFill>
              <a:schemeClr val="tx1"/>
            </a:solidFill>
          </a:ln>
        </p:spPr>
      </p:sp>
    </p:spTree>
    <p:extLst>
      <p:ext uri="{BB962C8B-B14F-4D97-AF65-F5344CB8AC3E}">
        <p14:creationId xmlns:p14="http://schemas.microsoft.com/office/powerpoint/2010/main" val="1747322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2</a:t>
            </a:fld>
            <a:endParaRPr lang="en-US"/>
          </a:p>
        </p:txBody>
      </p:sp>
      <p:sp>
        <p:nvSpPr>
          <p:cNvPr id="33795" name="Rectangle 2"/>
          <p:cNvSpPr>
            <a:spLocks noGrp="1" noChangeArrowheads="1"/>
          </p:cNvSpPr>
          <p:nvPr>
            <p:ph type="body" idx="1"/>
          </p:nvPr>
        </p:nvSpPr>
        <p:spPr>
          <a:xfrm>
            <a:off x="1268413" y="4332288"/>
            <a:ext cx="4325937" cy="41036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078" tIns="44739" rIns="91078" bIns="44739"/>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ＭＳ Ｐゴシック" charset="0"/>
                <a:cs typeface="+mn-cs"/>
              </a:rPr>
              <a:t>/</a:t>
            </a:r>
            <a:r>
              <a:rPr lang="en-US" sz="1200" kern="1200" dirty="0" err="1">
                <a:solidFill>
                  <a:schemeClr val="tx1"/>
                </a:solidFill>
                <a:effectLst/>
                <a:latin typeface="Times New Roman" pitchFamily="18" charset="0"/>
                <a:ea typeface="ＭＳ Ｐゴシック" charset="0"/>
                <a:cs typeface="+mn-cs"/>
              </a:rPr>
              <a:t>sbin</a:t>
            </a:r>
            <a:r>
              <a:rPr lang="en-US" sz="1200" kern="1200" dirty="0">
                <a:solidFill>
                  <a:schemeClr val="tx1"/>
                </a:solidFill>
                <a:effectLst/>
                <a:latin typeface="Times New Roman" pitchFamily="18" charset="0"/>
                <a:ea typeface="ＭＳ Ｐゴシック" charset="0"/>
                <a:cs typeface="+mn-cs"/>
              </a:rPr>
              <a:t> is under ~/cs161/root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ＭＳ Ｐゴシック" charset="0"/>
                <a:cs typeface="+mn-cs"/>
              </a:rPr>
              <a:t>All</a:t>
            </a:r>
            <a:r>
              <a:rPr lang="en-US" sz="1200" kern="1200" baseline="0" dirty="0">
                <a:solidFill>
                  <a:schemeClr val="tx1"/>
                </a:solidFill>
                <a:effectLst/>
                <a:latin typeface="Times New Roman" pitchFamily="18" charset="0"/>
                <a:ea typeface="ＭＳ Ｐゴシック" charset="0"/>
                <a:cs typeface="+mn-cs"/>
              </a:rPr>
              <a:t> executable code can be found here.</a:t>
            </a:r>
            <a:endParaRPr lang="en-US" sz="1200" kern="1200" dirty="0">
              <a:solidFill>
                <a:schemeClr val="tx1"/>
              </a:solidFill>
              <a:effectLst/>
              <a:latin typeface="Times New Roman" pitchFamily="18" charset="0"/>
              <a:ea typeface="ＭＳ Ｐゴシック" charset="0"/>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Times New Roman" pitchFamily="18" charset="0"/>
              <a:ea typeface="ＭＳ Ｐゴシック" charset="0"/>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ＭＳ Ｐゴシック" charset="0"/>
                <a:cs typeface="+mn-cs"/>
              </a:rPr>
              <a:t>In a real operating system, the kernel's main function is to provide support for user-level programs. Most such support is accessed via "system calls." We give you one system call, reboot(), which is implemented in the function </a:t>
            </a:r>
            <a:r>
              <a:rPr lang="en-US" sz="1200" u="sng" kern="1200" dirty="0" err="1">
                <a:solidFill>
                  <a:schemeClr val="tx1"/>
                </a:solidFill>
                <a:effectLst/>
                <a:latin typeface="Times New Roman" pitchFamily="18" charset="0"/>
                <a:ea typeface="ＭＳ Ｐゴシック" charset="0"/>
                <a:cs typeface="+mn-cs"/>
              </a:rPr>
              <a:t>sys_reboot</a:t>
            </a:r>
            <a:r>
              <a:rPr lang="en-US" sz="1200" kern="1200" dirty="0">
                <a:solidFill>
                  <a:schemeClr val="tx1"/>
                </a:solidFill>
                <a:effectLst/>
                <a:latin typeface="Times New Roman" pitchFamily="18" charset="0"/>
                <a:ea typeface="ＭＳ Ｐゴシック" charset="0"/>
                <a:cs typeface="+mn-cs"/>
              </a:rPr>
              <a:t>() in </a:t>
            </a:r>
            <a:r>
              <a:rPr lang="en-US" sz="1200" u="sng" kern="1200" dirty="0" err="1">
                <a:solidFill>
                  <a:schemeClr val="tx1"/>
                </a:solidFill>
                <a:effectLst/>
                <a:latin typeface="Times New Roman" pitchFamily="18" charset="0"/>
                <a:ea typeface="ＭＳ Ｐゴシック" charset="0"/>
                <a:cs typeface="+mn-cs"/>
              </a:rPr>
              <a:t>src</a:t>
            </a:r>
            <a:r>
              <a:rPr lang="en-US" sz="1200" kern="1200" dirty="0">
                <a:solidFill>
                  <a:schemeClr val="tx1"/>
                </a:solidFill>
                <a:effectLst/>
                <a:latin typeface="Times New Roman" pitchFamily="18" charset="0"/>
                <a:ea typeface="ＭＳ Ｐゴシック" charset="0"/>
                <a:cs typeface="+mn-cs"/>
              </a:rPr>
              <a:t>/</a:t>
            </a:r>
            <a:r>
              <a:rPr lang="en-US" sz="1200" u="sng" kern="1200" dirty="0">
                <a:solidFill>
                  <a:schemeClr val="tx1"/>
                </a:solidFill>
                <a:effectLst/>
                <a:latin typeface="Times New Roman" pitchFamily="18" charset="0"/>
                <a:ea typeface="ＭＳ Ｐゴシック" charset="0"/>
                <a:cs typeface="+mn-cs"/>
              </a:rPr>
              <a:t>kern</a:t>
            </a:r>
            <a:r>
              <a:rPr lang="en-US" sz="1200" kern="1200" dirty="0">
                <a:solidFill>
                  <a:schemeClr val="tx1"/>
                </a:solidFill>
                <a:effectLst/>
                <a:latin typeface="Times New Roman" pitchFamily="18" charset="0"/>
                <a:ea typeface="ＭＳ Ｐゴシック" charset="0"/>
                <a:cs typeface="+mn-cs"/>
              </a:rPr>
              <a:t>/main/</a:t>
            </a:r>
            <a:r>
              <a:rPr lang="en-US" sz="1200" kern="1200" dirty="0" err="1">
                <a:solidFill>
                  <a:schemeClr val="tx1"/>
                </a:solidFill>
                <a:effectLst/>
                <a:latin typeface="Times New Roman" pitchFamily="18" charset="0"/>
                <a:ea typeface="ＭＳ Ｐゴシック" charset="0"/>
                <a:cs typeface="+mn-cs"/>
              </a:rPr>
              <a:t>main.c</a:t>
            </a:r>
            <a:r>
              <a:rPr lang="en-US" sz="1200" kern="1200" dirty="0">
                <a:solidFill>
                  <a:schemeClr val="tx1"/>
                </a:solidFill>
                <a:effectLst/>
                <a:latin typeface="Times New Roman" pitchFamily="18" charset="0"/>
                <a:ea typeface="ＭＳ Ｐゴシック" charset="0"/>
                <a:cs typeface="+mn-cs"/>
              </a:rPr>
              <a:t>. In </a:t>
            </a:r>
            <a:r>
              <a:rPr lang="en-US" sz="1200" u="sng" kern="1200" dirty="0">
                <a:solidFill>
                  <a:schemeClr val="tx1"/>
                </a:solidFill>
                <a:effectLst/>
                <a:latin typeface="Times New Roman" pitchFamily="18" charset="0"/>
                <a:ea typeface="ＭＳ Ｐゴシック" charset="0"/>
                <a:cs typeface="+mn-cs"/>
              </a:rPr>
              <a:t>GDB</a:t>
            </a:r>
            <a:r>
              <a:rPr lang="en-US" sz="1200" kern="1200" dirty="0">
                <a:solidFill>
                  <a:schemeClr val="tx1"/>
                </a:solidFill>
                <a:effectLst/>
                <a:latin typeface="Times New Roman" pitchFamily="18" charset="0"/>
                <a:ea typeface="ＭＳ Ｐゴシック" charset="0"/>
                <a:cs typeface="+mn-cs"/>
              </a:rPr>
              <a:t>, if you put a breakpoint on </a:t>
            </a:r>
            <a:r>
              <a:rPr lang="en-US" sz="1200" u="sng" kern="1200" dirty="0" err="1">
                <a:solidFill>
                  <a:schemeClr val="tx1"/>
                </a:solidFill>
                <a:effectLst/>
                <a:latin typeface="Times New Roman" pitchFamily="18" charset="0"/>
                <a:ea typeface="ＭＳ Ｐゴシック" charset="0"/>
                <a:cs typeface="+mn-cs"/>
              </a:rPr>
              <a:t>sys_reboot</a:t>
            </a:r>
            <a:r>
              <a:rPr lang="en-US" sz="1200" kern="1200" dirty="0">
                <a:solidFill>
                  <a:schemeClr val="tx1"/>
                </a:solidFill>
                <a:effectLst/>
                <a:latin typeface="Times New Roman" pitchFamily="18" charset="0"/>
                <a:ea typeface="ＭＳ Ｐゴシック" charset="0"/>
                <a:cs typeface="+mn-cs"/>
              </a:rPr>
              <a:t> and run the "reboot" program (by typing "p /</a:t>
            </a:r>
            <a:r>
              <a:rPr lang="en-US" sz="1200" u="sng" kern="1200" dirty="0" err="1">
                <a:solidFill>
                  <a:schemeClr val="tx1"/>
                </a:solidFill>
                <a:effectLst/>
                <a:latin typeface="Times New Roman" pitchFamily="18" charset="0"/>
                <a:ea typeface="ＭＳ Ｐゴシック" charset="0"/>
                <a:cs typeface="+mn-cs"/>
              </a:rPr>
              <a:t>sbin</a:t>
            </a:r>
            <a:r>
              <a:rPr lang="en-US" sz="1200" kern="1200" dirty="0">
                <a:solidFill>
                  <a:schemeClr val="tx1"/>
                </a:solidFill>
                <a:effectLst/>
                <a:latin typeface="Times New Roman" pitchFamily="18" charset="0"/>
                <a:ea typeface="ＭＳ Ｐゴシック" charset="0"/>
                <a:cs typeface="+mn-cs"/>
              </a:rPr>
              <a:t>/reboot" at the OS/161 menu prompt), you can use "</a:t>
            </a:r>
            <a:r>
              <a:rPr lang="en-US" sz="1200" u="sng" kern="1200" dirty="0" err="1">
                <a:solidFill>
                  <a:schemeClr val="tx1"/>
                </a:solidFill>
                <a:effectLst/>
                <a:latin typeface="Times New Roman" pitchFamily="18" charset="0"/>
                <a:ea typeface="ＭＳ Ｐゴシック" charset="0"/>
                <a:cs typeface="+mn-cs"/>
              </a:rPr>
              <a:t>backtrace</a:t>
            </a:r>
            <a:r>
              <a:rPr lang="en-US" sz="1200" kern="1200" dirty="0">
                <a:solidFill>
                  <a:schemeClr val="tx1"/>
                </a:solidFill>
                <a:effectLst/>
                <a:latin typeface="Times New Roman" pitchFamily="18" charset="0"/>
                <a:ea typeface="ＭＳ Ｐゴシック" charset="0"/>
                <a:cs typeface="+mn-cs"/>
              </a:rPr>
              <a:t>" to see how it got there.</a:t>
            </a:r>
            <a:endParaRPr lang="en-US" altLang="zh-CN" dirty="0">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430213" y="682625"/>
            <a:ext cx="6076950" cy="3419475"/>
          </a:xfrm>
          <a:noFill/>
          <a:ln w="12700" cap="flat">
            <a:solidFill>
              <a:schemeClr val="tx1"/>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Tree>
    <p:extLst>
      <p:ext uri="{BB962C8B-B14F-4D97-AF65-F5344CB8AC3E}">
        <p14:creationId xmlns:p14="http://schemas.microsoft.com/office/powerpoint/2010/main" val="416922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3</a:t>
            </a:fld>
            <a:endParaRPr lang="en-US"/>
          </a:p>
        </p:txBody>
      </p:sp>
      <p:sp>
        <p:nvSpPr>
          <p:cNvPr id="33795" name="Rectangle 2"/>
          <p:cNvSpPr>
            <a:spLocks noGrp="1" noChangeArrowheads="1"/>
          </p:cNvSpPr>
          <p:nvPr>
            <p:ph type="body" idx="1"/>
          </p:nvPr>
        </p:nvSpPr>
        <p:spPr>
          <a:xfrm>
            <a:off x="1268413" y="4332288"/>
            <a:ext cx="4325937" cy="41036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078" tIns="44739" rIns="91078" bIns="44739"/>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ＭＳ Ｐゴシック" charset="0"/>
                <a:cs typeface="+mn-cs"/>
              </a:rPr>
              <a:t>you have to implement the interface between user-mode programs ("</a:t>
            </a:r>
            <a:r>
              <a:rPr lang="en-US" sz="1200" u="sng" kern="1200" dirty="0" err="1">
                <a:solidFill>
                  <a:schemeClr val="tx1"/>
                </a:solidFill>
                <a:effectLst/>
                <a:latin typeface="Times New Roman" pitchFamily="18" charset="0"/>
                <a:ea typeface="ＭＳ Ｐゴシック" charset="0"/>
                <a:cs typeface="+mn-cs"/>
              </a:rPr>
              <a:t>userland</a:t>
            </a:r>
            <a:r>
              <a:rPr lang="en-US" sz="1200" kern="1200" dirty="0">
                <a:solidFill>
                  <a:schemeClr val="tx1"/>
                </a:solidFill>
                <a:effectLst/>
                <a:latin typeface="Times New Roman" pitchFamily="18" charset="0"/>
                <a:ea typeface="ＭＳ Ｐゴシック" charset="0"/>
                <a:cs typeface="+mn-cs"/>
              </a:rPr>
              <a:t>") and the kernel. You will be provided part of the code needed for this assignment, and you are required to design and implement the missing pieces. Your job also includes implementation of the subsystem that keeps track of the multiple tasks you will have in the future. Importantly, you need to design data structures for "process" (Hint: look at kernel include files of your favorite operating system for suggestions, </a:t>
            </a:r>
            <a:endParaRPr lang="en-US" altLang="zh-CN" dirty="0">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430213" y="682625"/>
            <a:ext cx="6076950" cy="3419475"/>
          </a:xfrm>
          <a:noFill/>
          <a:ln w="12700" cap="flat">
            <a:solidFill>
              <a:schemeClr val="tx1"/>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Tree>
    <p:extLst>
      <p:ext uri="{BB962C8B-B14F-4D97-AF65-F5344CB8AC3E}">
        <p14:creationId xmlns:p14="http://schemas.microsoft.com/office/powerpoint/2010/main" val="1120130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sz="1200" kern="1200" dirty="0">
                <a:solidFill>
                  <a:schemeClr val="tx1"/>
                </a:solidFill>
                <a:latin typeface="Times New Roman" pitchFamily="18" charset="0"/>
                <a:ea typeface="ＭＳ Ｐゴシック" charset="0"/>
                <a:cs typeface="+mn-cs"/>
              </a:rPr>
              <a:t>/*</a:t>
            </a:r>
          </a:p>
          <a:p>
            <a:r>
              <a:rPr lang="en-US" sz="1200" kern="1200" dirty="0">
                <a:solidFill>
                  <a:schemeClr val="tx1"/>
                </a:solidFill>
                <a:latin typeface="Times New Roman" pitchFamily="18" charset="0"/>
                <a:ea typeface="ＭＳ Ｐゴシック" charset="0"/>
                <a:cs typeface="+mn-cs"/>
              </a:rPr>
              <a:t> * System call handler.</a:t>
            </a:r>
          </a:p>
          <a:p>
            <a:r>
              <a:rPr lang="en-US" sz="1200" kern="1200" dirty="0">
                <a:solidFill>
                  <a:schemeClr val="tx1"/>
                </a:solidFill>
                <a:latin typeface="Times New Roman" pitchFamily="18" charset="0"/>
                <a:ea typeface="ＭＳ Ｐゴシック" charset="0"/>
                <a:cs typeface="+mn-cs"/>
              </a:rPr>
              <a:t> *</a:t>
            </a:r>
          </a:p>
          <a:p>
            <a:r>
              <a:rPr lang="en-US" sz="1200" kern="1200" dirty="0">
                <a:solidFill>
                  <a:schemeClr val="tx1"/>
                </a:solidFill>
                <a:latin typeface="Times New Roman" pitchFamily="18" charset="0"/>
                <a:ea typeface="ＭＳ Ｐゴシック" charset="0"/>
                <a:cs typeface="+mn-cs"/>
              </a:rPr>
              <a:t> * A pointer to the </a:t>
            </a:r>
            <a:r>
              <a:rPr lang="en-US" sz="1200" kern="1200" dirty="0" err="1">
                <a:solidFill>
                  <a:schemeClr val="tx1"/>
                </a:solidFill>
                <a:latin typeface="Times New Roman" pitchFamily="18" charset="0"/>
                <a:ea typeface="ＭＳ Ｐゴシック" charset="0"/>
                <a:cs typeface="+mn-cs"/>
              </a:rPr>
              <a:t>trapframe</a:t>
            </a:r>
            <a:r>
              <a:rPr lang="en-US" sz="1200" kern="1200" dirty="0">
                <a:solidFill>
                  <a:schemeClr val="tx1"/>
                </a:solidFill>
                <a:latin typeface="Times New Roman" pitchFamily="18" charset="0"/>
                <a:ea typeface="ＭＳ Ｐゴシック" charset="0"/>
                <a:cs typeface="+mn-cs"/>
              </a:rPr>
              <a:t> created during exception entry (in</a:t>
            </a:r>
          </a:p>
          <a:p>
            <a:r>
              <a:rPr lang="en-US" sz="1200" kern="1200" dirty="0">
                <a:solidFill>
                  <a:schemeClr val="tx1"/>
                </a:solidFill>
                <a:latin typeface="Times New Roman" pitchFamily="18" charset="0"/>
                <a:ea typeface="ＭＳ Ｐゴシック" charset="0"/>
                <a:cs typeface="+mn-cs"/>
              </a:rPr>
              <a:t> * </a:t>
            </a:r>
            <a:r>
              <a:rPr lang="en-US" sz="1200" kern="1200" dirty="0" err="1">
                <a:solidFill>
                  <a:schemeClr val="tx1"/>
                </a:solidFill>
                <a:latin typeface="Times New Roman" pitchFamily="18" charset="0"/>
                <a:ea typeface="ＭＳ Ｐゴシック" charset="0"/>
                <a:cs typeface="+mn-cs"/>
              </a:rPr>
              <a:t>exception.S</a:t>
            </a:r>
            <a:r>
              <a:rPr lang="en-US" sz="1200" kern="1200" dirty="0">
                <a:solidFill>
                  <a:schemeClr val="tx1"/>
                </a:solidFill>
                <a:latin typeface="Times New Roman" pitchFamily="18" charset="0"/>
                <a:ea typeface="ＭＳ Ｐゴシック" charset="0"/>
                <a:cs typeface="+mn-cs"/>
              </a:rPr>
              <a:t>) is passed in.</a:t>
            </a:r>
          </a:p>
          <a:p>
            <a:r>
              <a:rPr lang="en-US" sz="1200" kern="1200" dirty="0">
                <a:solidFill>
                  <a:schemeClr val="tx1"/>
                </a:solidFill>
                <a:latin typeface="Times New Roman" pitchFamily="18" charset="0"/>
                <a:ea typeface="ＭＳ Ｐゴシック" charset="0"/>
                <a:cs typeface="+mn-cs"/>
              </a:rPr>
              <a:t> *</a:t>
            </a:r>
          </a:p>
          <a:p>
            <a:r>
              <a:rPr lang="en-US" sz="1200" kern="1200" dirty="0">
                <a:solidFill>
                  <a:schemeClr val="tx1"/>
                </a:solidFill>
                <a:latin typeface="Times New Roman" pitchFamily="18" charset="0"/>
                <a:ea typeface="ＭＳ Ｐゴシック" charset="0"/>
                <a:cs typeface="+mn-cs"/>
              </a:rPr>
              <a:t> * The calling conventions for </a:t>
            </a:r>
            <a:r>
              <a:rPr lang="en-US" sz="1200" kern="1200" dirty="0" err="1">
                <a:solidFill>
                  <a:schemeClr val="tx1"/>
                </a:solidFill>
                <a:latin typeface="Times New Roman" pitchFamily="18" charset="0"/>
                <a:ea typeface="ＭＳ Ｐゴシック" charset="0"/>
                <a:cs typeface="+mn-cs"/>
              </a:rPr>
              <a:t>syscalls</a:t>
            </a:r>
            <a:r>
              <a:rPr lang="en-US" sz="1200" kern="1200" dirty="0">
                <a:solidFill>
                  <a:schemeClr val="tx1"/>
                </a:solidFill>
                <a:latin typeface="Times New Roman" pitchFamily="18" charset="0"/>
                <a:ea typeface="ＭＳ Ｐゴシック" charset="0"/>
                <a:cs typeface="+mn-cs"/>
              </a:rPr>
              <a:t> are as follows: Like ordinary</a:t>
            </a:r>
          </a:p>
          <a:p>
            <a:r>
              <a:rPr lang="en-US" sz="1200" kern="1200" dirty="0">
                <a:solidFill>
                  <a:schemeClr val="tx1"/>
                </a:solidFill>
                <a:latin typeface="Times New Roman" pitchFamily="18" charset="0"/>
                <a:ea typeface="ＭＳ Ｐゴシック" charset="0"/>
                <a:cs typeface="+mn-cs"/>
              </a:rPr>
              <a:t> * function calls, the first 4 32-bit arguments are passed in the 4</a:t>
            </a:r>
          </a:p>
          <a:p>
            <a:r>
              <a:rPr lang="en-US" sz="1200" kern="1200" dirty="0">
                <a:solidFill>
                  <a:schemeClr val="tx1"/>
                </a:solidFill>
                <a:latin typeface="Times New Roman" pitchFamily="18" charset="0"/>
                <a:ea typeface="ＭＳ Ｐゴシック" charset="0"/>
                <a:cs typeface="+mn-cs"/>
              </a:rPr>
              <a:t> * argument registers a0-a3. In addition, the system call number is</a:t>
            </a:r>
          </a:p>
          <a:p>
            <a:r>
              <a:rPr lang="en-US" sz="1200" kern="1200" dirty="0">
                <a:solidFill>
                  <a:schemeClr val="tx1"/>
                </a:solidFill>
                <a:latin typeface="Times New Roman" pitchFamily="18" charset="0"/>
                <a:ea typeface="ＭＳ Ｐゴシック" charset="0"/>
                <a:cs typeface="+mn-cs"/>
              </a:rPr>
              <a:t> * passed in the v0 register.</a:t>
            </a:r>
          </a:p>
          <a:p>
            <a:r>
              <a:rPr lang="en-US" sz="1200" kern="1200" dirty="0">
                <a:solidFill>
                  <a:schemeClr val="tx1"/>
                </a:solidFill>
                <a:latin typeface="Times New Roman" pitchFamily="18" charset="0"/>
                <a:ea typeface="ＭＳ Ｐゴシック" charset="0"/>
                <a:cs typeface="+mn-cs"/>
              </a:rPr>
              <a:t> *</a:t>
            </a:r>
          </a:p>
          <a:p>
            <a:r>
              <a:rPr lang="en-US" sz="1200" kern="1200" dirty="0">
                <a:solidFill>
                  <a:schemeClr val="tx1"/>
                </a:solidFill>
                <a:latin typeface="Times New Roman" pitchFamily="18" charset="0"/>
                <a:ea typeface="ＭＳ Ｐゴシック" charset="0"/>
                <a:cs typeface="+mn-cs"/>
              </a:rPr>
              <a:t> * On successful return, the return value is passed back in the v0</a:t>
            </a:r>
          </a:p>
          <a:p>
            <a:r>
              <a:rPr lang="en-US" sz="1200" kern="1200" dirty="0">
                <a:solidFill>
                  <a:schemeClr val="tx1"/>
                </a:solidFill>
                <a:latin typeface="Times New Roman" pitchFamily="18" charset="0"/>
                <a:ea typeface="ＭＳ Ｐゴシック" charset="0"/>
                <a:cs typeface="+mn-cs"/>
              </a:rPr>
              <a:t> * register, like an ordinary function call, and the a3 register is</a:t>
            </a:r>
          </a:p>
          <a:p>
            <a:r>
              <a:rPr lang="en-US" sz="1200" kern="1200" dirty="0">
                <a:solidFill>
                  <a:schemeClr val="tx1"/>
                </a:solidFill>
                <a:latin typeface="Times New Roman" pitchFamily="18" charset="0"/>
                <a:ea typeface="ＭＳ Ｐゴシック" charset="0"/>
                <a:cs typeface="+mn-cs"/>
              </a:rPr>
              <a:t> * also set to 0 to indicate success.</a:t>
            </a:r>
          </a:p>
          <a:p>
            <a:r>
              <a:rPr lang="en-US" sz="1200" kern="1200" dirty="0">
                <a:solidFill>
                  <a:schemeClr val="tx1"/>
                </a:solidFill>
                <a:latin typeface="Times New Roman" pitchFamily="18" charset="0"/>
                <a:ea typeface="ＭＳ Ｐゴシック" charset="0"/>
                <a:cs typeface="+mn-cs"/>
              </a:rPr>
              <a:t> *</a:t>
            </a:r>
          </a:p>
          <a:p>
            <a:r>
              <a:rPr lang="en-US" sz="1200" kern="1200" dirty="0">
                <a:solidFill>
                  <a:schemeClr val="tx1"/>
                </a:solidFill>
                <a:latin typeface="Times New Roman" pitchFamily="18" charset="0"/>
                <a:ea typeface="ＭＳ Ｐゴシック" charset="0"/>
                <a:cs typeface="+mn-cs"/>
              </a:rPr>
              <a:t> * On an error return, the error code is passed back in the v0</a:t>
            </a:r>
          </a:p>
          <a:p>
            <a:r>
              <a:rPr lang="en-US" sz="1200" kern="1200" dirty="0">
                <a:solidFill>
                  <a:schemeClr val="tx1"/>
                </a:solidFill>
                <a:latin typeface="Times New Roman" pitchFamily="18" charset="0"/>
                <a:ea typeface="ＭＳ Ｐゴシック" charset="0"/>
                <a:cs typeface="+mn-cs"/>
              </a:rPr>
              <a:t> * register, and the a3 register is set to 1 to indicate failure.</a:t>
            </a:r>
          </a:p>
          <a:p>
            <a:r>
              <a:rPr lang="en-US" sz="1200" kern="1200" dirty="0">
                <a:solidFill>
                  <a:schemeClr val="tx1"/>
                </a:solidFill>
                <a:latin typeface="Times New Roman" pitchFamily="18" charset="0"/>
                <a:ea typeface="ＭＳ Ｐゴシック" charset="0"/>
                <a:cs typeface="+mn-cs"/>
              </a:rPr>
              <a:t> * (</a:t>
            </a:r>
            <a:r>
              <a:rPr lang="en-US" sz="1200" kern="1200" dirty="0" err="1">
                <a:solidFill>
                  <a:schemeClr val="tx1"/>
                </a:solidFill>
                <a:latin typeface="Times New Roman" pitchFamily="18" charset="0"/>
                <a:ea typeface="ＭＳ Ｐゴシック" charset="0"/>
                <a:cs typeface="+mn-cs"/>
              </a:rPr>
              <a:t>Userlevel</a:t>
            </a:r>
            <a:r>
              <a:rPr lang="en-US" sz="1200" kern="1200" dirty="0">
                <a:solidFill>
                  <a:schemeClr val="tx1"/>
                </a:solidFill>
                <a:latin typeface="Times New Roman" pitchFamily="18" charset="0"/>
                <a:ea typeface="ＭＳ Ｐゴシック" charset="0"/>
                <a:cs typeface="+mn-cs"/>
              </a:rPr>
              <a:t> code takes care of storing the error code in </a:t>
            </a:r>
            <a:r>
              <a:rPr lang="en-US" sz="1200" kern="1200" dirty="0" err="1">
                <a:solidFill>
                  <a:schemeClr val="tx1"/>
                </a:solidFill>
                <a:latin typeface="Times New Roman" pitchFamily="18" charset="0"/>
                <a:ea typeface="ＭＳ Ｐゴシック" charset="0"/>
                <a:cs typeface="+mn-cs"/>
              </a:rPr>
              <a:t>errno</a:t>
            </a:r>
            <a:r>
              <a:rPr lang="en-US" sz="1200" kern="1200" dirty="0">
                <a:solidFill>
                  <a:schemeClr val="tx1"/>
                </a:solidFill>
                <a:latin typeface="Times New Roman" pitchFamily="18" charset="0"/>
                <a:ea typeface="ＭＳ Ｐゴシック" charset="0"/>
                <a:cs typeface="+mn-cs"/>
              </a:rPr>
              <a:t> and</a:t>
            </a:r>
          </a:p>
          <a:p>
            <a:r>
              <a:rPr lang="en-US" sz="1200" kern="1200" dirty="0">
                <a:solidFill>
                  <a:schemeClr val="tx1"/>
                </a:solidFill>
                <a:latin typeface="Times New Roman" pitchFamily="18" charset="0"/>
                <a:ea typeface="ＭＳ Ｐゴシック" charset="0"/>
                <a:cs typeface="+mn-cs"/>
              </a:rPr>
              <a:t> * returning the value -1 from the actual </a:t>
            </a:r>
            <a:r>
              <a:rPr lang="en-US" sz="1200" kern="1200" dirty="0" err="1">
                <a:solidFill>
                  <a:schemeClr val="tx1"/>
                </a:solidFill>
                <a:latin typeface="Times New Roman" pitchFamily="18" charset="0"/>
                <a:ea typeface="ＭＳ Ｐゴシック" charset="0"/>
                <a:cs typeface="+mn-cs"/>
              </a:rPr>
              <a:t>userlevel</a:t>
            </a:r>
            <a:r>
              <a:rPr lang="en-US" sz="1200" kern="1200" dirty="0">
                <a:solidFill>
                  <a:schemeClr val="tx1"/>
                </a:solidFill>
                <a:latin typeface="Times New Roman" pitchFamily="18" charset="0"/>
                <a:ea typeface="ＭＳ Ｐゴシック" charset="0"/>
                <a:cs typeface="+mn-cs"/>
              </a:rPr>
              <a:t> </a:t>
            </a:r>
            <a:r>
              <a:rPr lang="en-US" sz="1200" kern="1200" dirty="0" err="1">
                <a:solidFill>
                  <a:schemeClr val="tx1"/>
                </a:solidFill>
                <a:latin typeface="Times New Roman" pitchFamily="18" charset="0"/>
                <a:ea typeface="ＭＳ Ｐゴシック" charset="0"/>
                <a:cs typeface="+mn-cs"/>
              </a:rPr>
              <a:t>syscall</a:t>
            </a:r>
            <a:r>
              <a:rPr lang="en-US" sz="1200" kern="1200" dirty="0">
                <a:solidFill>
                  <a:schemeClr val="tx1"/>
                </a:solidFill>
                <a:latin typeface="Times New Roman" pitchFamily="18" charset="0"/>
                <a:ea typeface="ＭＳ Ｐゴシック" charset="0"/>
                <a:cs typeface="+mn-cs"/>
              </a:rPr>
              <a:t> function.</a:t>
            </a:r>
          </a:p>
          <a:p>
            <a:r>
              <a:rPr lang="en-US" sz="1200" kern="1200" dirty="0">
                <a:solidFill>
                  <a:schemeClr val="tx1"/>
                </a:solidFill>
                <a:latin typeface="Times New Roman" pitchFamily="18" charset="0"/>
                <a:ea typeface="ＭＳ Ｐゴシック" charset="0"/>
                <a:cs typeface="+mn-cs"/>
              </a:rPr>
              <a:t> * See </a:t>
            </a:r>
            <a:r>
              <a:rPr lang="en-US" sz="1200" kern="1200" dirty="0" err="1">
                <a:solidFill>
                  <a:schemeClr val="tx1"/>
                </a:solidFill>
                <a:latin typeface="Times New Roman" pitchFamily="18" charset="0"/>
                <a:ea typeface="ＭＳ Ｐゴシック" charset="0"/>
                <a:cs typeface="+mn-cs"/>
              </a:rPr>
              <a:t>src</a:t>
            </a:r>
            <a:r>
              <a:rPr lang="en-US" sz="1200" kern="1200" dirty="0">
                <a:solidFill>
                  <a:schemeClr val="tx1"/>
                </a:solidFill>
                <a:latin typeface="Times New Roman" pitchFamily="18" charset="0"/>
                <a:ea typeface="ＭＳ Ｐゴシック" charset="0"/>
                <a:cs typeface="+mn-cs"/>
              </a:rPr>
              <a:t>/lib/</a:t>
            </a:r>
            <a:r>
              <a:rPr lang="en-US" sz="1200" kern="1200" dirty="0" err="1">
                <a:solidFill>
                  <a:schemeClr val="tx1"/>
                </a:solidFill>
                <a:latin typeface="Times New Roman" pitchFamily="18" charset="0"/>
                <a:ea typeface="ＭＳ Ｐゴシック" charset="0"/>
                <a:cs typeface="+mn-cs"/>
              </a:rPr>
              <a:t>libc</a:t>
            </a:r>
            <a:r>
              <a:rPr lang="en-US" sz="1200" kern="1200" dirty="0">
                <a:solidFill>
                  <a:schemeClr val="tx1"/>
                </a:solidFill>
                <a:latin typeface="Times New Roman" pitchFamily="18" charset="0"/>
                <a:ea typeface="ＭＳ Ｐゴシック" charset="0"/>
                <a:cs typeface="+mn-cs"/>
              </a:rPr>
              <a:t>/</a:t>
            </a:r>
            <a:r>
              <a:rPr lang="en-US" sz="1200" kern="1200" dirty="0" err="1">
                <a:solidFill>
                  <a:schemeClr val="tx1"/>
                </a:solidFill>
                <a:latin typeface="Times New Roman" pitchFamily="18" charset="0"/>
                <a:ea typeface="ＭＳ Ｐゴシック" charset="0"/>
                <a:cs typeface="+mn-cs"/>
              </a:rPr>
              <a:t>syscalls.S</a:t>
            </a:r>
            <a:r>
              <a:rPr lang="en-US" sz="1200" kern="1200" dirty="0">
                <a:solidFill>
                  <a:schemeClr val="tx1"/>
                </a:solidFill>
                <a:latin typeface="Times New Roman" pitchFamily="18" charset="0"/>
                <a:ea typeface="ＭＳ Ｐゴシック" charset="0"/>
                <a:cs typeface="+mn-cs"/>
              </a:rPr>
              <a:t> and related files.)</a:t>
            </a:r>
          </a:p>
          <a:p>
            <a:r>
              <a:rPr lang="en-US" sz="1200" kern="1200" dirty="0">
                <a:solidFill>
                  <a:schemeClr val="tx1"/>
                </a:solidFill>
                <a:latin typeface="Times New Roman" pitchFamily="18" charset="0"/>
                <a:ea typeface="ＭＳ Ｐゴシック" charset="0"/>
                <a:cs typeface="+mn-cs"/>
              </a:rPr>
              <a:t> *</a:t>
            </a:r>
          </a:p>
          <a:p>
            <a:r>
              <a:rPr lang="en-US" sz="1200" kern="1200" dirty="0">
                <a:solidFill>
                  <a:schemeClr val="tx1"/>
                </a:solidFill>
                <a:latin typeface="Times New Roman" pitchFamily="18" charset="0"/>
                <a:ea typeface="ＭＳ Ｐゴシック" charset="0"/>
                <a:cs typeface="+mn-cs"/>
              </a:rPr>
              <a:t> * Upon </a:t>
            </a:r>
            <a:r>
              <a:rPr lang="en-US" sz="1200" kern="1200" dirty="0" err="1">
                <a:solidFill>
                  <a:schemeClr val="tx1"/>
                </a:solidFill>
                <a:latin typeface="Times New Roman" pitchFamily="18" charset="0"/>
                <a:ea typeface="ＭＳ Ｐゴシック" charset="0"/>
                <a:cs typeface="+mn-cs"/>
              </a:rPr>
              <a:t>syscall</a:t>
            </a:r>
            <a:r>
              <a:rPr lang="en-US" sz="1200" kern="1200" dirty="0">
                <a:solidFill>
                  <a:schemeClr val="tx1"/>
                </a:solidFill>
                <a:latin typeface="Times New Roman" pitchFamily="18" charset="0"/>
                <a:ea typeface="ＭＳ Ｐゴシック" charset="0"/>
                <a:cs typeface="+mn-cs"/>
              </a:rPr>
              <a:t> return the program counter stored in the </a:t>
            </a:r>
            <a:r>
              <a:rPr lang="en-US" sz="1200" kern="1200" dirty="0" err="1">
                <a:solidFill>
                  <a:schemeClr val="tx1"/>
                </a:solidFill>
                <a:latin typeface="Times New Roman" pitchFamily="18" charset="0"/>
                <a:ea typeface="ＭＳ Ｐゴシック" charset="0"/>
                <a:cs typeface="+mn-cs"/>
              </a:rPr>
              <a:t>trapframe</a:t>
            </a:r>
            <a:endParaRPr lang="en-US" sz="1200" kern="1200" dirty="0">
              <a:solidFill>
                <a:schemeClr val="tx1"/>
              </a:solidFill>
              <a:latin typeface="Times New Roman" pitchFamily="18" charset="0"/>
              <a:ea typeface="ＭＳ Ｐゴシック" charset="0"/>
              <a:cs typeface="+mn-cs"/>
            </a:endParaRPr>
          </a:p>
          <a:p>
            <a:r>
              <a:rPr lang="en-US" sz="1200" kern="1200" dirty="0">
                <a:solidFill>
                  <a:schemeClr val="tx1"/>
                </a:solidFill>
                <a:latin typeface="Times New Roman" pitchFamily="18" charset="0"/>
                <a:ea typeface="ＭＳ Ｐゴシック" charset="0"/>
                <a:cs typeface="+mn-cs"/>
              </a:rPr>
              <a:t> * must be incremented by one instruction; otherwise the exception</a:t>
            </a:r>
          </a:p>
          <a:p>
            <a:r>
              <a:rPr lang="en-US" sz="1200" kern="1200" dirty="0">
                <a:solidFill>
                  <a:schemeClr val="tx1"/>
                </a:solidFill>
                <a:latin typeface="Times New Roman" pitchFamily="18" charset="0"/>
                <a:ea typeface="ＭＳ Ｐゴシック" charset="0"/>
                <a:cs typeface="+mn-cs"/>
              </a:rPr>
              <a:t> * return code will restart the "</a:t>
            </a:r>
            <a:r>
              <a:rPr lang="en-US" sz="1200" kern="1200" dirty="0" err="1">
                <a:solidFill>
                  <a:schemeClr val="tx1"/>
                </a:solidFill>
                <a:latin typeface="Times New Roman" pitchFamily="18" charset="0"/>
                <a:ea typeface="ＭＳ Ｐゴシック" charset="0"/>
                <a:cs typeface="+mn-cs"/>
              </a:rPr>
              <a:t>syscall</a:t>
            </a:r>
            <a:r>
              <a:rPr lang="en-US" sz="1200" kern="1200" dirty="0">
                <a:solidFill>
                  <a:schemeClr val="tx1"/>
                </a:solidFill>
                <a:latin typeface="Times New Roman" pitchFamily="18" charset="0"/>
                <a:ea typeface="ＭＳ Ｐゴシック" charset="0"/>
                <a:cs typeface="+mn-cs"/>
              </a:rPr>
              <a:t>" instruction and the system</a:t>
            </a:r>
          </a:p>
          <a:p>
            <a:r>
              <a:rPr lang="en-US" sz="1200" kern="1200" dirty="0">
                <a:solidFill>
                  <a:schemeClr val="tx1"/>
                </a:solidFill>
                <a:latin typeface="Times New Roman" pitchFamily="18" charset="0"/>
                <a:ea typeface="ＭＳ Ｐゴシック" charset="0"/>
                <a:cs typeface="+mn-cs"/>
              </a:rPr>
              <a:t> * call will repeat forever.</a:t>
            </a:r>
          </a:p>
          <a:p>
            <a:r>
              <a:rPr lang="en-US" sz="1200" kern="1200" dirty="0">
                <a:solidFill>
                  <a:schemeClr val="tx1"/>
                </a:solidFill>
                <a:latin typeface="Times New Roman" pitchFamily="18" charset="0"/>
                <a:ea typeface="ＭＳ Ｐゴシック" charset="0"/>
                <a:cs typeface="+mn-cs"/>
              </a:rPr>
              <a:t> *</a:t>
            </a:r>
          </a:p>
          <a:p>
            <a:r>
              <a:rPr lang="en-US" sz="1200" kern="1200" dirty="0">
                <a:solidFill>
                  <a:schemeClr val="tx1"/>
                </a:solidFill>
                <a:latin typeface="Times New Roman" pitchFamily="18" charset="0"/>
                <a:ea typeface="ＭＳ Ｐゴシック" charset="0"/>
                <a:cs typeface="+mn-cs"/>
              </a:rPr>
              <a:t> * Since none of the OS/161 system calls have more than 4 arguments,</a:t>
            </a:r>
          </a:p>
          <a:p>
            <a:r>
              <a:rPr lang="en-US" sz="1200" kern="1200" dirty="0">
                <a:solidFill>
                  <a:schemeClr val="tx1"/>
                </a:solidFill>
                <a:latin typeface="Times New Roman" pitchFamily="18" charset="0"/>
                <a:ea typeface="ＭＳ Ｐゴシック" charset="0"/>
                <a:cs typeface="+mn-cs"/>
              </a:rPr>
              <a:t> * there should be no need to fetch additional arguments from the</a:t>
            </a:r>
          </a:p>
          <a:p>
            <a:r>
              <a:rPr lang="en-US" sz="1200" kern="1200" dirty="0">
                <a:solidFill>
                  <a:schemeClr val="tx1"/>
                </a:solidFill>
                <a:latin typeface="Times New Roman" pitchFamily="18" charset="0"/>
                <a:ea typeface="ＭＳ Ｐゴシック" charset="0"/>
                <a:cs typeface="+mn-cs"/>
              </a:rPr>
              <a:t> * user-level stack.</a:t>
            </a:r>
          </a:p>
          <a:p>
            <a:r>
              <a:rPr lang="en-US" sz="1200" kern="1200" dirty="0">
                <a:solidFill>
                  <a:schemeClr val="tx1"/>
                </a:solidFill>
                <a:latin typeface="Times New Roman" pitchFamily="18" charset="0"/>
                <a:ea typeface="ＭＳ Ｐゴシック" charset="0"/>
                <a:cs typeface="+mn-cs"/>
              </a:rPr>
              <a:t> *</a:t>
            </a:r>
          </a:p>
          <a:p>
            <a:r>
              <a:rPr lang="en-US" sz="1200" kern="1200" dirty="0">
                <a:solidFill>
                  <a:schemeClr val="tx1"/>
                </a:solidFill>
                <a:latin typeface="Times New Roman" pitchFamily="18" charset="0"/>
                <a:ea typeface="ＭＳ Ｐゴシック" charset="0"/>
                <a:cs typeface="+mn-cs"/>
              </a:rPr>
              <a:t> * Watch out: if you make system calls that have 64-bit quantities as</a:t>
            </a:r>
          </a:p>
          <a:p>
            <a:r>
              <a:rPr lang="en-US" sz="1200" kern="1200" dirty="0">
                <a:solidFill>
                  <a:schemeClr val="tx1"/>
                </a:solidFill>
                <a:latin typeface="Times New Roman" pitchFamily="18" charset="0"/>
                <a:ea typeface="ＭＳ Ｐゴシック" charset="0"/>
                <a:cs typeface="+mn-cs"/>
              </a:rPr>
              <a:t> * arguments, they will get passed in pairs of registers, and not</a:t>
            </a:r>
          </a:p>
          <a:p>
            <a:r>
              <a:rPr lang="en-US" sz="1200" kern="1200" dirty="0">
                <a:solidFill>
                  <a:schemeClr val="tx1"/>
                </a:solidFill>
                <a:latin typeface="Times New Roman" pitchFamily="18" charset="0"/>
                <a:ea typeface="ＭＳ Ｐゴシック" charset="0"/>
                <a:cs typeface="+mn-cs"/>
              </a:rPr>
              <a:t> * necessarily in the way you expect. We recommend you don't do it.</a:t>
            </a:r>
          </a:p>
          <a:p>
            <a:r>
              <a:rPr lang="en-US" sz="1200" kern="1200" dirty="0">
                <a:solidFill>
                  <a:schemeClr val="tx1"/>
                </a:solidFill>
                <a:latin typeface="Times New Roman" pitchFamily="18" charset="0"/>
                <a:ea typeface="ＭＳ Ｐゴシック" charset="0"/>
                <a:cs typeface="+mn-cs"/>
              </a:rPr>
              <a:t> * (In fact, we recommend you don't use 64-bit quantities at all. See</a:t>
            </a:r>
          </a:p>
          <a:p>
            <a:r>
              <a:rPr lang="en-US" sz="1200" kern="1200" dirty="0">
                <a:solidFill>
                  <a:schemeClr val="tx1"/>
                </a:solidFill>
                <a:latin typeface="Times New Roman" pitchFamily="18" charset="0"/>
                <a:ea typeface="ＭＳ Ｐゴシック" charset="0"/>
                <a:cs typeface="+mn-cs"/>
              </a:rPr>
              <a:t> * arch/</a:t>
            </a:r>
            <a:r>
              <a:rPr lang="en-US" sz="1200" kern="1200" dirty="0" err="1">
                <a:solidFill>
                  <a:schemeClr val="tx1"/>
                </a:solidFill>
                <a:latin typeface="Times New Roman" pitchFamily="18" charset="0"/>
                <a:ea typeface="ＭＳ Ｐゴシック" charset="0"/>
                <a:cs typeface="+mn-cs"/>
              </a:rPr>
              <a:t>mips</a:t>
            </a:r>
            <a:r>
              <a:rPr lang="en-US" sz="1200" kern="1200" dirty="0">
                <a:solidFill>
                  <a:schemeClr val="tx1"/>
                </a:solidFill>
                <a:latin typeface="Times New Roman" pitchFamily="18" charset="0"/>
                <a:ea typeface="ＭＳ Ｐゴシック" charset="0"/>
                <a:cs typeface="+mn-cs"/>
              </a:rPr>
              <a:t>/include/</a:t>
            </a:r>
            <a:r>
              <a:rPr lang="en-US" sz="1200" kern="1200" dirty="0" err="1">
                <a:solidFill>
                  <a:schemeClr val="tx1"/>
                </a:solidFill>
                <a:latin typeface="Times New Roman" pitchFamily="18" charset="0"/>
                <a:ea typeface="ＭＳ Ｐゴシック" charset="0"/>
                <a:cs typeface="+mn-cs"/>
              </a:rPr>
              <a:t>types.h</a:t>
            </a:r>
            <a:r>
              <a:rPr lang="en-US" sz="1200" kern="1200" dirty="0">
                <a:solidFill>
                  <a:schemeClr val="tx1"/>
                </a:solidFill>
                <a:latin typeface="Times New Roman" pitchFamily="18" charset="0"/>
                <a:ea typeface="ＭＳ Ｐゴシック" charset="0"/>
                <a:cs typeface="+mn-cs"/>
              </a:rPr>
              <a:t>.)</a:t>
            </a:r>
          </a:p>
          <a:p>
            <a:r>
              <a:rPr lang="en-US" sz="1200" kern="1200" dirty="0">
                <a:solidFill>
                  <a:schemeClr val="tx1"/>
                </a:solidFill>
                <a:latin typeface="Times New Roman" pitchFamily="18" charset="0"/>
                <a:ea typeface="ＭＳ Ｐゴシック" charset="0"/>
                <a:cs typeface="+mn-cs"/>
              </a:rPr>
              <a:t> */</a:t>
            </a:r>
          </a:p>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4</a:t>
            </a:fld>
            <a:endParaRPr lang="en-US"/>
          </a:p>
        </p:txBody>
      </p:sp>
    </p:spTree>
    <p:extLst>
      <p:ext uri="{BB962C8B-B14F-4D97-AF65-F5344CB8AC3E}">
        <p14:creationId xmlns:p14="http://schemas.microsoft.com/office/powerpoint/2010/main" val="3330112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err="1"/>
              <a:t>mips_trap</a:t>
            </a:r>
            <a:r>
              <a:rPr lang="en-US" dirty="0"/>
              <a:t>() and </a:t>
            </a:r>
            <a:r>
              <a:rPr lang="en-US" dirty="0" err="1"/>
              <a:t>mips_syscall</a:t>
            </a:r>
            <a:r>
              <a:rPr lang="en-US" dirty="0"/>
              <a:t>()</a:t>
            </a:r>
            <a:r>
              <a:rPr lang="en-US" baseline="0" dirty="0"/>
              <a:t> can be found in cs161/kern/arch/</a:t>
            </a:r>
            <a:r>
              <a:rPr lang="en-US" baseline="0" dirty="0" err="1"/>
              <a:t>mips</a:t>
            </a:r>
            <a:r>
              <a:rPr lang="en-US" baseline="0" dirty="0"/>
              <a:t>/</a:t>
            </a:r>
            <a:r>
              <a:rPr lang="en-US" baseline="0" dirty="0" err="1"/>
              <a:t>mips</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5</a:t>
            </a:fld>
            <a:endParaRPr lang="en-US"/>
          </a:p>
        </p:txBody>
      </p:sp>
    </p:spTree>
    <p:extLst>
      <p:ext uri="{BB962C8B-B14F-4D97-AF65-F5344CB8AC3E}">
        <p14:creationId xmlns:p14="http://schemas.microsoft.com/office/powerpoint/2010/main" val="1417952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7</a:t>
            </a:fld>
            <a:endParaRPr lang="en-US"/>
          </a:p>
        </p:txBody>
      </p:sp>
    </p:spTree>
    <p:extLst>
      <p:ext uri="{BB962C8B-B14F-4D97-AF65-F5344CB8AC3E}">
        <p14:creationId xmlns:p14="http://schemas.microsoft.com/office/powerpoint/2010/main" val="1417952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a:t>Demonstrate</a:t>
            </a:r>
            <a:r>
              <a:rPr lang="en-US" baseline="0" dirty="0"/>
              <a:t> file: ~/cs161/</a:t>
            </a:r>
            <a:r>
              <a:rPr lang="en-US" sz="1200" dirty="0" err="1">
                <a:latin typeface="Courier New"/>
                <a:cs typeface="Courier New"/>
              </a:rPr>
              <a:t>src</a:t>
            </a:r>
            <a:r>
              <a:rPr lang="en-US" sz="1200" dirty="0">
                <a:latin typeface="Courier New"/>
                <a:cs typeface="Courier New"/>
              </a:rPr>
              <a:t>/include/</a:t>
            </a:r>
            <a:r>
              <a:rPr lang="en-US" sz="1200" dirty="0" err="1">
                <a:latin typeface="Courier New"/>
                <a:cs typeface="Courier New"/>
              </a:rPr>
              <a:t>unistd.h</a:t>
            </a:r>
            <a:endParaRPr lang="en-US" sz="1200" dirty="0">
              <a:latin typeface="Courier New"/>
              <a:cs typeface="Courier New"/>
            </a:endParaRPr>
          </a:p>
          <a:p>
            <a:endParaRPr lang="en-US" sz="1200" dirty="0">
              <a:latin typeface="Courier New"/>
              <a:cs typeface="Courier New"/>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200" dirty="0">
                <a:latin typeface="Courier New"/>
                <a:cs typeface="Courier New"/>
              </a:rPr>
              <a:t>Also show: ~/cs161/</a:t>
            </a:r>
            <a:r>
              <a:rPr lang="en-US" sz="2400" kern="0" dirty="0" err="1">
                <a:latin typeface="Courier New"/>
                <a:cs typeface="Courier New"/>
              </a:rPr>
              <a:t>src</a:t>
            </a:r>
            <a:r>
              <a:rPr lang="en-US" sz="2400" kern="0" dirty="0">
                <a:latin typeface="Courier New"/>
                <a:cs typeface="Courier New"/>
              </a:rPr>
              <a:t>/kern/include/</a:t>
            </a:r>
            <a:r>
              <a:rPr lang="en-US" sz="2400" kern="0" dirty="0" err="1">
                <a:latin typeface="Courier New"/>
                <a:cs typeface="Courier New"/>
              </a:rPr>
              <a:t>syscall.h</a:t>
            </a:r>
            <a:endParaRPr lang="en-US" sz="2400" kern="0" dirty="0">
              <a:latin typeface="Calibri" panose="020F0502020204030204" pitchFamily="34" charset="0"/>
              <a:cs typeface="Courier New"/>
            </a:endParaRPr>
          </a:p>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8</a:t>
            </a:fld>
            <a:endParaRPr lang="en-US"/>
          </a:p>
        </p:txBody>
      </p:sp>
    </p:spTree>
    <p:extLst>
      <p:ext uri="{BB962C8B-B14F-4D97-AF65-F5344CB8AC3E}">
        <p14:creationId xmlns:p14="http://schemas.microsoft.com/office/powerpoint/2010/main" val="2840511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a:t>Show</a:t>
            </a:r>
            <a:r>
              <a:rPr lang="en-US" baseline="0" dirty="0"/>
              <a:t> source code file: ~/cs161/</a:t>
            </a:r>
            <a:r>
              <a:rPr lang="en-US" baseline="0" dirty="0" err="1"/>
              <a:t>src</a:t>
            </a:r>
            <a:r>
              <a:rPr lang="en-US" baseline="0" dirty="0"/>
              <a:t>/</a:t>
            </a:r>
            <a:r>
              <a:rPr lang="en-US" sz="1200" dirty="0">
                <a:latin typeface="Courier New"/>
                <a:cs typeface="Courier New"/>
              </a:rPr>
              <a:t>kern/include/</a:t>
            </a:r>
            <a:r>
              <a:rPr lang="en-US" sz="1200" dirty="0" err="1">
                <a:latin typeface="Courier New"/>
                <a:cs typeface="Courier New"/>
              </a:rPr>
              <a:t>thread.h</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12</a:t>
            </a:fld>
            <a:endParaRPr lang="en-US"/>
          </a:p>
        </p:txBody>
      </p:sp>
    </p:spTree>
    <p:extLst>
      <p:ext uri="{BB962C8B-B14F-4D97-AF65-F5344CB8AC3E}">
        <p14:creationId xmlns:p14="http://schemas.microsoft.com/office/powerpoint/2010/main" val="1583136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a:t>Show </a:t>
            </a:r>
            <a:r>
              <a:rPr lang="en-US" dirty="0" err="1"/>
              <a:t>conf.kern</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13</a:t>
            </a:fld>
            <a:endParaRPr lang="en-US"/>
          </a:p>
        </p:txBody>
      </p:sp>
    </p:spTree>
    <p:extLst>
      <p:ext uri="{BB962C8B-B14F-4D97-AF65-F5344CB8AC3E}">
        <p14:creationId xmlns:p14="http://schemas.microsoft.com/office/powerpoint/2010/main" val="139278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B9013FDC-CDB6-0145-BBEC-8B9E418D6794}" type="slidenum">
              <a:rPr lang="en-US"/>
              <a:pPr/>
              <a:t>‹#›</a:t>
            </a:fld>
            <a:endParaRPr lang="en-US"/>
          </a:p>
        </p:txBody>
      </p:sp>
    </p:spTree>
    <p:extLst>
      <p:ext uri="{BB962C8B-B14F-4D97-AF65-F5344CB8AC3E}">
        <p14:creationId xmlns:p14="http://schemas.microsoft.com/office/powerpoint/2010/main" val="2097536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A9939A6A-E21D-7C4D-8E7C-17C74E5611D4}" type="slidenum">
              <a:rPr lang="en-US"/>
              <a:pPr/>
              <a:t>‹#›</a:t>
            </a:fld>
            <a:endParaRPr lang="en-US"/>
          </a:p>
        </p:txBody>
      </p:sp>
    </p:spTree>
    <p:extLst>
      <p:ext uri="{BB962C8B-B14F-4D97-AF65-F5344CB8AC3E}">
        <p14:creationId xmlns:p14="http://schemas.microsoft.com/office/powerpoint/2010/main" val="1879435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16AED4AA-CCA7-A748-9E0B-836427D4D791}" type="slidenum">
              <a:rPr lang="en-US"/>
              <a:pPr/>
              <a:t>‹#›</a:t>
            </a:fld>
            <a:endParaRPr lang="en-US"/>
          </a:p>
        </p:txBody>
      </p:sp>
    </p:spTree>
    <p:extLst>
      <p:ext uri="{BB962C8B-B14F-4D97-AF65-F5344CB8AC3E}">
        <p14:creationId xmlns:p14="http://schemas.microsoft.com/office/powerpoint/2010/main" val="1919497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211DD708-9C6C-BC4A-8ACC-1131D652BA95}" type="slidenum">
              <a:rPr lang="en-US"/>
              <a:pPr/>
              <a:t>‹#›</a:t>
            </a:fld>
            <a:endParaRPr lang="en-US"/>
          </a:p>
        </p:txBody>
      </p:sp>
    </p:spTree>
    <p:extLst>
      <p:ext uri="{BB962C8B-B14F-4D97-AF65-F5344CB8AC3E}">
        <p14:creationId xmlns:p14="http://schemas.microsoft.com/office/powerpoint/2010/main" val="2757463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39BAC1BF-448E-0748-97C4-07AE073AA6E8}" type="slidenum">
              <a:rPr lang="en-US"/>
              <a:pPr/>
              <a:t>‹#›</a:t>
            </a:fld>
            <a:endParaRPr lang="en-US"/>
          </a:p>
        </p:txBody>
      </p:sp>
    </p:spTree>
    <p:extLst>
      <p:ext uri="{BB962C8B-B14F-4D97-AF65-F5344CB8AC3E}">
        <p14:creationId xmlns:p14="http://schemas.microsoft.com/office/powerpoint/2010/main" val="3593659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CA5C63ED-CA33-F643-8D2C-9CC1229B0478}" type="slidenum">
              <a:rPr lang="en-US"/>
              <a:pPr/>
              <a:t>‹#›</a:t>
            </a:fld>
            <a:endParaRPr lang="en-US"/>
          </a:p>
        </p:txBody>
      </p:sp>
    </p:spTree>
    <p:extLst>
      <p:ext uri="{BB962C8B-B14F-4D97-AF65-F5344CB8AC3E}">
        <p14:creationId xmlns:p14="http://schemas.microsoft.com/office/powerpoint/2010/main" val="1205795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ftr" sz="quarter" idx="10"/>
          </p:nvPr>
        </p:nvSpPr>
        <p:spPr>
          <a:ln/>
        </p:spPr>
        <p:txBody>
          <a:bodyPr/>
          <a:lstStyle>
            <a:lvl1pPr>
              <a:defRPr/>
            </a:lvl1pPr>
          </a:lstStyle>
          <a:p>
            <a:endParaRPr lang="en-US"/>
          </a:p>
        </p:txBody>
      </p:sp>
      <p:sp>
        <p:nvSpPr>
          <p:cNvPr id="8" name="Rectangle 7"/>
          <p:cNvSpPr>
            <a:spLocks noGrp="1" noChangeArrowheads="1"/>
          </p:cNvSpPr>
          <p:nvPr>
            <p:ph type="sldNum" sz="quarter" idx="11"/>
          </p:nvPr>
        </p:nvSpPr>
        <p:spPr>
          <a:ln/>
        </p:spPr>
        <p:txBody>
          <a:bodyPr/>
          <a:lstStyle>
            <a:lvl1pPr>
              <a:defRPr/>
            </a:lvl1pPr>
          </a:lstStyle>
          <a:p>
            <a:fld id="{02E81F73-168E-DF47-86CE-65001EABF119}" type="slidenum">
              <a:rPr lang="en-US"/>
              <a:pPr/>
              <a:t>‹#›</a:t>
            </a:fld>
            <a:endParaRPr lang="en-US"/>
          </a:p>
        </p:txBody>
      </p:sp>
    </p:spTree>
    <p:extLst>
      <p:ext uri="{BB962C8B-B14F-4D97-AF65-F5344CB8AC3E}">
        <p14:creationId xmlns:p14="http://schemas.microsoft.com/office/powerpoint/2010/main" val="293294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ftr" sz="quarter" idx="10"/>
          </p:nvPr>
        </p:nvSpPr>
        <p:spPr>
          <a:ln/>
        </p:spPr>
        <p:txBody>
          <a:bodyPr/>
          <a:lstStyle>
            <a:lvl1pPr>
              <a:defRPr/>
            </a:lvl1pPr>
          </a:lstStyle>
          <a:p>
            <a:endParaRPr lang="en-US"/>
          </a:p>
        </p:txBody>
      </p:sp>
      <p:sp>
        <p:nvSpPr>
          <p:cNvPr id="4" name="Rectangle 7"/>
          <p:cNvSpPr>
            <a:spLocks noGrp="1" noChangeArrowheads="1"/>
          </p:cNvSpPr>
          <p:nvPr>
            <p:ph type="sldNum" sz="quarter" idx="11"/>
          </p:nvPr>
        </p:nvSpPr>
        <p:spPr>
          <a:ln/>
        </p:spPr>
        <p:txBody>
          <a:bodyPr/>
          <a:lstStyle>
            <a:lvl1pPr>
              <a:defRPr/>
            </a:lvl1pPr>
          </a:lstStyle>
          <a:p>
            <a:fld id="{F2AB741D-3059-9749-806A-40E1FE40CF46}" type="slidenum">
              <a:rPr lang="en-US"/>
              <a:pPr/>
              <a:t>‹#›</a:t>
            </a:fld>
            <a:endParaRPr lang="en-US"/>
          </a:p>
        </p:txBody>
      </p:sp>
    </p:spTree>
    <p:extLst>
      <p:ext uri="{BB962C8B-B14F-4D97-AF65-F5344CB8AC3E}">
        <p14:creationId xmlns:p14="http://schemas.microsoft.com/office/powerpoint/2010/main" val="1013544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endParaRPr lang="en-US"/>
          </a:p>
        </p:txBody>
      </p:sp>
      <p:sp>
        <p:nvSpPr>
          <p:cNvPr id="3" name="Rectangle 7"/>
          <p:cNvSpPr>
            <a:spLocks noGrp="1" noChangeArrowheads="1"/>
          </p:cNvSpPr>
          <p:nvPr>
            <p:ph type="sldNum" sz="quarter" idx="11"/>
          </p:nvPr>
        </p:nvSpPr>
        <p:spPr>
          <a:ln/>
        </p:spPr>
        <p:txBody>
          <a:bodyPr/>
          <a:lstStyle>
            <a:lvl1pPr>
              <a:defRPr/>
            </a:lvl1pPr>
          </a:lstStyle>
          <a:p>
            <a:fld id="{0C4AF5B0-A05E-724A-87E2-3CBAB181D8A1}" type="slidenum">
              <a:rPr lang="en-US"/>
              <a:pPr/>
              <a:t>‹#›</a:t>
            </a:fld>
            <a:endParaRPr lang="en-US"/>
          </a:p>
        </p:txBody>
      </p:sp>
    </p:spTree>
    <p:extLst>
      <p:ext uri="{BB962C8B-B14F-4D97-AF65-F5344CB8AC3E}">
        <p14:creationId xmlns:p14="http://schemas.microsoft.com/office/powerpoint/2010/main" val="3015738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A1B91192-082C-A54D-8443-EA5BFC04DEDD}" type="slidenum">
              <a:rPr lang="en-US"/>
              <a:pPr/>
              <a:t>‹#›</a:t>
            </a:fld>
            <a:endParaRPr lang="en-US"/>
          </a:p>
        </p:txBody>
      </p:sp>
    </p:spTree>
    <p:extLst>
      <p:ext uri="{BB962C8B-B14F-4D97-AF65-F5344CB8AC3E}">
        <p14:creationId xmlns:p14="http://schemas.microsoft.com/office/powerpoint/2010/main" val="300417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A46DF99E-117A-804D-9AE1-0148B167FF70}" type="slidenum">
              <a:rPr lang="en-US"/>
              <a:pPr/>
              <a:t>‹#›</a:t>
            </a:fld>
            <a:endParaRPr lang="en-US"/>
          </a:p>
        </p:txBody>
      </p:sp>
    </p:spTree>
    <p:extLst>
      <p:ext uri="{BB962C8B-B14F-4D97-AF65-F5344CB8AC3E}">
        <p14:creationId xmlns:p14="http://schemas.microsoft.com/office/powerpoint/2010/main" val="1869607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DDDDDD"/>
            </a:gs>
            <a:gs pos="100000">
              <a:schemeClr val="bg1"/>
            </a:gs>
          </a:gsLst>
          <a:lin ang="5400000" scaled="1"/>
        </a:gradFill>
        <a:effectLst/>
      </p:bgPr>
    </p:bg>
    <p:spTree>
      <p:nvGrpSpPr>
        <p:cNvPr id="1" name=""/>
        <p:cNvGrpSpPr/>
        <p:nvPr/>
      </p:nvGrpSpPr>
      <p:grpSpPr>
        <a:xfrm>
          <a:off x="0" y="0"/>
          <a:ext cx="0" cy="0"/>
          <a:chOff x="0" y="0"/>
          <a:chExt cx="0" cy="0"/>
        </a:xfrm>
      </p:grpSpPr>
      <p:pic>
        <p:nvPicPr>
          <p:cNvPr id="1026" name="Picture 2" descr="SGCOE V 158 289"/>
          <p:cNvPicPr>
            <a:picLocks noChangeAspect="1" noChangeArrowheads="1"/>
          </p:cNvPicPr>
          <p:nvPr userDrawn="1"/>
        </p:nvPicPr>
        <p:blipFill>
          <a:blip r:embed="rId13" cstate="email">
            <a:extLst>
              <a:ext uri="{28A0092B-C50C-407E-A947-70E740481C1C}">
                <a14:useLocalDpi xmlns:a14="http://schemas.microsoft.com/office/drawing/2010/main" val="0"/>
              </a:ext>
            </a:extLst>
          </a:blip>
          <a:srcRect/>
          <a:stretch>
            <a:fillRect/>
          </a:stretch>
        </p:blipFill>
        <p:spPr bwMode="auto">
          <a:xfrm>
            <a:off x="10363200" y="5791201"/>
            <a:ext cx="15240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09600" y="274638"/>
            <a:ext cx="109728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609600" y="1600201"/>
            <a:ext cx="10972800" cy="4525963"/>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9094" name="Rectangle 6"/>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endParaRPr lang="en-US"/>
          </a:p>
        </p:txBody>
      </p:sp>
      <p:sp>
        <p:nvSpPr>
          <p:cNvPr id="89095" name="Rectangle 7"/>
          <p:cNvSpPr>
            <a:spLocks noGrp="1" noChangeArrowheads="1"/>
          </p:cNvSpPr>
          <p:nvPr>
            <p:ph type="sldNum" sz="quarter" idx="4"/>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fld id="{0D8BB033-354E-3D4A-AAF6-66DED48618B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0" fontAlgn="base" hangingPunct="0">
        <a:spcBef>
          <a:spcPct val="0"/>
        </a:spcBef>
        <a:spcAft>
          <a:spcPct val="0"/>
        </a:spcAft>
        <a:defRPr sz="4400">
          <a:solidFill>
            <a:srgbClr val="000681"/>
          </a:solidFill>
          <a:latin typeface="+mj-lt"/>
          <a:ea typeface="ＭＳ Ｐゴシック" charset="0"/>
          <a:cs typeface="+mj-cs"/>
        </a:defRPr>
      </a:lvl1pPr>
      <a:lvl2pPr algn="ctr" rtl="0" eaLnBrk="0" fontAlgn="base" hangingPunct="0">
        <a:spcBef>
          <a:spcPct val="0"/>
        </a:spcBef>
        <a:spcAft>
          <a:spcPct val="0"/>
        </a:spcAft>
        <a:defRPr sz="4400">
          <a:solidFill>
            <a:srgbClr val="000681"/>
          </a:solidFill>
          <a:latin typeface="Arial" charset="0"/>
          <a:ea typeface="ＭＳ Ｐゴシック" charset="0"/>
        </a:defRPr>
      </a:lvl2pPr>
      <a:lvl3pPr algn="ctr" rtl="0" eaLnBrk="0" fontAlgn="base" hangingPunct="0">
        <a:spcBef>
          <a:spcPct val="0"/>
        </a:spcBef>
        <a:spcAft>
          <a:spcPct val="0"/>
        </a:spcAft>
        <a:defRPr sz="4400">
          <a:solidFill>
            <a:srgbClr val="000681"/>
          </a:solidFill>
          <a:latin typeface="Arial" charset="0"/>
          <a:ea typeface="ＭＳ Ｐゴシック" charset="0"/>
        </a:defRPr>
      </a:lvl3pPr>
      <a:lvl4pPr algn="ctr" rtl="0" eaLnBrk="0" fontAlgn="base" hangingPunct="0">
        <a:spcBef>
          <a:spcPct val="0"/>
        </a:spcBef>
        <a:spcAft>
          <a:spcPct val="0"/>
        </a:spcAft>
        <a:defRPr sz="4400">
          <a:solidFill>
            <a:srgbClr val="000681"/>
          </a:solidFill>
          <a:latin typeface="Arial" charset="0"/>
          <a:ea typeface="ＭＳ Ｐゴシック" charset="0"/>
        </a:defRPr>
      </a:lvl4pPr>
      <a:lvl5pPr algn="ctr" rtl="0" eaLnBrk="0" fontAlgn="base" hangingPunct="0">
        <a:spcBef>
          <a:spcPct val="0"/>
        </a:spcBef>
        <a:spcAft>
          <a:spcPct val="0"/>
        </a:spcAft>
        <a:defRPr sz="4400">
          <a:solidFill>
            <a:srgbClr val="000681"/>
          </a:solidFill>
          <a:latin typeface="Arial" charset="0"/>
          <a:ea typeface="ＭＳ Ｐゴシック" charset="0"/>
        </a:defRPr>
      </a:lvl5pPr>
      <a:lvl6pPr marL="457200" algn="ctr" rtl="0" fontAlgn="base">
        <a:spcBef>
          <a:spcPct val="0"/>
        </a:spcBef>
        <a:spcAft>
          <a:spcPct val="0"/>
        </a:spcAft>
        <a:defRPr sz="4400">
          <a:solidFill>
            <a:srgbClr val="000681"/>
          </a:solidFill>
          <a:latin typeface="Arial" charset="0"/>
        </a:defRPr>
      </a:lvl6pPr>
      <a:lvl7pPr marL="914400" algn="ctr" rtl="0" fontAlgn="base">
        <a:spcBef>
          <a:spcPct val="0"/>
        </a:spcBef>
        <a:spcAft>
          <a:spcPct val="0"/>
        </a:spcAft>
        <a:defRPr sz="4400">
          <a:solidFill>
            <a:srgbClr val="000681"/>
          </a:solidFill>
          <a:latin typeface="Arial" charset="0"/>
        </a:defRPr>
      </a:lvl7pPr>
      <a:lvl8pPr marL="1371600" algn="ctr" rtl="0" fontAlgn="base">
        <a:spcBef>
          <a:spcPct val="0"/>
        </a:spcBef>
        <a:spcAft>
          <a:spcPct val="0"/>
        </a:spcAft>
        <a:defRPr sz="4400">
          <a:solidFill>
            <a:srgbClr val="000681"/>
          </a:solidFill>
          <a:latin typeface="Arial" charset="0"/>
        </a:defRPr>
      </a:lvl8pPr>
      <a:lvl9pPr marL="1828800" algn="ctr" rtl="0" fontAlgn="base">
        <a:spcBef>
          <a:spcPct val="0"/>
        </a:spcBef>
        <a:spcAft>
          <a:spcPct val="0"/>
        </a:spcAft>
        <a:defRPr sz="4400">
          <a:solidFill>
            <a:srgbClr val="000681"/>
          </a:solidFill>
          <a:latin typeface="Arial" charset="0"/>
        </a:defRPr>
      </a:lvl9pPr>
    </p:titleStyle>
    <p:body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A2F26D0F-7787-5C4C-99BF-4744DE7C3B5B}" type="slidenum">
              <a:rPr lang="en-US" sz="1400">
                <a:latin typeface="Arial" charset="0"/>
              </a:rPr>
              <a:pPr eaLnBrk="1" hangingPunct="1"/>
              <a:t>1</a:t>
            </a:fld>
            <a:endParaRPr lang="en-US" sz="1400">
              <a:latin typeface="Arial" charset="0"/>
            </a:endParaRPr>
          </a:p>
        </p:txBody>
      </p:sp>
      <p:sp>
        <p:nvSpPr>
          <p:cNvPr id="2051" name="Rectangle 2"/>
          <p:cNvSpPr>
            <a:spLocks noGrp="1" noChangeArrowheads="1"/>
          </p:cNvSpPr>
          <p:nvPr>
            <p:ph type="ctrTitle"/>
          </p:nvPr>
        </p:nvSpPr>
        <p:spPr>
          <a:xfrm>
            <a:off x="2057400" y="762000"/>
            <a:ext cx="8077200" cy="2971800"/>
          </a:xfrm>
        </p:spPr>
        <p:txBody>
          <a:bodyPr/>
          <a:lstStyle/>
          <a:p>
            <a:pPr eaLnBrk="1" hangingPunct="1"/>
            <a:r>
              <a:rPr lang="en-US" altLang="zh-CN" sz="4000" dirty="0">
                <a:solidFill>
                  <a:schemeClr val="accent2"/>
                </a:solidFill>
                <a:latin typeface="Calibri" charset="0"/>
                <a:ea typeface="宋体" charset="0"/>
                <a:cs typeface="宋体" charset="0"/>
              </a:rPr>
              <a:t>COMP 3500 </a:t>
            </a:r>
            <a:br>
              <a:rPr lang="en-US" altLang="zh-CN" sz="4000" dirty="0">
                <a:solidFill>
                  <a:schemeClr val="accent2"/>
                </a:solidFill>
                <a:latin typeface="Calibri" charset="0"/>
                <a:ea typeface="宋体" charset="0"/>
                <a:cs typeface="宋体" charset="0"/>
              </a:rPr>
            </a:br>
            <a:r>
              <a:rPr lang="en-US" altLang="zh-CN" sz="4000" dirty="0">
                <a:solidFill>
                  <a:schemeClr val="accent2"/>
                </a:solidFill>
                <a:latin typeface="Calibri" charset="0"/>
                <a:ea typeface="宋体" charset="0"/>
                <a:cs typeface="宋体" charset="0"/>
              </a:rPr>
              <a:t>Introduction to Operating Systems</a:t>
            </a:r>
            <a:br>
              <a:rPr lang="en-US" altLang="zh-CN" sz="4000" dirty="0">
                <a:solidFill>
                  <a:schemeClr val="accent2"/>
                </a:solidFill>
                <a:latin typeface="Calibri" charset="0"/>
                <a:ea typeface="宋体" charset="0"/>
                <a:cs typeface="宋体" charset="0"/>
              </a:rPr>
            </a:br>
            <a:br>
              <a:rPr lang="en-US" altLang="zh-CN" sz="4100" dirty="0">
                <a:solidFill>
                  <a:schemeClr val="accent2"/>
                </a:solidFill>
                <a:latin typeface="Calibri" charset="0"/>
                <a:ea typeface="宋体" charset="0"/>
                <a:cs typeface="宋体" charset="0"/>
              </a:rPr>
            </a:br>
            <a:r>
              <a:rPr lang="en-US" altLang="zh-CN" sz="3600" dirty="0">
                <a:solidFill>
                  <a:schemeClr val="accent2"/>
                </a:solidFill>
                <a:latin typeface="Calibri" charset="0"/>
                <a:ea typeface="宋体" charset="0"/>
                <a:cs typeface="宋体" charset="0"/>
              </a:rPr>
              <a:t>Project 4 – </a:t>
            </a:r>
            <a:r>
              <a:rPr lang="en-US" sz="3600" dirty="0">
                <a:latin typeface="Calibri" panose="020F0502020204030204" pitchFamily="34" charset="0"/>
              </a:rPr>
              <a:t>Processes and System Calls </a:t>
            </a:r>
            <a:br>
              <a:rPr lang="en-US" altLang="zh-CN" sz="3600" dirty="0">
                <a:solidFill>
                  <a:schemeClr val="accent2"/>
                </a:solidFill>
                <a:latin typeface="Calibri" charset="0"/>
                <a:ea typeface="宋体" charset="0"/>
                <a:cs typeface="宋体" charset="0"/>
              </a:rPr>
            </a:br>
            <a:r>
              <a:rPr lang="en-US" altLang="zh-CN" sz="3600" dirty="0">
                <a:solidFill>
                  <a:schemeClr val="accent2"/>
                </a:solidFill>
                <a:latin typeface="Calibri" charset="0"/>
                <a:ea typeface="宋体" charset="0"/>
                <a:cs typeface="宋体" charset="0"/>
              </a:rPr>
              <a:t>Part 3: Adding System Calls to OS/161</a:t>
            </a:r>
          </a:p>
        </p:txBody>
      </p:sp>
      <p:sp>
        <p:nvSpPr>
          <p:cNvPr id="6" name="Text Box 3"/>
          <p:cNvSpPr txBox="1">
            <a:spLocks noChangeArrowheads="1"/>
          </p:cNvSpPr>
          <p:nvPr/>
        </p:nvSpPr>
        <p:spPr bwMode="auto">
          <a:xfrm>
            <a:off x="3581400" y="4183064"/>
            <a:ext cx="4953000" cy="1877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a:defRPr sz="3200">
                <a:solidFill>
                  <a:srgbClr val="000681"/>
                </a:solidFill>
                <a:latin typeface="Arial" charset="0"/>
                <a:ea typeface="ＭＳ Ｐゴシック" charset="0"/>
              </a:defRPr>
            </a:lvl1pPr>
            <a:lvl2pPr>
              <a:defRPr sz="2800">
                <a:solidFill>
                  <a:srgbClr val="000681"/>
                </a:solidFill>
                <a:latin typeface="Arial" charset="0"/>
                <a:ea typeface="ＭＳ Ｐゴシック" charset="0"/>
              </a:defRPr>
            </a:lvl2pPr>
            <a:lvl3pPr>
              <a:defRPr sz="2400">
                <a:solidFill>
                  <a:srgbClr val="000681"/>
                </a:solidFill>
                <a:latin typeface="Arial" charset="0"/>
                <a:ea typeface="ＭＳ Ｐゴシック" charset="0"/>
              </a:defRPr>
            </a:lvl3pPr>
            <a:lvl4pPr>
              <a:defRPr sz="2000">
                <a:solidFill>
                  <a:srgbClr val="000681"/>
                </a:solidFill>
                <a:latin typeface="Arial" charset="0"/>
                <a:ea typeface="ＭＳ Ｐゴシック" charset="0"/>
              </a:defRPr>
            </a:lvl4pPr>
            <a:lvl5pPr>
              <a:defRPr sz="2000">
                <a:solidFill>
                  <a:srgbClr val="000681"/>
                </a:solidFill>
                <a:latin typeface="Arial" charset="0"/>
                <a:ea typeface="ＭＳ Ｐゴシック" charset="0"/>
              </a:defRPr>
            </a:lvl5pPr>
            <a:lvl6pPr eaLnBrk="0" hangingPunct="0">
              <a:defRPr sz="2000">
                <a:solidFill>
                  <a:srgbClr val="000681"/>
                </a:solidFill>
                <a:latin typeface="Arial" charset="0"/>
                <a:ea typeface="ＭＳ Ｐゴシック" charset="0"/>
              </a:defRPr>
            </a:lvl6pPr>
            <a:lvl7pPr eaLnBrk="0" hangingPunct="0">
              <a:defRPr sz="2000">
                <a:solidFill>
                  <a:srgbClr val="000681"/>
                </a:solidFill>
                <a:latin typeface="Arial" charset="0"/>
                <a:ea typeface="ＭＳ Ｐゴシック" charset="0"/>
              </a:defRPr>
            </a:lvl7pPr>
            <a:lvl8pPr eaLnBrk="0" hangingPunct="0">
              <a:defRPr sz="2000">
                <a:solidFill>
                  <a:srgbClr val="000681"/>
                </a:solidFill>
                <a:latin typeface="Arial" charset="0"/>
                <a:ea typeface="ＭＳ Ｐゴシック" charset="0"/>
              </a:defRPr>
            </a:lvl8pPr>
            <a:lvl9pPr eaLnBrk="0" hangingPunct="0">
              <a:defRPr sz="2000">
                <a:solidFill>
                  <a:srgbClr val="000681"/>
                </a:solidFill>
                <a:latin typeface="Arial" charset="0"/>
                <a:ea typeface="ＭＳ Ｐゴシック" charset="0"/>
              </a:defRPr>
            </a:lvl9pPr>
          </a:lstStyle>
          <a:p>
            <a:pPr algn="ctr" eaLnBrk="0" hangingPunct="0">
              <a:spcBef>
                <a:spcPct val="50000"/>
              </a:spcBef>
            </a:pPr>
            <a:r>
              <a:rPr lang="en-US" altLang="zh-CN" b="1" dirty="0">
                <a:latin typeface="Calibri" panose="020F0502020204030204" pitchFamily="34" charset="0"/>
                <a:cs typeface="+mj-cs"/>
              </a:rPr>
              <a:t>Dr. Xiao Qin</a:t>
            </a:r>
          </a:p>
          <a:p>
            <a:pPr algn="ctr" eaLnBrk="0" hangingPunct="0">
              <a:spcBef>
                <a:spcPct val="50000"/>
              </a:spcBef>
            </a:pPr>
            <a:r>
              <a:rPr lang="en-US" sz="2400" i="1" dirty="0">
                <a:latin typeface="Calibri" panose="020F0502020204030204" pitchFamily="34" charset="0"/>
                <a:cs typeface="+mj-cs"/>
              </a:rPr>
              <a:t>Auburn University</a:t>
            </a:r>
            <a:br>
              <a:rPr lang="en-US" sz="2400" i="1" dirty="0">
                <a:latin typeface="Calibri" panose="020F0502020204030204" pitchFamily="34" charset="0"/>
                <a:cs typeface="+mj-cs"/>
              </a:rPr>
            </a:br>
            <a:r>
              <a:rPr lang="en-US" sz="2400" i="1" dirty="0">
                <a:latin typeface="Calibri" panose="020F0502020204030204" pitchFamily="34" charset="0"/>
                <a:cs typeface="+mj-cs"/>
              </a:rPr>
              <a:t>http://</a:t>
            </a:r>
            <a:r>
              <a:rPr lang="en-US" sz="2400" i="1" dirty="0" err="1">
                <a:latin typeface="Calibri" panose="020F0502020204030204" pitchFamily="34" charset="0"/>
                <a:cs typeface="+mj-cs"/>
              </a:rPr>
              <a:t>www.eng.auburn.edu</a:t>
            </a:r>
            <a:r>
              <a:rPr lang="en-US" sz="2400" i="1" dirty="0">
                <a:latin typeface="Calibri" panose="020F0502020204030204" pitchFamily="34" charset="0"/>
                <a:cs typeface="+mj-cs"/>
              </a:rPr>
              <a:t>/~</a:t>
            </a:r>
            <a:r>
              <a:rPr lang="en-US" sz="2400" i="1" dirty="0" err="1">
                <a:latin typeface="Calibri" panose="020F0502020204030204" pitchFamily="34" charset="0"/>
                <a:cs typeface="+mj-cs"/>
              </a:rPr>
              <a:t>xqin</a:t>
            </a:r>
            <a:endParaRPr lang="en-US" sz="2400" i="1" dirty="0">
              <a:latin typeface="Calibri" panose="020F0502020204030204" pitchFamily="34" charset="0"/>
              <a:cs typeface="+mj-cs"/>
            </a:endParaRPr>
          </a:p>
          <a:p>
            <a:pPr algn="ctr" eaLnBrk="0" hangingPunct="0">
              <a:lnSpc>
                <a:spcPct val="50000"/>
              </a:lnSpc>
              <a:spcBef>
                <a:spcPct val="50000"/>
              </a:spcBef>
            </a:pPr>
            <a:r>
              <a:rPr lang="en-US" sz="2400" i="1" dirty="0" err="1">
                <a:latin typeface="Calibri" panose="020F0502020204030204" pitchFamily="34" charset="0"/>
                <a:cs typeface="+mj-cs"/>
              </a:rPr>
              <a:t>xqin@auburn.edu</a:t>
            </a:r>
            <a:endParaRPr lang="en-US" altLang="zh-CN" sz="2400" i="1" dirty="0">
              <a:latin typeface="Calibri" panose="020F0502020204030204" pitchFamily="34" charset="0"/>
              <a:cs typeface="+mj-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381000"/>
            <a:ext cx="8229600" cy="1143000"/>
          </a:xfrm>
        </p:spPr>
        <p:txBody>
          <a:bodyPr/>
          <a:lstStyle/>
          <a:p>
            <a:pPr eaLnBrk="1" hangingPunct="1"/>
            <a:r>
              <a:rPr lang="en-US" sz="4000" dirty="0">
                <a:latin typeface="Calibri"/>
                <a:cs typeface="Calibri"/>
              </a:rPr>
              <a:t>Step 2: System Call Implementation  </a:t>
            </a:r>
            <a:endParaRPr lang="en-US" sz="4000" dirty="0">
              <a:latin typeface="Courier New"/>
              <a:ea typeface="MS PGothic" charset="0"/>
              <a:cs typeface="Courier New"/>
            </a:endParaRPr>
          </a:p>
        </p:txBody>
      </p:sp>
      <p:sp>
        <p:nvSpPr>
          <p:cNvPr id="4" name="Rectangle 3"/>
          <p:cNvSpPr txBox="1">
            <a:spLocks/>
          </p:cNvSpPr>
          <p:nvPr/>
        </p:nvSpPr>
        <p:spPr bwMode="auto">
          <a:xfrm>
            <a:off x="1981200" y="1676400"/>
            <a:ext cx="8229600" cy="41148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sz="2800" kern="0" dirty="0">
                <a:latin typeface="Calibri" panose="020F0502020204030204" pitchFamily="34" charset="0"/>
                <a:cs typeface="Courier New"/>
              </a:rPr>
              <a:t>2.1 Create a System Call Implementation File</a:t>
            </a:r>
          </a:p>
          <a:p>
            <a:pPr marL="400050" lvl="1" indent="0">
              <a:buNone/>
            </a:pPr>
            <a:r>
              <a:rPr lang="en-US" sz="2400" dirty="0">
                <a:latin typeface="Courier New"/>
                <a:cs typeface="Courier New"/>
              </a:rPr>
              <a:t>~/cs161/</a:t>
            </a:r>
            <a:r>
              <a:rPr lang="en-US" sz="2400" dirty="0" err="1">
                <a:latin typeface="Courier New"/>
                <a:cs typeface="Courier New"/>
              </a:rPr>
              <a:t>src</a:t>
            </a:r>
            <a:r>
              <a:rPr lang="en-US" sz="2400" dirty="0">
                <a:latin typeface="Courier New"/>
                <a:cs typeface="Courier New"/>
              </a:rPr>
              <a:t>/kern/</a:t>
            </a:r>
            <a:r>
              <a:rPr lang="en-US" sz="2400" dirty="0" err="1">
                <a:latin typeface="Courier New"/>
                <a:cs typeface="Courier New"/>
              </a:rPr>
              <a:t>userprog</a:t>
            </a:r>
            <a:endParaRPr lang="en-US" sz="2400" dirty="0">
              <a:latin typeface="Courier New"/>
              <a:cs typeface="Courier New"/>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10</a:t>
            </a:fld>
            <a:endParaRPr lang="en-US"/>
          </a:p>
        </p:txBody>
      </p:sp>
    </p:spTree>
    <p:extLst>
      <p:ext uri="{BB962C8B-B14F-4D97-AF65-F5344CB8AC3E}">
        <p14:creationId xmlns:p14="http://schemas.microsoft.com/office/powerpoint/2010/main" val="144268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228600"/>
            <a:ext cx="8229600" cy="1143000"/>
          </a:xfrm>
        </p:spPr>
        <p:txBody>
          <a:bodyPr/>
          <a:lstStyle/>
          <a:p>
            <a:pPr eaLnBrk="1" hangingPunct="1"/>
            <a:r>
              <a:rPr lang="en-US" sz="4000" dirty="0">
                <a:latin typeface="Calibri"/>
                <a:cs typeface="Calibri"/>
              </a:rPr>
              <a:t>Step 2.1: System Call Implementation  </a:t>
            </a:r>
            <a:endParaRPr lang="en-US" sz="4000" dirty="0">
              <a:latin typeface="Courier New"/>
              <a:ea typeface="MS PGothic" charset="0"/>
              <a:cs typeface="Courier New"/>
            </a:endParaRPr>
          </a:p>
        </p:txBody>
      </p:sp>
      <p:sp>
        <p:nvSpPr>
          <p:cNvPr id="4" name="Rectangle 3"/>
          <p:cNvSpPr txBox="1">
            <a:spLocks/>
          </p:cNvSpPr>
          <p:nvPr/>
        </p:nvSpPr>
        <p:spPr bwMode="auto">
          <a:xfrm>
            <a:off x="1981200" y="1447800"/>
            <a:ext cx="8229600" cy="49530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sz="2800" kern="0" dirty="0">
                <a:latin typeface="Calibri" panose="020F0502020204030204" pitchFamily="34" charset="0"/>
                <a:cs typeface="Courier New"/>
              </a:rPr>
              <a:t>Example: </a:t>
            </a:r>
            <a:r>
              <a:rPr lang="en-US" sz="2800" kern="0" dirty="0" err="1">
                <a:latin typeface="Calibri" panose="020F0502020204030204" pitchFamily="34" charset="0"/>
                <a:cs typeface="Courier New"/>
              </a:rPr>
              <a:t>getpid_syscall.c</a:t>
            </a:r>
            <a:r>
              <a:rPr lang="en-US" sz="2800" kern="0" dirty="0">
                <a:latin typeface="Calibri" panose="020F0502020204030204" pitchFamily="34" charset="0"/>
                <a:cs typeface="Courier New"/>
              </a:rPr>
              <a:t>   </a:t>
            </a:r>
          </a:p>
          <a:p>
            <a:pPr marL="400050" lvl="1" indent="0">
              <a:buNone/>
            </a:pPr>
            <a:r>
              <a:rPr lang="en-US" sz="2000" dirty="0">
                <a:latin typeface="Courier New"/>
                <a:cs typeface="Courier New"/>
              </a:rPr>
              <a:t>#include &lt;</a:t>
            </a:r>
            <a:r>
              <a:rPr lang="en-US" sz="2000" dirty="0" err="1">
                <a:latin typeface="Courier New"/>
                <a:cs typeface="Courier New"/>
              </a:rPr>
              <a:t>types.h</a:t>
            </a:r>
            <a:r>
              <a:rPr lang="en-US" sz="2000" dirty="0">
                <a:latin typeface="Courier New"/>
                <a:cs typeface="Courier New"/>
              </a:rPr>
              <a:t>&gt;</a:t>
            </a:r>
          </a:p>
          <a:p>
            <a:pPr marL="400050" lvl="1" indent="0">
              <a:buNone/>
            </a:pPr>
            <a:r>
              <a:rPr lang="en-US" sz="2000" dirty="0">
                <a:latin typeface="Courier New"/>
                <a:cs typeface="Courier New"/>
              </a:rPr>
              <a:t>#include &lt;</a:t>
            </a:r>
            <a:r>
              <a:rPr lang="en-US" sz="2000" dirty="0" err="1">
                <a:latin typeface="Courier New"/>
                <a:cs typeface="Courier New"/>
              </a:rPr>
              <a:t>syscall.h</a:t>
            </a:r>
            <a:r>
              <a:rPr lang="en-US" sz="2000" dirty="0">
                <a:latin typeface="Courier New"/>
                <a:cs typeface="Courier New"/>
              </a:rPr>
              <a:t>&gt;</a:t>
            </a:r>
          </a:p>
          <a:p>
            <a:pPr marL="400050" lvl="1" indent="0">
              <a:buNone/>
            </a:pPr>
            <a:r>
              <a:rPr lang="en-US" sz="2000" dirty="0">
                <a:latin typeface="Courier New"/>
                <a:cs typeface="Courier New"/>
              </a:rPr>
              <a:t>#include &lt;</a:t>
            </a:r>
            <a:r>
              <a:rPr lang="en-US" sz="2000" dirty="0" err="1">
                <a:latin typeface="Courier New"/>
                <a:cs typeface="Courier New"/>
              </a:rPr>
              <a:t>thread.h</a:t>
            </a:r>
            <a:r>
              <a:rPr lang="en-US" sz="2000" dirty="0">
                <a:latin typeface="Courier New"/>
                <a:cs typeface="Courier New"/>
              </a:rPr>
              <a:t>&gt;</a:t>
            </a:r>
          </a:p>
          <a:p>
            <a:pPr marL="400050" lvl="1" indent="0">
              <a:buNone/>
            </a:pPr>
            <a:r>
              <a:rPr lang="en-US" sz="2000" dirty="0">
                <a:latin typeface="Courier New"/>
                <a:cs typeface="Courier New"/>
              </a:rPr>
              <a:t>#include &lt;</a:t>
            </a:r>
            <a:r>
              <a:rPr lang="en-US" sz="2000" dirty="0" err="1">
                <a:latin typeface="Courier New"/>
                <a:cs typeface="Courier New"/>
              </a:rPr>
              <a:t>curthread.h</a:t>
            </a:r>
            <a:r>
              <a:rPr lang="en-US" sz="2000" dirty="0">
                <a:latin typeface="Courier New"/>
                <a:cs typeface="Courier New"/>
              </a:rPr>
              <a:t>&gt;</a:t>
            </a:r>
          </a:p>
          <a:p>
            <a:pPr marL="400050" lvl="1" indent="0">
              <a:buNone/>
            </a:pPr>
            <a:r>
              <a:rPr lang="en-US" sz="2000" dirty="0">
                <a:latin typeface="Courier New"/>
                <a:cs typeface="Courier New"/>
              </a:rPr>
              <a:t> </a:t>
            </a:r>
          </a:p>
          <a:p>
            <a:pPr marL="400050" lvl="1" indent="0">
              <a:buNone/>
            </a:pPr>
            <a:r>
              <a:rPr lang="en-US" sz="2000" dirty="0">
                <a:latin typeface="Courier New"/>
                <a:cs typeface="Courier New"/>
              </a:rPr>
              <a:t>/* Sample implementation of </a:t>
            </a:r>
            <a:r>
              <a:rPr lang="en-US" sz="2000" dirty="0" err="1">
                <a:latin typeface="Courier New"/>
                <a:cs typeface="Courier New"/>
              </a:rPr>
              <a:t>sys_getpid</a:t>
            </a:r>
            <a:r>
              <a:rPr lang="en-US" sz="2000" dirty="0">
                <a:latin typeface="Courier New"/>
                <a:cs typeface="Courier New"/>
              </a:rPr>
              <a:t>() */</a:t>
            </a:r>
          </a:p>
          <a:p>
            <a:pPr marL="400050" lvl="1" indent="0">
              <a:buNone/>
            </a:pPr>
            <a:r>
              <a:rPr lang="en-US" sz="2000" dirty="0" err="1">
                <a:latin typeface="Courier New"/>
                <a:cs typeface="Courier New"/>
              </a:rPr>
              <a:t>int</a:t>
            </a:r>
            <a:endParaRPr lang="en-US" sz="2000" dirty="0">
              <a:latin typeface="Courier New"/>
              <a:cs typeface="Courier New"/>
            </a:endParaRPr>
          </a:p>
          <a:p>
            <a:pPr marL="400050" lvl="1" indent="0">
              <a:buNone/>
            </a:pPr>
            <a:r>
              <a:rPr lang="en-US" sz="2000" dirty="0" err="1">
                <a:latin typeface="Courier New"/>
                <a:cs typeface="Courier New"/>
              </a:rPr>
              <a:t>sys_getpid</a:t>
            </a:r>
            <a:r>
              <a:rPr lang="en-US" sz="2000" dirty="0">
                <a:latin typeface="Courier New"/>
                <a:cs typeface="Courier New"/>
              </a:rPr>
              <a:t>(</a:t>
            </a:r>
            <a:r>
              <a:rPr lang="en-US" sz="2000" dirty="0" err="1">
                <a:solidFill>
                  <a:srgbClr val="FF0000"/>
                </a:solidFill>
                <a:latin typeface="Courier New"/>
                <a:cs typeface="Courier New"/>
              </a:rPr>
              <a:t>pid_t</a:t>
            </a:r>
            <a:r>
              <a:rPr lang="en-US" sz="2000" dirty="0">
                <a:solidFill>
                  <a:srgbClr val="FF0000"/>
                </a:solidFill>
                <a:latin typeface="Courier New"/>
                <a:cs typeface="Courier New"/>
              </a:rPr>
              <a:t> *</a:t>
            </a:r>
            <a:r>
              <a:rPr lang="en-US" sz="2000" dirty="0" err="1">
                <a:solidFill>
                  <a:srgbClr val="FF0000"/>
                </a:solidFill>
                <a:latin typeface="Courier New"/>
                <a:cs typeface="Courier New"/>
              </a:rPr>
              <a:t>retval</a:t>
            </a:r>
            <a:r>
              <a:rPr lang="en-US" sz="2000" dirty="0">
                <a:latin typeface="Courier New"/>
                <a:cs typeface="Courier New"/>
              </a:rPr>
              <a:t>)</a:t>
            </a:r>
          </a:p>
          <a:p>
            <a:pPr marL="400050" lvl="1" indent="0">
              <a:buNone/>
            </a:pPr>
            <a:r>
              <a:rPr lang="en-US" sz="2000" dirty="0">
                <a:latin typeface="Courier New"/>
                <a:cs typeface="Courier New"/>
              </a:rPr>
              <a:t>{</a:t>
            </a:r>
          </a:p>
          <a:p>
            <a:pPr marL="400050" lvl="1" indent="0">
              <a:buNone/>
            </a:pPr>
            <a:r>
              <a:rPr lang="en-US" sz="2000" dirty="0">
                <a:latin typeface="Courier New"/>
                <a:cs typeface="Courier New"/>
              </a:rPr>
              <a:t>	</a:t>
            </a:r>
            <a:r>
              <a:rPr lang="en-US" sz="2000" dirty="0">
                <a:solidFill>
                  <a:srgbClr val="FF0000"/>
                </a:solidFill>
                <a:latin typeface="Courier New"/>
                <a:cs typeface="Courier New"/>
              </a:rPr>
              <a:t>*</a:t>
            </a:r>
            <a:r>
              <a:rPr lang="en-US" sz="2000" dirty="0" err="1">
                <a:solidFill>
                  <a:srgbClr val="FF0000"/>
                </a:solidFill>
                <a:latin typeface="Courier New"/>
                <a:cs typeface="Courier New"/>
              </a:rPr>
              <a:t>retval</a:t>
            </a:r>
            <a:r>
              <a:rPr lang="en-US" sz="2000" dirty="0">
                <a:solidFill>
                  <a:srgbClr val="FF0000"/>
                </a:solidFill>
                <a:latin typeface="Courier New"/>
                <a:cs typeface="Courier New"/>
              </a:rPr>
              <a:t> = </a:t>
            </a:r>
            <a:r>
              <a:rPr lang="en-US" sz="2000" dirty="0" err="1">
                <a:solidFill>
                  <a:srgbClr val="FF0000"/>
                </a:solidFill>
                <a:latin typeface="Courier New"/>
                <a:cs typeface="Courier New"/>
              </a:rPr>
              <a:t>curthread</a:t>
            </a:r>
            <a:r>
              <a:rPr lang="en-US" sz="2000" dirty="0">
                <a:solidFill>
                  <a:srgbClr val="FF0000"/>
                </a:solidFill>
                <a:latin typeface="Courier New"/>
                <a:cs typeface="Courier New"/>
              </a:rPr>
              <a:t>-&gt;</a:t>
            </a:r>
            <a:r>
              <a:rPr lang="en-US" sz="2000" dirty="0" err="1">
                <a:solidFill>
                  <a:srgbClr val="FF0000"/>
                </a:solidFill>
                <a:latin typeface="Courier New"/>
                <a:cs typeface="Courier New"/>
              </a:rPr>
              <a:t>t_pid</a:t>
            </a:r>
            <a:r>
              <a:rPr lang="en-US" sz="2000" dirty="0">
                <a:solidFill>
                  <a:srgbClr val="FF0000"/>
                </a:solidFill>
                <a:latin typeface="Courier New"/>
                <a:cs typeface="Courier New"/>
              </a:rPr>
              <a:t>;</a:t>
            </a:r>
          </a:p>
          <a:p>
            <a:pPr marL="400050" lvl="1" indent="0">
              <a:buNone/>
            </a:pPr>
            <a:r>
              <a:rPr lang="en-US" sz="2000" dirty="0">
                <a:latin typeface="Courier New"/>
                <a:cs typeface="Courier New"/>
              </a:rPr>
              <a:t>	return 0;</a:t>
            </a:r>
          </a:p>
          <a:p>
            <a:pPr marL="400050" lvl="1" indent="0">
              <a:buNone/>
            </a:pPr>
            <a:r>
              <a:rPr lang="en-US" sz="2000" dirty="0">
                <a:latin typeface="Courier New"/>
                <a:cs typeface="Courier New"/>
              </a:rPr>
              <a:t>}</a:t>
            </a:r>
          </a:p>
        </p:txBody>
      </p:sp>
      <p:sp>
        <p:nvSpPr>
          <p:cNvPr id="2" name="Slide Number Placeholder 1"/>
          <p:cNvSpPr>
            <a:spLocks noGrp="1"/>
          </p:cNvSpPr>
          <p:nvPr>
            <p:ph type="sldNum" sz="quarter" idx="11"/>
          </p:nvPr>
        </p:nvSpPr>
        <p:spPr/>
        <p:txBody>
          <a:bodyPr/>
          <a:lstStyle/>
          <a:p>
            <a:fld id="{B9013FDC-CDB6-0145-BBEC-8B9E418D6794}" type="slidenum">
              <a:rPr lang="en-US" smtClean="0"/>
              <a:pPr/>
              <a:t>11</a:t>
            </a:fld>
            <a:endParaRPr lang="en-US"/>
          </a:p>
        </p:txBody>
      </p:sp>
    </p:spTree>
    <p:extLst>
      <p:ext uri="{BB962C8B-B14F-4D97-AF65-F5344CB8AC3E}">
        <p14:creationId xmlns:p14="http://schemas.microsoft.com/office/powerpoint/2010/main" val="982683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381000"/>
            <a:ext cx="8229600" cy="1143000"/>
          </a:xfrm>
        </p:spPr>
        <p:txBody>
          <a:bodyPr/>
          <a:lstStyle/>
          <a:p>
            <a:pPr eaLnBrk="1" hangingPunct="1"/>
            <a:r>
              <a:rPr lang="en-US" sz="4000" dirty="0">
                <a:latin typeface="Calibri"/>
                <a:cs typeface="Calibri"/>
              </a:rPr>
              <a:t>Step 2.1: System Call Implementation  </a:t>
            </a:r>
            <a:endParaRPr lang="en-US" sz="4000" dirty="0">
              <a:latin typeface="Courier New"/>
              <a:ea typeface="MS PGothic" charset="0"/>
              <a:cs typeface="Courier New"/>
            </a:endParaRPr>
          </a:p>
        </p:txBody>
      </p:sp>
      <p:sp>
        <p:nvSpPr>
          <p:cNvPr id="4" name="Rectangle 3"/>
          <p:cNvSpPr txBox="1">
            <a:spLocks/>
          </p:cNvSpPr>
          <p:nvPr/>
        </p:nvSpPr>
        <p:spPr bwMode="auto">
          <a:xfrm>
            <a:off x="1981200" y="1676400"/>
            <a:ext cx="8229600" cy="41148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sz="2800" dirty="0">
                <a:latin typeface="Calibri"/>
                <a:cs typeface="Calibri"/>
              </a:rPr>
              <a:t>Update data structure </a:t>
            </a:r>
            <a:r>
              <a:rPr lang="en-US" sz="2800" dirty="0" err="1">
                <a:latin typeface="Courier New"/>
                <a:cs typeface="Courier New"/>
              </a:rPr>
              <a:t>struct</a:t>
            </a:r>
            <a:r>
              <a:rPr lang="en-US" sz="2800" dirty="0">
                <a:latin typeface="Courier New"/>
                <a:cs typeface="Courier New"/>
              </a:rPr>
              <a:t> thread</a:t>
            </a:r>
            <a:r>
              <a:rPr lang="en-US" sz="2800" dirty="0"/>
              <a:t> </a:t>
            </a:r>
            <a:r>
              <a:rPr lang="en-US" sz="2800" dirty="0">
                <a:latin typeface="Calibri"/>
                <a:cs typeface="Calibri"/>
              </a:rPr>
              <a:t>in</a:t>
            </a:r>
            <a:r>
              <a:rPr lang="en-US" sz="2800" dirty="0"/>
              <a:t> </a:t>
            </a:r>
            <a:r>
              <a:rPr lang="en-US" sz="2800" dirty="0">
                <a:latin typeface="Courier New"/>
                <a:cs typeface="Courier New"/>
              </a:rPr>
              <a:t>kern/include/</a:t>
            </a:r>
            <a:r>
              <a:rPr lang="en-US" sz="2800" dirty="0" err="1">
                <a:latin typeface="Courier New"/>
                <a:cs typeface="Courier New"/>
              </a:rPr>
              <a:t>thread.h</a:t>
            </a:r>
            <a:r>
              <a:rPr lang="en-US" sz="2800" dirty="0"/>
              <a:t> </a:t>
            </a:r>
            <a:r>
              <a:rPr lang="en-US" sz="2800" dirty="0">
                <a:latin typeface="Calibri"/>
                <a:cs typeface="Calibri"/>
              </a:rPr>
              <a:t>by adding the following data item:</a:t>
            </a:r>
          </a:p>
          <a:p>
            <a:endParaRPr lang="en-US" sz="2800" dirty="0"/>
          </a:p>
          <a:p>
            <a:pPr marL="457200" lvl="1" indent="0">
              <a:buNone/>
            </a:pPr>
            <a:r>
              <a:rPr lang="en-US" sz="2400" dirty="0"/>
              <a:t>	</a:t>
            </a:r>
            <a:r>
              <a:rPr lang="en-US" sz="2400" dirty="0" err="1">
                <a:latin typeface="Courier New"/>
                <a:cs typeface="Courier New"/>
              </a:rPr>
              <a:t>pid_t</a:t>
            </a:r>
            <a:r>
              <a:rPr lang="en-US" sz="2400" dirty="0">
                <a:latin typeface="Courier New"/>
                <a:cs typeface="Courier New"/>
              </a:rPr>
              <a:t> </a:t>
            </a:r>
            <a:r>
              <a:rPr lang="en-US" sz="2400" dirty="0" err="1">
                <a:latin typeface="Courier New"/>
                <a:cs typeface="Courier New"/>
              </a:rPr>
              <a:t>t_pid</a:t>
            </a:r>
            <a:r>
              <a:rPr lang="en-US" sz="2400" dirty="0">
                <a:latin typeface="Courier New"/>
                <a:cs typeface="Courier New"/>
              </a:rPr>
              <a:t>;</a:t>
            </a:r>
          </a:p>
        </p:txBody>
      </p:sp>
      <p:sp>
        <p:nvSpPr>
          <p:cNvPr id="2" name="Slide Number Placeholder 1"/>
          <p:cNvSpPr>
            <a:spLocks noGrp="1"/>
          </p:cNvSpPr>
          <p:nvPr>
            <p:ph type="sldNum" sz="quarter" idx="11"/>
          </p:nvPr>
        </p:nvSpPr>
        <p:spPr/>
        <p:txBody>
          <a:bodyPr/>
          <a:lstStyle/>
          <a:p>
            <a:fld id="{B9013FDC-CDB6-0145-BBEC-8B9E418D6794}" type="slidenum">
              <a:rPr lang="en-US" smtClean="0"/>
              <a:pPr/>
              <a:t>12</a:t>
            </a:fld>
            <a:endParaRPr lang="en-US"/>
          </a:p>
        </p:txBody>
      </p:sp>
    </p:spTree>
    <p:extLst>
      <p:ext uri="{BB962C8B-B14F-4D97-AF65-F5344CB8AC3E}">
        <p14:creationId xmlns:p14="http://schemas.microsoft.com/office/powerpoint/2010/main" val="1892626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381000"/>
            <a:ext cx="8229600" cy="1143000"/>
          </a:xfrm>
        </p:spPr>
        <p:txBody>
          <a:bodyPr/>
          <a:lstStyle/>
          <a:p>
            <a:pPr eaLnBrk="1" hangingPunct="1"/>
            <a:r>
              <a:rPr lang="en-US" sz="4000" dirty="0">
                <a:latin typeface="Calibri"/>
                <a:cs typeface="Calibri"/>
              </a:rPr>
              <a:t>Step 2.2: Update Configuration File and Reconfigure the Project   </a:t>
            </a:r>
            <a:endParaRPr lang="en-US" sz="4000" dirty="0">
              <a:latin typeface="Courier New"/>
              <a:ea typeface="MS PGothic" charset="0"/>
              <a:cs typeface="Courier New"/>
            </a:endParaRPr>
          </a:p>
        </p:txBody>
      </p:sp>
      <p:sp>
        <p:nvSpPr>
          <p:cNvPr id="4" name="Rectangle 3"/>
          <p:cNvSpPr txBox="1">
            <a:spLocks/>
          </p:cNvSpPr>
          <p:nvPr/>
        </p:nvSpPr>
        <p:spPr bwMode="auto">
          <a:xfrm>
            <a:off x="1981200" y="1905000"/>
            <a:ext cx="8229600" cy="44958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sz="2800" dirty="0">
                <a:latin typeface="Calibri"/>
                <a:cs typeface="Calibri"/>
              </a:rPr>
              <a:t>Now you can update the configuration file (i.e., </a:t>
            </a:r>
            <a:r>
              <a:rPr lang="en-US" sz="2800" dirty="0" err="1">
                <a:solidFill>
                  <a:srgbClr val="FF0000"/>
                </a:solidFill>
                <a:latin typeface="Courier New"/>
                <a:cs typeface="Courier New"/>
              </a:rPr>
              <a:t>conf.kern</a:t>
            </a:r>
            <a:r>
              <a:rPr lang="en-US" sz="2800" dirty="0">
                <a:latin typeface="Calibri"/>
                <a:cs typeface="Calibri"/>
              </a:rPr>
              <a:t>) located in </a:t>
            </a:r>
            <a:r>
              <a:rPr lang="en-US" sz="2800" dirty="0" err="1">
                <a:latin typeface="Courier New"/>
                <a:cs typeface="Courier New"/>
              </a:rPr>
              <a:t>src</a:t>
            </a:r>
            <a:r>
              <a:rPr lang="en-US" sz="2800" dirty="0">
                <a:latin typeface="Courier New"/>
                <a:cs typeface="Courier New"/>
              </a:rPr>
              <a:t>/kern/</a:t>
            </a:r>
            <a:r>
              <a:rPr lang="en-US" sz="2800" dirty="0" err="1">
                <a:latin typeface="Courier New"/>
                <a:cs typeface="Courier New"/>
              </a:rPr>
              <a:t>conf</a:t>
            </a:r>
            <a:r>
              <a:rPr lang="en-US" sz="2800" dirty="0">
                <a:latin typeface="Courier New"/>
                <a:cs typeface="Courier New"/>
              </a:rPr>
              <a:t> </a:t>
            </a:r>
          </a:p>
          <a:p>
            <a:endParaRPr lang="en-US" sz="2800" dirty="0">
              <a:latin typeface="Courier New"/>
              <a:cs typeface="Courier New"/>
            </a:endParaRPr>
          </a:p>
          <a:p>
            <a:r>
              <a:rPr lang="en-US" sz="2800" dirty="0">
                <a:latin typeface="Calibri"/>
                <a:cs typeface="Calibri"/>
              </a:rPr>
              <a:t>The following line should be added:</a:t>
            </a:r>
          </a:p>
          <a:p>
            <a:pPr marL="400050" lvl="1" indent="0">
              <a:buNone/>
            </a:pPr>
            <a:endParaRPr lang="en-US" sz="2400" dirty="0">
              <a:latin typeface="Courier New"/>
              <a:cs typeface="Courier New"/>
            </a:endParaRPr>
          </a:p>
          <a:p>
            <a:pPr marL="400050" lvl="1" indent="0">
              <a:buNone/>
            </a:pPr>
            <a:r>
              <a:rPr lang="en-US" sz="2400" dirty="0">
                <a:latin typeface="Courier New"/>
                <a:cs typeface="Courier New"/>
              </a:rPr>
              <a:t>file </a:t>
            </a:r>
            <a:r>
              <a:rPr lang="en-US" sz="2400" dirty="0" err="1">
                <a:latin typeface="Courier New"/>
                <a:cs typeface="Courier New"/>
              </a:rPr>
              <a:t>userprog</a:t>
            </a:r>
            <a:r>
              <a:rPr lang="en-US" sz="2400" dirty="0">
                <a:latin typeface="Courier New"/>
                <a:cs typeface="Courier New"/>
              </a:rPr>
              <a:t>/</a:t>
            </a:r>
            <a:r>
              <a:rPr lang="en-US" sz="2400" dirty="0" err="1">
                <a:latin typeface="Courier New"/>
                <a:cs typeface="Courier New"/>
              </a:rPr>
              <a:t>getpid_syscall.c</a:t>
            </a:r>
            <a:endParaRPr lang="en-US" sz="2400" dirty="0">
              <a:latin typeface="Courier New"/>
              <a:cs typeface="Courier New"/>
            </a:endParaRPr>
          </a:p>
          <a:p>
            <a:endParaRPr lang="en-US" sz="2800" dirty="0">
              <a:latin typeface="Calibri"/>
              <a:cs typeface="Calibri"/>
            </a:endParaRPr>
          </a:p>
          <a:p>
            <a:r>
              <a:rPr lang="en-US" sz="2800" dirty="0">
                <a:solidFill>
                  <a:srgbClr val="FF0000"/>
                </a:solidFill>
                <a:latin typeface="Calibri"/>
                <a:cs typeface="Calibri"/>
              </a:rPr>
              <a:t>Reconfigure</a:t>
            </a:r>
            <a:r>
              <a:rPr lang="en-US" sz="2800" dirty="0">
                <a:latin typeface="Calibri"/>
                <a:cs typeface="Calibri"/>
              </a:rPr>
              <a:t> the project (see Step 1 for details)</a:t>
            </a:r>
          </a:p>
        </p:txBody>
      </p:sp>
      <p:sp>
        <p:nvSpPr>
          <p:cNvPr id="2" name="Slide Number Placeholder 1"/>
          <p:cNvSpPr>
            <a:spLocks noGrp="1"/>
          </p:cNvSpPr>
          <p:nvPr>
            <p:ph type="sldNum" sz="quarter" idx="11"/>
          </p:nvPr>
        </p:nvSpPr>
        <p:spPr/>
        <p:txBody>
          <a:bodyPr/>
          <a:lstStyle/>
          <a:p>
            <a:fld id="{B9013FDC-CDB6-0145-BBEC-8B9E418D6794}" type="slidenum">
              <a:rPr lang="en-US" smtClean="0"/>
              <a:pPr/>
              <a:t>13</a:t>
            </a:fld>
            <a:endParaRPr lang="en-US"/>
          </a:p>
        </p:txBody>
      </p:sp>
    </p:spTree>
    <p:extLst>
      <p:ext uri="{BB962C8B-B14F-4D97-AF65-F5344CB8AC3E}">
        <p14:creationId xmlns:p14="http://schemas.microsoft.com/office/powerpoint/2010/main" val="568027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381000"/>
            <a:ext cx="8229600" cy="1143000"/>
          </a:xfrm>
        </p:spPr>
        <p:txBody>
          <a:bodyPr/>
          <a:lstStyle/>
          <a:p>
            <a:pPr eaLnBrk="1" hangingPunct="1"/>
            <a:r>
              <a:rPr lang="en-US" sz="4000" dirty="0">
                <a:latin typeface="Calibri"/>
                <a:cs typeface="Calibri"/>
              </a:rPr>
              <a:t>Step 2.3: Update the header file of system call functions in the kernel</a:t>
            </a:r>
            <a:endParaRPr lang="en-US" sz="4000" dirty="0">
              <a:latin typeface="Courier New"/>
              <a:ea typeface="MS PGothic" charset="0"/>
              <a:cs typeface="Courier New"/>
            </a:endParaRPr>
          </a:p>
        </p:txBody>
      </p:sp>
      <p:sp>
        <p:nvSpPr>
          <p:cNvPr id="4" name="Rectangle 3"/>
          <p:cNvSpPr txBox="1">
            <a:spLocks/>
          </p:cNvSpPr>
          <p:nvPr/>
        </p:nvSpPr>
        <p:spPr bwMode="auto">
          <a:xfrm>
            <a:off x="1981200" y="1905000"/>
            <a:ext cx="8229600" cy="44958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sz="2800" dirty="0">
                <a:latin typeface="Calibri"/>
                <a:cs typeface="Calibri"/>
              </a:rPr>
              <a:t>The prototype of </a:t>
            </a:r>
            <a:r>
              <a:rPr lang="en-US" sz="2800" dirty="0" err="1">
                <a:latin typeface="Calibri"/>
                <a:cs typeface="Calibri"/>
              </a:rPr>
              <a:t>sys_getpid</a:t>
            </a:r>
            <a:r>
              <a:rPr lang="en-US" sz="2800" dirty="0">
                <a:latin typeface="Calibri"/>
                <a:cs typeface="Calibri"/>
              </a:rPr>
              <a:t> may be included in the following file: </a:t>
            </a:r>
          </a:p>
          <a:p>
            <a:pPr marL="400050" lvl="1" indent="0">
              <a:buNone/>
            </a:pPr>
            <a:r>
              <a:rPr lang="en-US" sz="2400" dirty="0">
                <a:solidFill>
                  <a:srgbClr val="FF0000"/>
                </a:solidFill>
                <a:latin typeface="Courier New"/>
                <a:cs typeface="Courier New"/>
              </a:rPr>
              <a:t>~/cs161/</a:t>
            </a:r>
            <a:r>
              <a:rPr lang="en-US" sz="2400" dirty="0" err="1">
                <a:solidFill>
                  <a:srgbClr val="FF0000"/>
                </a:solidFill>
                <a:latin typeface="Courier New"/>
                <a:cs typeface="Courier New"/>
              </a:rPr>
              <a:t>src</a:t>
            </a:r>
            <a:r>
              <a:rPr lang="en-US" sz="2400" dirty="0">
                <a:solidFill>
                  <a:srgbClr val="FF0000"/>
                </a:solidFill>
                <a:latin typeface="Courier New"/>
                <a:cs typeface="Courier New"/>
              </a:rPr>
              <a:t>/kern/include/</a:t>
            </a:r>
            <a:r>
              <a:rPr lang="en-US" sz="2400" dirty="0" err="1">
                <a:solidFill>
                  <a:srgbClr val="FF0000"/>
                </a:solidFill>
                <a:latin typeface="Courier New"/>
                <a:cs typeface="Courier New"/>
              </a:rPr>
              <a:t>syscall.h</a:t>
            </a:r>
            <a:endParaRPr lang="en-US" sz="2400" dirty="0">
              <a:solidFill>
                <a:srgbClr val="FF0000"/>
              </a:solidFill>
              <a:latin typeface="Courier New"/>
              <a:cs typeface="Courier New"/>
            </a:endParaRPr>
          </a:p>
          <a:p>
            <a:pPr marL="400050" lvl="1" indent="0">
              <a:buNone/>
            </a:pPr>
            <a:endParaRPr lang="en-US" sz="2400" dirty="0">
              <a:latin typeface="Courier New"/>
              <a:cs typeface="Courier New"/>
            </a:endParaRPr>
          </a:p>
          <a:p>
            <a:r>
              <a:rPr lang="en-US" sz="2800" dirty="0">
                <a:latin typeface="Calibri"/>
                <a:cs typeface="Calibri"/>
              </a:rPr>
              <a:t>Add the following function prototype in the above file: </a:t>
            </a:r>
          </a:p>
          <a:p>
            <a:pPr marL="457200" lvl="1" indent="0">
              <a:buNone/>
            </a:pPr>
            <a:r>
              <a:rPr lang="en-US" sz="2400" dirty="0" err="1">
                <a:latin typeface="Courier New"/>
                <a:cs typeface="Courier New"/>
              </a:rPr>
              <a:t>int</a:t>
            </a:r>
            <a:r>
              <a:rPr lang="en-US" sz="2400" dirty="0">
                <a:latin typeface="Courier New"/>
                <a:cs typeface="Courier New"/>
              </a:rPr>
              <a:t> </a:t>
            </a:r>
            <a:r>
              <a:rPr lang="en-US" sz="2400" dirty="0" err="1">
                <a:latin typeface="Courier New"/>
                <a:cs typeface="Courier New"/>
              </a:rPr>
              <a:t>sys_getpid</a:t>
            </a:r>
            <a:r>
              <a:rPr lang="en-US" sz="2400" dirty="0">
                <a:latin typeface="Courier New"/>
                <a:cs typeface="Courier New"/>
              </a:rPr>
              <a:t>(</a:t>
            </a:r>
            <a:r>
              <a:rPr lang="en-US" sz="2400" dirty="0" err="1">
                <a:latin typeface="Courier New"/>
                <a:cs typeface="Courier New"/>
              </a:rPr>
              <a:t>pid_t</a:t>
            </a:r>
            <a:r>
              <a:rPr lang="en-US" sz="2400" dirty="0">
                <a:latin typeface="Courier New"/>
                <a:cs typeface="Courier New"/>
              </a:rPr>
              <a:t> *</a:t>
            </a:r>
            <a:r>
              <a:rPr lang="en-US" sz="2400" dirty="0" err="1">
                <a:latin typeface="Courier New"/>
                <a:cs typeface="Courier New"/>
              </a:rPr>
              <a:t>retval</a:t>
            </a:r>
            <a:r>
              <a:rPr lang="en-US" sz="2400" dirty="0">
                <a:latin typeface="Courier New"/>
                <a:cs typeface="Courier New"/>
              </a:rPr>
              <a:t>);</a:t>
            </a:r>
          </a:p>
        </p:txBody>
      </p:sp>
      <p:sp>
        <p:nvSpPr>
          <p:cNvPr id="2" name="Slide Number Placeholder 1"/>
          <p:cNvSpPr>
            <a:spLocks noGrp="1"/>
          </p:cNvSpPr>
          <p:nvPr>
            <p:ph type="sldNum" sz="quarter" idx="11"/>
          </p:nvPr>
        </p:nvSpPr>
        <p:spPr/>
        <p:txBody>
          <a:bodyPr/>
          <a:lstStyle/>
          <a:p>
            <a:fld id="{B9013FDC-CDB6-0145-BBEC-8B9E418D6794}" type="slidenum">
              <a:rPr lang="en-US" smtClean="0"/>
              <a:pPr/>
              <a:t>14</a:t>
            </a:fld>
            <a:endParaRPr lang="en-US"/>
          </a:p>
        </p:txBody>
      </p:sp>
    </p:spTree>
    <p:extLst>
      <p:ext uri="{BB962C8B-B14F-4D97-AF65-F5344CB8AC3E}">
        <p14:creationId xmlns:p14="http://schemas.microsoft.com/office/powerpoint/2010/main" val="1437160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381000"/>
            <a:ext cx="8229600" cy="1143000"/>
          </a:xfrm>
        </p:spPr>
        <p:txBody>
          <a:bodyPr/>
          <a:lstStyle/>
          <a:p>
            <a:pPr eaLnBrk="1" hangingPunct="1"/>
            <a:r>
              <a:rPr lang="en-US" sz="4000" dirty="0">
                <a:latin typeface="Calibri"/>
                <a:cs typeface="Calibri"/>
              </a:rPr>
              <a:t>Step 2.4: Update the system call handler </a:t>
            </a:r>
            <a:r>
              <a:rPr lang="en-US" sz="4000" dirty="0" err="1">
                <a:solidFill>
                  <a:srgbClr val="FF0000"/>
                </a:solidFill>
                <a:latin typeface="Courier New"/>
                <a:cs typeface="Courier New"/>
              </a:rPr>
              <a:t>syscall.c</a:t>
            </a:r>
            <a:endParaRPr lang="en-US" sz="4000" dirty="0">
              <a:solidFill>
                <a:srgbClr val="FF0000"/>
              </a:solidFill>
              <a:latin typeface="Courier New"/>
              <a:ea typeface="MS PGothic" charset="0"/>
              <a:cs typeface="Courier New"/>
            </a:endParaRPr>
          </a:p>
        </p:txBody>
      </p:sp>
      <p:sp>
        <p:nvSpPr>
          <p:cNvPr id="4" name="Rectangle 3"/>
          <p:cNvSpPr txBox="1">
            <a:spLocks/>
          </p:cNvSpPr>
          <p:nvPr/>
        </p:nvSpPr>
        <p:spPr bwMode="auto">
          <a:xfrm>
            <a:off x="1981200" y="1905000"/>
            <a:ext cx="8229600" cy="44958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sz="2800" dirty="0">
                <a:latin typeface="Calibri"/>
                <a:cs typeface="Calibri"/>
              </a:rPr>
              <a:t>The system call handler </a:t>
            </a:r>
            <a:r>
              <a:rPr lang="en-US" sz="2800" dirty="0" err="1">
                <a:latin typeface="Calibri"/>
                <a:cs typeface="Calibri"/>
              </a:rPr>
              <a:t>syscall.c</a:t>
            </a:r>
            <a:r>
              <a:rPr lang="en-US" sz="2800" dirty="0">
                <a:latin typeface="Calibri"/>
                <a:cs typeface="Calibri"/>
              </a:rPr>
              <a:t> is located in the following directory: </a:t>
            </a:r>
          </a:p>
          <a:p>
            <a:pPr marL="0" indent="0">
              <a:buNone/>
            </a:pPr>
            <a:r>
              <a:rPr lang="en-US" sz="2400" dirty="0">
                <a:latin typeface="Courier New"/>
                <a:cs typeface="Courier New"/>
              </a:rPr>
              <a:t>	</a:t>
            </a:r>
            <a:r>
              <a:rPr lang="en-US" sz="2800" dirty="0">
                <a:solidFill>
                  <a:srgbClr val="FF0000"/>
                </a:solidFill>
                <a:latin typeface="Courier New"/>
                <a:cs typeface="Courier New"/>
              </a:rPr>
              <a:t>~/cs161/</a:t>
            </a:r>
            <a:r>
              <a:rPr lang="en-US" sz="2800" dirty="0" err="1">
                <a:solidFill>
                  <a:srgbClr val="FF0000"/>
                </a:solidFill>
                <a:latin typeface="Courier New"/>
                <a:cs typeface="Courier New"/>
              </a:rPr>
              <a:t>src</a:t>
            </a:r>
            <a:r>
              <a:rPr lang="en-US" sz="2800" dirty="0">
                <a:solidFill>
                  <a:srgbClr val="FF0000"/>
                </a:solidFill>
                <a:latin typeface="Courier New"/>
                <a:cs typeface="Courier New"/>
              </a:rPr>
              <a:t>/kern/arch/</a:t>
            </a:r>
            <a:r>
              <a:rPr lang="en-US" sz="2800" dirty="0" err="1">
                <a:solidFill>
                  <a:srgbClr val="FF0000"/>
                </a:solidFill>
                <a:latin typeface="Courier New"/>
                <a:cs typeface="Courier New"/>
              </a:rPr>
              <a:t>mips</a:t>
            </a:r>
            <a:r>
              <a:rPr lang="en-US" sz="2800" dirty="0">
                <a:solidFill>
                  <a:srgbClr val="FF0000"/>
                </a:solidFill>
                <a:latin typeface="Courier New"/>
                <a:cs typeface="Courier New"/>
              </a:rPr>
              <a:t>/</a:t>
            </a:r>
            <a:r>
              <a:rPr lang="en-US" sz="2800" dirty="0" err="1">
                <a:solidFill>
                  <a:srgbClr val="FF0000"/>
                </a:solidFill>
                <a:latin typeface="Courier New"/>
                <a:cs typeface="Courier New"/>
              </a:rPr>
              <a:t>mips</a:t>
            </a:r>
            <a:endParaRPr lang="en-US" sz="2800" dirty="0">
              <a:solidFill>
                <a:srgbClr val="FF0000"/>
              </a:solidFill>
              <a:latin typeface="Courier New"/>
              <a:cs typeface="Courier New"/>
            </a:endParaRPr>
          </a:p>
          <a:p>
            <a:pPr marL="400050" lvl="1" indent="0">
              <a:buNone/>
            </a:pPr>
            <a:endParaRPr lang="en-US" sz="2400" dirty="0">
              <a:latin typeface="Courier New"/>
              <a:cs typeface="Courier New"/>
            </a:endParaRPr>
          </a:p>
          <a:p>
            <a:r>
              <a:rPr lang="en-US" sz="2800" dirty="0">
                <a:latin typeface="Calibri"/>
                <a:cs typeface="Calibri"/>
              </a:rPr>
              <a:t>Add the following segment in the switch-case statement of the </a:t>
            </a:r>
            <a:r>
              <a:rPr lang="en-US" sz="2800" dirty="0" err="1">
                <a:latin typeface="Courier New"/>
                <a:cs typeface="Courier New"/>
              </a:rPr>
              <a:t>mips_syscall</a:t>
            </a:r>
            <a:r>
              <a:rPr lang="en-US" sz="2800" dirty="0">
                <a:latin typeface="Courier New"/>
                <a:cs typeface="Courier New"/>
              </a:rPr>
              <a:t>()</a:t>
            </a:r>
            <a:r>
              <a:rPr lang="en-US" sz="2800" dirty="0">
                <a:latin typeface="Calibri"/>
                <a:cs typeface="Calibri"/>
              </a:rPr>
              <a:t> function in </a:t>
            </a:r>
            <a:r>
              <a:rPr lang="en-US" sz="2800" dirty="0" err="1">
                <a:latin typeface="Courier New"/>
                <a:cs typeface="Courier New"/>
              </a:rPr>
              <a:t>syscall.c</a:t>
            </a:r>
            <a:endParaRPr lang="en-US" sz="2800" dirty="0">
              <a:latin typeface="Courier New"/>
              <a:cs typeface="Courier New"/>
            </a:endParaRPr>
          </a:p>
          <a:p>
            <a:pPr marL="0" indent="0">
              <a:buNone/>
            </a:pPr>
            <a:r>
              <a:rPr lang="en-US" sz="2800" dirty="0">
                <a:latin typeface="Calibri"/>
                <a:cs typeface="Calibri"/>
              </a:rPr>
              <a:t>	</a:t>
            </a:r>
            <a:r>
              <a:rPr lang="en-US" sz="2400" dirty="0">
                <a:latin typeface="Courier New"/>
                <a:cs typeface="Courier New"/>
              </a:rPr>
              <a:t>case </a:t>
            </a:r>
            <a:r>
              <a:rPr lang="en-US" sz="2400" dirty="0" err="1">
                <a:latin typeface="Courier New"/>
                <a:cs typeface="Courier New"/>
              </a:rPr>
              <a:t>SYS_getpid</a:t>
            </a:r>
            <a:r>
              <a:rPr lang="en-US" sz="2400" dirty="0">
                <a:latin typeface="Courier New"/>
                <a:cs typeface="Courier New"/>
              </a:rPr>
              <a:t>:</a:t>
            </a:r>
          </a:p>
          <a:p>
            <a:pPr marL="0" indent="0">
              <a:buNone/>
            </a:pPr>
            <a:r>
              <a:rPr lang="en-US" sz="2400" dirty="0">
                <a:latin typeface="Courier New"/>
                <a:cs typeface="Courier New"/>
              </a:rPr>
              <a:t>		err = </a:t>
            </a:r>
            <a:r>
              <a:rPr lang="en-US" sz="2400" dirty="0" err="1">
                <a:latin typeface="Courier New"/>
                <a:cs typeface="Courier New"/>
              </a:rPr>
              <a:t>sys_getpid</a:t>
            </a:r>
            <a:r>
              <a:rPr lang="en-US" sz="2400" dirty="0">
                <a:latin typeface="Courier New"/>
                <a:cs typeface="Courier New"/>
              </a:rPr>
              <a:t>(</a:t>
            </a:r>
            <a:r>
              <a:rPr lang="en-US" sz="2400" dirty="0">
                <a:solidFill>
                  <a:srgbClr val="FF0000"/>
                </a:solidFill>
                <a:latin typeface="Courier New"/>
                <a:cs typeface="Courier New"/>
              </a:rPr>
              <a:t>&amp;</a:t>
            </a:r>
            <a:r>
              <a:rPr lang="en-US" sz="2400" dirty="0" err="1">
                <a:solidFill>
                  <a:srgbClr val="FF0000"/>
                </a:solidFill>
                <a:latin typeface="Courier New"/>
                <a:cs typeface="Courier New"/>
              </a:rPr>
              <a:t>retval</a:t>
            </a:r>
            <a:r>
              <a:rPr lang="en-US" sz="2400" dirty="0">
                <a:latin typeface="Courier New"/>
                <a:cs typeface="Courier New"/>
              </a:rPr>
              <a:t>);</a:t>
            </a:r>
          </a:p>
          <a:p>
            <a:pPr marL="0" indent="0">
              <a:buNone/>
            </a:pPr>
            <a:r>
              <a:rPr lang="en-US" sz="2400" dirty="0">
                <a:latin typeface="Courier New"/>
                <a:cs typeface="Courier New"/>
              </a:rPr>
              <a:t>		break;</a:t>
            </a:r>
          </a:p>
        </p:txBody>
      </p:sp>
      <p:sp>
        <p:nvSpPr>
          <p:cNvPr id="2" name="Slide Number Placeholder 1"/>
          <p:cNvSpPr>
            <a:spLocks noGrp="1"/>
          </p:cNvSpPr>
          <p:nvPr>
            <p:ph type="sldNum" sz="quarter" idx="11"/>
          </p:nvPr>
        </p:nvSpPr>
        <p:spPr/>
        <p:txBody>
          <a:bodyPr/>
          <a:lstStyle/>
          <a:p>
            <a:fld id="{B9013FDC-CDB6-0145-BBEC-8B9E418D6794}" type="slidenum">
              <a:rPr lang="en-US" smtClean="0"/>
              <a:pPr/>
              <a:t>15</a:t>
            </a:fld>
            <a:endParaRPr lang="en-US"/>
          </a:p>
        </p:txBody>
      </p:sp>
    </p:spTree>
    <p:extLst>
      <p:ext uri="{BB962C8B-B14F-4D97-AF65-F5344CB8AC3E}">
        <p14:creationId xmlns:p14="http://schemas.microsoft.com/office/powerpoint/2010/main" val="4292223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381000"/>
            <a:ext cx="8229600" cy="1143000"/>
          </a:xfrm>
        </p:spPr>
        <p:txBody>
          <a:bodyPr/>
          <a:lstStyle/>
          <a:p>
            <a:pPr eaLnBrk="1" hangingPunct="1"/>
            <a:r>
              <a:rPr lang="en-US" sz="4000" dirty="0">
                <a:latin typeface="Calibri"/>
                <a:cs typeface="Calibri"/>
              </a:rPr>
              <a:t>Step 2.5: Rebuild the OS/161 Kernel </a:t>
            </a:r>
            <a:endParaRPr lang="en-US" sz="4000" dirty="0">
              <a:latin typeface="Courier New"/>
              <a:ea typeface="MS PGothic" charset="0"/>
              <a:cs typeface="Courier New"/>
            </a:endParaRPr>
          </a:p>
        </p:txBody>
      </p:sp>
      <p:sp>
        <p:nvSpPr>
          <p:cNvPr id="4" name="Rectangle 3"/>
          <p:cNvSpPr txBox="1">
            <a:spLocks/>
          </p:cNvSpPr>
          <p:nvPr/>
        </p:nvSpPr>
        <p:spPr bwMode="auto">
          <a:xfrm>
            <a:off x="1981200" y="1905000"/>
            <a:ext cx="8229600" cy="44958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sz="2800" dirty="0">
                <a:latin typeface="Calibri"/>
                <a:cs typeface="Calibri"/>
              </a:rPr>
              <a:t>Follow the commands below to rebuild the kernel. </a:t>
            </a:r>
          </a:p>
          <a:p>
            <a:endParaRPr lang="en-US" sz="2800" dirty="0">
              <a:latin typeface="Calibri"/>
              <a:cs typeface="Calibri"/>
            </a:endParaRPr>
          </a:p>
          <a:p>
            <a:pPr marL="400050" lvl="1" indent="0">
              <a:buNone/>
            </a:pPr>
            <a:r>
              <a:rPr lang="en-US" sz="2400" dirty="0">
                <a:latin typeface="Calibri"/>
                <a:cs typeface="Calibri"/>
              </a:rPr>
              <a:t>  </a:t>
            </a:r>
            <a:r>
              <a:rPr lang="en-US" sz="2400" dirty="0">
                <a:latin typeface="Courier New"/>
                <a:cs typeface="Courier New"/>
              </a:rPr>
              <a:t>%cd ~/cs161/</a:t>
            </a:r>
            <a:r>
              <a:rPr lang="en-US" sz="2400" dirty="0" err="1">
                <a:latin typeface="Courier New"/>
                <a:cs typeface="Courier New"/>
              </a:rPr>
              <a:t>src</a:t>
            </a:r>
            <a:r>
              <a:rPr lang="en-US" sz="2400" dirty="0">
                <a:latin typeface="Courier New"/>
                <a:cs typeface="Courier New"/>
              </a:rPr>
              <a:t>/kern/compile/ASST2</a:t>
            </a:r>
          </a:p>
          <a:p>
            <a:pPr marL="400050" lvl="1" indent="0">
              <a:buNone/>
            </a:pPr>
            <a:r>
              <a:rPr lang="en-US" sz="2400" dirty="0">
                <a:latin typeface="Courier New"/>
                <a:cs typeface="Courier New"/>
              </a:rPr>
              <a:t> %make depend</a:t>
            </a:r>
          </a:p>
          <a:p>
            <a:pPr marL="400050" lvl="1" indent="0">
              <a:buNone/>
            </a:pPr>
            <a:r>
              <a:rPr lang="en-US" sz="2400" dirty="0">
                <a:latin typeface="Courier New"/>
                <a:cs typeface="Courier New"/>
              </a:rPr>
              <a:t> %make</a:t>
            </a:r>
          </a:p>
          <a:p>
            <a:pPr marL="400050" lvl="1" indent="0">
              <a:buNone/>
            </a:pPr>
            <a:r>
              <a:rPr lang="en-US" sz="2400" dirty="0">
                <a:latin typeface="Courier New"/>
                <a:cs typeface="Courier New"/>
              </a:rPr>
              <a:t> %make install</a:t>
            </a:r>
          </a:p>
        </p:txBody>
      </p:sp>
      <p:sp>
        <p:nvSpPr>
          <p:cNvPr id="2" name="Slide Number Placeholder 1"/>
          <p:cNvSpPr>
            <a:spLocks noGrp="1"/>
          </p:cNvSpPr>
          <p:nvPr>
            <p:ph type="sldNum" sz="quarter" idx="11"/>
          </p:nvPr>
        </p:nvSpPr>
        <p:spPr/>
        <p:txBody>
          <a:bodyPr/>
          <a:lstStyle/>
          <a:p>
            <a:fld id="{B9013FDC-CDB6-0145-BBEC-8B9E418D6794}" type="slidenum">
              <a:rPr lang="en-US" smtClean="0"/>
              <a:pPr/>
              <a:t>16</a:t>
            </a:fld>
            <a:endParaRPr lang="en-US"/>
          </a:p>
        </p:txBody>
      </p:sp>
    </p:spTree>
    <p:extLst>
      <p:ext uri="{BB962C8B-B14F-4D97-AF65-F5344CB8AC3E}">
        <p14:creationId xmlns:p14="http://schemas.microsoft.com/office/powerpoint/2010/main" val="1200649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381000"/>
            <a:ext cx="8229600" cy="1143000"/>
          </a:xfrm>
        </p:spPr>
        <p:txBody>
          <a:bodyPr/>
          <a:lstStyle/>
          <a:p>
            <a:pPr eaLnBrk="1" hangingPunct="1"/>
            <a:r>
              <a:rPr lang="en-US" sz="4000" dirty="0">
                <a:latin typeface="Calibri"/>
                <a:cs typeface="Calibri"/>
              </a:rPr>
              <a:t>Step 3: Test System Calls  </a:t>
            </a:r>
            <a:endParaRPr lang="en-US" sz="4000" dirty="0">
              <a:latin typeface="Courier New"/>
              <a:ea typeface="MS PGothic" charset="0"/>
              <a:cs typeface="Courier New"/>
            </a:endParaRPr>
          </a:p>
        </p:txBody>
      </p:sp>
      <p:sp>
        <p:nvSpPr>
          <p:cNvPr id="4" name="Rectangle 3"/>
          <p:cNvSpPr txBox="1">
            <a:spLocks/>
          </p:cNvSpPr>
          <p:nvPr/>
        </p:nvSpPr>
        <p:spPr bwMode="auto">
          <a:xfrm>
            <a:off x="1295400" y="1905000"/>
            <a:ext cx="9601200" cy="44958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sz="2800" dirty="0">
                <a:latin typeface="Calibri"/>
                <a:cs typeface="Calibri"/>
              </a:rPr>
              <a:t>Step 3.1 Create a User Program for the New System Call</a:t>
            </a:r>
          </a:p>
          <a:p>
            <a:endParaRPr lang="en-US" sz="2800" dirty="0">
              <a:latin typeface="Calibri"/>
              <a:cs typeface="Calibri"/>
            </a:endParaRPr>
          </a:p>
          <a:p>
            <a:r>
              <a:rPr lang="en-US" sz="2800" dirty="0">
                <a:latin typeface="Calibri"/>
                <a:cs typeface="Calibri"/>
              </a:rPr>
              <a:t> Step 3.2 Run the User Program in OS/161 </a:t>
            </a:r>
          </a:p>
          <a:p>
            <a:endParaRPr lang="en-US" sz="2800" dirty="0">
              <a:latin typeface="Calibri"/>
              <a:cs typeface="Calibri"/>
            </a:endParaRPr>
          </a:p>
          <a:p>
            <a:pPr marL="400050" lvl="1" indent="0">
              <a:buNone/>
            </a:pPr>
            <a:r>
              <a:rPr lang="en-US" sz="2400" dirty="0">
                <a:latin typeface="Calibri"/>
                <a:cs typeface="Calibri"/>
              </a:rPr>
              <a:t>  </a:t>
            </a:r>
            <a:endParaRPr lang="en-US" sz="2400" dirty="0">
              <a:latin typeface="Courier New"/>
              <a:cs typeface="Courier New"/>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17</a:t>
            </a:fld>
            <a:endParaRPr lang="en-US"/>
          </a:p>
        </p:txBody>
      </p:sp>
    </p:spTree>
    <p:extLst>
      <p:ext uri="{BB962C8B-B14F-4D97-AF65-F5344CB8AC3E}">
        <p14:creationId xmlns:p14="http://schemas.microsoft.com/office/powerpoint/2010/main" val="2781097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304800"/>
            <a:ext cx="8229600" cy="1143000"/>
          </a:xfrm>
        </p:spPr>
        <p:txBody>
          <a:bodyPr/>
          <a:lstStyle/>
          <a:p>
            <a:pPr eaLnBrk="1" hangingPunct="1"/>
            <a:r>
              <a:rPr lang="en-US" sz="4000" dirty="0">
                <a:latin typeface="Calibri"/>
                <a:cs typeface="Calibri"/>
              </a:rPr>
              <a:t>    Step 3.1-1 Create a new directory using </a:t>
            </a:r>
            <a:r>
              <a:rPr lang="en-US" sz="4000" dirty="0" err="1">
                <a:latin typeface="Courier New"/>
                <a:cs typeface="Courier New"/>
              </a:rPr>
              <a:t>forktest</a:t>
            </a:r>
            <a:r>
              <a:rPr lang="en-US" sz="4000" dirty="0">
                <a:latin typeface="Calibri"/>
                <a:cs typeface="Calibri"/>
              </a:rPr>
              <a:t> as a template </a:t>
            </a:r>
            <a:endParaRPr lang="en-US" sz="4000" dirty="0">
              <a:latin typeface="Courier New"/>
              <a:ea typeface="MS PGothic" charset="0"/>
              <a:cs typeface="Courier New"/>
            </a:endParaRPr>
          </a:p>
        </p:txBody>
      </p:sp>
      <p:sp>
        <p:nvSpPr>
          <p:cNvPr id="4" name="Rectangle 3"/>
          <p:cNvSpPr txBox="1">
            <a:spLocks/>
          </p:cNvSpPr>
          <p:nvPr/>
        </p:nvSpPr>
        <p:spPr bwMode="auto">
          <a:xfrm>
            <a:off x="990600" y="1676400"/>
            <a:ext cx="10287000" cy="44958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sz="2800" dirty="0">
                <a:latin typeface="Calibri"/>
                <a:cs typeface="Calibri"/>
              </a:rPr>
              <a:t>We place all the test programs in the following directory: </a:t>
            </a:r>
          </a:p>
          <a:p>
            <a:pPr marL="400050" lvl="1" indent="0">
              <a:buNone/>
            </a:pPr>
            <a:r>
              <a:rPr lang="en-US" sz="2400" dirty="0">
                <a:latin typeface="Courier New"/>
                <a:cs typeface="Courier New"/>
              </a:rPr>
              <a:t>~/cs161/</a:t>
            </a:r>
            <a:r>
              <a:rPr lang="en-US" sz="2400" dirty="0" err="1">
                <a:latin typeface="Courier New"/>
                <a:cs typeface="Courier New"/>
              </a:rPr>
              <a:t>src</a:t>
            </a:r>
            <a:r>
              <a:rPr lang="en-US" sz="2400" dirty="0">
                <a:latin typeface="Courier New"/>
                <a:cs typeface="Courier New"/>
              </a:rPr>
              <a:t>/</a:t>
            </a:r>
            <a:r>
              <a:rPr lang="en-US" sz="2400" dirty="0" err="1">
                <a:latin typeface="Courier New"/>
                <a:cs typeface="Courier New"/>
              </a:rPr>
              <a:t>testbin</a:t>
            </a:r>
            <a:endParaRPr lang="en-US" sz="2400" dirty="0">
              <a:latin typeface="Courier New"/>
              <a:cs typeface="Courier New"/>
            </a:endParaRPr>
          </a:p>
          <a:p>
            <a:endParaRPr lang="en-US" sz="2800" dirty="0">
              <a:latin typeface="Calibri"/>
              <a:cs typeface="Calibri"/>
            </a:endParaRPr>
          </a:p>
          <a:p>
            <a:r>
              <a:rPr lang="en-US" sz="2800" dirty="0">
                <a:latin typeface="Calibri"/>
                <a:cs typeface="Calibri"/>
              </a:rPr>
              <a:t>Each test program and its associated files (e.g., </a:t>
            </a:r>
            <a:r>
              <a:rPr lang="en-US" sz="2800" dirty="0" err="1">
                <a:latin typeface="Calibri"/>
                <a:cs typeface="Calibri"/>
              </a:rPr>
              <a:t>Makefile</a:t>
            </a:r>
            <a:r>
              <a:rPr lang="en-US" sz="2800" dirty="0">
                <a:latin typeface="Calibri"/>
                <a:cs typeface="Calibri"/>
              </a:rPr>
              <a:t>) are organized in a dedicated directory. </a:t>
            </a:r>
          </a:p>
          <a:p>
            <a:endParaRPr lang="en-US" sz="2800" dirty="0">
              <a:latin typeface="Calibri"/>
              <a:cs typeface="Calibri"/>
            </a:endParaRPr>
          </a:p>
          <a:p>
            <a:r>
              <a:rPr lang="en-US" sz="2800" dirty="0">
                <a:latin typeface="Calibri"/>
                <a:cs typeface="Calibri"/>
              </a:rPr>
              <a:t>Create a new directory </a:t>
            </a:r>
            <a:r>
              <a:rPr lang="en-US" sz="2800" dirty="0">
                <a:solidFill>
                  <a:srgbClr val="FF0000"/>
                </a:solidFill>
                <a:latin typeface="Calibri"/>
                <a:cs typeface="Calibri"/>
              </a:rPr>
              <a:t>using </a:t>
            </a:r>
            <a:r>
              <a:rPr lang="en-US" sz="2800" dirty="0" err="1">
                <a:solidFill>
                  <a:srgbClr val="FF0000"/>
                </a:solidFill>
                <a:latin typeface="Calibri"/>
                <a:cs typeface="Calibri"/>
              </a:rPr>
              <a:t>forktest</a:t>
            </a:r>
            <a:r>
              <a:rPr lang="en-US" sz="2800" dirty="0">
                <a:solidFill>
                  <a:srgbClr val="FF0000"/>
                </a:solidFill>
                <a:latin typeface="Calibri"/>
                <a:cs typeface="Calibri"/>
              </a:rPr>
              <a:t> as a template  </a:t>
            </a:r>
          </a:p>
          <a:p>
            <a:pPr marL="400050" lvl="1" indent="0">
              <a:buNone/>
            </a:pPr>
            <a:r>
              <a:rPr lang="en-US" sz="2400" dirty="0">
                <a:latin typeface="Courier New"/>
                <a:cs typeface="Courier New"/>
              </a:rPr>
              <a:t>%cd ~/cs161/</a:t>
            </a:r>
            <a:r>
              <a:rPr lang="en-US" sz="2400" dirty="0" err="1">
                <a:latin typeface="Courier New"/>
                <a:cs typeface="Courier New"/>
              </a:rPr>
              <a:t>src</a:t>
            </a:r>
            <a:r>
              <a:rPr lang="en-US" sz="2400" dirty="0">
                <a:latin typeface="Courier New"/>
                <a:cs typeface="Courier New"/>
              </a:rPr>
              <a:t>/</a:t>
            </a:r>
            <a:r>
              <a:rPr lang="en-US" sz="2400" dirty="0" err="1">
                <a:latin typeface="Courier New"/>
                <a:cs typeface="Courier New"/>
              </a:rPr>
              <a:t>testbin</a:t>
            </a:r>
            <a:endParaRPr lang="en-US" sz="2400" dirty="0">
              <a:latin typeface="Courier New"/>
              <a:cs typeface="Courier New"/>
            </a:endParaRPr>
          </a:p>
          <a:p>
            <a:pPr marL="400050" lvl="1" indent="0">
              <a:buNone/>
            </a:pPr>
            <a:r>
              <a:rPr lang="en-US" sz="2400" dirty="0">
                <a:latin typeface="Courier New"/>
                <a:cs typeface="Courier New"/>
              </a:rPr>
              <a:t>%</a:t>
            </a:r>
            <a:r>
              <a:rPr lang="en-US" sz="2400" dirty="0" err="1">
                <a:latin typeface="Courier New"/>
                <a:cs typeface="Courier New"/>
              </a:rPr>
              <a:t>cp</a:t>
            </a:r>
            <a:r>
              <a:rPr lang="en-US" sz="2400" dirty="0">
                <a:latin typeface="Courier New"/>
                <a:cs typeface="Courier New"/>
              </a:rPr>
              <a:t> –r </a:t>
            </a:r>
            <a:r>
              <a:rPr lang="en-US" sz="2400" dirty="0" err="1">
                <a:latin typeface="Courier New"/>
                <a:cs typeface="Courier New"/>
              </a:rPr>
              <a:t>forktest</a:t>
            </a:r>
            <a:r>
              <a:rPr lang="en-US" sz="2400" dirty="0">
                <a:latin typeface="Courier New"/>
                <a:cs typeface="Courier New"/>
              </a:rPr>
              <a:t> </a:t>
            </a:r>
            <a:r>
              <a:rPr lang="en-US" sz="2400" dirty="0" err="1">
                <a:latin typeface="Courier New"/>
                <a:cs typeface="Courier New"/>
              </a:rPr>
              <a:t>getpidtest</a:t>
            </a:r>
            <a:endParaRPr lang="en-US" sz="2400" dirty="0">
              <a:latin typeface="Courier New"/>
              <a:cs typeface="Courier New"/>
            </a:endParaRPr>
          </a:p>
          <a:p>
            <a:endParaRPr lang="en-US" sz="2800" dirty="0">
              <a:latin typeface="Calibri"/>
              <a:cs typeface="Calibri"/>
            </a:endParaRPr>
          </a:p>
          <a:p>
            <a:pPr marL="400050" lvl="1" indent="0">
              <a:buNone/>
            </a:pPr>
            <a:r>
              <a:rPr lang="en-US" sz="2400" dirty="0">
                <a:latin typeface="Calibri"/>
                <a:cs typeface="Calibri"/>
              </a:rPr>
              <a:t>  </a:t>
            </a:r>
            <a:endParaRPr lang="en-US" sz="2400" dirty="0">
              <a:latin typeface="Courier New"/>
              <a:cs typeface="Courier New"/>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18</a:t>
            </a:fld>
            <a:endParaRPr lang="en-US"/>
          </a:p>
        </p:txBody>
      </p:sp>
    </p:spTree>
    <p:extLst>
      <p:ext uri="{BB962C8B-B14F-4D97-AF65-F5344CB8AC3E}">
        <p14:creationId xmlns:p14="http://schemas.microsoft.com/office/powerpoint/2010/main" val="1025537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304800"/>
            <a:ext cx="8229600" cy="1143000"/>
          </a:xfrm>
        </p:spPr>
        <p:txBody>
          <a:bodyPr/>
          <a:lstStyle/>
          <a:p>
            <a:pPr eaLnBrk="1" hangingPunct="1"/>
            <a:r>
              <a:rPr lang="en-US" sz="4000" dirty="0">
                <a:latin typeface="Calibri"/>
                <a:cs typeface="Calibri"/>
              </a:rPr>
              <a:t>    Step 3.1-2 </a:t>
            </a:r>
            <a:br>
              <a:rPr lang="en-US" sz="4000" dirty="0">
                <a:latin typeface="Calibri"/>
                <a:cs typeface="Calibri"/>
              </a:rPr>
            </a:br>
            <a:r>
              <a:rPr lang="en-US" sz="4000" dirty="0">
                <a:latin typeface="Calibri"/>
                <a:cs typeface="Calibri"/>
              </a:rPr>
              <a:t>Change source code name  </a:t>
            </a:r>
            <a:endParaRPr lang="en-US" sz="4000" dirty="0">
              <a:latin typeface="Courier New"/>
              <a:ea typeface="MS PGothic" charset="0"/>
              <a:cs typeface="Courier New"/>
            </a:endParaRPr>
          </a:p>
        </p:txBody>
      </p:sp>
      <p:sp>
        <p:nvSpPr>
          <p:cNvPr id="4" name="Rectangle 3"/>
          <p:cNvSpPr txBox="1">
            <a:spLocks/>
          </p:cNvSpPr>
          <p:nvPr/>
        </p:nvSpPr>
        <p:spPr bwMode="auto">
          <a:xfrm>
            <a:off x="1981200" y="1676400"/>
            <a:ext cx="8229600" cy="44958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pPr marL="400050" lvl="1" indent="0">
              <a:buNone/>
            </a:pPr>
            <a:r>
              <a:rPr lang="en-US" dirty="0">
                <a:latin typeface="Courier New"/>
                <a:cs typeface="Courier New"/>
              </a:rPr>
              <a:t>%cd </a:t>
            </a:r>
            <a:r>
              <a:rPr lang="en-US" dirty="0" err="1">
                <a:latin typeface="Courier New"/>
                <a:cs typeface="Courier New"/>
              </a:rPr>
              <a:t>getpidtest</a:t>
            </a:r>
            <a:endParaRPr lang="en-US" dirty="0">
              <a:latin typeface="Courier New"/>
              <a:cs typeface="Courier New"/>
            </a:endParaRPr>
          </a:p>
          <a:p>
            <a:pPr marL="400050" lvl="1" indent="0">
              <a:buNone/>
            </a:pPr>
            <a:r>
              <a:rPr lang="en-US" dirty="0">
                <a:latin typeface="Courier New"/>
                <a:cs typeface="Courier New"/>
              </a:rPr>
              <a:t>%mv </a:t>
            </a:r>
            <a:r>
              <a:rPr lang="en-US" dirty="0" err="1">
                <a:latin typeface="Courier New"/>
                <a:cs typeface="Courier New"/>
              </a:rPr>
              <a:t>forktest.c</a:t>
            </a:r>
            <a:r>
              <a:rPr lang="en-US" dirty="0">
                <a:latin typeface="Courier New"/>
                <a:cs typeface="Courier New"/>
              </a:rPr>
              <a:t> </a:t>
            </a:r>
            <a:r>
              <a:rPr lang="en-US" dirty="0" err="1">
                <a:latin typeface="Courier New"/>
                <a:cs typeface="Courier New"/>
              </a:rPr>
              <a:t>getpidtest.c</a:t>
            </a:r>
            <a:r>
              <a:rPr lang="en-US" dirty="0">
                <a:latin typeface="Courier New"/>
                <a:cs typeface="Courier New"/>
              </a:rPr>
              <a:t> </a:t>
            </a:r>
          </a:p>
          <a:p>
            <a:endParaRPr lang="en-US" sz="2800" dirty="0">
              <a:latin typeface="Calibri"/>
              <a:cs typeface="Calibri"/>
            </a:endParaRPr>
          </a:p>
          <a:p>
            <a:endParaRPr lang="en-US" sz="2800" dirty="0">
              <a:latin typeface="Calibri"/>
              <a:cs typeface="Calibri"/>
            </a:endParaRPr>
          </a:p>
          <a:p>
            <a:pPr marL="400050" lvl="1" indent="0">
              <a:buNone/>
            </a:pPr>
            <a:r>
              <a:rPr lang="en-US" sz="2400" dirty="0">
                <a:latin typeface="Calibri"/>
                <a:cs typeface="Calibri"/>
              </a:rPr>
              <a:t>  </a:t>
            </a:r>
            <a:endParaRPr lang="en-US" sz="2400" dirty="0">
              <a:latin typeface="Courier New"/>
              <a:cs typeface="Courier New"/>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19</a:t>
            </a:fld>
            <a:endParaRPr lang="en-US"/>
          </a:p>
        </p:txBody>
      </p:sp>
    </p:spTree>
    <p:extLst>
      <p:ext uri="{BB962C8B-B14F-4D97-AF65-F5344CB8AC3E}">
        <p14:creationId xmlns:p14="http://schemas.microsoft.com/office/powerpoint/2010/main" val="1950622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95400" y="77788"/>
            <a:ext cx="9982200" cy="1674812"/>
          </a:xfrm>
          <a:noFill/>
          <a:extLst>
            <a:ext uri="{91240B29-F687-4f45-9708-019B960494DF}">
              <a14:hiddenLine xmlns:a14="http://schemas.microsoft.com/office/drawing/2010/main" xmlns=""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sz="2400" dirty="0">
                <a:latin typeface="Calibri"/>
                <a:ea typeface="MS PGothic" charset="0"/>
                <a:cs typeface="Calibri"/>
              </a:rPr>
              <a:t>Use System Call: </a:t>
            </a:r>
            <a:r>
              <a:rPr lang="en-US" sz="2400" dirty="0" err="1">
                <a:latin typeface="Courier New"/>
                <a:cs typeface="Courier New"/>
              </a:rPr>
              <a:t>sys_reboot</a:t>
            </a:r>
            <a:r>
              <a:rPr lang="en-US" sz="2400" dirty="0">
                <a:latin typeface="Courier New"/>
                <a:cs typeface="Courier New"/>
              </a:rPr>
              <a:t>()</a:t>
            </a:r>
            <a:br>
              <a:rPr lang="en-US" sz="2400" dirty="0">
                <a:latin typeface="Courier New"/>
                <a:cs typeface="Courier New"/>
              </a:rPr>
            </a:br>
            <a:r>
              <a:rPr lang="en-US" sz="2400" dirty="0">
                <a:latin typeface="Calibri"/>
                <a:cs typeface="Calibri"/>
              </a:rPr>
              <a:t>Is this program an application or a part of the kernel? </a:t>
            </a:r>
            <a:br>
              <a:rPr lang="en-US" sz="2400" dirty="0">
                <a:latin typeface="Courier New"/>
                <a:cs typeface="Courier New"/>
              </a:rPr>
            </a:br>
            <a:r>
              <a:rPr lang="en-US" sz="2400" dirty="0">
                <a:latin typeface="Courier New"/>
                <a:cs typeface="Courier New"/>
              </a:rPr>
              <a:t>In </a:t>
            </a:r>
            <a:r>
              <a:rPr lang="en-US" sz="2400" dirty="0" err="1">
                <a:latin typeface="Courier New"/>
                <a:cs typeface="Courier New"/>
              </a:rPr>
              <a:t>src</a:t>
            </a:r>
            <a:r>
              <a:rPr lang="en-US" sz="2400" dirty="0">
                <a:latin typeface="Courier New"/>
                <a:cs typeface="Courier New"/>
              </a:rPr>
              <a:t>/</a:t>
            </a:r>
            <a:r>
              <a:rPr lang="en-US" sz="2400" dirty="0" err="1">
                <a:latin typeface="Courier New"/>
                <a:cs typeface="Courier New"/>
              </a:rPr>
              <a:t>sbin</a:t>
            </a:r>
            <a:r>
              <a:rPr lang="en-US" sz="2400" dirty="0">
                <a:latin typeface="Courier New"/>
                <a:cs typeface="Courier New"/>
              </a:rPr>
              <a:t>/reboot/</a:t>
            </a:r>
            <a:r>
              <a:rPr lang="en-US" sz="2400" dirty="0" err="1">
                <a:latin typeface="Courier New"/>
                <a:cs typeface="Courier New"/>
              </a:rPr>
              <a:t>reboot.c</a:t>
            </a:r>
            <a:br>
              <a:rPr lang="en-US" sz="2400" dirty="0">
                <a:latin typeface="Courier New"/>
                <a:cs typeface="Courier New"/>
              </a:rPr>
            </a:br>
            <a:r>
              <a:rPr lang="en-US" sz="2400" dirty="0">
                <a:latin typeface="Calibri" panose="020F0502020204030204" pitchFamily="34" charset="0"/>
                <a:cs typeface="Calibri" panose="020F0502020204030204" pitchFamily="34" charset="0"/>
              </a:rPr>
              <a:t>A. Application 		B. Part of Kernel</a:t>
            </a:r>
            <a:endParaRPr lang="en-US" altLang="zh-CN" sz="2400" dirty="0">
              <a:latin typeface="Calibri" panose="020F0502020204030204" pitchFamily="34" charset="0"/>
              <a:ea typeface="宋体" charset="0"/>
              <a:cs typeface="Calibri" panose="020F0502020204030204" pitchFamily="34" charset="0"/>
            </a:endParaRPr>
          </a:p>
        </p:txBody>
      </p:sp>
      <p:pic>
        <p:nvPicPr>
          <p:cNvPr id="3" name="Picture 2"/>
          <p:cNvPicPr>
            <a:picLocks noChangeAspect="1"/>
          </p:cNvPicPr>
          <p:nvPr/>
        </p:nvPicPr>
        <p:blipFill>
          <a:blip r:embed="rId3"/>
          <a:stretch>
            <a:fillRect/>
          </a:stretch>
        </p:blipFill>
        <p:spPr>
          <a:xfrm>
            <a:off x="2438400" y="1674812"/>
            <a:ext cx="6921500" cy="4267200"/>
          </a:xfrm>
          <a:prstGeom prst="rect">
            <a:avLst/>
          </a:prstGeom>
        </p:spPr>
      </p:pic>
      <p:sp>
        <p:nvSpPr>
          <p:cNvPr id="6" name="Rectangle 2"/>
          <p:cNvSpPr txBox="1">
            <a:spLocks noChangeArrowheads="1"/>
          </p:cNvSpPr>
          <p:nvPr/>
        </p:nvSpPr>
        <p:spPr bwMode="auto">
          <a:xfrm>
            <a:off x="2057400" y="5867400"/>
            <a:ext cx="7448550" cy="7620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lvl1pPr algn="ctr" rtl="0" eaLnBrk="0" fontAlgn="base" hangingPunct="0">
              <a:spcBef>
                <a:spcPct val="0"/>
              </a:spcBef>
              <a:spcAft>
                <a:spcPct val="0"/>
              </a:spcAft>
              <a:defRPr sz="4400">
                <a:solidFill>
                  <a:srgbClr val="000681"/>
                </a:solidFill>
                <a:latin typeface="+mj-lt"/>
                <a:ea typeface="ＭＳ Ｐゴシック" charset="0"/>
                <a:cs typeface="+mj-cs"/>
              </a:defRPr>
            </a:lvl1pPr>
            <a:lvl2pPr algn="ctr" rtl="0" eaLnBrk="0" fontAlgn="base" hangingPunct="0">
              <a:spcBef>
                <a:spcPct val="0"/>
              </a:spcBef>
              <a:spcAft>
                <a:spcPct val="0"/>
              </a:spcAft>
              <a:defRPr sz="4400">
                <a:solidFill>
                  <a:srgbClr val="000681"/>
                </a:solidFill>
                <a:latin typeface="Arial" charset="0"/>
                <a:ea typeface="ＭＳ Ｐゴシック" charset="0"/>
              </a:defRPr>
            </a:lvl2pPr>
            <a:lvl3pPr algn="ctr" rtl="0" eaLnBrk="0" fontAlgn="base" hangingPunct="0">
              <a:spcBef>
                <a:spcPct val="0"/>
              </a:spcBef>
              <a:spcAft>
                <a:spcPct val="0"/>
              </a:spcAft>
              <a:defRPr sz="4400">
                <a:solidFill>
                  <a:srgbClr val="000681"/>
                </a:solidFill>
                <a:latin typeface="Arial" charset="0"/>
                <a:ea typeface="ＭＳ Ｐゴシック" charset="0"/>
              </a:defRPr>
            </a:lvl3pPr>
            <a:lvl4pPr algn="ctr" rtl="0" eaLnBrk="0" fontAlgn="base" hangingPunct="0">
              <a:spcBef>
                <a:spcPct val="0"/>
              </a:spcBef>
              <a:spcAft>
                <a:spcPct val="0"/>
              </a:spcAft>
              <a:defRPr sz="4400">
                <a:solidFill>
                  <a:srgbClr val="000681"/>
                </a:solidFill>
                <a:latin typeface="Arial" charset="0"/>
                <a:ea typeface="ＭＳ Ｐゴシック" charset="0"/>
              </a:defRPr>
            </a:lvl4pPr>
            <a:lvl5pPr algn="ctr" rtl="0" eaLnBrk="0" fontAlgn="base" hangingPunct="0">
              <a:spcBef>
                <a:spcPct val="0"/>
              </a:spcBef>
              <a:spcAft>
                <a:spcPct val="0"/>
              </a:spcAft>
              <a:defRPr sz="4400">
                <a:solidFill>
                  <a:srgbClr val="000681"/>
                </a:solidFill>
                <a:latin typeface="Arial" charset="0"/>
                <a:ea typeface="ＭＳ Ｐゴシック" charset="0"/>
              </a:defRPr>
            </a:lvl5pPr>
            <a:lvl6pPr marL="457200" algn="ctr" rtl="0" fontAlgn="base">
              <a:spcBef>
                <a:spcPct val="0"/>
              </a:spcBef>
              <a:spcAft>
                <a:spcPct val="0"/>
              </a:spcAft>
              <a:defRPr sz="4400">
                <a:solidFill>
                  <a:srgbClr val="000681"/>
                </a:solidFill>
                <a:latin typeface="Arial" charset="0"/>
              </a:defRPr>
            </a:lvl6pPr>
            <a:lvl7pPr marL="914400" algn="ctr" rtl="0" fontAlgn="base">
              <a:spcBef>
                <a:spcPct val="0"/>
              </a:spcBef>
              <a:spcAft>
                <a:spcPct val="0"/>
              </a:spcAft>
              <a:defRPr sz="4400">
                <a:solidFill>
                  <a:srgbClr val="000681"/>
                </a:solidFill>
                <a:latin typeface="Arial" charset="0"/>
              </a:defRPr>
            </a:lvl7pPr>
            <a:lvl8pPr marL="1371600" algn="ctr" rtl="0" fontAlgn="base">
              <a:spcBef>
                <a:spcPct val="0"/>
              </a:spcBef>
              <a:spcAft>
                <a:spcPct val="0"/>
              </a:spcAft>
              <a:defRPr sz="4400">
                <a:solidFill>
                  <a:srgbClr val="000681"/>
                </a:solidFill>
                <a:latin typeface="Arial" charset="0"/>
              </a:defRPr>
            </a:lvl8pPr>
            <a:lvl9pPr marL="1828800" algn="ctr" rtl="0" fontAlgn="base">
              <a:spcBef>
                <a:spcPct val="0"/>
              </a:spcBef>
              <a:spcAft>
                <a:spcPct val="0"/>
              </a:spcAft>
              <a:defRPr sz="4400">
                <a:solidFill>
                  <a:srgbClr val="000681"/>
                </a:solidFill>
                <a:latin typeface="Arial" charset="0"/>
              </a:defRPr>
            </a:lvl9pPr>
          </a:lstStyle>
          <a:p>
            <a:r>
              <a:rPr lang="en-US" sz="2400" dirty="0">
                <a:latin typeface="Calibri"/>
                <a:cs typeface="Calibri"/>
              </a:rPr>
              <a:t>How to run the reboot program? </a:t>
            </a:r>
            <a:br>
              <a:rPr lang="en-US" sz="2400" dirty="0">
                <a:latin typeface="Calibri"/>
                <a:cs typeface="Calibri"/>
              </a:rPr>
            </a:br>
            <a:r>
              <a:rPr lang="en-US" sz="2400" dirty="0">
                <a:latin typeface="Calibri"/>
                <a:cs typeface="Calibri"/>
              </a:rPr>
              <a:t>Type</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p /</a:t>
            </a:r>
            <a:r>
              <a:rPr lang="en-US" sz="2400" dirty="0" err="1">
                <a:solidFill>
                  <a:srgbClr val="FF0000"/>
                </a:solidFill>
                <a:latin typeface="Courier New" panose="02070309020205020404" pitchFamily="49" charset="0"/>
                <a:cs typeface="Courier New" panose="02070309020205020404" pitchFamily="49" charset="0"/>
              </a:rPr>
              <a:t>sbin</a:t>
            </a:r>
            <a:r>
              <a:rPr lang="en-US" sz="2400" dirty="0">
                <a:solidFill>
                  <a:srgbClr val="FF0000"/>
                </a:solidFill>
                <a:latin typeface="Courier New" panose="02070309020205020404" pitchFamily="49" charset="0"/>
                <a:cs typeface="Courier New" panose="02070309020205020404" pitchFamily="49" charset="0"/>
              </a:rPr>
              <a:t>/reboot</a:t>
            </a:r>
            <a:r>
              <a:rPr lang="en-US" sz="2400" dirty="0">
                <a:latin typeface="Courier New" panose="02070309020205020404" pitchFamily="49" charset="0"/>
                <a:cs typeface="Courier New" panose="02070309020205020404" pitchFamily="49" charset="0"/>
              </a:rPr>
              <a:t>”</a:t>
            </a:r>
            <a:endParaRPr lang="en-US" altLang="zh-CN" sz="2400" dirty="0">
              <a:latin typeface="Calibri" charset="0"/>
              <a:ea typeface="宋体" charset="0"/>
              <a:cs typeface="宋体" charset="0"/>
            </a:endParaRPr>
          </a:p>
        </p:txBody>
      </p:sp>
      <p:sp>
        <p:nvSpPr>
          <p:cNvPr id="2" name="Slide Number Placeholder 1"/>
          <p:cNvSpPr>
            <a:spLocks noGrp="1"/>
          </p:cNvSpPr>
          <p:nvPr>
            <p:ph type="sldNum" sz="quarter" idx="11"/>
          </p:nvPr>
        </p:nvSpPr>
        <p:spPr/>
        <p:txBody>
          <a:bodyPr/>
          <a:lstStyle/>
          <a:p>
            <a:fld id="{211DD708-9C6C-BC4A-8ACC-1131D652BA95}" type="slidenum">
              <a:rPr lang="en-US" smtClean="0"/>
              <a:pPr/>
              <a:t>2</a:t>
            </a:fld>
            <a:endParaRPr lang="en-US"/>
          </a:p>
        </p:txBody>
      </p:sp>
    </p:spTree>
    <p:extLst>
      <p:ext uri="{BB962C8B-B14F-4D97-AF65-F5344CB8AC3E}">
        <p14:creationId xmlns:p14="http://schemas.microsoft.com/office/powerpoint/2010/main" val="6483002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304800"/>
            <a:ext cx="8229600" cy="1143000"/>
          </a:xfrm>
        </p:spPr>
        <p:txBody>
          <a:bodyPr/>
          <a:lstStyle/>
          <a:p>
            <a:pPr eaLnBrk="1" hangingPunct="1"/>
            <a:r>
              <a:rPr lang="en-US" sz="4000" dirty="0">
                <a:latin typeface="Calibri"/>
                <a:cs typeface="Calibri"/>
              </a:rPr>
              <a:t>    Step 3.1-3 </a:t>
            </a:r>
            <a:br>
              <a:rPr lang="en-US" sz="4000" dirty="0">
                <a:latin typeface="Calibri"/>
                <a:cs typeface="Calibri"/>
              </a:rPr>
            </a:br>
            <a:r>
              <a:rPr lang="en-US" sz="4000" dirty="0">
                <a:latin typeface="Calibri"/>
                <a:cs typeface="Calibri"/>
              </a:rPr>
              <a:t>Modify </a:t>
            </a:r>
            <a:r>
              <a:rPr lang="en-US" sz="4000" dirty="0" err="1">
                <a:latin typeface="Courier New"/>
                <a:cs typeface="Courier New"/>
              </a:rPr>
              <a:t>getpidtest.c</a:t>
            </a:r>
            <a:endParaRPr lang="en-US" sz="4000" dirty="0">
              <a:latin typeface="Courier New"/>
              <a:ea typeface="MS PGothic" charset="0"/>
              <a:cs typeface="Courier New"/>
            </a:endParaRPr>
          </a:p>
        </p:txBody>
      </p:sp>
      <p:sp>
        <p:nvSpPr>
          <p:cNvPr id="4" name="Rectangle 3"/>
          <p:cNvSpPr txBox="1">
            <a:spLocks/>
          </p:cNvSpPr>
          <p:nvPr/>
        </p:nvSpPr>
        <p:spPr bwMode="auto">
          <a:xfrm>
            <a:off x="1981200" y="1676400"/>
            <a:ext cx="8229600" cy="44958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pPr marL="400050" lvl="1" indent="0">
              <a:buNone/>
            </a:pPr>
            <a:r>
              <a:rPr lang="en-US" sz="2400" dirty="0">
                <a:latin typeface="Courier New"/>
                <a:cs typeface="Courier New"/>
              </a:rPr>
              <a:t>#include &lt;</a:t>
            </a:r>
            <a:r>
              <a:rPr lang="en-US" sz="2400" dirty="0" err="1">
                <a:latin typeface="Courier New"/>
                <a:cs typeface="Courier New"/>
              </a:rPr>
              <a:t>unistd.h</a:t>
            </a:r>
            <a:r>
              <a:rPr lang="en-US" sz="2400" dirty="0">
                <a:latin typeface="Courier New"/>
                <a:cs typeface="Courier New"/>
              </a:rPr>
              <a:t>&gt;</a:t>
            </a:r>
          </a:p>
          <a:p>
            <a:pPr marL="400050" lvl="1" indent="0">
              <a:buNone/>
            </a:pPr>
            <a:r>
              <a:rPr lang="en-US" sz="2400" dirty="0">
                <a:latin typeface="Courier New"/>
                <a:cs typeface="Courier New"/>
              </a:rPr>
              <a:t>#include &lt;</a:t>
            </a:r>
            <a:r>
              <a:rPr lang="en-US" sz="2400" dirty="0" err="1">
                <a:latin typeface="Courier New"/>
                <a:cs typeface="Courier New"/>
              </a:rPr>
              <a:t>stdio.h</a:t>
            </a:r>
            <a:r>
              <a:rPr lang="en-US" sz="2400" dirty="0">
                <a:latin typeface="Courier New"/>
                <a:cs typeface="Courier New"/>
              </a:rPr>
              <a:t>&gt;</a:t>
            </a:r>
          </a:p>
          <a:p>
            <a:pPr marL="400050" lvl="1" indent="0">
              <a:buNone/>
            </a:pPr>
            <a:r>
              <a:rPr lang="en-US" sz="2400" dirty="0">
                <a:latin typeface="Courier New"/>
                <a:cs typeface="Courier New"/>
              </a:rPr>
              <a:t> </a:t>
            </a:r>
          </a:p>
          <a:p>
            <a:pPr marL="400050" lvl="1" indent="0">
              <a:buNone/>
            </a:pPr>
            <a:r>
              <a:rPr lang="en-US" sz="2400" dirty="0" err="1">
                <a:latin typeface="Courier New"/>
                <a:cs typeface="Courier New"/>
              </a:rPr>
              <a:t>int</a:t>
            </a:r>
            <a:r>
              <a:rPr lang="en-US" sz="2400" dirty="0">
                <a:latin typeface="Courier New"/>
                <a:cs typeface="Courier New"/>
              </a:rPr>
              <a:t> main() {</a:t>
            </a:r>
          </a:p>
          <a:p>
            <a:pPr marL="400050" lvl="1" indent="0">
              <a:buNone/>
            </a:pPr>
            <a:r>
              <a:rPr lang="en-US" sz="2400" dirty="0">
                <a:latin typeface="Courier New"/>
                <a:cs typeface="Courier New"/>
              </a:rPr>
              <a:t>	</a:t>
            </a:r>
            <a:r>
              <a:rPr lang="en-US" sz="2400" dirty="0" err="1">
                <a:latin typeface="Courier New"/>
                <a:cs typeface="Courier New"/>
              </a:rPr>
              <a:t>int</a:t>
            </a:r>
            <a:r>
              <a:rPr lang="en-US" sz="2400" dirty="0">
                <a:latin typeface="Courier New"/>
                <a:cs typeface="Courier New"/>
              </a:rPr>
              <a:t> </a:t>
            </a:r>
            <a:r>
              <a:rPr lang="en-US" sz="2400" dirty="0" err="1">
                <a:latin typeface="Courier New"/>
                <a:cs typeface="Courier New"/>
              </a:rPr>
              <a:t>mypid</a:t>
            </a:r>
            <a:r>
              <a:rPr lang="en-US" sz="2400" dirty="0">
                <a:latin typeface="Courier New"/>
                <a:cs typeface="Courier New"/>
              </a:rPr>
              <a:t>;	</a:t>
            </a:r>
          </a:p>
          <a:p>
            <a:pPr marL="400050" lvl="1" indent="0">
              <a:buNone/>
            </a:pPr>
            <a:r>
              <a:rPr lang="en-US" sz="2400" dirty="0">
                <a:latin typeface="Courier New"/>
                <a:cs typeface="Courier New"/>
              </a:rPr>
              <a:t>        </a:t>
            </a:r>
          </a:p>
          <a:p>
            <a:pPr marL="400050" lvl="1" indent="0">
              <a:buNone/>
            </a:pPr>
            <a:r>
              <a:rPr lang="en-US" sz="2400" dirty="0">
                <a:latin typeface="Courier New"/>
                <a:cs typeface="Courier New"/>
              </a:rPr>
              <a:t>	</a:t>
            </a:r>
            <a:r>
              <a:rPr lang="en-US" sz="2400" dirty="0" err="1">
                <a:latin typeface="Courier New"/>
                <a:cs typeface="Courier New"/>
              </a:rPr>
              <a:t>mypid</a:t>
            </a:r>
            <a:r>
              <a:rPr lang="en-US" sz="2400" dirty="0">
                <a:latin typeface="Courier New"/>
                <a:cs typeface="Courier New"/>
              </a:rPr>
              <a:t> = </a:t>
            </a:r>
            <a:r>
              <a:rPr lang="en-US" sz="2400" dirty="0" err="1">
                <a:latin typeface="Courier New"/>
                <a:cs typeface="Courier New"/>
              </a:rPr>
              <a:t>getpid</a:t>
            </a:r>
            <a:r>
              <a:rPr lang="en-US" sz="2400" dirty="0">
                <a:latin typeface="Courier New"/>
                <a:cs typeface="Courier New"/>
              </a:rPr>
              <a:t>();</a:t>
            </a:r>
          </a:p>
          <a:p>
            <a:pPr marL="400050" lvl="1" indent="0">
              <a:buNone/>
            </a:pPr>
            <a:r>
              <a:rPr lang="en-US" sz="2400" dirty="0">
                <a:latin typeface="Courier New"/>
                <a:cs typeface="Courier New"/>
              </a:rPr>
              <a:t>  	reboot(RB_REBOOT);</a:t>
            </a:r>
          </a:p>
          <a:p>
            <a:pPr marL="400050" lvl="1" indent="0">
              <a:buNone/>
            </a:pPr>
            <a:r>
              <a:rPr lang="en-US" sz="2400" dirty="0">
                <a:latin typeface="Courier New"/>
                <a:cs typeface="Courier New"/>
              </a:rPr>
              <a:t> 	return 0;</a:t>
            </a:r>
          </a:p>
          <a:p>
            <a:pPr marL="400050" lvl="1" indent="0">
              <a:buNone/>
            </a:pPr>
            <a:r>
              <a:rPr lang="en-US" sz="2400" dirty="0">
                <a:latin typeface="Courier New"/>
                <a:cs typeface="Courier New"/>
              </a:rPr>
              <a:t>} </a:t>
            </a:r>
          </a:p>
          <a:p>
            <a:endParaRPr lang="en-US" sz="2800" dirty="0">
              <a:latin typeface="Calibri"/>
              <a:cs typeface="Calibri"/>
            </a:endParaRPr>
          </a:p>
          <a:p>
            <a:pPr marL="400050" lvl="1" indent="0">
              <a:buNone/>
            </a:pPr>
            <a:r>
              <a:rPr lang="en-US" sz="2400" dirty="0">
                <a:latin typeface="Calibri"/>
                <a:cs typeface="Calibri"/>
              </a:rPr>
              <a:t>  </a:t>
            </a:r>
            <a:endParaRPr lang="en-US" sz="2400" dirty="0">
              <a:latin typeface="Courier New"/>
              <a:cs typeface="Courier New"/>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20</a:t>
            </a:fld>
            <a:endParaRPr lang="en-US"/>
          </a:p>
        </p:txBody>
      </p:sp>
    </p:spTree>
    <p:extLst>
      <p:ext uri="{BB962C8B-B14F-4D97-AF65-F5344CB8AC3E}">
        <p14:creationId xmlns:p14="http://schemas.microsoft.com/office/powerpoint/2010/main" val="4055903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304800"/>
            <a:ext cx="8229600" cy="1143000"/>
          </a:xfrm>
        </p:spPr>
        <p:txBody>
          <a:bodyPr/>
          <a:lstStyle/>
          <a:p>
            <a:pPr eaLnBrk="1" hangingPunct="1"/>
            <a:r>
              <a:rPr lang="en-US" sz="4000" dirty="0">
                <a:latin typeface="Calibri"/>
                <a:cs typeface="Calibri"/>
              </a:rPr>
              <a:t>    Step 3.1-4 </a:t>
            </a:r>
            <a:br>
              <a:rPr lang="en-US" sz="4000" dirty="0">
                <a:latin typeface="Calibri"/>
                <a:cs typeface="Calibri"/>
              </a:rPr>
            </a:br>
            <a:r>
              <a:rPr lang="en-US" sz="4000" dirty="0">
                <a:latin typeface="Calibri"/>
                <a:cs typeface="Calibri"/>
              </a:rPr>
              <a:t>Modify </a:t>
            </a:r>
            <a:r>
              <a:rPr lang="en-US" sz="4000" dirty="0" err="1">
                <a:latin typeface="Courier New"/>
                <a:cs typeface="Courier New"/>
              </a:rPr>
              <a:t>Makefile</a:t>
            </a:r>
            <a:r>
              <a:rPr lang="en-US" sz="4000" dirty="0">
                <a:latin typeface="Calibri"/>
                <a:cs typeface="Calibri"/>
              </a:rPr>
              <a:t> and </a:t>
            </a:r>
            <a:r>
              <a:rPr lang="en-US" sz="4000" dirty="0" err="1">
                <a:latin typeface="Courier New"/>
                <a:cs typeface="Courier New"/>
              </a:rPr>
              <a:t>depend.mk</a:t>
            </a:r>
            <a:r>
              <a:rPr lang="en-US" sz="4000" dirty="0">
                <a:latin typeface="Calibri"/>
                <a:cs typeface="Calibri"/>
              </a:rPr>
              <a:t> </a:t>
            </a:r>
            <a:endParaRPr lang="en-US" sz="4000" dirty="0">
              <a:latin typeface="Courier New"/>
              <a:ea typeface="MS PGothic" charset="0"/>
              <a:cs typeface="Courier New"/>
            </a:endParaRPr>
          </a:p>
        </p:txBody>
      </p:sp>
      <p:sp>
        <p:nvSpPr>
          <p:cNvPr id="4" name="Rectangle 3"/>
          <p:cNvSpPr txBox="1">
            <a:spLocks/>
          </p:cNvSpPr>
          <p:nvPr/>
        </p:nvSpPr>
        <p:spPr bwMode="auto">
          <a:xfrm>
            <a:off x="1981200" y="2133600"/>
            <a:ext cx="8229600" cy="40386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sz="2800" dirty="0">
                <a:latin typeface="Calibri"/>
                <a:cs typeface="Calibri"/>
              </a:rPr>
              <a:t>Modify </a:t>
            </a:r>
            <a:r>
              <a:rPr lang="en-US" sz="2800" dirty="0" err="1">
                <a:latin typeface="Courier New"/>
                <a:cs typeface="Courier New"/>
              </a:rPr>
              <a:t>Makefile</a:t>
            </a:r>
            <a:r>
              <a:rPr lang="en-US" sz="2800" dirty="0">
                <a:latin typeface="Calibri"/>
                <a:cs typeface="Calibri"/>
              </a:rPr>
              <a:t> and </a:t>
            </a:r>
            <a:r>
              <a:rPr lang="en-US" sz="2800" dirty="0" err="1">
                <a:latin typeface="Courier New"/>
                <a:cs typeface="Courier New"/>
              </a:rPr>
              <a:t>depend.mk</a:t>
            </a:r>
            <a:r>
              <a:rPr lang="en-US" sz="2800" dirty="0">
                <a:latin typeface="Courier New"/>
                <a:cs typeface="Courier New"/>
              </a:rPr>
              <a:t> </a:t>
            </a:r>
            <a:r>
              <a:rPr lang="en-US" sz="2800" dirty="0">
                <a:latin typeface="Calibri"/>
                <a:cs typeface="Calibri"/>
              </a:rPr>
              <a:t>by replacing </a:t>
            </a:r>
            <a:r>
              <a:rPr lang="en-US" sz="2800" dirty="0" err="1">
                <a:latin typeface="Courier New"/>
                <a:cs typeface="Courier New"/>
              </a:rPr>
              <a:t>forktest</a:t>
            </a:r>
            <a:r>
              <a:rPr lang="en-US" sz="2800" dirty="0">
                <a:latin typeface="Calibri"/>
                <a:cs typeface="Calibri"/>
              </a:rPr>
              <a:t> with </a:t>
            </a:r>
            <a:r>
              <a:rPr lang="en-US" sz="2800" dirty="0" err="1">
                <a:latin typeface="Courier New"/>
                <a:cs typeface="Courier New"/>
              </a:rPr>
              <a:t>getpidtest</a:t>
            </a:r>
            <a:endParaRPr lang="en-US" sz="2800" dirty="0">
              <a:latin typeface="Courier New"/>
              <a:cs typeface="Courier New"/>
            </a:endParaRPr>
          </a:p>
          <a:p>
            <a:endParaRPr lang="en-US" sz="2800" dirty="0">
              <a:latin typeface="Calibri"/>
              <a:cs typeface="Calibri"/>
            </a:endParaRPr>
          </a:p>
          <a:p>
            <a:pPr marL="400050" lvl="1" indent="0">
              <a:buNone/>
            </a:pPr>
            <a:r>
              <a:rPr lang="en-US" sz="2400" dirty="0">
                <a:latin typeface="Calibri"/>
                <a:cs typeface="Calibri"/>
              </a:rPr>
              <a:t>  </a:t>
            </a:r>
            <a:endParaRPr lang="en-US" sz="2400" dirty="0">
              <a:latin typeface="Courier New"/>
              <a:cs typeface="Courier New"/>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21</a:t>
            </a:fld>
            <a:endParaRPr lang="en-US"/>
          </a:p>
        </p:txBody>
      </p:sp>
    </p:spTree>
    <p:extLst>
      <p:ext uri="{BB962C8B-B14F-4D97-AF65-F5344CB8AC3E}">
        <p14:creationId xmlns:p14="http://schemas.microsoft.com/office/powerpoint/2010/main" val="3749648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304800"/>
            <a:ext cx="8229600" cy="1143000"/>
          </a:xfrm>
        </p:spPr>
        <p:txBody>
          <a:bodyPr/>
          <a:lstStyle/>
          <a:p>
            <a:pPr eaLnBrk="1" hangingPunct="1"/>
            <a:r>
              <a:rPr lang="en-US" sz="4000" dirty="0">
                <a:latin typeface="Calibri"/>
                <a:cs typeface="Calibri"/>
              </a:rPr>
              <a:t>    Step 3.1-5 </a:t>
            </a:r>
            <a:br>
              <a:rPr lang="en-US" sz="4000" dirty="0">
                <a:latin typeface="Calibri"/>
                <a:cs typeface="Calibri"/>
              </a:rPr>
            </a:br>
            <a:r>
              <a:rPr lang="en-US" sz="4000" dirty="0">
                <a:latin typeface="Calibri"/>
                <a:cs typeface="Calibri"/>
              </a:rPr>
              <a:t>Compile </a:t>
            </a:r>
            <a:r>
              <a:rPr lang="en-US" sz="4000" dirty="0" err="1">
                <a:latin typeface="Courier New"/>
                <a:cs typeface="Courier New"/>
              </a:rPr>
              <a:t>getpidtest.c</a:t>
            </a:r>
            <a:r>
              <a:rPr lang="en-US" sz="4000" dirty="0">
                <a:latin typeface="Calibri"/>
                <a:cs typeface="Calibri"/>
              </a:rPr>
              <a:t>  </a:t>
            </a:r>
            <a:endParaRPr lang="en-US" sz="4000" dirty="0">
              <a:latin typeface="Courier New"/>
              <a:ea typeface="MS PGothic" charset="0"/>
              <a:cs typeface="Courier New"/>
            </a:endParaRPr>
          </a:p>
        </p:txBody>
      </p:sp>
      <p:sp>
        <p:nvSpPr>
          <p:cNvPr id="4" name="Rectangle 3"/>
          <p:cNvSpPr txBox="1">
            <a:spLocks/>
          </p:cNvSpPr>
          <p:nvPr/>
        </p:nvSpPr>
        <p:spPr bwMode="auto">
          <a:xfrm>
            <a:off x="1981200" y="1676400"/>
            <a:ext cx="8229600" cy="44958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sz="2800" dirty="0">
                <a:latin typeface="Calibri"/>
                <a:cs typeface="Calibri"/>
              </a:rPr>
              <a:t>Compile </a:t>
            </a:r>
            <a:r>
              <a:rPr lang="en-US" sz="2800" dirty="0" err="1">
                <a:latin typeface="Courier New"/>
                <a:cs typeface="Courier New"/>
              </a:rPr>
              <a:t>getpidtest.c</a:t>
            </a:r>
            <a:r>
              <a:rPr lang="en-US" sz="2800" dirty="0">
                <a:latin typeface="Calibri"/>
                <a:cs typeface="Calibri"/>
              </a:rPr>
              <a:t> using </a:t>
            </a:r>
            <a:r>
              <a:rPr lang="en-US" sz="2800" dirty="0">
                <a:latin typeface="Courier New"/>
                <a:cs typeface="Courier New"/>
              </a:rPr>
              <a:t>cs161-gcc</a:t>
            </a:r>
            <a:r>
              <a:rPr lang="en-US" sz="2800" dirty="0">
                <a:latin typeface="Calibri"/>
                <a:cs typeface="Calibri"/>
              </a:rPr>
              <a:t>. This can be done through running </a:t>
            </a:r>
            <a:r>
              <a:rPr lang="en-US" sz="2800" dirty="0" err="1">
                <a:latin typeface="Calibri"/>
                <a:cs typeface="Calibri"/>
              </a:rPr>
              <a:t>Makefile</a:t>
            </a:r>
            <a:r>
              <a:rPr lang="en-US" sz="2800" dirty="0">
                <a:latin typeface="Calibri"/>
                <a:cs typeface="Calibri"/>
              </a:rPr>
              <a:t> as below. </a:t>
            </a:r>
          </a:p>
          <a:p>
            <a:pPr marL="800100" lvl="2" indent="0">
              <a:buNone/>
            </a:pPr>
            <a:r>
              <a:rPr lang="en-US" sz="2800" dirty="0">
                <a:latin typeface="Courier New"/>
                <a:cs typeface="Courier New"/>
              </a:rPr>
              <a:t>%make</a:t>
            </a:r>
          </a:p>
          <a:p>
            <a:pPr marL="800100" lvl="2" indent="0">
              <a:buNone/>
            </a:pPr>
            <a:endParaRPr lang="en-US" sz="2800" dirty="0">
              <a:latin typeface="Courier New"/>
              <a:cs typeface="Courier New"/>
            </a:endParaRPr>
          </a:p>
          <a:p>
            <a:r>
              <a:rPr lang="en-US" sz="2800" dirty="0">
                <a:latin typeface="Calibri"/>
                <a:cs typeface="Calibri"/>
              </a:rPr>
              <a:t>The make utility program compile </a:t>
            </a:r>
            <a:r>
              <a:rPr lang="en-US" sz="2800" dirty="0" err="1">
                <a:latin typeface="Courier New"/>
                <a:cs typeface="Courier New"/>
              </a:rPr>
              <a:t>getpidtest.c</a:t>
            </a:r>
            <a:r>
              <a:rPr lang="en-US" sz="2800" dirty="0">
                <a:latin typeface="Courier New"/>
                <a:cs typeface="Courier New"/>
              </a:rPr>
              <a:t> </a:t>
            </a:r>
            <a:r>
              <a:rPr lang="en-US" sz="2800" dirty="0">
                <a:latin typeface="Calibri"/>
                <a:cs typeface="Calibri"/>
              </a:rPr>
              <a:t>and generate an execute file called </a:t>
            </a:r>
            <a:r>
              <a:rPr lang="en-US" sz="2800" dirty="0" err="1">
                <a:latin typeface="Courier New"/>
                <a:cs typeface="Courier New"/>
              </a:rPr>
              <a:t>getpidtest</a:t>
            </a:r>
            <a:r>
              <a:rPr lang="en-US" sz="2800" dirty="0">
                <a:latin typeface="Courier New"/>
                <a:cs typeface="Courier New"/>
              </a:rPr>
              <a:t> </a:t>
            </a:r>
            <a:endParaRPr lang="en-US" sz="2400" dirty="0">
              <a:latin typeface="Courier New"/>
              <a:cs typeface="Courier New"/>
            </a:endParaRPr>
          </a:p>
          <a:p>
            <a:endParaRPr lang="en-US" sz="2800" dirty="0">
              <a:latin typeface="Calibri"/>
              <a:cs typeface="Calibri"/>
            </a:endParaRPr>
          </a:p>
          <a:p>
            <a:endParaRPr lang="en-US" sz="2400" dirty="0">
              <a:latin typeface="Courier New"/>
              <a:cs typeface="Courier New"/>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22</a:t>
            </a:fld>
            <a:endParaRPr lang="en-US"/>
          </a:p>
        </p:txBody>
      </p:sp>
    </p:spTree>
    <p:extLst>
      <p:ext uri="{BB962C8B-B14F-4D97-AF65-F5344CB8AC3E}">
        <p14:creationId xmlns:p14="http://schemas.microsoft.com/office/powerpoint/2010/main" val="4079741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304800"/>
            <a:ext cx="8229600" cy="1905000"/>
          </a:xfrm>
        </p:spPr>
        <p:txBody>
          <a:bodyPr/>
          <a:lstStyle/>
          <a:p>
            <a:pPr eaLnBrk="1" hangingPunct="1"/>
            <a:r>
              <a:rPr lang="en-US" sz="4000" dirty="0">
                <a:latin typeface="Calibri"/>
                <a:cs typeface="Calibri"/>
              </a:rPr>
              <a:t>    Step 3.1-6 </a:t>
            </a:r>
            <a:br>
              <a:rPr lang="en-US" sz="4000" dirty="0">
                <a:latin typeface="Calibri"/>
                <a:cs typeface="Calibri"/>
              </a:rPr>
            </a:br>
            <a:r>
              <a:rPr lang="en-US" sz="4000" dirty="0">
                <a:latin typeface="Calibri"/>
                <a:cs typeface="Calibri"/>
              </a:rPr>
              <a:t>Copy the executable file to the root directory  </a:t>
            </a:r>
            <a:endParaRPr lang="en-US" sz="4000" dirty="0">
              <a:latin typeface="Courier New"/>
              <a:ea typeface="MS PGothic" charset="0"/>
              <a:cs typeface="Courier New"/>
            </a:endParaRPr>
          </a:p>
        </p:txBody>
      </p:sp>
      <p:sp>
        <p:nvSpPr>
          <p:cNvPr id="4" name="Rectangle 3"/>
          <p:cNvSpPr txBox="1">
            <a:spLocks/>
          </p:cNvSpPr>
          <p:nvPr/>
        </p:nvSpPr>
        <p:spPr bwMode="auto">
          <a:xfrm>
            <a:off x="1905000" y="2514600"/>
            <a:ext cx="8686800" cy="36576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sz="2800" dirty="0">
                <a:latin typeface="Calibri"/>
                <a:cs typeface="Calibri"/>
              </a:rPr>
              <a:t>Copy the executable file </a:t>
            </a:r>
            <a:r>
              <a:rPr lang="en-US" sz="2800" dirty="0" err="1">
                <a:latin typeface="Calibri"/>
                <a:cs typeface="Calibri"/>
              </a:rPr>
              <a:t>getpidtest</a:t>
            </a:r>
            <a:r>
              <a:rPr lang="en-US" sz="2800" dirty="0">
                <a:latin typeface="Calibri"/>
                <a:cs typeface="Calibri"/>
              </a:rPr>
              <a:t> into ~/cs161/root/</a:t>
            </a:r>
            <a:r>
              <a:rPr lang="en-US" sz="2800" dirty="0" err="1">
                <a:latin typeface="Calibri"/>
                <a:cs typeface="Calibri"/>
              </a:rPr>
              <a:t>testbin</a:t>
            </a:r>
            <a:r>
              <a:rPr lang="en-US" sz="2800" dirty="0">
                <a:latin typeface="Calibri"/>
                <a:cs typeface="Calibri"/>
              </a:rPr>
              <a:t> </a:t>
            </a:r>
          </a:p>
          <a:p>
            <a:pPr marL="0" indent="0">
              <a:buNone/>
            </a:pPr>
            <a:r>
              <a:rPr lang="en-US" sz="2000" dirty="0">
                <a:latin typeface="Courier New"/>
                <a:cs typeface="Courier New"/>
              </a:rPr>
              <a:t> </a:t>
            </a:r>
          </a:p>
          <a:p>
            <a:pPr marL="0" indent="0">
              <a:buNone/>
            </a:pPr>
            <a:r>
              <a:rPr lang="en-US" sz="2400" dirty="0">
                <a:latin typeface="Courier New"/>
                <a:cs typeface="Courier New"/>
              </a:rPr>
              <a:t>%</a:t>
            </a:r>
            <a:r>
              <a:rPr lang="en-US" sz="2400" dirty="0" err="1">
                <a:latin typeface="Courier New"/>
                <a:cs typeface="Courier New"/>
              </a:rPr>
              <a:t>cp</a:t>
            </a:r>
            <a:r>
              <a:rPr lang="en-US" sz="2400" dirty="0">
                <a:latin typeface="Courier New"/>
                <a:cs typeface="Courier New"/>
              </a:rPr>
              <a:t> </a:t>
            </a:r>
            <a:r>
              <a:rPr lang="en-US" sz="2400" dirty="0" err="1">
                <a:latin typeface="Courier New"/>
                <a:cs typeface="Courier New"/>
              </a:rPr>
              <a:t>getpidtest</a:t>
            </a:r>
            <a:r>
              <a:rPr lang="en-US" sz="2400" dirty="0">
                <a:latin typeface="Courier New"/>
                <a:cs typeface="Courier New"/>
              </a:rPr>
              <a:t> ~/cs161/root/</a:t>
            </a:r>
            <a:r>
              <a:rPr lang="en-US" sz="2400" dirty="0" err="1">
                <a:latin typeface="Courier New"/>
                <a:cs typeface="Courier New"/>
              </a:rPr>
              <a:t>testbin</a:t>
            </a:r>
            <a:r>
              <a:rPr lang="en-US" sz="2400" dirty="0">
                <a:latin typeface="Courier New"/>
                <a:cs typeface="Courier New"/>
              </a:rPr>
              <a:t>/</a:t>
            </a:r>
            <a:r>
              <a:rPr lang="en-US" sz="2400" dirty="0" err="1">
                <a:latin typeface="Courier New"/>
                <a:cs typeface="Courier New"/>
              </a:rPr>
              <a:t>getpidtest</a:t>
            </a:r>
            <a:endParaRPr lang="en-US" sz="2400" dirty="0">
              <a:latin typeface="Courier New"/>
              <a:cs typeface="Courier New"/>
            </a:endParaRPr>
          </a:p>
          <a:p>
            <a:endParaRPr lang="en-US" sz="2800" dirty="0">
              <a:latin typeface="Calibri"/>
              <a:cs typeface="Calibri"/>
            </a:endParaRPr>
          </a:p>
          <a:p>
            <a:r>
              <a:rPr lang="en-US" sz="2800" dirty="0">
                <a:latin typeface="Calibri"/>
                <a:cs typeface="Calibri"/>
              </a:rPr>
              <a:t>The above executable file will be loaded by OS/161 through the p command in the main menu. </a:t>
            </a:r>
          </a:p>
          <a:p>
            <a:endParaRPr lang="en-US" sz="2400" dirty="0">
              <a:latin typeface="Courier New"/>
              <a:cs typeface="Courier New"/>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23</a:t>
            </a:fld>
            <a:endParaRPr lang="en-US"/>
          </a:p>
        </p:txBody>
      </p:sp>
    </p:spTree>
    <p:extLst>
      <p:ext uri="{BB962C8B-B14F-4D97-AF65-F5344CB8AC3E}">
        <p14:creationId xmlns:p14="http://schemas.microsoft.com/office/powerpoint/2010/main" val="3531688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295400" y="304800"/>
            <a:ext cx="9982200" cy="1905000"/>
          </a:xfrm>
        </p:spPr>
        <p:txBody>
          <a:bodyPr/>
          <a:lstStyle/>
          <a:p>
            <a:pPr eaLnBrk="1" hangingPunct="1"/>
            <a:r>
              <a:rPr lang="en-US" sz="4000" dirty="0">
                <a:latin typeface="Calibri"/>
                <a:cs typeface="Calibri"/>
              </a:rPr>
              <a:t>    Step 3.2 Run the User Program in OS/161 </a:t>
            </a:r>
            <a:endParaRPr lang="en-US" sz="4000" dirty="0">
              <a:latin typeface="Courier New"/>
              <a:ea typeface="MS PGothic" charset="0"/>
              <a:cs typeface="Courier New"/>
            </a:endParaRPr>
          </a:p>
        </p:txBody>
      </p:sp>
      <p:sp>
        <p:nvSpPr>
          <p:cNvPr id="4" name="Rectangle 3"/>
          <p:cNvSpPr txBox="1">
            <a:spLocks/>
          </p:cNvSpPr>
          <p:nvPr/>
        </p:nvSpPr>
        <p:spPr bwMode="auto">
          <a:xfrm>
            <a:off x="1981200" y="2514600"/>
            <a:ext cx="8229600" cy="36576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sz="2800" dirty="0">
                <a:latin typeface="Calibri"/>
                <a:cs typeface="Calibri"/>
              </a:rPr>
              <a:t>You can follow the instructions below to run the testing program created in Step 3.1:  </a:t>
            </a:r>
          </a:p>
          <a:p>
            <a:pPr marL="400050" lvl="1" indent="0">
              <a:buNone/>
            </a:pPr>
            <a:r>
              <a:rPr lang="en-US" sz="2400" dirty="0">
                <a:latin typeface="Courier New"/>
                <a:cs typeface="Courier New"/>
              </a:rPr>
              <a:t>%cd ~/cs161/root</a:t>
            </a:r>
          </a:p>
          <a:p>
            <a:pPr marL="400050" lvl="1" indent="0">
              <a:buNone/>
            </a:pPr>
            <a:r>
              <a:rPr lang="en-US" sz="2400" dirty="0">
                <a:latin typeface="Courier New"/>
                <a:cs typeface="Courier New"/>
              </a:rPr>
              <a:t>%./sys161 kernel</a:t>
            </a:r>
          </a:p>
          <a:p>
            <a:pPr marL="400050" lvl="1" indent="0">
              <a:buNone/>
            </a:pPr>
            <a:endParaRPr lang="en-US" sz="2400" dirty="0">
              <a:latin typeface="Courier New"/>
              <a:cs typeface="Courier New"/>
            </a:endParaRPr>
          </a:p>
          <a:p>
            <a:r>
              <a:rPr lang="en-US" sz="2800">
                <a:latin typeface="Calibri"/>
                <a:cs typeface="Calibri"/>
              </a:rPr>
              <a:t>In </a:t>
            </a:r>
            <a:r>
              <a:rPr lang="en-US" sz="2800" dirty="0">
                <a:latin typeface="Calibri"/>
                <a:cs typeface="Calibri"/>
              </a:rPr>
              <a:t>the menu prompt type:</a:t>
            </a:r>
          </a:p>
          <a:p>
            <a:pPr marL="400050" lvl="1" indent="0">
              <a:buNone/>
            </a:pPr>
            <a:r>
              <a:rPr lang="en-US" sz="2400" dirty="0">
                <a:latin typeface="Courier New"/>
                <a:cs typeface="Courier New"/>
              </a:rPr>
              <a:t>p /</a:t>
            </a:r>
            <a:r>
              <a:rPr lang="en-US" sz="2400" dirty="0" err="1">
                <a:latin typeface="Courier New"/>
                <a:cs typeface="Courier New"/>
              </a:rPr>
              <a:t>testbin</a:t>
            </a:r>
            <a:r>
              <a:rPr lang="en-US" sz="2400" dirty="0">
                <a:latin typeface="Courier New"/>
                <a:cs typeface="Courier New"/>
              </a:rPr>
              <a:t>/</a:t>
            </a:r>
            <a:r>
              <a:rPr lang="en-US" sz="2400" dirty="0" err="1">
                <a:latin typeface="Courier New"/>
                <a:cs typeface="Courier New"/>
              </a:rPr>
              <a:t>getpidtest</a:t>
            </a:r>
            <a:endParaRPr lang="en-US" sz="2400" dirty="0">
              <a:latin typeface="Courier New"/>
              <a:cs typeface="Courier New"/>
            </a:endParaRPr>
          </a:p>
          <a:p>
            <a:endParaRPr lang="en-US" sz="2400" dirty="0">
              <a:latin typeface="Courier New"/>
              <a:cs typeface="Courier New"/>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24</a:t>
            </a:fld>
            <a:endParaRPr lang="en-US"/>
          </a:p>
        </p:txBody>
      </p:sp>
    </p:spTree>
    <p:extLst>
      <p:ext uri="{BB962C8B-B14F-4D97-AF65-F5344CB8AC3E}">
        <p14:creationId xmlns:p14="http://schemas.microsoft.com/office/powerpoint/2010/main" val="657509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304800"/>
            <a:ext cx="8229600" cy="1905000"/>
          </a:xfrm>
        </p:spPr>
        <p:txBody>
          <a:bodyPr/>
          <a:lstStyle/>
          <a:p>
            <a:pPr eaLnBrk="1" hangingPunct="1"/>
            <a:r>
              <a:rPr lang="en-US" dirty="0">
                <a:latin typeface="Calibri"/>
                <a:cs typeface="Calibri"/>
              </a:rPr>
              <a:t>    Reference</a:t>
            </a:r>
            <a:endParaRPr lang="en-US" dirty="0">
              <a:latin typeface="Courier New"/>
              <a:ea typeface="MS PGothic" charset="0"/>
              <a:cs typeface="Courier New"/>
            </a:endParaRPr>
          </a:p>
        </p:txBody>
      </p:sp>
      <p:sp>
        <p:nvSpPr>
          <p:cNvPr id="4" name="Rectangle 3"/>
          <p:cNvSpPr txBox="1">
            <a:spLocks/>
          </p:cNvSpPr>
          <p:nvPr/>
        </p:nvSpPr>
        <p:spPr bwMode="auto">
          <a:xfrm>
            <a:off x="1981200" y="2057400"/>
            <a:ext cx="8229600" cy="36576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pPr marL="0" indent="0">
              <a:buNone/>
            </a:pPr>
            <a:r>
              <a:rPr lang="en-US" dirty="0">
                <a:latin typeface="Calibri"/>
                <a:cs typeface="Calibri"/>
              </a:rPr>
              <a:t>A PDF file:</a:t>
            </a:r>
          </a:p>
          <a:p>
            <a:pPr marL="0" indent="0">
              <a:buNone/>
            </a:pPr>
            <a:endParaRPr lang="en-US" dirty="0">
              <a:latin typeface="Calibri"/>
              <a:cs typeface="Calibri"/>
            </a:endParaRPr>
          </a:p>
          <a:p>
            <a:pPr marL="0" indent="0">
              <a:buNone/>
            </a:pPr>
            <a:r>
              <a:rPr lang="en-US" dirty="0">
                <a:latin typeface="Calibri"/>
                <a:cs typeface="Calibri"/>
              </a:rPr>
              <a:t>Project 4 Adding System </a:t>
            </a:r>
            <a:r>
              <a:rPr lang="en-US" dirty="0" err="1">
                <a:latin typeface="Calibri"/>
                <a:cs typeface="Calibri"/>
              </a:rPr>
              <a:t>Calls.pdf</a:t>
            </a:r>
            <a:endParaRPr lang="en-US" dirty="0">
              <a:latin typeface="Calibri"/>
              <a:cs typeface="Calibri"/>
            </a:endParaRPr>
          </a:p>
          <a:p>
            <a:endParaRPr lang="en-US" sz="2400" dirty="0">
              <a:latin typeface="Courier New"/>
              <a:cs typeface="Courier New"/>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25</a:t>
            </a:fld>
            <a:endParaRPr lang="en-US"/>
          </a:p>
        </p:txBody>
      </p:sp>
    </p:spTree>
    <p:extLst>
      <p:ext uri="{BB962C8B-B14F-4D97-AF65-F5344CB8AC3E}">
        <p14:creationId xmlns:p14="http://schemas.microsoft.com/office/powerpoint/2010/main" val="307089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52650" y="609600"/>
            <a:ext cx="7448550" cy="1219200"/>
          </a:xfrm>
          <a:noFill/>
          <a:extLst>
            <a:ext uri="{91240B29-F687-4f45-9708-019B960494DF}">
              <a14:hiddenLine xmlns:a14="http://schemas.microsoft.com/office/drawing/2010/main" xmlns=""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dirty="0">
                <a:latin typeface="Calibri"/>
                <a:ea typeface="MS PGothic" charset="0"/>
                <a:cs typeface="Calibri"/>
              </a:rPr>
              <a:t>System Call: </a:t>
            </a:r>
            <a:r>
              <a:rPr lang="en-US" dirty="0" err="1">
                <a:latin typeface="Courier New"/>
                <a:cs typeface="Courier New"/>
              </a:rPr>
              <a:t>sys_reboot</a:t>
            </a:r>
            <a:r>
              <a:rPr lang="en-US" dirty="0">
                <a:latin typeface="Courier New"/>
                <a:cs typeface="Courier New"/>
              </a:rPr>
              <a:t>()</a:t>
            </a:r>
            <a:br>
              <a:rPr lang="en-US" dirty="0">
                <a:latin typeface="Courier New"/>
                <a:cs typeface="Courier New"/>
              </a:rPr>
            </a:br>
            <a:br>
              <a:rPr lang="en-US" dirty="0">
                <a:latin typeface="Courier New"/>
                <a:cs typeface="Courier New"/>
              </a:rPr>
            </a:br>
            <a:r>
              <a:rPr lang="en-US" sz="3200" dirty="0">
                <a:latin typeface="Courier New"/>
                <a:cs typeface="Courier New"/>
              </a:rPr>
              <a:t>In </a:t>
            </a:r>
            <a:r>
              <a:rPr lang="en-US" sz="3200" dirty="0" err="1">
                <a:latin typeface="Courier New"/>
                <a:cs typeface="Courier New"/>
              </a:rPr>
              <a:t>src</a:t>
            </a:r>
            <a:r>
              <a:rPr lang="en-US" sz="3200" dirty="0">
                <a:latin typeface="Courier New"/>
                <a:cs typeface="Courier New"/>
              </a:rPr>
              <a:t>/kern/include/</a:t>
            </a:r>
            <a:r>
              <a:rPr lang="en-US" sz="3200" dirty="0" err="1">
                <a:latin typeface="Courier New"/>
                <a:cs typeface="Courier New"/>
              </a:rPr>
              <a:t>syscall.h</a:t>
            </a:r>
            <a:endParaRPr lang="en-US" altLang="zh-CN" sz="3200" dirty="0">
              <a:latin typeface="Calibri" charset="0"/>
              <a:ea typeface="宋体" charset="0"/>
              <a:cs typeface="宋体" charset="0"/>
            </a:endParaRPr>
          </a:p>
        </p:txBody>
      </p:sp>
      <p:pic>
        <p:nvPicPr>
          <p:cNvPr id="2" name="Picture 1"/>
          <p:cNvPicPr>
            <a:picLocks noChangeAspect="1"/>
          </p:cNvPicPr>
          <p:nvPr/>
        </p:nvPicPr>
        <p:blipFill>
          <a:blip r:embed="rId3"/>
          <a:stretch>
            <a:fillRect/>
          </a:stretch>
        </p:blipFill>
        <p:spPr>
          <a:xfrm>
            <a:off x="1548014" y="2362201"/>
            <a:ext cx="9119987" cy="2819922"/>
          </a:xfrm>
          <a:prstGeom prst="rect">
            <a:avLst/>
          </a:prstGeom>
        </p:spPr>
      </p:pic>
      <p:sp>
        <p:nvSpPr>
          <p:cNvPr id="3" name="Slide Number Placeholder 2"/>
          <p:cNvSpPr>
            <a:spLocks noGrp="1"/>
          </p:cNvSpPr>
          <p:nvPr>
            <p:ph type="sldNum" sz="quarter" idx="11"/>
          </p:nvPr>
        </p:nvSpPr>
        <p:spPr/>
        <p:txBody>
          <a:bodyPr/>
          <a:lstStyle/>
          <a:p>
            <a:fld id="{211DD708-9C6C-BC4A-8ACC-1131D652BA95}" type="slidenum">
              <a:rPr lang="en-US" smtClean="0"/>
              <a:pPr/>
              <a:t>3</a:t>
            </a:fld>
            <a:endParaRPr lang="en-US"/>
          </a:p>
        </p:txBody>
      </p:sp>
    </p:spTree>
    <p:extLst>
      <p:ext uri="{BB962C8B-B14F-4D97-AF65-F5344CB8AC3E}">
        <p14:creationId xmlns:p14="http://schemas.microsoft.com/office/powerpoint/2010/main" val="224649974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0C4AF5B0-A05E-724A-87E2-3CBAB181D8A1}" type="slidenum">
              <a:rPr lang="en-US" smtClean="0"/>
              <a:pPr/>
              <a:t>4</a:t>
            </a:fld>
            <a:endParaRPr lang="en-US"/>
          </a:p>
        </p:txBody>
      </p:sp>
      <p:pic>
        <p:nvPicPr>
          <p:cNvPr id="3" name="Picture 2"/>
          <p:cNvPicPr>
            <a:picLocks noChangeAspect="1"/>
          </p:cNvPicPr>
          <p:nvPr/>
        </p:nvPicPr>
        <p:blipFill>
          <a:blip r:embed="rId3"/>
          <a:stretch>
            <a:fillRect/>
          </a:stretch>
        </p:blipFill>
        <p:spPr>
          <a:xfrm>
            <a:off x="2400300" y="0"/>
            <a:ext cx="7581900" cy="6858000"/>
          </a:xfrm>
          <a:prstGeom prst="rect">
            <a:avLst/>
          </a:prstGeom>
        </p:spPr>
      </p:pic>
      <p:sp>
        <p:nvSpPr>
          <p:cNvPr id="4" name="Rectangle 3"/>
          <p:cNvSpPr/>
          <p:nvPr/>
        </p:nvSpPr>
        <p:spPr>
          <a:xfrm>
            <a:off x="4953000" y="457201"/>
            <a:ext cx="7010400" cy="461665"/>
          </a:xfrm>
          <a:prstGeom prst="rect">
            <a:avLst/>
          </a:prstGeom>
        </p:spPr>
        <p:txBody>
          <a:bodyPr wrap="square">
            <a:spAutoFit/>
          </a:bodyPr>
          <a:lstStyle/>
          <a:p>
            <a:r>
              <a:rPr lang="en-US" dirty="0">
                <a:solidFill>
                  <a:srgbClr val="FF0000"/>
                </a:solidFill>
                <a:latin typeface="Courier New"/>
                <a:cs typeface="Courier New"/>
              </a:rPr>
              <a:t>In </a:t>
            </a:r>
            <a:r>
              <a:rPr lang="en-US" dirty="0" err="1">
                <a:solidFill>
                  <a:srgbClr val="FF0000"/>
                </a:solidFill>
                <a:latin typeface="Courier New"/>
                <a:cs typeface="Courier New"/>
              </a:rPr>
              <a:t>src</a:t>
            </a:r>
            <a:r>
              <a:rPr lang="en-US" dirty="0">
                <a:solidFill>
                  <a:srgbClr val="FF0000"/>
                </a:solidFill>
                <a:latin typeface="Courier New"/>
                <a:cs typeface="Courier New"/>
              </a:rPr>
              <a:t>/kern/arch/</a:t>
            </a:r>
            <a:r>
              <a:rPr lang="en-US" dirty="0" err="1">
                <a:solidFill>
                  <a:srgbClr val="FF0000"/>
                </a:solidFill>
                <a:latin typeface="Courier New"/>
                <a:cs typeface="Courier New"/>
              </a:rPr>
              <a:t>mips</a:t>
            </a:r>
            <a:r>
              <a:rPr lang="en-US" dirty="0">
                <a:solidFill>
                  <a:srgbClr val="FF0000"/>
                </a:solidFill>
                <a:latin typeface="Courier New"/>
                <a:cs typeface="Courier New"/>
              </a:rPr>
              <a:t>/</a:t>
            </a:r>
            <a:r>
              <a:rPr lang="en-US" dirty="0" err="1">
                <a:solidFill>
                  <a:srgbClr val="FF0000"/>
                </a:solidFill>
                <a:latin typeface="Courier New"/>
                <a:cs typeface="Courier New"/>
              </a:rPr>
              <a:t>mips</a:t>
            </a:r>
            <a:r>
              <a:rPr lang="en-US" dirty="0">
                <a:solidFill>
                  <a:srgbClr val="FF0000"/>
                </a:solidFill>
                <a:latin typeface="Courier New"/>
                <a:cs typeface="Courier New"/>
              </a:rPr>
              <a:t>/</a:t>
            </a:r>
            <a:r>
              <a:rPr lang="en-US" dirty="0" err="1">
                <a:solidFill>
                  <a:srgbClr val="FF0000"/>
                </a:solidFill>
                <a:latin typeface="Courier New"/>
                <a:cs typeface="Courier New"/>
              </a:rPr>
              <a:t>syscall.c</a:t>
            </a:r>
            <a:endParaRPr lang="en-US" dirty="0">
              <a:solidFill>
                <a:srgbClr val="FF0000"/>
              </a:solidFill>
            </a:endParaRPr>
          </a:p>
        </p:txBody>
      </p:sp>
    </p:spTree>
    <p:extLst>
      <p:ext uri="{BB962C8B-B14F-4D97-AF65-F5344CB8AC3E}">
        <p14:creationId xmlns:p14="http://schemas.microsoft.com/office/powerpoint/2010/main" val="3901061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ourier New" panose="02070309020205020404" pitchFamily="49" charset="0"/>
              </a:rPr>
              <a:t>Which function calls </a:t>
            </a:r>
            <a:r>
              <a:rPr lang="en-US" dirty="0" err="1">
                <a:latin typeface="Courier New" panose="02070309020205020404" pitchFamily="49" charset="0"/>
                <a:cs typeface="Courier New" panose="02070309020205020404" pitchFamily="49" charset="0"/>
              </a:rPr>
              <a:t>mips_syscall</a:t>
            </a:r>
            <a:r>
              <a:rPr lang="en-US" dirty="0">
                <a:latin typeface="Courier New" panose="02070309020205020404" pitchFamily="49" charset="0"/>
                <a:cs typeface="Courier New" panose="02070309020205020404" pitchFamily="49" charset="0"/>
              </a:rPr>
              <a:t>()?</a:t>
            </a:r>
          </a:p>
        </p:txBody>
      </p:sp>
      <p:sp>
        <p:nvSpPr>
          <p:cNvPr id="3" name="Slide Number Placeholder 2"/>
          <p:cNvSpPr>
            <a:spLocks noGrp="1"/>
          </p:cNvSpPr>
          <p:nvPr>
            <p:ph type="sldNum" sz="quarter" idx="11"/>
          </p:nvPr>
        </p:nvSpPr>
        <p:spPr/>
        <p:txBody>
          <a:bodyPr/>
          <a:lstStyle/>
          <a:p>
            <a:fld id="{F2AB741D-3059-9749-806A-40E1FE40CF46}" type="slidenum">
              <a:rPr lang="en-US" smtClean="0"/>
              <a:pPr/>
              <a:t>5</a:t>
            </a:fld>
            <a:endParaRPr lang="en-US"/>
          </a:p>
        </p:txBody>
      </p:sp>
      <p:sp>
        <p:nvSpPr>
          <p:cNvPr id="11" name="Rectangle 10"/>
          <p:cNvSpPr>
            <a:spLocks noChangeArrowheads="1"/>
          </p:cNvSpPr>
          <p:nvPr/>
        </p:nvSpPr>
        <p:spPr bwMode="auto">
          <a:xfrm>
            <a:off x="3200400" y="5004759"/>
            <a:ext cx="6019800" cy="52386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err="1">
                <a:latin typeface="Courier New" panose="02070309020205020404" pitchFamily="49" charset="0"/>
                <a:cs typeface="Courier New" panose="02070309020205020404" pitchFamily="49" charset="0"/>
              </a:rPr>
              <a:t>mips_syscall</a:t>
            </a:r>
            <a:r>
              <a:rPr lang="en-US" sz="2800" dirty="0">
                <a:latin typeface="Courier New" panose="02070309020205020404" pitchFamily="49" charset="0"/>
                <a:cs typeface="Courier New" panose="02070309020205020404" pitchFamily="49" charset="0"/>
              </a:rPr>
              <a:t>()</a:t>
            </a:r>
            <a:endParaRPr lang="en-US" sz="2800" dirty="0">
              <a:solidFill>
                <a:srgbClr val="000681"/>
              </a:solidFill>
              <a:latin typeface="Courier New" panose="02070309020205020404" pitchFamily="49" charset="0"/>
              <a:cs typeface="Courier New" panose="02070309020205020404" pitchFamily="49" charset="0"/>
            </a:endParaRPr>
          </a:p>
        </p:txBody>
      </p:sp>
      <p:grpSp>
        <p:nvGrpSpPr>
          <p:cNvPr id="8" name="Group 7"/>
          <p:cNvGrpSpPr/>
          <p:nvPr/>
        </p:nvGrpSpPr>
        <p:grpSpPr>
          <a:xfrm>
            <a:off x="3200400" y="3480760"/>
            <a:ext cx="5867400" cy="1455515"/>
            <a:chOff x="1676400" y="3480759"/>
            <a:chExt cx="5867400" cy="1455515"/>
          </a:xfrm>
        </p:grpSpPr>
        <p:sp>
          <p:nvSpPr>
            <p:cNvPr id="12" name="Down Arrow 11"/>
            <p:cNvSpPr/>
            <p:nvPr/>
          </p:nvSpPr>
          <p:spPr>
            <a:xfrm>
              <a:off x="4284453" y="4043114"/>
              <a:ext cx="457200" cy="893160"/>
            </a:xfrm>
            <a:prstGeom prst="down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a:spLocks noChangeArrowheads="1"/>
            </p:cNvSpPr>
            <p:nvPr/>
          </p:nvSpPr>
          <p:spPr bwMode="auto">
            <a:xfrm>
              <a:off x="1676400" y="3480759"/>
              <a:ext cx="5867400" cy="52386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err="1">
                  <a:latin typeface="Courier New" panose="02070309020205020404" pitchFamily="49" charset="0"/>
                  <a:cs typeface="Courier New" panose="02070309020205020404" pitchFamily="49" charset="0"/>
                </a:rPr>
                <a:t>mips_trap</a:t>
              </a:r>
              <a:r>
                <a:rPr lang="en-US" sz="2800" dirty="0">
                  <a:latin typeface="Courier New" panose="02070309020205020404" pitchFamily="49" charset="0"/>
                  <a:cs typeface="Courier New" panose="02070309020205020404" pitchFamily="49" charset="0"/>
                </a:rPr>
                <a:t>()</a:t>
              </a:r>
              <a:endParaRPr lang="en-US" sz="2800" dirty="0">
                <a:solidFill>
                  <a:srgbClr val="000681"/>
                </a:solidFill>
                <a:latin typeface="Courier New" panose="02070309020205020404" pitchFamily="49" charset="0"/>
                <a:cs typeface="Courier New" panose="02070309020205020404" pitchFamily="49" charset="0"/>
              </a:endParaRPr>
            </a:p>
          </p:txBody>
        </p:sp>
      </p:grpSp>
      <p:grpSp>
        <p:nvGrpSpPr>
          <p:cNvPr id="10" name="Group 9"/>
          <p:cNvGrpSpPr/>
          <p:nvPr/>
        </p:nvGrpSpPr>
        <p:grpSpPr>
          <a:xfrm>
            <a:off x="3657600" y="2028112"/>
            <a:ext cx="4724400" cy="1435395"/>
            <a:chOff x="2133600" y="2028111"/>
            <a:chExt cx="4724400" cy="1435395"/>
          </a:xfrm>
        </p:grpSpPr>
        <p:sp>
          <p:nvSpPr>
            <p:cNvPr id="6" name="Rectangle 5"/>
            <p:cNvSpPr>
              <a:spLocks noChangeArrowheads="1"/>
            </p:cNvSpPr>
            <p:nvPr/>
          </p:nvSpPr>
          <p:spPr bwMode="auto">
            <a:xfrm>
              <a:off x="2133600" y="2028111"/>
              <a:ext cx="4724400" cy="523862"/>
            </a:xfrm>
            <a:prstGeom prst="rect">
              <a:avLst/>
            </a:prstGeom>
            <a:solidFill>
              <a:srgbClr val="FFFF99"/>
            </a:solidFill>
            <a:ln w="38100" cmpd="dbl">
              <a:solidFill>
                <a:srgbClr val="FF0000"/>
              </a:solidFill>
              <a:miter lim="800000"/>
              <a:headEnd/>
              <a:tailEnd/>
            </a:ln>
          </p:spPr>
          <p:txBody>
            <a:bodyPr wrap="square" lIns="92075" tIns="46038" rIns="92075" bIns="46038" anchor="ctr">
              <a:spAutoFit/>
            </a:bodyPr>
            <a:lstStyle/>
            <a:p>
              <a:pPr algn="ctr"/>
              <a:r>
                <a:rPr lang="en-US" sz="2800" dirty="0" err="1">
                  <a:latin typeface="Courier New"/>
                  <a:cs typeface="Courier New"/>
                </a:rPr>
                <a:t>exception.S</a:t>
              </a:r>
              <a:endParaRPr lang="en-US" sz="2800" dirty="0">
                <a:solidFill>
                  <a:srgbClr val="000681"/>
                </a:solidFill>
                <a:latin typeface="Calibri"/>
                <a:cs typeface="Calibri"/>
              </a:endParaRPr>
            </a:p>
          </p:txBody>
        </p:sp>
        <p:sp>
          <p:nvSpPr>
            <p:cNvPr id="15" name="Down Arrow 14"/>
            <p:cNvSpPr/>
            <p:nvPr/>
          </p:nvSpPr>
          <p:spPr>
            <a:xfrm>
              <a:off x="4267200" y="2570346"/>
              <a:ext cx="457200" cy="893160"/>
            </a:xfrm>
            <a:prstGeom prst="down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TextBox 6"/>
          <p:cNvSpPr txBox="1"/>
          <p:nvPr/>
        </p:nvSpPr>
        <p:spPr>
          <a:xfrm>
            <a:off x="3255753" y="5973418"/>
            <a:ext cx="5562600" cy="830997"/>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See cs161/kern/arch/</a:t>
            </a:r>
            <a:r>
              <a:rPr lang="en-US" dirty="0" err="1">
                <a:latin typeface="Courier New" panose="02070309020205020404" pitchFamily="49" charset="0"/>
                <a:cs typeface="Courier New" panose="02070309020205020404" pitchFamily="49" charset="0"/>
              </a:rPr>
              <a:t>mips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mips</a:t>
            </a:r>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357246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F2AB741D-3059-9749-806A-40E1FE40CF46}" type="slidenum">
              <a:rPr lang="en-US" smtClean="0"/>
              <a:pPr/>
              <a:t>6</a:t>
            </a:fld>
            <a:endParaRPr lang="en-US"/>
          </a:p>
        </p:txBody>
      </p:sp>
      <p:sp>
        <p:nvSpPr>
          <p:cNvPr id="5" name="Rectangle 3"/>
          <p:cNvSpPr txBox="1">
            <a:spLocks/>
          </p:cNvSpPr>
          <p:nvPr/>
        </p:nvSpPr>
        <p:spPr bwMode="auto">
          <a:xfrm>
            <a:off x="1981200" y="1066801"/>
            <a:ext cx="8229600" cy="2057399"/>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sz="2400" kern="0" dirty="0">
                <a:latin typeface="Calibri"/>
                <a:cs typeface="Calibri"/>
              </a:rPr>
              <a:t>A user program</a:t>
            </a:r>
          </a:p>
          <a:p>
            <a:pPr lvl="1"/>
            <a:r>
              <a:rPr lang="en-US" sz="2000" kern="0" dirty="0">
                <a:latin typeface="Calibri"/>
                <a:cs typeface="Calibri"/>
              </a:rPr>
              <a:t>Loads a system call code into register $v0</a:t>
            </a:r>
          </a:p>
          <a:p>
            <a:pPr lvl="1"/>
            <a:r>
              <a:rPr lang="en-US" sz="2000" kern="0" dirty="0">
                <a:latin typeface="Calibri"/>
                <a:cs typeface="Calibri"/>
              </a:rPr>
              <a:t>Loads the arguments into registers $a0, ..., $a3</a:t>
            </a:r>
          </a:p>
          <a:p>
            <a:r>
              <a:rPr lang="en-US" sz="2400" kern="0" dirty="0">
                <a:latin typeface="Calibri"/>
                <a:cs typeface="Calibri"/>
              </a:rPr>
              <a:t>System calls that return values</a:t>
            </a:r>
          </a:p>
          <a:p>
            <a:pPr lvl="1"/>
            <a:r>
              <a:rPr lang="en-US" sz="2000" kern="0" dirty="0">
                <a:latin typeface="Calibri"/>
                <a:cs typeface="Calibri"/>
              </a:rPr>
              <a:t>Put their result in register $v0</a:t>
            </a:r>
            <a:endParaRPr lang="en-US" sz="2000" kern="0" dirty="0">
              <a:latin typeface="Calibri"/>
              <a:ea typeface="MS PGothic" charset="0"/>
              <a:cs typeface="Calibri"/>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908" y="3200399"/>
            <a:ext cx="8376184" cy="327660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Title 1"/>
          <p:cNvSpPr txBox="1">
            <a:spLocks/>
          </p:cNvSpPr>
          <p:nvPr/>
        </p:nvSpPr>
        <p:spPr bwMode="auto">
          <a:xfrm>
            <a:off x="1905000" y="76200"/>
            <a:ext cx="82296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000681"/>
                </a:solidFill>
                <a:latin typeface="+mj-lt"/>
                <a:ea typeface="ＭＳ Ｐゴシック" charset="0"/>
                <a:cs typeface="+mj-cs"/>
              </a:defRPr>
            </a:lvl1pPr>
            <a:lvl2pPr algn="ctr" rtl="0" eaLnBrk="0" fontAlgn="base" hangingPunct="0">
              <a:spcBef>
                <a:spcPct val="0"/>
              </a:spcBef>
              <a:spcAft>
                <a:spcPct val="0"/>
              </a:spcAft>
              <a:defRPr sz="4400">
                <a:solidFill>
                  <a:srgbClr val="000681"/>
                </a:solidFill>
                <a:latin typeface="Arial" charset="0"/>
                <a:ea typeface="ＭＳ Ｐゴシック" charset="0"/>
              </a:defRPr>
            </a:lvl2pPr>
            <a:lvl3pPr algn="ctr" rtl="0" eaLnBrk="0" fontAlgn="base" hangingPunct="0">
              <a:spcBef>
                <a:spcPct val="0"/>
              </a:spcBef>
              <a:spcAft>
                <a:spcPct val="0"/>
              </a:spcAft>
              <a:defRPr sz="4400">
                <a:solidFill>
                  <a:srgbClr val="000681"/>
                </a:solidFill>
                <a:latin typeface="Arial" charset="0"/>
                <a:ea typeface="ＭＳ Ｐゴシック" charset="0"/>
              </a:defRPr>
            </a:lvl3pPr>
            <a:lvl4pPr algn="ctr" rtl="0" eaLnBrk="0" fontAlgn="base" hangingPunct="0">
              <a:spcBef>
                <a:spcPct val="0"/>
              </a:spcBef>
              <a:spcAft>
                <a:spcPct val="0"/>
              </a:spcAft>
              <a:defRPr sz="4400">
                <a:solidFill>
                  <a:srgbClr val="000681"/>
                </a:solidFill>
                <a:latin typeface="Arial" charset="0"/>
                <a:ea typeface="ＭＳ Ｐゴシック" charset="0"/>
              </a:defRPr>
            </a:lvl4pPr>
            <a:lvl5pPr algn="ctr" rtl="0" eaLnBrk="0" fontAlgn="base" hangingPunct="0">
              <a:spcBef>
                <a:spcPct val="0"/>
              </a:spcBef>
              <a:spcAft>
                <a:spcPct val="0"/>
              </a:spcAft>
              <a:defRPr sz="4400">
                <a:solidFill>
                  <a:srgbClr val="000681"/>
                </a:solidFill>
                <a:latin typeface="Arial" charset="0"/>
                <a:ea typeface="ＭＳ Ｐゴシック" charset="0"/>
              </a:defRPr>
            </a:lvl5pPr>
            <a:lvl6pPr marL="457200" algn="ctr" rtl="0" fontAlgn="base">
              <a:spcBef>
                <a:spcPct val="0"/>
              </a:spcBef>
              <a:spcAft>
                <a:spcPct val="0"/>
              </a:spcAft>
              <a:defRPr sz="4400">
                <a:solidFill>
                  <a:srgbClr val="000681"/>
                </a:solidFill>
                <a:latin typeface="Arial" charset="0"/>
              </a:defRPr>
            </a:lvl6pPr>
            <a:lvl7pPr marL="914400" algn="ctr" rtl="0" fontAlgn="base">
              <a:spcBef>
                <a:spcPct val="0"/>
              </a:spcBef>
              <a:spcAft>
                <a:spcPct val="0"/>
              </a:spcAft>
              <a:defRPr sz="4400">
                <a:solidFill>
                  <a:srgbClr val="000681"/>
                </a:solidFill>
                <a:latin typeface="Arial" charset="0"/>
              </a:defRPr>
            </a:lvl7pPr>
            <a:lvl8pPr marL="1371600" algn="ctr" rtl="0" fontAlgn="base">
              <a:spcBef>
                <a:spcPct val="0"/>
              </a:spcBef>
              <a:spcAft>
                <a:spcPct val="0"/>
              </a:spcAft>
              <a:defRPr sz="4400">
                <a:solidFill>
                  <a:srgbClr val="000681"/>
                </a:solidFill>
                <a:latin typeface="Arial" charset="0"/>
              </a:defRPr>
            </a:lvl8pPr>
            <a:lvl9pPr marL="1828800" algn="ctr" rtl="0" fontAlgn="base">
              <a:spcBef>
                <a:spcPct val="0"/>
              </a:spcBef>
              <a:spcAft>
                <a:spcPct val="0"/>
              </a:spcAft>
              <a:defRPr sz="4400">
                <a:solidFill>
                  <a:srgbClr val="000681"/>
                </a:solidFill>
                <a:latin typeface="Arial" charset="0"/>
              </a:defRPr>
            </a:lvl9pPr>
          </a:lstStyle>
          <a:p>
            <a:r>
              <a:rPr lang="en-US" sz="4000" dirty="0">
                <a:latin typeface="Calibri" panose="020F0502020204030204" pitchFamily="34" charset="0"/>
                <a:cs typeface="Courier New" panose="02070309020205020404" pitchFamily="49" charset="0"/>
              </a:rPr>
              <a:t>Which function calls </a:t>
            </a:r>
            <a:r>
              <a:rPr lang="en-US" sz="4000" dirty="0" err="1">
                <a:latin typeface="Courier New"/>
                <a:cs typeface="Courier New"/>
              </a:rPr>
              <a:t>exception.S</a:t>
            </a:r>
            <a:r>
              <a:rPr lang="en-US" sz="4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80921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1143000"/>
          </a:xfrm>
        </p:spPr>
        <p:txBody>
          <a:bodyPr/>
          <a:lstStyle/>
          <a:p>
            <a:r>
              <a:rPr lang="en-US" sz="2800" dirty="0">
                <a:latin typeface="Calibri" panose="020F0502020204030204" pitchFamily="34" charset="0"/>
                <a:cs typeface="Courier New" panose="02070309020205020404" pitchFamily="49" charset="0"/>
              </a:rPr>
              <a:t>Using cs161-gdb to trace </a:t>
            </a:r>
            <a:r>
              <a:rPr lang="en-US" sz="2800" dirty="0" err="1">
                <a:latin typeface="Courier New" panose="02070309020205020404" pitchFamily="49" charset="0"/>
                <a:cs typeface="Courier New" panose="02070309020205020404" pitchFamily="49" charset="0"/>
              </a:rPr>
              <a:t>sys_reboot</a:t>
            </a:r>
            <a:r>
              <a:rPr lang="en-US" sz="2800" dirty="0">
                <a:latin typeface="Courier New" panose="02070309020205020404" pitchFamily="49" charset="0"/>
                <a:cs typeface="Courier New" panose="02070309020205020404" pitchFamily="49" charset="0"/>
              </a:rPr>
              <a:t>()?</a:t>
            </a:r>
            <a:br>
              <a:rPr lang="en-US" sz="28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b </a:t>
            </a:r>
            <a:r>
              <a:rPr lang="en-US" sz="2000" dirty="0" err="1">
                <a:latin typeface="Courier New" panose="02070309020205020404" pitchFamily="49" charset="0"/>
                <a:cs typeface="Courier New" panose="02070309020205020404" pitchFamily="49" charset="0"/>
              </a:rPr>
              <a:t>sys_reboot</a:t>
            </a:r>
            <a:br>
              <a:rPr lang="en-US" sz="2000" dirty="0">
                <a:latin typeface="Courier New" panose="02070309020205020404" pitchFamily="49" charset="0"/>
                <a:cs typeface="Courier New" panose="02070309020205020404" pitchFamily="49" charset="0"/>
              </a:rPr>
            </a:br>
            <a:r>
              <a:rPr lang="en-US" sz="2000" dirty="0">
                <a:latin typeface="Calibri"/>
                <a:cs typeface="Calibri"/>
              </a:rPr>
              <a:t>type</a:t>
            </a:r>
            <a:r>
              <a:rPr lang="en-US" sz="2000" dirty="0">
                <a:latin typeface="Courier New" panose="02070309020205020404" pitchFamily="49" charset="0"/>
                <a:cs typeface="Courier New" panose="02070309020205020404" pitchFamily="49" charset="0"/>
              </a:rPr>
              <a:t> “</a:t>
            </a:r>
            <a:r>
              <a:rPr lang="en-US" sz="2000" dirty="0">
                <a:solidFill>
                  <a:srgbClr val="FF0000"/>
                </a:solidFill>
                <a:latin typeface="Courier New" panose="02070309020205020404" pitchFamily="49" charset="0"/>
                <a:cs typeface="Courier New" panose="02070309020205020404" pitchFamily="49" charset="0"/>
              </a:rPr>
              <a:t>p /</a:t>
            </a:r>
            <a:r>
              <a:rPr lang="en-US" sz="2000" dirty="0" err="1">
                <a:solidFill>
                  <a:srgbClr val="FF0000"/>
                </a:solidFill>
                <a:latin typeface="Courier New" panose="02070309020205020404" pitchFamily="49" charset="0"/>
                <a:cs typeface="Courier New" panose="02070309020205020404" pitchFamily="49" charset="0"/>
              </a:rPr>
              <a:t>sbin</a:t>
            </a:r>
            <a:r>
              <a:rPr lang="en-US" sz="2000" dirty="0">
                <a:solidFill>
                  <a:srgbClr val="FF0000"/>
                </a:solidFill>
                <a:latin typeface="Courier New" panose="02070309020205020404" pitchFamily="49" charset="0"/>
                <a:cs typeface="Courier New" panose="02070309020205020404" pitchFamily="49" charset="0"/>
              </a:rPr>
              <a:t>/reboot</a:t>
            </a:r>
            <a:r>
              <a:rPr lang="en-US" sz="2000" dirty="0">
                <a:latin typeface="Courier New" panose="02070309020205020404" pitchFamily="49" charset="0"/>
                <a:cs typeface="Courier New" panose="02070309020205020404" pitchFamily="49" charset="0"/>
              </a:rPr>
              <a:t>” </a:t>
            </a:r>
            <a:r>
              <a:rPr lang="en-US" sz="2000" dirty="0">
                <a:latin typeface="Calibri"/>
                <a:cs typeface="Calibri"/>
              </a:rPr>
              <a:t>at the OS161 menu prompt</a:t>
            </a:r>
            <a:br>
              <a:rPr lang="en-US" sz="2000" dirty="0">
                <a:latin typeface="Calibri"/>
                <a:cs typeface="Calibri"/>
              </a:rPr>
            </a:br>
            <a:r>
              <a:rPr lang="en-US" sz="2000" dirty="0" err="1">
                <a:latin typeface="Courier New" panose="02070309020205020404" pitchFamily="49" charset="0"/>
                <a:cs typeface="Courier New" panose="02070309020205020404" pitchFamily="49" charset="0"/>
              </a:rPr>
              <a:t>bt</a:t>
            </a:r>
            <a:r>
              <a:rPr lang="en-US" sz="2000" dirty="0">
                <a:latin typeface="Courier New" panose="02070309020205020404" pitchFamily="49" charset="0"/>
                <a:cs typeface="Courier New" panose="02070309020205020404" pitchFamily="49" charset="0"/>
              </a:rPr>
              <a:t> (back trace)</a:t>
            </a:r>
          </a:p>
        </p:txBody>
      </p:sp>
      <p:sp>
        <p:nvSpPr>
          <p:cNvPr id="3" name="Slide Number Placeholder 2"/>
          <p:cNvSpPr>
            <a:spLocks noGrp="1"/>
          </p:cNvSpPr>
          <p:nvPr>
            <p:ph type="sldNum" sz="quarter" idx="11"/>
          </p:nvPr>
        </p:nvSpPr>
        <p:spPr/>
        <p:txBody>
          <a:bodyPr/>
          <a:lstStyle/>
          <a:p>
            <a:fld id="{F2AB741D-3059-9749-806A-40E1FE40CF46}" type="slidenum">
              <a:rPr lang="en-US" smtClean="0"/>
              <a:pPr/>
              <a:t>7</a:t>
            </a:fld>
            <a:endParaRPr lang="en-US"/>
          </a:p>
        </p:txBody>
      </p:sp>
      <p:pic>
        <p:nvPicPr>
          <p:cNvPr id="4" name="Picture 3"/>
          <p:cNvPicPr>
            <a:picLocks noChangeAspect="1"/>
          </p:cNvPicPr>
          <p:nvPr/>
        </p:nvPicPr>
        <p:blipFill>
          <a:blip r:embed="rId3"/>
          <a:stretch>
            <a:fillRect/>
          </a:stretch>
        </p:blipFill>
        <p:spPr>
          <a:xfrm>
            <a:off x="1600200" y="1474694"/>
            <a:ext cx="9008828" cy="5078506"/>
          </a:xfrm>
          <a:prstGeom prst="rect">
            <a:avLst/>
          </a:prstGeom>
        </p:spPr>
      </p:pic>
    </p:spTree>
    <p:extLst>
      <p:ext uri="{BB962C8B-B14F-4D97-AF65-F5344CB8AC3E}">
        <p14:creationId xmlns:p14="http://schemas.microsoft.com/office/powerpoint/2010/main" val="1828988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381000"/>
            <a:ext cx="8229600" cy="1143000"/>
          </a:xfrm>
        </p:spPr>
        <p:txBody>
          <a:bodyPr/>
          <a:lstStyle/>
          <a:p>
            <a:pPr eaLnBrk="1" hangingPunct="1"/>
            <a:r>
              <a:rPr lang="en-US" sz="4000" dirty="0">
                <a:latin typeface="Calibri"/>
                <a:cs typeface="Calibri"/>
              </a:rPr>
              <a:t>User-Level Interface for System Calls</a:t>
            </a:r>
            <a:br>
              <a:rPr lang="en-US" sz="4000" dirty="0">
                <a:latin typeface="Calibri"/>
                <a:cs typeface="Calibri"/>
              </a:rPr>
            </a:br>
            <a:r>
              <a:rPr lang="en-US" sz="4000" dirty="0" err="1">
                <a:latin typeface="Courier New"/>
                <a:cs typeface="Courier New"/>
              </a:rPr>
              <a:t>src</a:t>
            </a:r>
            <a:r>
              <a:rPr lang="en-US" sz="4000" dirty="0">
                <a:latin typeface="Courier New"/>
                <a:cs typeface="Courier New"/>
              </a:rPr>
              <a:t>/include/</a:t>
            </a:r>
            <a:r>
              <a:rPr lang="en-US" sz="4000" dirty="0" err="1">
                <a:latin typeface="Courier New"/>
                <a:cs typeface="Courier New"/>
              </a:rPr>
              <a:t>unistd.h</a:t>
            </a:r>
            <a:endParaRPr lang="en-US" sz="4000" dirty="0">
              <a:latin typeface="Courier New"/>
              <a:ea typeface="MS PGothic" charset="0"/>
              <a:cs typeface="Courier New"/>
            </a:endParaRPr>
          </a:p>
        </p:txBody>
      </p:sp>
      <p:sp>
        <p:nvSpPr>
          <p:cNvPr id="4" name="Rectangle 3"/>
          <p:cNvSpPr txBox="1">
            <a:spLocks/>
          </p:cNvSpPr>
          <p:nvPr/>
        </p:nvSpPr>
        <p:spPr bwMode="auto">
          <a:xfrm>
            <a:off x="990600" y="1676400"/>
            <a:ext cx="10744200" cy="48006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sz="2800" dirty="0">
                <a:latin typeface="Calibri"/>
                <a:cs typeface="Calibri"/>
              </a:rPr>
              <a:t>This file contains the </a:t>
            </a:r>
            <a:r>
              <a:rPr lang="en-US" sz="2800" dirty="0">
                <a:solidFill>
                  <a:srgbClr val="FF0000"/>
                </a:solidFill>
                <a:latin typeface="Calibri"/>
                <a:cs typeface="Calibri"/>
              </a:rPr>
              <a:t>user-level interface</a:t>
            </a:r>
            <a:r>
              <a:rPr lang="en-US" sz="2800" dirty="0">
                <a:latin typeface="Calibri"/>
                <a:cs typeface="Calibri"/>
              </a:rPr>
              <a:t> definition of the system calls for OS/161 </a:t>
            </a:r>
          </a:p>
          <a:p>
            <a:endParaRPr lang="en-US" sz="2800" kern="0" dirty="0">
              <a:latin typeface="Calibri"/>
              <a:cs typeface="Calibri"/>
            </a:endParaRPr>
          </a:p>
          <a:p>
            <a:r>
              <a:rPr lang="en-US" sz="2800" kern="0" dirty="0">
                <a:latin typeface="Calibri" panose="020F0502020204030204" pitchFamily="34" charset="0"/>
                <a:cs typeface="Courier New"/>
              </a:rPr>
              <a:t>Note that the</a:t>
            </a:r>
            <a:r>
              <a:rPr lang="en-US" sz="2800" kern="0" dirty="0">
                <a:solidFill>
                  <a:srgbClr val="FF0000"/>
                </a:solidFill>
                <a:latin typeface="Calibri" panose="020F0502020204030204" pitchFamily="34" charset="0"/>
                <a:cs typeface="Courier New"/>
              </a:rPr>
              <a:t> user-level interface</a:t>
            </a:r>
            <a:r>
              <a:rPr lang="en-US" sz="2800" kern="0" dirty="0">
                <a:latin typeface="Calibri" panose="020F0502020204030204" pitchFamily="34" charset="0"/>
                <a:cs typeface="Courier New"/>
              </a:rPr>
              <a:t> defined in </a:t>
            </a:r>
            <a:r>
              <a:rPr lang="en-US" sz="2800" kern="0" dirty="0" err="1">
                <a:latin typeface="Courier"/>
                <a:cs typeface="Courier"/>
              </a:rPr>
              <a:t>unistd.h</a:t>
            </a:r>
            <a:r>
              <a:rPr lang="en-US" sz="2800" kern="0" dirty="0">
                <a:latin typeface="Calibri" panose="020F0502020204030204" pitchFamily="34" charset="0"/>
                <a:cs typeface="Courier New"/>
              </a:rPr>
              <a:t> is </a:t>
            </a:r>
            <a:r>
              <a:rPr lang="en-US" sz="2800" b="1" u="sng" kern="0" dirty="0">
                <a:solidFill>
                  <a:srgbClr val="FF0000"/>
                </a:solidFill>
                <a:latin typeface="Calibri" panose="020F0502020204030204" pitchFamily="34" charset="0"/>
                <a:cs typeface="Courier New"/>
              </a:rPr>
              <a:t>different</a:t>
            </a:r>
            <a:r>
              <a:rPr lang="en-US" sz="2800" kern="0" dirty="0">
                <a:latin typeface="Calibri" panose="020F0502020204030204" pitchFamily="34" charset="0"/>
                <a:cs typeface="Courier New"/>
              </a:rPr>
              <a:t> from that of the </a:t>
            </a:r>
            <a:r>
              <a:rPr lang="en-US" sz="2800" kern="0" dirty="0">
                <a:solidFill>
                  <a:srgbClr val="FF0000"/>
                </a:solidFill>
                <a:latin typeface="Calibri" panose="020F0502020204030204" pitchFamily="34" charset="0"/>
                <a:cs typeface="Courier New"/>
              </a:rPr>
              <a:t>kernel functions</a:t>
            </a:r>
            <a:r>
              <a:rPr lang="en-US" sz="2800" kern="0" dirty="0">
                <a:latin typeface="Calibri" panose="020F0502020204030204" pitchFamily="34" charset="0"/>
                <a:cs typeface="Courier New"/>
              </a:rPr>
              <a:t> that you will define to implement these calls. </a:t>
            </a:r>
          </a:p>
          <a:p>
            <a:endParaRPr lang="en-US" sz="2800" kern="0" dirty="0">
              <a:latin typeface="Calibri" panose="020F0502020204030204" pitchFamily="34" charset="0"/>
              <a:cs typeface="Courier New"/>
            </a:endParaRPr>
          </a:p>
          <a:p>
            <a:r>
              <a:rPr lang="en-US" sz="2800" kern="0" dirty="0">
                <a:latin typeface="Calibri" panose="020F0502020204030204" pitchFamily="34" charset="0"/>
                <a:cs typeface="Courier New"/>
              </a:rPr>
              <a:t>You need to declare the kernel functions in </a:t>
            </a:r>
          </a:p>
          <a:p>
            <a:pPr marL="457200" lvl="1" indent="0">
              <a:buNone/>
            </a:pPr>
            <a:r>
              <a:rPr lang="en-US" sz="2400" kern="0" dirty="0" err="1">
                <a:latin typeface="Courier New"/>
                <a:cs typeface="Courier New"/>
              </a:rPr>
              <a:t>src</a:t>
            </a:r>
            <a:r>
              <a:rPr lang="en-US" sz="2400" kern="0" dirty="0">
                <a:latin typeface="Courier New"/>
                <a:cs typeface="Courier New"/>
              </a:rPr>
              <a:t>/kern/include/</a:t>
            </a:r>
            <a:r>
              <a:rPr lang="en-US" sz="2400" kern="0" dirty="0" err="1">
                <a:latin typeface="Courier New"/>
                <a:cs typeface="Courier New"/>
              </a:rPr>
              <a:t>syscall.h</a:t>
            </a:r>
            <a:endParaRPr lang="en-US" sz="2400" kern="0" dirty="0">
              <a:latin typeface="Calibri" panose="020F0502020204030204" pitchFamily="34" charset="0"/>
              <a:cs typeface="Courier New"/>
            </a:endParaRPr>
          </a:p>
        </p:txBody>
      </p:sp>
      <p:sp>
        <p:nvSpPr>
          <p:cNvPr id="2" name="Slide Number Placeholder 1"/>
          <p:cNvSpPr>
            <a:spLocks noGrp="1"/>
          </p:cNvSpPr>
          <p:nvPr>
            <p:ph type="sldNum" sz="quarter" idx="11"/>
          </p:nvPr>
        </p:nvSpPr>
        <p:spPr/>
        <p:txBody>
          <a:bodyPr/>
          <a:lstStyle/>
          <a:p>
            <a:fld id="{B9013FDC-CDB6-0145-BBEC-8B9E418D6794}"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1981200" y="381000"/>
            <a:ext cx="8229600" cy="1143000"/>
          </a:xfrm>
        </p:spPr>
        <p:txBody>
          <a:bodyPr/>
          <a:lstStyle/>
          <a:p>
            <a:pPr eaLnBrk="1" hangingPunct="1"/>
            <a:r>
              <a:rPr lang="en-US" sz="4000" dirty="0">
                <a:latin typeface="Calibri"/>
                <a:cs typeface="Calibri"/>
              </a:rPr>
              <a:t>Step 1: Configuration </a:t>
            </a:r>
            <a:endParaRPr lang="en-US" sz="4000" dirty="0">
              <a:latin typeface="Courier New"/>
              <a:ea typeface="MS PGothic" charset="0"/>
              <a:cs typeface="Courier New"/>
            </a:endParaRPr>
          </a:p>
        </p:txBody>
      </p:sp>
      <p:sp>
        <p:nvSpPr>
          <p:cNvPr id="4" name="Rectangle 3"/>
          <p:cNvSpPr txBox="1">
            <a:spLocks/>
          </p:cNvSpPr>
          <p:nvPr/>
        </p:nvSpPr>
        <p:spPr bwMode="auto">
          <a:xfrm>
            <a:off x="1981200" y="1676400"/>
            <a:ext cx="8229600" cy="41148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a:lstStyle>
          <a:p>
            <a:r>
              <a:rPr lang="en-US" sz="2800" kern="0" dirty="0">
                <a:latin typeface="Calibri" panose="020F0502020204030204" pitchFamily="34" charset="0"/>
                <a:cs typeface="Courier New"/>
              </a:rPr>
              <a:t>Configure the source code tree </a:t>
            </a:r>
          </a:p>
          <a:p>
            <a:pPr marL="400050" lvl="1" indent="0">
              <a:buNone/>
            </a:pPr>
            <a:r>
              <a:rPr lang="en-US" sz="2400" dirty="0">
                <a:latin typeface="Courier New"/>
                <a:cs typeface="Courier New"/>
              </a:rPr>
              <a:t>%cd ~/cs161/</a:t>
            </a:r>
            <a:r>
              <a:rPr lang="en-US" sz="2400" dirty="0" err="1">
                <a:latin typeface="Courier New"/>
                <a:cs typeface="Courier New"/>
              </a:rPr>
              <a:t>src</a:t>
            </a:r>
            <a:endParaRPr lang="en-US" sz="2400" dirty="0">
              <a:latin typeface="Courier New"/>
              <a:cs typeface="Courier New"/>
            </a:endParaRPr>
          </a:p>
          <a:p>
            <a:pPr marL="400050" lvl="1" indent="0">
              <a:buNone/>
            </a:pPr>
            <a:r>
              <a:rPr lang="en-US" sz="2400" dirty="0">
                <a:latin typeface="Courier New"/>
                <a:cs typeface="Courier New"/>
              </a:rPr>
              <a:t>%./configure</a:t>
            </a:r>
          </a:p>
          <a:p>
            <a:endParaRPr lang="en-US" sz="2800" kern="0" dirty="0">
              <a:latin typeface="Calibri" panose="020F0502020204030204" pitchFamily="34" charset="0"/>
              <a:cs typeface="Courier New"/>
            </a:endParaRPr>
          </a:p>
          <a:p>
            <a:r>
              <a:rPr lang="en-US" sz="2800" kern="0" dirty="0">
                <a:latin typeface="Calibri" panose="020F0502020204030204" pitchFamily="34" charset="0"/>
                <a:cs typeface="Courier New"/>
              </a:rPr>
              <a:t>Configure a kernel named ASST2  </a:t>
            </a:r>
          </a:p>
          <a:p>
            <a:pPr marL="457200" lvl="1" indent="0">
              <a:buNone/>
            </a:pPr>
            <a:r>
              <a:rPr lang="en-US" sz="2400" kern="0" dirty="0">
                <a:latin typeface="Courier New"/>
                <a:cs typeface="Courier New"/>
              </a:rPr>
              <a:t>%cd ~/cs161/</a:t>
            </a:r>
            <a:r>
              <a:rPr lang="en-US" sz="2400" kern="0" dirty="0" err="1">
                <a:latin typeface="Courier New"/>
                <a:cs typeface="Courier New"/>
              </a:rPr>
              <a:t>src</a:t>
            </a:r>
            <a:r>
              <a:rPr lang="en-US" sz="2400" kern="0" dirty="0">
                <a:latin typeface="Courier New"/>
                <a:cs typeface="Courier New"/>
              </a:rPr>
              <a:t>/kern/</a:t>
            </a:r>
            <a:r>
              <a:rPr lang="en-US" sz="2400" kern="0" dirty="0" err="1">
                <a:latin typeface="Courier New"/>
                <a:cs typeface="Courier New"/>
              </a:rPr>
              <a:t>conf</a:t>
            </a:r>
            <a:endParaRPr lang="en-US" sz="2400" kern="0" dirty="0">
              <a:latin typeface="Courier New"/>
              <a:cs typeface="Courier New"/>
            </a:endParaRPr>
          </a:p>
          <a:p>
            <a:pPr marL="457200" lvl="1" indent="0">
              <a:buNone/>
            </a:pPr>
            <a:r>
              <a:rPr lang="en-US" sz="2400" kern="0" dirty="0">
                <a:latin typeface="Courier New"/>
                <a:cs typeface="Courier New"/>
              </a:rPr>
              <a:t>%./</a:t>
            </a:r>
            <a:r>
              <a:rPr lang="en-US" sz="2400" kern="0" dirty="0" err="1">
                <a:latin typeface="Courier New"/>
                <a:cs typeface="Courier New"/>
              </a:rPr>
              <a:t>config</a:t>
            </a:r>
            <a:r>
              <a:rPr lang="en-US" sz="2400" kern="0" dirty="0">
                <a:latin typeface="Courier New"/>
                <a:cs typeface="Courier New"/>
              </a:rPr>
              <a:t> ASST2</a:t>
            </a:r>
          </a:p>
        </p:txBody>
      </p:sp>
      <p:sp>
        <p:nvSpPr>
          <p:cNvPr id="2" name="Slide Number Placeholder 1"/>
          <p:cNvSpPr>
            <a:spLocks noGrp="1"/>
          </p:cNvSpPr>
          <p:nvPr>
            <p:ph type="sldNum" sz="quarter" idx="11"/>
          </p:nvPr>
        </p:nvSpPr>
        <p:spPr/>
        <p:txBody>
          <a:bodyPr/>
          <a:lstStyle/>
          <a:p>
            <a:fld id="{B9013FDC-CDB6-0145-BBEC-8B9E418D6794}" type="slidenum">
              <a:rPr lang="en-US" smtClean="0"/>
              <a:pPr/>
              <a:t>9</a:t>
            </a:fld>
            <a:endParaRPr lang="en-US"/>
          </a:p>
        </p:txBody>
      </p:sp>
    </p:spTree>
    <p:extLst>
      <p:ext uri="{BB962C8B-B14F-4D97-AF65-F5344CB8AC3E}">
        <p14:creationId xmlns:p14="http://schemas.microsoft.com/office/powerpoint/2010/main" val="2848958746"/>
      </p:ext>
    </p:extLst>
  </p:cSld>
  <p:clrMapOvr>
    <a:masterClrMapping/>
  </p:clrMapOvr>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3788</TotalTime>
  <Words>1499</Words>
  <Application>Microsoft Office PowerPoint</Application>
  <PresentationFormat>Widescreen</PresentationFormat>
  <Paragraphs>230</Paragraphs>
  <Slides>25</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Courier</vt:lpstr>
      <vt:lpstr>MS PGothic</vt:lpstr>
      <vt:lpstr>MS PGothic</vt:lpstr>
      <vt:lpstr>宋体</vt:lpstr>
      <vt:lpstr>Arial</vt:lpstr>
      <vt:lpstr>Calibri</vt:lpstr>
      <vt:lpstr>Courier New</vt:lpstr>
      <vt:lpstr>Times New Roman</vt:lpstr>
      <vt:lpstr>1_Default Design</vt:lpstr>
      <vt:lpstr>COMP 3500  Introduction to Operating Systems  Project 4 – Processes and System Calls  Part 3: Adding System Calls to OS/161</vt:lpstr>
      <vt:lpstr>Use System Call: sys_reboot() Is this program an application or a part of the kernel?  In src/sbin/reboot/reboot.c A. Application   B. Part of Kernel</vt:lpstr>
      <vt:lpstr>System Call: sys_reboot()  In src/kern/include/syscall.h</vt:lpstr>
      <vt:lpstr>PowerPoint Presentation</vt:lpstr>
      <vt:lpstr>Which function calls mips_syscall()?</vt:lpstr>
      <vt:lpstr>PowerPoint Presentation</vt:lpstr>
      <vt:lpstr>Using cs161-gdb to trace sys_reboot()? b sys_reboot type “p /sbin/reboot” at the OS161 menu prompt bt (back trace)</vt:lpstr>
      <vt:lpstr>User-Level Interface for System Calls src/include/unistd.h</vt:lpstr>
      <vt:lpstr>Step 1: Configuration </vt:lpstr>
      <vt:lpstr>Step 2: System Call Implementation  </vt:lpstr>
      <vt:lpstr>Step 2.1: System Call Implementation  </vt:lpstr>
      <vt:lpstr>Step 2.1: System Call Implementation  </vt:lpstr>
      <vt:lpstr>Step 2.2: Update Configuration File and Reconfigure the Project   </vt:lpstr>
      <vt:lpstr>Step 2.3: Update the header file of system call functions in the kernel</vt:lpstr>
      <vt:lpstr>Step 2.4: Update the system call handler syscall.c</vt:lpstr>
      <vt:lpstr>Step 2.5: Rebuild the OS/161 Kernel </vt:lpstr>
      <vt:lpstr>Step 3: Test System Calls  </vt:lpstr>
      <vt:lpstr>    Step 3.1-1 Create a new directory using forktest as a template </vt:lpstr>
      <vt:lpstr>    Step 3.1-2  Change source code name  </vt:lpstr>
      <vt:lpstr>    Step 3.1-3  Modify getpidtest.c</vt:lpstr>
      <vt:lpstr>    Step 3.1-4  Modify Makefile and depend.mk </vt:lpstr>
      <vt:lpstr>    Step 3.1-5  Compile getpidtest.c  </vt:lpstr>
      <vt:lpstr>    Step 3.1-6  Copy the executable file to the root directory  </vt:lpstr>
      <vt:lpstr>    Step 3.2 Run the User Program in OS/161 </vt:lpstr>
      <vt:lpstr>    Reference</vt:lpstr>
    </vt:vector>
  </TitlesOfParts>
  <Company>New Mexico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331 Computer Architecture</dc:title>
  <dc:creator>Xiao Qin</dc:creator>
  <cp:lastModifiedBy>Xiao Qin</cp:lastModifiedBy>
  <cp:revision>355</cp:revision>
  <dcterms:created xsi:type="dcterms:W3CDTF">2006-08-22T22:53:10Z</dcterms:created>
  <dcterms:modified xsi:type="dcterms:W3CDTF">2017-03-20T04:39:52Z</dcterms:modified>
</cp:coreProperties>
</file>