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56" r:id="rId2"/>
    <p:sldId id="442" r:id="rId3"/>
    <p:sldId id="447" r:id="rId4"/>
    <p:sldId id="461" r:id="rId5"/>
    <p:sldId id="449" r:id="rId6"/>
    <p:sldId id="446" r:id="rId7"/>
    <p:sldId id="462" r:id="rId8"/>
    <p:sldId id="463" r:id="rId9"/>
    <p:sldId id="468" r:id="rId10"/>
    <p:sldId id="464" r:id="rId11"/>
    <p:sldId id="465" r:id="rId12"/>
    <p:sldId id="460" r:id="rId13"/>
    <p:sldId id="467" r:id="rId14"/>
    <p:sldId id="466" r:id="rId15"/>
    <p:sldId id="456" r:id="rId16"/>
    <p:sldId id="469" r:id="rId17"/>
    <p:sldId id="472" r:id="rId18"/>
    <p:sldId id="471" r:id="rId19"/>
    <p:sldId id="470" r:id="rId20"/>
    <p:sldId id="473" r:id="rId21"/>
    <p:sldId id="474" r:id="rId22"/>
    <p:sldId id="476" r:id="rId23"/>
    <p:sldId id="478" r:id="rId24"/>
    <p:sldId id="477" r:id="rId25"/>
    <p:sldId id="475" r:id="rId26"/>
    <p:sldId id="479" r:id="rId27"/>
    <p:sldId id="480" r:id="rId28"/>
    <p:sldId id="481" r:id="rId29"/>
    <p:sldId id="483" r:id="rId30"/>
    <p:sldId id="482" r:id="rId31"/>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4421" autoAdjust="0"/>
  </p:normalViewPr>
  <p:slideViewPr>
    <p:cSldViewPr>
      <p:cViewPr varScale="1">
        <p:scale>
          <a:sx n="110" d="100"/>
          <a:sy n="110" d="100"/>
        </p:scale>
        <p:origin x="117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Spring’17: 40 Minutes </a:t>
            </a:r>
            <a:r>
              <a:rPr lang="en-US" altLang="zh-CN" smtClean="0">
                <a:latin typeface="Times New Roman" charset="0"/>
                <a:ea typeface="宋体" charset="0"/>
                <a:cs typeface="宋体" charset="0"/>
              </a:rPr>
              <a:t>slides 1-19.</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Fall’16</a:t>
            </a:r>
            <a:r>
              <a:rPr lang="en-US" altLang="zh-CN" dirty="0" smtClean="0">
                <a:latin typeface="Times New Roman" charset="0"/>
                <a:ea typeface="宋体" charset="0"/>
                <a:cs typeface="宋体" charset="0"/>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50 Minutes: slides 1-19</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Fall’15:</a:t>
            </a:r>
            <a:r>
              <a:rPr lang="en-US" altLang="zh-CN" baseline="0" dirty="0" smtClean="0">
                <a:latin typeface="Times New Roman" charset="0"/>
                <a:ea typeface="宋体" charset="0"/>
                <a:cs typeface="宋体" charset="0"/>
              </a:rPr>
              <a:t> </a:t>
            </a: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Fall’14: Slides 14-16 in Project 4-4-Managing</a:t>
            </a:r>
            <a:r>
              <a:rPr lang="en-US" altLang="zh-CN" baseline="0" dirty="0" smtClean="0">
                <a:latin typeface="Times New Roman" charset="0"/>
                <a:ea typeface="宋体" charset="0"/>
                <a:cs typeface="宋体" charset="0"/>
              </a:rPr>
              <a:t> file system state</a:t>
            </a:r>
            <a:r>
              <a:rPr lang="en-US" altLang="zh-CN" dirty="0" smtClean="0">
                <a:latin typeface="Times New Roman" charset="0"/>
                <a:ea typeface="宋体" charset="0"/>
                <a:cs typeface="宋体" charset="0"/>
              </a:rPr>
              <a:t>: 15 min</a:t>
            </a:r>
            <a:endParaRPr lang="en-US" altLang="zh-CN" baseline="0"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Slides 1-14: 45 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Next lecture: 15-27: 40 min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36493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Think</a:t>
            </a:r>
            <a:r>
              <a:rPr lang="en-US" baseline="0" dirty="0" smtClean="0"/>
              <a:t> about social security numbers.</a:t>
            </a:r>
          </a:p>
          <a:p>
            <a:r>
              <a:rPr lang="en-US" baseline="0" dirty="0" smtClean="0"/>
              <a:t>Managed by social security administration.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Think</a:t>
            </a:r>
            <a:r>
              <a:rPr lang="en-US" baseline="0" dirty="0" smtClean="0"/>
              <a:t> about social security numbers.</a:t>
            </a:r>
          </a:p>
          <a:p>
            <a:r>
              <a:rPr lang="en-US" baseline="0" dirty="0" smtClean="0"/>
              <a:t>Managed by social security administration.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kern="0" dirty="0" smtClean="0">
                <a:solidFill>
                  <a:srgbClr val="FF0000"/>
                </a:solidFill>
                <a:latin typeface="Calibri" panose="020F0502020204030204" pitchFamily="34" charset="0"/>
                <a:cs typeface="Courier New"/>
              </a:rPr>
              <a:t>Strategy 2 is recommended. Why?</a:t>
            </a:r>
            <a:r>
              <a:rPr lang="en-US" kern="0" baseline="0" dirty="0" smtClean="0">
                <a:solidFill>
                  <a:srgbClr val="FF0000"/>
                </a:solidFill>
                <a:latin typeface="Calibri" panose="020F0502020204030204" pitchFamily="34" charset="0"/>
                <a:cs typeface="Courier New"/>
              </a:rPr>
              <a:t> </a:t>
            </a:r>
            <a:r>
              <a:rPr lang="en-US" baseline="0" dirty="0" err="1" smtClean="0"/>
              <a:t>sys_waitpid</a:t>
            </a:r>
            <a:r>
              <a:rPr lang="en-US" baseline="0" dirty="0" smtClean="0"/>
              <a:t>() is the interface between system call hander (</a:t>
            </a:r>
            <a:r>
              <a:rPr lang="en-US" baseline="0" dirty="0" err="1" smtClean="0"/>
              <a:t>mips_syscall</a:t>
            </a:r>
            <a:r>
              <a:rPr lang="en-US" baseline="0" dirty="0" smtClean="0"/>
              <a:t>()) and </a:t>
            </a:r>
            <a:r>
              <a:rPr lang="en-US" baseline="0" dirty="0" err="1" smtClean="0"/>
              <a:t>pid_wait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Why 1: support condition variable (</a:t>
            </a:r>
            <a:r>
              <a:rPr lang="en-US" dirty="0" err="1" smtClean="0"/>
              <a:t>wpidinfo</a:t>
            </a:r>
            <a:r>
              <a:rPr lang="en-US" dirty="0" smtClean="0"/>
              <a:t>-&gt;</a:t>
            </a:r>
            <a:r>
              <a:rPr lang="en-US" dirty="0" err="1" smtClean="0"/>
              <a:t>pi_cv</a:t>
            </a:r>
            <a:r>
              <a:rPr lang="en-US" dirty="0" smtClean="0"/>
              <a:t>)</a:t>
            </a:r>
            <a:r>
              <a:rPr lang="en-US" baseline="0" dirty="0" smtClean="0"/>
              <a:t> – a shared resource.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Why 2: child must wait for parent.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you may support flags like WNOHANG (it</a:t>
            </a:r>
            <a:r>
              <a:rPr lang="en-US" baseline="0" dirty="0" smtClean="0"/>
              <a:t> is optional)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indent="0">
              <a:buNone/>
            </a:pPr>
            <a:r>
              <a:rPr lang="en-US" sz="1200" kern="0" dirty="0" smtClean="0">
                <a:solidFill>
                  <a:srgbClr val="002060"/>
                </a:solidFill>
                <a:latin typeface="Courier New"/>
                <a:cs typeface="Courier New"/>
              </a:rPr>
              <a:t>If (</a:t>
            </a:r>
            <a:r>
              <a:rPr lang="en-US" sz="1200" kern="0" dirty="0" err="1" smtClean="0">
                <a:solidFill>
                  <a:srgbClr val="002060"/>
                </a:solidFill>
                <a:latin typeface="Courier New"/>
                <a:cs typeface="Courier New"/>
              </a:rPr>
              <a:t>wpidinfo’s</a:t>
            </a:r>
            <a:r>
              <a:rPr lang="en-US" sz="1200" kern="0" dirty="0" smtClean="0">
                <a:solidFill>
                  <a:srgbClr val="002060"/>
                </a:solidFill>
                <a:latin typeface="Courier New"/>
                <a:cs typeface="Courier New"/>
              </a:rPr>
              <a:t> exited == false) /* child is active */</a:t>
            </a:r>
          </a:p>
          <a:p>
            <a:pPr marL="0" indent="0">
              <a:buNone/>
            </a:pPr>
            <a:endParaRPr lang="en-US" sz="1200" kern="0" dirty="0" smtClean="0">
              <a:solidFill>
                <a:srgbClr val="002060"/>
              </a:solidFill>
              <a:latin typeface="Courier New"/>
              <a:cs typeface="Courier New"/>
            </a:endParaRPr>
          </a:p>
          <a:p>
            <a:pPr marL="0" indent="0">
              <a:buNone/>
            </a:pPr>
            <a:r>
              <a:rPr lang="en-US" sz="1200" kern="0" dirty="0" smtClean="0">
                <a:solidFill>
                  <a:srgbClr val="002060"/>
                </a:solidFill>
                <a:latin typeface="Courier New"/>
                <a:cs typeface="Courier New"/>
              </a:rPr>
              <a:t>	</a:t>
            </a:r>
            <a:r>
              <a:rPr lang="en-US" sz="1200" kern="0" dirty="0" err="1" smtClean="0">
                <a:solidFill>
                  <a:srgbClr val="002060"/>
                </a:solidFill>
                <a:latin typeface="Courier New"/>
                <a:cs typeface="Courier New"/>
              </a:rPr>
              <a:t>cv_wait</a:t>
            </a:r>
            <a:r>
              <a:rPr lang="en-US" sz="1200" kern="0" dirty="0" smtClean="0">
                <a:solidFill>
                  <a:srgbClr val="002060"/>
                </a:solidFill>
                <a:latin typeface="Courier New"/>
                <a:cs typeface="Courier New"/>
              </a:rPr>
              <a:t>(</a:t>
            </a:r>
            <a:r>
              <a:rPr lang="en-US" sz="1200" kern="0" dirty="0" err="1" smtClean="0">
                <a:solidFill>
                  <a:srgbClr val="002060"/>
                </a:solidFill>
                <a:latin typeface="Courier New"/>
                <a:cs typeface="Courier New"/>
              </a:rPr>
              <a:t>wpidinfo</a:t>
            </a:r>
            <a:r>
              <a:rPr lang="en-US" sz="1200" kern="0" dirty="0" smtClean="0">
                <a:solidFill>
                  <a:srgbClr val="002060"/>
                </a:solidFill>
                <a:latin typeface="Courier New"/>
                <a:cs typeface="Courier New"/>
              </a:rPr>
              <a:t>-&gt;</a:t>
            </a:r>
            <a:r>
              <a:rPr lang="en-US" sz="1200" kern="0" dirty="0" err="1" smtClean="0">
                <a:solidFill>
                  <a:srgbClr val="002060"/>
                </a:solidFill>
                <a:latin typeface="Courier New"/>
                <a:cs typeface="Courier New"/>
              </a:rPr>
              <a:t>pi_cv</a:t>
            </a:r>
            <a:r>
              <a:rPr lang="en-US" sz="1200" kern="0" dirty="0" smtClean="0">
                <a:solidFill>
                  <a:srgbClr val="002060"/>
                </a:solidFill>
                <a:latin typeface="Courier New"/>
                <a:cs typeface="Courier New"/>
              </a:rPr>
              <a:t>, </a:t>
            </a:r>
            <a:r>
              <a:rPr lang="en-US" sz="1200" kern="0" dirty="0" err="1" smtClean="0">
                <a:solidFill>
                  <a:srgbClr val="002060"/>
                </a:solidFill>
                <a:latin typeface="Courier New"/>
                <a:cs typeface="Courier New"/>
              </a:rPr>
              <a:t>pidlock</a:t>
            </a:r>
            <a:r>
              <a:rPr lang="en-US" sz="1200" kern="0" dirty="0" smtClean="0">
                <a:solidFill>
                  <a:srgbClr val="002060"/>
                </a:solidFill>
                <a:latin typeface="Courier New"/>
                <a:cs typeface="Courier New"/>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https://</a:t>
            </a:r>
            <a:r>
              <a:rPr lang="en-US" dirty="0" err="1" smtClean="0"/>
              <a:t>en.wikipedia.org</a:t>
            </a:r>
            <a:r>
              <a:rPr lang="en-US" dirty="0" smtClean="0"/>
              <a:t>/wiki/</a:t>
            </a:r>
            <a:r>
              <a:rPr lang="en-US" dirty="0" err="1" smtClean="0"/>
              <a:t>Unistd.h</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C and C++ programming languages, </a:t>
            </a:r>
            <a:r>
              <a:rPr lang="en-US" dirty="0" err="1" smtClean="0"/>
              <a:t>unistd.h</a:t>
            </a:r>
            <a:r>
              <a:rPr lang="en-US" dirty="0" smtClean="0"/>
              <a:t> is the name of the header file that provides access to the POSIX operating system API. It is defined by the POSIX.1 standard, the base of the Single Unix Specification, and should therefore be available in any conforming (or quasi-conforming) operating system/compiler (all official versions of UNIX, including Mac OS X, Linux, etc.).</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82605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thread_exit</a:t>
            </a: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thread_exit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err="1" smtClean="0">
                <a:solidFill>
                  <a:srgbClr val="002060"/>
                </a:solidFill>
                <a:latin typeface="Courier New"/>
                <a:cs typeface="Courier New"/>
              </a:rPr>
              <a:t>Sys_fork</a:t>
            </a:r>
            <a:r>
              <a:rPr lang="en-US" sz="1200" kern="0" dirty="0" smtClean="0">
                <a:solidFill>
                  <a:srgbClr val="002060"/>
                </a:solidFill>
                <a:latin typeface="Courier New"/>
                <a:cs typeface="Courier New"/>
              </a:rPr>
              <a:t>() works on trap frame</a:t>
            </a:r>
            <a:r>
              <a:rPr lang="en-US" sz="1200" kern="0" baseline="0" dirty="0" smtClean="0">
                <a:solidFill>
                  <a:srgbClr val="002060"/>
                </a:solidFill>
                <a:latin typeface="Courier New"/>
                <a:cs typeface="Courier New"/>
              </a:rPr>
              <a:t> and deal with error code.</a:t>
            </a: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thread_fork</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smtClean="0">
                <a:solidFill>
                  <a:srgbClr val="002060"/>
                </a:solidFill>
                <a:latin typeface="Courier New"/>
                <a:cs typeface="Courier New"/>
              </a:rPr>
              <a:t>Old</a:t>
            </a:r>
            <a:r>
              <a:rPr lang="en-US" sz="1200" kern="0" baseline="0" dirty="0" smtClean="0">
                <a:solidFill>
                  <a:srgbClr val="002060"/>
                </a:solidFill>
                <a:latin typeface="Courier New"/>
                <a:cs typeface="Courier New"/>
              </a:rPr>
              <a:t> prototype: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baseline="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baseline="0" dirty="0" smtClean="0">
                <a:solidFill>
                  <a:srgbClr val="002060"/>
                </a:solidFill>
                <a:latin typeface="Courier New"/>
                <a:cs typeface="Courier New"/>
              </a:rPr>
              <a:t>New prototype: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chemeClr val="accent4"/>
                </a:solidFill>
                <a:latin typeface="Courier New"/>
                <a:cs typeface="Courier New"/>
              </a:rPr>
              <a:t>int</a:t>
            </a:r>
            <a:r>
              <a:rPr lang="en-US" sz="1200" dirty="0" smtClean="0">
                <a:solidFill>
                  <a:schemeClr val="accent4"/>
                </a:solidFill>
                <a:latin typeface="Courier New"/>
                <a:cs typeface="Courier New"/>
              </a:rPr>
              <a:t> </a:t>
            </a:r>
            <a:r>
              <a:rPr lang="en-US" sz="1200" dirty="0" err="1" smtClean="0">
                <a:solidFill>
                  <a:schemeClr val="accent4"/>
                </a:solidFill>
                <a:latin typeface="Courier New"/>
                <a:cs typeface="Courier New"/>
              </a:rPr>
              <a:t>thread_fork</a:t>
            </a:r>
            <a:r>
              <a:rPr lang="en-US" sz="1200" dirty="0" smtClean="0">
                <a:solidFill>
                  <a:schemeClr val="accent4"/>
                </a:solidFill>
                <a:latin typeface="Courier New"/>
                <a:cs typeface="Courier New"/>
              </a:rPr>
              <a:t>(</a:t>
            </a:r>
            <a:r>
              <a:rPr lang="en-US" sz="1200" dirty="0" err="1" smtClean="0">
                <a:solidFill>
                  <a:schemeClr val="accent4"/>
                </a:solidFill>
                <a:latin typeface="Courier New"/>
                <a:cs typeface="Courier New"/>
              </a:rPr>
              <a:t>const</a:t>
            </a:r>
            <a:r>
              <a:rPr lang="en-US" sz="1200" dirty="0" smtClean="0">
                <a:solidFill>
                  <a:schemeClr val="accent4"/>
                </a:solidFill>
                <a:latin typeface="Courier New"/>
                <a:cs typeface="Courier New"/>
              </a:rPr>
              <a:t> char *name, void *data1, unsigned long data2,	 void (*</a:t>
            </a:r>
            <a:r>
              <a:rPr lang="en-US" sz="1200" dirty="0" err="1" smtClean="0">
                <a:solidFill>
                  <a:schemeClr val="accent4"/>
                </a:solidFill>
                <a:latin typeface="Courier New"/>
                <a:cs typeface="Courier New"/>
              </a:rPr>
              <a:t>func</a:t>
            </a:r>
            <a:r>
              <a:rPr lang="en-US" sz="1200" dirty="0" smtClean="0">
                <a:solidFill>
                  <a:schemeClr val="accent4"/>
                </a:solidFill>
                <a:latin typeface="Courier New"/>
                <a:cs typeface="Courier New"/>
              </a:rPr>
              <a:t>)(void *, unsigned long), </a:t>
            </a:r>
            <a:r>
              <a:rPr lang="en-US" sz="1200" dirty="0" err="1" smtClean="0">
                <a:solidFill>
                  <a:srgbClr val="FF0000"/>
                </a:solidFill>
                <a:latin typeface="Courier New"/>
                <a:cs typeface="Courier New"/>
              </a:rPr>
              <a:t>pid_t</a:t>
            </a:r>
            <a:r>
              <a:rPr lang="en-US" sz="1200" dirty="0" smtClean="0">
                <a:solidFill>
                  <a:srgbClr val="FF0000"/>
                </a:solidFill>
                <a:latin typeface="Courier New"/>
                <a:cs typeface="Courier New"/>
              </a:rPr>
              <a:t> *</a:t>
            </a:r>
            <a:r>
              <a:rPr lang="en-US" sz="1200" dirty="0" err="1" smtClean="0">
                <a:solidFill>
                  <a:srgbClr val="FF0000"/>
                </a:solidFill>
                <a:latin typeface="Courier New"/>
                <a:cs typeface="Courier New"/>
              </a:rPr>
              <a:t>childpid</a:t>
            </a:r>
            <a:r>
              <a:rPr lang="en-US" sz="1200" dirty="0" smtClean="0">
                <a:solidFill>
                  <a:srgbClr val="FF0000"/>
                </a:solidFill>
                <a:latin typeface="Courier New"/>
                <a:cs typeface="Courier New"/>
              </a:rPr>
              <a:t> /* new for project</a:t>
            </a:r>
            <a:r>
              <a:rPr lang="en-US" sz="1200" baseline="0" dirty="0" smtClean="0">
                <a:solidFill>
                  <a:srgbClr val="FF0000"/>
                </a:solidFill>
                <a:latin typeface="Courier New"/>
                <a:cs typeface="Courier New"/>
              </a:rPr>
              <a:t> 4 */)</a:t>
            </a:r>
            <a:r>
              <a:rPr lang="en-US" sz="1200" dirty="0" smtClean="0">
                <a:solidFill>
                  <a:srgbClr val="FF0000"/>
                </a:solidFill>
                <a:latin typeface="Courier New"/>
                <a:cs typeface="Courier New"/>
              </a:rPr>
              <a:t>)</a:t>
            </a:r>
            <a:endParaRPr lang="en-US" sz="1200" kern="0" baseline="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28</a:t>
            </a:fld>
            <a:endParaRPr lang="en-US"/>
          </a:p>
        </p:txBody>
      </p:sp>
    </p:spTree>
    <p:extLst>
      <p:ext uri="{BB962C8B-B14F-4D97-AF65-F5344CB8AC3E}">
        <p14:creationId xmlns:p14="http://schemas.microsoft.com/office/powerpoint/2010/main" val="208063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userptr_t</a:t>
            </a:r>
            <a:r>
              <a:rPr lang="en-US" dirty="0" smtClean="0"/>
              <a:t> is a pointer to a one-byte </a:t>
            </a:r>
            <a:r>
              <a:rPr lang="en-US" dirty="0" err="1" smtClean="0"/>
              <a:t>struct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29</a:t>
            </a:fld>
            <a:endParaRPr lang="en-US"/>
          </a:p>
        </p:txBody>
      </p:sp>
    </p:spTree>
    <p:extLst>
      <p:ext uri="{BB962C8B-B14F-4D97-AF65-F5344CB8AC3E}">
        <p14:creationId xmlns:p14="http://schemas.microsoft.com/office/powerpoint/2010/main" val="211808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Question 1:</a:t>
            </a:r>
            <a:r>
              <a:rPr lang="en-US" baseline="0" dirty="0" smtClean="0"/>
              <a:t> </a:t>
            </a:r>
          </a:p>
          <a:p>
            <a:r>
              <a:rPr lang="en-US" baseline="0" dirty="0" smtClean="0"/>
              <a:t>Where can you find the prototype of </a:t>
            </a:r>
            <a:r>
              <a:rPr lang="en-US" dirty="0" smtClean="0"/>
              <a:t>open(filename, flags, …)?</a:t>
            </a:r>
          </a:p>
          <a:p>
            <a:r>
              <a:rPr lang="en-US" dirty="0" smtClean="0"/>
              <a:t>Answer: ~/cs161/</a:t>
            </a:r>
            <a:r>
              <a:rPr lang="en-US" dirty="0" err="1" smtClean="0"/>
              <a:t>src</a:t>
            </a:r>
            <a:r>
              <a:rPr lang="en-US" dirty="0" smtClean="0"/>
              <a:t>/include/</a:t>
            </a:r>
            <a:r>
              <a:rPr lang="en-US" dirty="0" err="1" smtClean="0"/>
              <a:t>unistd.h</a:t>
            </a:r>
            <a:endParaRPr lang="en-US" dirty="0" smtClean="0"/>
          </a:p>
          <a:p>
            <a:endParaRPr lang="en-US" dirty="0" smtClean="0"/>
          </a:p>
          <a:p>
            <a:r>
              <a:rPr lang="en-US" dirty="0" smtClean="0"/>
              <a:t>Question</a:t>
            </a:r>
            <a:r>
              <a:rPr lang="en-US" baseline="0" dirty="0" smtClean="0"/>
              <a:t> 2: </a:t>
            </a:r>
          </a:p>
          <a:p>
            <a:r>
              <a:rPr lang="en-US" baseline="0" dirty="0" smtClean="0"/>
              <a:t>Where do you declare the prototype of </a:t>
            </a:r>
            <a:r>
              <a:rPr lang="en-US" baseline="0" dirty="0" err="1" smtClean="0"/>
              <a:t>sys_open</a:t>
            </a:r>
            <a:r>
              <a:rPr lang="en-US" baseline="0" dirty="0" smtClean="0"/>
              <a:t>(filename, flags, …)?</a:t>
            </a:r>
          </a:p>
          <a:p>
            <a:r>
              <a:rPr lang="en-US" baseline="0" dirty="0" smtClean="0"/>
              <a:t>Answer: ~/cs161/</a:t>
            </a:r>
            <a:r>
              <a:rPr lang="en-US" baseline="0" dirty="0" err="1" smtClean="0"/>
              <a:t>src</a:t>
            </a:r>
            <a:r>
              <a:rPr lang="en-US" baseline="0" dirty="0" smtClean="0"/>
              <a:t>/kern/include/</a:t>
            </a:r>
            <a:r>
              <a:rPr lang="en-US" baseline="0" dirty="0" err="1" smtClean="0"/>
              <a:t>syscall.h</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018775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userptr_t</a:t>
            </a:r>
            <a:r>
              <a:rPr lang="en-US" dirty="0" smtClean="0"/>
              <a:t> is a pointer to a one-byte </a:t>
            </a:r>
            <a:r>
              <a:rPr lang="en-US" dirty="0" err="1" smtClean="0"/>
              <a:t>struct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30</a:t>
            </a:fld>
            <a:endParaRPr lang="en-US"/>
          </a:p>
        </p:txBody>
      </p:sp>
    </p:spTree>
    <p:extLst>
      <p:ext uri="{BB962C8B-B14F-4D97-AF65-F5344CB8AC3E}">
        <p14:creationId xmlns:p14="http://schemas.microsoft.com/office/powerpoint/2010/main" val="36278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Not</a:t>
            </a:r>
            <a:r>
              <a:rPr lang="en-US" baseline="0" dirty="0" smtClean="0"/>
              <a:t> the data structure to store and organize data in files</a:t>
            </a:r>
          </a:p>
          <a:p>
            <a:r>
              <a:rPr lang="en-US" baseline="0" dirty="0" smtClean="0"/>
              <a:t>Let’s focus on meta data of files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a file descriptor (FD) is an abstract indicator for accessing a file. </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smtClean="0"/>
              <a:t>t_pid</a:t>
            </a:r>
            <a:r>
              <a:rPr lang="en-US" dirty="0" smtClean="0"/>
              <a:t>, t means thread</a:t>
            </a:r>
          </a:p>
          <a:p>
            <a:endParaRPr lang="en-US" dirty="0" smtClean="0"/>
          </a:p>
          <a:p>
            <a:r>
              <a:rPr lang="en-US" dirty="0" err="1" smtClean="0"/>
              <a:t>pid_t</a:t>
            </a:r>
            <a:r>
              <a:rPr lang="en-US" dirty="0" smtClean="0"/>
              <a:t>, t means data type.</a:t>
            </a:r>
          </a:p>
          <a:p>
            <a:endParaRPr lang="en-US" dirty="0" smtClean="0"/>
          </a:p>
          <a:p>
            <a:r>
              <a:rPr lang="en-US" dirty="0" smtClean="0"/>
              <a:t>Add</a:t>
            </a:r>
            <a:r>
              <a:rPr lang="en-US" baseline="0" dirty="0" smtClean="0"/>
              <a:t> 1. </a:t>
            </a:r>
            <a:r>
              <a:rPr lang="en-US" baseline="0" dirty="0" err="1" smtClean="0"/>
              <a:t>pid</a:t>
            </a:r>
            <a:r>
              <a:rPr lang="en-US" baseline="0" dirty="0" smtClean="0"/>
              <a:t> 2. </a:t>
            </a:r>
            <a:r>
              <a:rPr lang="en-US" baseline="0" dirty="0" err="1" smtClean="0"/>
              <a:t>openfileTable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Social security number.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Social security number.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9</a:t>
            </a:fld>
            <a:endParaRPr lang="en-US"/>
          </a:p>
        </p:txBody>
      </p:sp>
    </p:spTree>
    <p:extLst>
      <p:ext uri="{BB962C8B-B14F-4D97-AF65-F5344CB8AC3E}">
        <p14:creationId xmlns:p14="http://schemas.microsoft.com/office/powerpoint/2010/main" val="325998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slide" Target="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057400" y="609600"/>
            <a:ext cx="8077200" cy="34290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Part </a:t>
            </a:r>
            <a:r>
              <a:rPr lang="en-US" altLang="zh-CN" sz="3600" dirty="0" smtClean="0">
                <a:solidFill>
                  <a:schemeClr val="accent2"/>
                </a:solidFill>
                <a:latin typeface="Calibri" charset="0"/>
                <a:ea typeface="宋体" charset="0"/>
                <a:cs typeface="宋体" charset="0"/>
              </a:rPr>
              <a:t>4: </a:t>
            </a:r>
            <a:r>
              <a:rPr lang="en-US" altLang="zh-CN" sz="3600" dirty="0">
                <a:solidFill>
                  <a:schemeClr val="accent2"/>
                </a:solidFill>
                <a:latin typeface="Calibri" charset="0"/>
                <a:ea typeface="宋体" charset="0"/>
                <a:cs typeface="宋体" charset="0"/>
              </a:rPr>
              <a:t>Managing Process State </a:t>
            </a:r>
          </a:p>
        </p:txBody>
      </p:sp>
      <p:sp>
        <p:nvSpPr>
          <p:cNvPr id="2052" name="Text Box 3"/>
          <p:cNvSpPr txBox="1">
            <a:spLocks noChangeArrowheads="1"/>
          </p:cNvSpPr>
          <p:nvPr/>
        </p:nvSpPr>
        <p:spPr bwMode="auto">
          <a:xfrm>
            <a:off x="3619500" y="4572000"/>
            <a:ext cx="49530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600200"/>
          </a:xfrm>
        </p:spPr>
        <p:txBody>
          <a:bodyPr/>
          <a:lstStyle/>
          <a:p>
            <a:pPr eaLnBrk="1" hangingPunct="1">
              <a:spcBef>
                <a:spcPts val="1200"/>
              </a:spcBef>
            </a:pPr>
            <a:r>
              <a:rPr lang="en-US" sz="4000" dirty="0">
                <a:latin typeface="Calibri"/>
                <a:cs typeface="Calibri"/>
              </a:rPr>
              <a:t>Process ID Management Module</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371600" y="1828800"/>
            <a:ext cx="9677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Manage PID information (</a:t>
            </a:r>
            <a:r>
              <a:rPr lang="en-US" kern="0" dirty="0">
                <a:solidFill>
                  <a:srgbClr val="FF0000"/>
                </a:solidFill>
                <a:latin typeface="Calibri" panose="020F0502020204030204" pitchFamily="34" charset="0"/>
                <a:cs typeface="Courier New"/>
              </a:rPr>
              <a:t>What is this?</a:t>
            </a:r>
            <a:r>
              <a:rPr lang="en-US" kern="0" dirty="0">
                <a:latin typeface="Calibri" panose="020F0502020204030204" pitchFamily="34" charset="0"/>
                <a:cs typeface="Courier New"/>
              </a:rPr>
              <a:t>)</a:t>
            </a:r>
          </a:p>
          <a:p>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Implement your PID management functions here</a:t>
            </a:r>
            <a:r>
              <a:rPr lang="en-US" kern="0" dirty="0" smtClean="0">
                <a:solidFill>
                  <a:srgbClr val="FF0000"/>
                </a:solidFill>
                <a:latin typeface="Calibri" panose="020F0502020204030204" pitchFamily="34" charset="0"/>
                <a:cs typeface="Courier New"/>
              </a:rPr>
              <a:t>:</a:t>
            </a:r>
          </a:p>
          <a:p>
            <a:endParaRPr lang="en-US" kern="0" dirty="0">
              <a:solidFill>
                <a:srgbClr val="FF0000"/>
              </a:solidFill>
              <a:latin typeface="Calibri" panose="020F0502020204030204" pitchFamily="34" charset="0"/>
              <a:cs typeface="Courier New"/>
            </a:endParaRPr>
          </a:p>
          <a:p>
            <a:pPr marL="0" indent="0">
              <a:buNone/>
            </a:pPr>
            <a:r>
              <a:rPr lang="en-US" kern="0" dirty="0">
                <a:solidFill>
                  <a:srgbClr val="FF0000"/>
                </a:solidFill>
                <a:latin typeface="Calibri" panose="020F0502020204030204" pitchFamily="34" charset="0"/>
                <a:cs typeface="Courier New"/>
              </a:rPr>
              <a:t>	</a:t>
            </a:r>
            <a:r>
              <a:rPr lang="en-US" kern="0" dirty="0" err="1">
                <a:solidFill>
                  <a:srgbClr val="FF0000"/>
                </a:solidFill>
                <a:latin typeface="Courier New" panose="02070309020205020404" pitchFamily="49" charset="0"/>
                <a:cs typeface="Courier New" panose="02070309020205020404" pitchFamily="49" charset="0"/>
              </a:rPr>
              <a:t>src</a:t>
            </a:r>
            <a:r>
              <a:rPr lang="en-US" kern="0" dirty="0">
                <a:solidFill>
                  <a:srgbClr val="FF0000"/>
                </a:solidFill>
                <a:latin typeface="Courier New" panose="02070309020205020404" pitchFamily="49" charset="0"/>
                <a:cs typeface="Courier New" panose="02070309020205020404" pitchFamily="49" charset="0"/>
              </a:rPr>
              <a:t>/kern/thread/</a:t>
            </a:r>
            <a:r>
              <a:rPr lang="en-US" kern="0" dirty="0" err="1">
                <a:solidFill>
                  <a:srgbClr val="FF0000"/>
                </a:solidFill>
                <a:latin typeface="Courier New" panose="02070309020205020404" pitchFamily="49" charset="0"/>
                <a:cs typeface="Courier New" panose="02070309020205020404" pitchFamily="49" charset="0"/>
              </a:rPr>
              <a:t>pid.c</a:t>
            </a:r>
            <a:endParaRPr lang="en-US" kern="0" dirty="0">
              <a:solidFill>
                <a:srgbClr val="FF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10</a:t>
            </a:fld>
            <a:endParaRPr lang="en-US"/>
          </a:p>
        </p:txBody>
      </p:sp>
    </p:spTree>
    <p:extLst>
      <p:ext uri="{BB962C8B-B14F-4D97-AF65-F5344CB8AC3E}">
        <p14:creationId xmlns:p14="http://schemas.microsoft.com/office/powerpoint/2010/main" val="111733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143000" y="381000"/>
            <a:ext cx="10058400" cy="2209800"/>
          </a:xfrm>
        </p:spPr>
        <p:txBody>
          <a:bodyPr/>
          <a:lstStyle/>
          <a:p>
            <a:pPr eaLnBrk="1" hangingPunct="1">
              <a:spcBef>
                <a:spcPts val="1200"/>
              </a:spcBef>
            </a:pPr>
            <a:r>
              <a:rPr lang="en-US" dirty="0" smtClean="0">
                <a:latin typeface="Calibri"/>
                <a:cs typeface="Calibri"/>
              </a:rPr>
              <a:t>Data </a:t>
            </a:r>
            <a:r>
              <a:rPr lang="en-US" dirty="0">
                <a:latin typeface="Calibri"/>
                <a:cs typeface="Calibri"/>
              </a:rPr>
              <a:t>Structure Question </a:t>
            </a:r>
            <a:r>
              <a:rPr lang="en-US" dirty="0" smtClean="0">
                <a:latin typeface="Calibri"/>
                <a:cs typeface="Calibri"/>
              </a:rPr>
              <a:t>2:</a:t>
            </a:r>
            <a:br>
              <a:rPr lang="en-US" dirty="0" smtClean="0">
                <a:latin typeface="Calibri"/>
                <a:cs typeface="Calibri"/>
              </a:rPr>
            </a:br>
            <a:r>
              <a:rPr lang="en-US" sz="4000" dirty="0">
                <a:latin typeface="Calibri"/>
                <a:cs typeface="Calibri"/>
              </a:rPr>
              <a:t>Process ID Management</a:t>
            </a:r>
            <a:r>
              <a:rPr lang="en-US" sz="4000">
                <a:latin typeface="Calibri"/>
                <a:cs typeface="Calibri"/>
              </a:rPr>
              <a:t/>
            </a:r>
            <a:br>
              <a:rPr lang="en-US" sz="4000">
                <a:latin typeface="Calibri"/>
                <a:cs typeface="Calibri"/>
              </a:rPr>
            </a:br>
            <a:r>
              <a:rPr lang="en-US" sz="4000" smtClean="0">
                <a:solidFill>
                  <a:srgbClr val="FF0000"/>
                </a:solidFill>
                <a:latin typeface="Calibri"/>
                <a:cs typeface="Calibri"/>
              </a:rPr>
              <a:t>What </a:t>
            </a:r>
            <a:r>
              <a:rPr lang="en-US" sz="4000" dirty="0">
                <a:solidFill>
                  <a:srgbClr val="FF0000"/>
                </a:solidFill>
                <a:latin typeface="Calibri"/>
                <a:cs typeface="Calibri"/>
              </a:rPr>
              <a:t>is PID information or </a:t>
            </a:r>
            <a:r>
              <a:rPr lang="en-US" sz="4000" dirty="0" err="1">
                <a:solidFill>
                  <a:srgbClr val="FF0000"/>
                </a:solidFill>
                <a:latin typeface="Calibri"/>
                <a:cs typeface="Calibri"/>
              </a:rPr>
              <a:t>pidinfo</a:t>
            </a:r>
            <a:r>
              <a:rPr lang="en-US" sz="4000" dirty="0">
                <a:solidFill>
                  <a:srgbClr val="FF0000"/>
                </a:solidFill>
                <a:latin typeface="Calibri"/>
                <a:cs typeface="Calibri"/>
              </a:rPr>
              <a:t>?</a:t>
            </a:r>
            <a:br>
              <a:rPr lang="en-US" sz="4000" dirty="0">
                <a:solidFill>
                  <a:srgbClr val="FF0000"/>
                </a:solidFill>
                <a:latin typeface="Calibri"/>
                <a:cs typeface="Calibri"/>
              </a:rPr>
            </a:br>
            <a:r>
              <a:rPr lang="en-US" sz="3200" dirty="0">
                <a:latin typeface="Calibri"/>
                <a:cs typeface="Calibri"/>
              </a:rPr>
              <a:t> (</a:t>
            </a:r>
            <a:r>
              <a:rPr lang="en-US" sz="3200" dirty="0">
                <a:latin typeface="Calibri"/>
                <a:cs typeface="Calibri"/>
                <a:hlinkClick r:id="rId3" action="ppaction://hlinksldjump"/>
              </a:rPr>
              <a:t>see </a:t>
            </a:r>
            <a:r>
              <a:rPr lang="en-US" sz="2800" dirty="0">
                <a:latin typeface="Courier New" panose="02070309020205020404" pitchFamily="49" charset="0"/>
                <a:cs typeface="Courier New" panose="02070309020205020404" pitchFamily="49" charset="0"/>
                <a:hlinkClick r:id="rId3" action="ppaction://hlinksldjump"/>
              </a:rPr>
              <a:t>functions</a:t>
            </a:r>
            <a:r>
              <a:rPr lang="en-US" sz="3200" dirty="0">
                <a:latin typeface="Calibri"/>
                <a:cs typeface="Calibri"/>
                <a:hlinkClick r:id="rId3" action="ppaction://hlinksldjump"/>
              </a:rPr>
              <a:t> on slide 14</a:t>
            </a:r>
            <a:r>
              <a:rPr lang="en-US" sz="3200" dirty="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2806896"/>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Process id of the thread</a:t>
            </a:r>
          </a:p>
          <a:p>
            <a:r>
              <a:rPr lang="en-US" kern="0" dirty="0">
                <a:latin typeface="Calibri" panose="020F0502020204030204" pitchFamily="34" charset="0"/>
                <a:cs typeface="Courier New"/>
              </a:rPr>
              <a:t>Process id of its parent thread	</a:t>
            </a:r>
          </a:p>
          <a:p>
            <a:r>
              <a:rPr lang="en-US" kern="0" dirty="0">
                <a:latin typeface="Calibri" panose="020F0502020204030204" pitchFamily="34" charset="0"/>
                <a:cs typeface="Courier New"/>
              </a:rPr>
              <a:t>Is it exited? True if it has exited</a:t>
            </a:r>
          </a:p>
          <a:p>
            <a:r>
              <a:rPr lang="en-US" kern="0" dirty="0" err="1">
                <a:latin typeface="Calibri" panose="020F0502020204030204" pitchFamily="34" charset="0"/>
                <a:cs typeface="Courier New"/>
              </a:rPr>
              <a:t>exitstatus</a:t>
            </a:r>
            <a:r>
              <a:rPr lang="en-US" kern="0" dirty="0">
                <a:latin typeface="Calibri" panose="020F0502020204030204" pitchFamily="34" charset="0"/>
                <a:cs typeface="Courier New"/>
              </a:rPr>
              <a:t> (</a:t>
            </a:r>
            <a:r>
              <a:rPr lang="en-US" kern="0" dirty="0">
                <a:solidFill>
                  <a:srgbClr val="FF0000"/>
                </a:solidFill>
                <a:latin typeface="Calibri" panose="020F0502020204030204" pitchFamily="34" charset="0"/>
                <a:cs typeface="Courier New"/>
              </a:rPr>
              <a:t>see Algorithm 2 on slide 19</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A condition variable: use to implement </a:t>
            </a:r>
            <a:r>
              <a:rPr lang="en-US" kern="0" dirty="0" err="1">
                <a:latin typeface="Courier New" panose="02070309020205020404" pitchFamily="49" charset="0"/>
                <a:cs typeface="Courier New" panose="02070309020205020404" pitchFamily="49" charset="0"/>
              </a:rPr>
              <a:t>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i.e., wait for thread exit</a:t>
            </a:r>
            <a:endParaRPr lang="en-US" kern="0" dirty="0">
              <a:solidFill>
                <a:srgbClr val="FF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11</a:t>
            </a:fld>
            <a:endParaRPr lang="en-US"/>
          </a:p>
        </p:txBody>
      </p:sp>
    </p:spTree>
    <p:extLst>
      <p:ext uri="{BB962C8B-B14F-4D97-AF65-F5344CB8AC3E}">
        <p14:creationId xmlns:p14="http://schemas.microsoft.com/office/powerpoint/2010/main" val="2096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228600"/>
            <a:ext cx="8915400" cy="1600200"/>
          </a:xfrm>
        </p:spPr>
        <p:txBody>
          <a:bodyPr/>
          <a:lstStyle/>
          <a:p>
            <a:pPr eaLnBrk="1" hangingPunct="1">
              <a:spcBef>
                <a:spcPts val="1200"/>
              </a:spcBef>
            </a:pPr>
            <a:r>
              <a:rPr lang="en-US" dirty="0" smtClean="0">
                <a:latin typeface="Calibri"/>
                <a:cs typeface="Calibri"/>
              </a:rPr>
              <a:t>Data Structure Question 3:</a:t>
            </a:r>
            <a:br>
              <a:rPr lang="en-US" dirty="0" smtClean="0">
                <a:latin typeface="Calibri"/>
                <a:cs typeface="Calibri"/>
              </a:rPr>
            </a:br>
            <a:r>
              <a:rPr lang="en-US" sz="3200" dirty="0">
                <a:latin typeface="Calibri"/>
                <a:cs typeface="Calibri"/>
              </a:rPr>
              <a:t> </a:t>
            </a:r>
            <a:r>
              <a:rPr lang="en-US" sz="3200" dirty="0" smtClean="0">
                <a:solidFill>
                  <a:srgbClr val="FF0000"/>
                </a:solidFill>
                <a:latin typeface="Calibri"/>
                <a:cs typeface="Calibri"/>
              </a:rPr>
              <a:t>What </a:t>
            </a:r>
            <a:r>
              <a:rPr lang="en-US" sz="3200" dirty="0">
                <a:solidFill>
                  <a:srgbClr val="FF0000"/>
                </a:solidFill>
                <a:latin typeface="Calibri"/>
                <a:cs typeface="Calibri"/>
              </a:rPr>
              <a:t>are global variables for PID management?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600200" y="1752599"/>
            <a:ext cx="96012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smtClean="0">
                <a:solidFill>
                  <a:srgbClr val="002060"/>
                </a:solidFill>
                <a:latin typeface="Courier New" panose="02070309020205020404" pitchFamily="49" charset="0"/>
                <a:cs typeface="Courier New" panose="02070309020205020404" pitchFamily="49" charset="0"/>
              </a:rPr>
              <a:t>nextpid</a:t>
            </a:r>
            <a:r>
              <a:rPr lang="en-US" kern="0" dirty="0">
                <a:solidFill>
                  <a:srgbClr val="002060"/>
                </a:solidFill>
                <a:latin typeface="Calibri"/>
                <a:cs typeface="Calibri"/>
              </a:rPr>
              <a:t>: Next candidate (i.e., available) PID Note: similar to PC – program counter.</a:t>
            </a:r>
          </a:p>
          <a:p>
            <a:endParaRPr lang="en-US" kern="0" dirty="0">
              <a:solidFill>
                <a:srgbClr val="002060"/>
              </a:solidFill>
              <a:latin typeface="Calibri"/>
              <a:cs typeface="Calibri"/>
            </a:endParaRPr>
          </a:p>
          <a:p>
            <a:r>
              <a:rPr lang="en-US" kern="0" dirty="0">
                <a:solidFill>
                  <a:srgbClr val="002060"/>
                </a:solidFill>
                <a:latin typeface="Calibri"/>
                <a:cs typeface="Calibri"/>
              </a:rPr>
              <a:t>Number of allocated PIDs</a:t>
            </a:r>
          </a:p>
          <a:p>
            <a:pPr lvl="1"/>
            <a:r>
              <a:rPr lang="en-US" kern="0" dirty="0">
                <a:solidFill>
                  <a:srgbClr val="002060"/>
                </a:solidFill>
                <a:latin typeface="Calibri"/>
                <a:cs typeface="Calibri"/>
              </a:rPr>
              <a:t>For a static PID </a:t>
            </a:r>
            <a:r>
              <a:rPr lang="en-US" kern="0" dirty="0" smtClean="0">
                <a:solidFill>
                  <a:srgbClr val="002060"/>
                </a:solidFill>
                <a:latin typeface="Calibri"/>
                <a:cs typeface="Calibri"/>
              </a:rPr>
              <a:t>table</a:t>
            </a:r>
          </a:p>
          <a:p>
            <a:pPr lvl="1"/>
            <a:endParaRPr lang="en-US" kern="0" dirty="0">
              <a:solidFill>
                <a:srgbClr val="002060"/>
              </a:solidFill>
              <a:latin typeface="Calibri"/>
              <a:cs typeface="Calibri"/>
            </a:endParaRPr>
          </a:p>
          <a:p>
            <a:r>
              <a:rPr lang="en-US" kern="0" dirty="0" err="1">
                <a:solidFill>
                  <a:srgbClr val="002060"/>
                </a:solidFill>
                <a:latin typeface="Courier New" panose="02070309020205020404" pitchFamily="49" charset="0"/>
                <a:cs typeface="Courier New" panose="02070309020205020404" pitchFamily="49" charset="0"/>
              </a:rPr>
              <a:t>Pidlock</a:t>
            </a:r>
            <a:r>
              <a:rPr lang="en-US" kern="0" dirty="0">
                <a:solidFill>
                  <a:srgbClr val="002060"/>
                </a:solidFill>
                <a:latin typeface="Courier New" panose="02070309020205020404" pitchFamily="49" charset="0"/>
                <a:cs typeface="Courier New" panose="02070309020205020404" pitchFamily="49" charset="0"/>
              </a:rPr>
              <a:t>: </a:t>
            </a:r>
            <a:r>
              <a:rPr lang="en-US" kern="0" dirty="0">
                <a:solidFill>
                  <a:srgbClr val="002060"/>
                </a:solidFill>
                <a:latin typeface="Calibri"/>
                <a:cs typeface="Calibri"/>
              </a:rPr>
              <a:t>A global lock for PID management</a:t>
            </a:r>
          </a:p>
          <a:p>
            <a:pPr marL="0" indent="0">
              <a:buNone/>
            </a:pPr>
            <a:r>
              <a:rPr lang="en-US" kern="0" dirty="0">
                <a:solidFill>
                  <a:srgbClr val="FF0000"/>
                </a:solidFill>
                <a:latin typeface="Calibri"/>
                <a:cs typeface="Calibri"/>
              </a:rPr>
              <a:t>Exercise 6 (</a:t>
            </a:r>
            <a:r>
              <a:rPr lang="en-US" kern="0" dirty="0" err="1">
                <a:solidFill>
                  <a:srgbClr val="FF0000"/>
                </a:solidFill>
                <a:latin typeface="Calibri"/>
                <a:cs typeface="Calibri"/>
              </a:rPr>
              <a:t>Wheeldecide</a:t>
            </a:r>
            <a:r>
              <a:rPr lang="en-US" kern="0" dirty="0">
                <a:solidFill>
                  <a:srgbClr val="FF0000"/>
                </a:solidFill>
                <a:latin typeface="Calibri"/>
                <a:cs typeface="Calibri"/>
              </a:rPr>
              <a:t>): </a:t>
            </a:r>
            <a:r>
              <a:rPr lang="en-US" kern="0" dirty="0">
                <a:solidFill>
                  <a:srgbClr val="002060"/>
                </a:solidFill>
                <a:latin typeface="Calibri"/>
                <a:cs typeface="Calibri"/>
              </a:rPr>
              <a:t>Why we need a lock here?</a:t>
            </a:r>
          </a:p>
          <a:p>
            <a:endParaRPr lang="en-US" kern="0" dirty="0">
              <a:solidFill>
                <a:srgbClr val="002060"/>
              </a:solidFill>
              <a:latin typeface="Calibri"/>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12</a:t>
            </a:fld>
            <a:endParaRPr lang="en-US"/>
          </a:p>
        </p:txBody>
      </p:sp>
    </p:spTree>
    <p:extLst>
      <p:ext uri="{BB962C8B-B14F-4D97-AF65-F5344CB8AC3E}">
        <p14:creationId xmlns:p14="http://schemas.microsoft.com/office/powerpoint/2010/main" val="413739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752600" y="228600"/>
            <a:ext cx="8763000" cy="1600200"/>
          </a:xfrm>
        </p:spPr>
        <p:txBody>
          <a:bodyPr/>
          <a:lstStyle/>
          <a:p>
            <a:pPr eaLnBrk="1" hangingPunct="1">
              <a:spcBef>
                <a:spcPts val="1200"/>
              </a:spcBef>
            </a:pPr>
            <a:r>
              <a:rPr lang="en-US" dirty="0" smtClean="0">
                <a:latin typeface="Calibri"/>
                <a:cs typeface="Calibri"/>
              </a:rPr>
              <a:t>Data Structure Question 4:</a:t>
            </a:r>
            <a:br>
              <a:rPr lang="en-US" dirty="0" smtClean="0">
                <a:latin typeface="Calibri"/>
                <a:cs typeface="Calibri"/>
              </a:rPr>
            </a:br>
            <a:r>
              <a:rPr lang="en-US" sz="2800" dirty="0" smtClean="0">
                <a:solidFill>
                  <a:srgbClr val="FF0000"/>
                </a:solidFill>
                <a:latin typeface="Calibri"/>
                <a:cs typeface="Calibri"/>
              </a:rPr>
              <a:t>What </a:t>
            </a:r>
            <a:r>
              <a:rPr lang="en-US" sz="2800" dirty="0">
                <a:solidFill>
                  <a:srgbClr val="FF0000"/>
                </a:solidFill>
                <a:latin typeface="Calibri"/>
                <a:cs typeface="Calibri"/>
              </a:rPr>
              <a:t>is the data structure for all </a:t>
            </a:r>
            <a:r>
              <a:rPr lang="en-US" sz="2800" dirty="0" err="1">
                <a:solidFill>
                  <a:srgbClr val="FF0000"/>
                </a:solidFill>
                <a:latin typeface="Courier New" panose="02070309020205020404" pitchFamily="49" charset="0"/>
                <a:cs typeface="Courier New" panose="02070309020205020404" pitchFamily="49" charset="0"/>
              </a:rPr>
              <a:t>pidinfo</a:t>
            </a:r>
            <a:r>
              <a:rPr lang="en-US" sz="2800" dirty="0">
                <a:solidFill>
                  <a:srgbClr val="FF0000"/>
                </a:solidFill>
                <a:latin typeface="Calibri"/>
                <a:cs typeface="Calibri"/>
              </a:rPr>
              <a:t> variables?</a:t>
            </a:r>
            <a:endParaRPr lang="en-US" sz="2800" dirty="0">
              <a:solidFill>
                <a:srgbClr val="FF0000"/>
              </a:solidFill>
              <a:latin typeface="Courier New"/>
              <a:ea typeface="MS PGothic" charset="0"/>
              <a:cs typeface="Courier New"/>
            </a:endParaRPr>
          </a:p>
        </p:txBody>
      </p:sp>
      <p:sp>
        <p:nvSpPr>
          <p:cNvPr id="4" name="Rectangle 3"/>
          <p:cNvSpPr txBox="1">
            <a:spLocks/>
          </p:cNvSpPr>
          <p:nvPr/>
        </p:nvSpPr>
        <p:spPr bwMode="auto">
          <a:xfrm>
            <a:off x="19812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solidFill>
                  <a:srgbClr val="002060"/>
                </a:solidFill>
                <a:latin typeface="Calibri"/>
                <a:cs typeface="Calibri"/>
              </a:rPr>
              <a:t>pidinfoTable</a:t>
            </a:r>
            <a:r>
              <a:rPr lang="en-US" kern="0" dirty="0">
                <a:solidFill>
                  <a:srgbClr val="002060"/>
                </a:solidFill>
                <a:latin typeface="Calibri"/>
                <a:cs typeface="Calibri"/>
              </a:rPr>
              <a:t>: a table of </a:t>
            </a:r>
            <a:r>
              <a:rPr lang="en-US" dirty="0" err="1">
                <a:solidFill>
                  <a:srgbClr val="FF0000"/>
                </a:solidFill>
                <a:latin typeface="Courier New" panose="02070309020205020404" pitchFamily="49" charset="0"/>
                <a:cs typeface="Courier New" panose="02070309020205020404" pitchFamily="49" charset="0"/>
              </a:rPr>
              <a:t>pidinfo</a:t>
            </a:r>
            <a:endParaRPr lang="en-US" dirty="0">
              <a:solidFill>
                <a:srgbClr val="FF0000"/>
              </a:solidFill>
              <a:latin typeface="Courier New" panose="02070309020205020404" pitchFamily="49" charset="0"/>
              <a:cs typeface="Courier New" panose="02070309020205020404" pitchFamily="49" charset="0"/>
            </a:endParaRPr>
          </a:p>
          <a:p>
            <a:endParaRPr lang="en-US" kern="0" dirty="0">
              <a:solidFill>
                <a:srgbClr val="002060"/>
              </a:solidFill>
              <a:latin typeface="Calibri"/>
              <a:cs typeface="Calibri"/>
            </a:endParaRPr>
          </a:p>
          <a:p>
            <a:r>
              <a:rPr lang="en-US" kern="0" dirty="0">
                <a:solidFill>
                  <a:srgbClr val="002060"/>
                </a:solidFill>
                <a:latin typeface="Calibri"/>
                <a:cs typeface="Calibri"/>
              </a:rPr>
              <a:t>Static Array</a:t>
            </a:r>
          </a:p>
          <a:p>
            <a:endParaRPr lang="en-US" kern="0" dirty="0">
              <a:solidFill>
                <a:srgbClr val="002060"/>
              </a:solidFill>
              <a:latin typeface="Calibri"/>
              <a:cs typeface="Calibri"/>
            </a:endParaRPr>
          </a:p>
          <a:p>
            <a:r>
              <a:rPr lang="en-US" kern="0" dirty="0">
                <a:solidFill>
                  <a:srgbClr val="002060"/>
                </a:solidFill>
                <a:latin typeface="Calibri"/>
                <a:cs typeface="Calibri"/>
              </a:rPr>
              <a:t>A global variable</a:t>
            </a:r>
          </a:p>
          <a:p>
            <a:endParaRPr lang="en-US" kern="0" dirty="0">
              <a:solidFill>
                <a:srgbClr val="002060"/>
              </a:solidFill>
              <a:latin typeface="Calibri"/>
              <a:cs typeface="Calibri"/>
            </a:endParaRPr>
          </a:p>
          <a:p>
            <a:r>
              <a:rPr lang="en-US" kern="0" dirty="0">
                <a:solidFill>
                  <a:srgbClr val="002060"/>
                </a:solidFill>
                <a:latin typeface="Calibri"/>
                <a:cs typeface="Calibri"/>
              </a:rPr>
              <a:t>Size of the table: MAX_PROCS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13</a:t>
            </a:fld>
            <a:endParaRPr lang="en-US"/>
          </a:p>
        </p:txBody>
      </p:sp>
    </p:spTree>
    <p:extLst>
      <p:ext uri="{BB962C8B-B14F-4D97-AF65-F5344CB8AC3E}">
        <p14:creationId xmlns:p14="http://schemas.microsoft.com/office/powerpoint/2010/main" val="33566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828800" y="152400"/>
            <a:ext cx="8382000" cy="1600200"/>
          </a:xfrm>
        </p:spPr>
        <p:txBody>
          <a:bodyPr/>
          <a:lstStyle/>
          <a:p>
            <a:pPr eaLnBrk="1" hangingPunct="1">
              <a:spcBef>
                <a:spcPts val="1200"/>
              </a:spcBef>
            </a:pPr>
            <a:r>
              <a:rPr lang="en-US" sz="4000" dirty="0">
                <a:latin typeface="Calibri"/>
                <a:cs typeface="Calibri"/>
              </a:rPr>
              <a:t>Process ID Management: </a:t>
            </a:r>
            <a:br>
              <a:rPr lang="en-US" sz="4000" dirty="0">
                <a:latin typeface="Calibri"/>
                <a:cs typeface="Calibri"/>
              </a:rPr>
            </a:br>
            <a:r>
              <a:rPr lang="en-US" sz="4000" dirty="0">
                <a:latin typeface="Calibri"/>
                <a:cs typeface="Calibri"/>
              </a:rPr>
              <a:t>Suggested Functions (</a:t>
            </a:r>
            <a:r>
              <a:rPr lang="en-US" sz="2800" dirty="0">
                <a:latin typeface="Calibri"/>
                <a:cs typeface="Calibri"/>
                <a:hlinkClick r:id="rId3" action="ppaction://hlinksldjump"/>
              </a:rPr>
              <a:t>see </a:t>
            </a:r>
            <a:r>
              <a:rPr lang="en-US" sz="2400" dirty="0" err="1">
                <a:latin typeface="Courier New" panose="02070309020205020404" pitchFamily="49" charset="0"/>
                <a:cs typeface="Courier New" panose="02070309020205020404" pitchFamily="49" charset="0"/>
                <a:hlinkClick r:id="rId3" action="ppaction://hlinksldjump"/>
              </a:rPr>
              <a:t>pidinfo</a:t>
            </a:r>
            <a:r>
              <a:rPr lang="en-US" sz="2800" dirty="0">
                <a:latin typeface="Calibri"/>
                <a:cs typeface="Calibri"/>
                <a:hlinkClick r:id="rId3" action="ppaction://hlinksldjump"/>
              </a:rPr>
              <a:t> on slide 11</a:t>
            </a:r>
            <a:r>
              <a:rPr lang="en-US" sz="4000" dirty="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143000" y="1676400"/>
            <a:ext cx="10134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Initialization</a:t>
            </a:r>
          </a:p>
          <a:p>
            <a:r>
              <a:rPr lang="en-US" kern="0" dirty="0">
                <a:latin typeface="Calibri" panose="020F0502020204030204" pitchFamily="34" charset="0"/>
                <a:cs typeface="Courier New"/>
              </a:rPr>
              <a:t>Create and Destroy </a:t>
            </a:r>
            <a:r>
              <a:rPr lang="en-US" kern="0" dirty="0" err="1">
                <a:latin typeface="Courier New" panose="02070309020205020404" pitchFamily="49" charset="0"/>
                <a:cs typeface="Courier New" panose="02070309020205020404" pitchFamily="49" charset="0"/>
              </a:rPr>
              <a:t>pidinfo</a:t>
            </a: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Given </a:t>
            </a:r>
            <a:r>
              <a:rPr lang="en-US" kern="0" dirty="0" err="1">
                <a:latin typeface="Courier New" panose="02070309020205020404" pitchFamily="49" charset="0"/>
                <a:cs typeface="Courier New" panose="02070309020205020404" pitchFamily="49" charset="0"/>
              </a:rPr>
              <a:t>pid</a:t>
            </a:r>
            <a:r>
              <a:rPr lang="en-US" kern="0" dirty="0">
                <a:latin typeface="Calibri" panose="020F0502020204030204" pitchFamily="34" charset="0"/>
                <a:cs typeface="Courier New"/>
              </a:rPr>
              <a:t>, retrieve </a:t>
            </a:r>
            <a:r>
              <a:rPr lang="en-US" kern="0" dirty="0" err="1">
                <a:latin typeface="Courier New" panose="02070309020205020404" pitchFamily="49" charset="0"/>
                <a:cs typeface="Courier New" panose="02070309020205020404" pitchFamily="49" charset="0"/>
              </a:rPr>
              <a:t>pidinfo</a:t>
            </a:r>
            <a:r>
              <a:rPr lang="en-US" kern="0" dirty="0">
                <a:latin typeface="Calibri" panose="020F0502020204030204" pitchFamily="34" charset="0"/>
                <a:cs typeface="Courier New"/>
              </a:rPr>
              <a:t> from </a:t>
            </a:r>
            <a:r>
              <a:rPr lang="en-US" kern="0" dirty="0" err="1">
                <a:latin typeface="Courier New" panose="02070309020205020404" pitchFamily="49" charset="0"/>
                <a:cs typeface="Courier New" panose="02070309020205020404" pitchFamily="49" charset="0"/>
              </a:rPr>
              <a:t>pidinfoTable</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Add a new </a:t>
            </a:r>
            <a:r>
              <a:rPr lang="en-US" kern="0" dirty="0" err="1">
                <a:latin typeface="Courier New" panose="02070309020205020404" pitchFamily="49" charset="0"/>
                <a:cs typeface="Courier New" panose="02070309020205020404" pitchFamily="49" charset="0"/>
              </a:rPr>
              <a:t>pidinfo</a:t>
            </a:r>
            <a:r>
              <a:rPr lang="en-US" kern="0" dirty="0">
                <a:latin typeface="Calibri" panose="020F0502020204030204" pitchFamily="34" charset="0"/>
                <a:cs typeface="Courier New"/>
              </a:rPr>
              <a:t> into the </a:t>
            </a:r>
            <a:r>
              <a:rPr lang="en-US" kern="0" dirty="0" err="1">
                <a:latin typeface="Courier New" panose="02070309020205020404" pitchFamily="49" charset="0"/>
                <a:cs typeface="Courier New" panose="02070309020205020404" pitchFamily="49" charset="0"/>
              </a:rPr>
              <a:t>pidinfoTable</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PID Allocation and </a:t>
            </a:r>
            <a:r>
              <a:rPr lang="en-US" kern="0" dirty="0" err="1">
                <a:latin typeface="Calibri" panose="020F0502020204030204" pitchFamily="34" charset="0"/>
                <a:cs typeface="Courier New"/>
              </a:rPr>
              <a:t>Unallocation</a:t>
            </a: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Wait for PID (see also </a:t>
            </a:r>
            <a:r>
              <a:rPr lang="en-US" kern="0" dirty="0" err="1">
                <a:latin typeface="Courier New" panose="02070309020205020404" pitchFamily="49" charset="0"/>
                <a:cs typeface="Courier New" panose="02070309020205020404" pitchFamily="49" charset="0"/>
              </a:rPr>
              <a:t>waitpid</a:t>
            </a:r>
            <a:r>
              <a:rPr lang="en-US" kern="0" dirty="0">
                <a:latin typeface="Calibri" panose="020F0502020204030204" pitchFamily="34" charset="0"/>
                <a:cs typeface="Courier New"/>
              </a:rPr>
              <a:t> system call)</a:t>
            </a:r>
          </a:p>
          <a:p>
            <a:r>
              <a:rPr lang="en-US" kern="0" dirty="0">
                <a:latin typeface="Calibri" panose="020F0502020204030204" pitchFamily="34" charset="0"/>
                <a:cs typeface="Courier New"/>
              </a:rPr>
              <a:t>Set </a:t>
            </a:r>
            <a:r>
              <a:rPr lang="en-US" kern="0" dirty="0" err="1">
                <a:latin typeface="Calibri" panose="020F0502020204030204" pitchFamily="34" charset="0"/>
                <a:cs typeface="Courier New"/>
              </a:rPr>
              <a:t>exitstatus</a:t>
            </a:r>
            <a:r>
              <a:rPr lang="en-US" kern="0" dirty="0">
                <a:latin typeface="Calibri" panose="020F0502020204030204" pitchFamily="34" charset="0"/>
                <a:cs typeface="Courier New"/>
              </a:rPr>
              <a:t> of </a:t>
            </a:r>
            <a:r>
              <a:rPr lang="en-US" kern="0" dirty="0" err="1">
                <a:latin typeface="Courier New" panose="02070309020205020404" pitchFamily="49" charset="0"/>
                <a:cs typeface="Courier New" panose="02070309020205020404" pitchFamily="49" charset="0"/>
              </a:rPr>
              <a:t>pidinfo</a:t>
            </a:r>
            <a:endParaRPr lang="en-US" kern="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14</a:t>
            </a:fld>
            <a:endParaRPr lang="en-US"/>
          </a:p>
        </p:txBody>
      </p:sp>
    </p:spTree>
    <p:extLst>
      <p:ext uri="{BB962C8B-B14F-4D97-AF65-F5344CB8AC3E}">
        <p14:creationId xmlns:p14="http://schemas.microsoft.com/office/powerpoint/2010/main" val="845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219200"/>
          </a:xfrm>
        </p:spPr>
        <p:txBody>
          <a:bodyPr/>
          <a:lstStyle/>
          <a:p>
            <a:pPr eaLnBrk="1" hangingPunct="1">
              <a:spcBef>
                <a:spcPts val="1200"/>
              </a:spcBef>
            </a:pPr>
            <a:r>
              <a:rPr lang="en-US" sz="4000" dirty="0">
                <a:solidFill>
                  <a:schemeClr val="accent2"/>
                </a:solidFill>
                <a:latin typeface="Calibri"/>
                <a:cs typeface="Calibri"/>
              </a:rPr>
              <a:t>Algorithm 1: How to allocate a PID? </a:t>
            </a:r>
            <a:br>
              <a:rPr lang="en-US" sz="4000" dirty="0">
                <a:solidFill>
                  <a:schemeClr val="accent2"/>
                </a:solidFill>
                <a:latin typeface="Calibri"/>
                <a:cs typeface="Calibri"/>
              </a:rPr>
            </a:br>
            <a:r>
              <a:rPr lang="en-US" sz="2800" dirty="0" err="1">
                <a:solidFill>
                  <a:srgbClr val="FF0000"/>
                </a:solidFill>
                <a:latin typeface="Courier New"/>
                <a:cs typeface="Courier New"/>
              </a:rPr>
              <a:t>int</a:t>
            </a:r>
            <a:r>
              <a:rPr lang="en-US" sz="2800" dirty="0">
                <a:solidFill>
                  <a:srgbClr val="FF0000"/>
                </a:solidFill>
                <a:latin typeface="Courier New"/>
                <a:cs typeface="Courier New"/>
              </a:rPr>
              <a:t> </a:t>
            </a:r>
            <a:r>
              <a:rPr lang="en-US" sz="2800" dirty="0" err="1">
                <a:solidFill>
                  <a:srgbClr val="FF0000"/>
                </a:solidFill>
                <a:latin typeface="Courier New"/>
                <a:cs typeface="Courier New"/>
              </a:rPr>
              <a:t>pid_allocate</a:t>
            </a:r>
            <a:r>
              <a:rPr lang="en-US" sz="2800" dirty="0">
                <a:solidFill>
                  <a:srgbClr val="FF0000"/>
                </a:solidFill>
                <a:latin typeface="Courier New"/>
                <a:cs typeface="Courier New"/>
              </a:rPr>
              <a:t>(</a:t>
            </a:r>
            <a:r>
              <a:rPr lang="en-US" sz="2800" dirty="0" err="1">
                <a:solidFill>
                  <a:srgbClr val="FF0000"/>
                </a:solidFill>
                <a:latin typeface="Courier New"/>
                <a:cs typeface="Courier New"/>
              </a:rPr>
              <a:t>pid_t</a:t>
            </a:r>
            <a:r>
              <a:rPr lang="en-US" sz="2800" dirty="0">
                <a:solidFill>
                  <a:srgbClr val="FF0000"/>
                </a:solidFill>
                <a:latin typeface="Courier New"/>
                <a:cs typeface="Courier New"/>
              </a:rPr>
              <a:t> *</a:t>
            </a:r>
            <a:r>
              <a:rPr lang="en-US" sz="2800" dirty="0" err="1">
                <a:solidFill>
                  <a:srgbClr val="FF0000"/>
                </a:solidFill>
                <a:latin typeface="Courier New"/>
                <a:cs typeface="Courier New"/>
              </a:rPr>
              <a:t>retPID</a:t>
            </a:r>
            <a:r>
              <a:rPr lang="en-US" sz="2800" dirty="0">
                <a:solidFill>
                  <a:srgbClr val="FF0000"/>
                </a:solidFill>
                <a:latin typeface="Courier New"/>
                <a:cs typeface="Courier New"/>
              </a:rPr>
              <a:t>)</a:t>
            </a:r>
            <a:endParaRPr lang="en-US" sz="2800" dirty="0">
              <a:solidFill>
                <a:srgbClr val="FF0000"/>
              </a:solidFill>
              <a:latin typeface="Courier New"/>
              <a:ea typeface="MS PGothic" charset="0"/>
              <a:cs typeface="Courier New"/>
            </a:endParaRPr>
          </a:p>
        </p:txBody>
      </p:sp>
      <p:sp>
        <p:nvSpPr>
          <p:cNvPr id="4" name="Rectangle 3"/>
          <p:cNvSpPr txBox="1">
            <a:spLocks/>
          </p:cNvSpPr>
          <p:nvPr/>
        </p:nvSpPr>
        <p:spPr bwMode="auto">
          <a:xfrm>
            <a:off x="1752600" y="1370013"/>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200" kern="0" dirty="0">
                <a:latin typeface="Courier New" panose="02070309020205020404" pitchFamily="49" charset="0"/>
                <a:cs typeface="Courier New" panose="02070309020205020404" pitchFamily="49" charset="0"/>
              </a:rPr>
              <a:t>Lock </a:t>
            </a:r>
            <a:r>
              <a:rPr lang="en-US" sz="2200" kern="0" dirty="0" err="1">
                <a:latin typeface="Courier New" panose="02070309020205020404" pitchFamily="49" charset="0"/>
                <a:cs typeface="Courier New" panose="02070309020205020404" pitchFamily="49" charset="0"/>
              </a:rPr>
              <a:t>pidlock</a:t>
            </a:r>
            <a:r>
              <a:rPr lang="en-US" sz="2200" kern="0" dirty="0">
                <a:latin typeface="Courier New" panose="02070309020205020404" pitchFamily="49" charset="0"/>
                <a:cs typeface="Courier New" panose="02070309020205020404" pitchFamily="49" charset="0"/>
              </a:rPr>
              <a:t>;</a:t>
            </a:r>
          </a:p>
          <a:p>
            <a:pPr marL="0" indent="0">
              <a:buNone/>
            </a:pPr>
            <a:r>
              <a:rPr lang="en-US" sz="2200" kern="0" dirty="0">
                <a:latin typeface="Courier New" panose="02070309020205020404" pitchFamily="49" charset="0"/>
                <a:cs typeface="Courier New" panose="02070309020205020404" pitchFamily="49" charset="0"/>
              </a:rPr>
              <a:t>Check: number of existing processes &lt; MAX_PROCS</a:t>
            </a:r>
          </a:p>
          <a:p>
            <a:pPr marL="0" indent="0">
              <a:buNone/>
            </a:pPr>
            <a:r>
              <a:rPr lang="en-US" sz="2200" kern="0" dirty="0" err="1">
                <a:latin typeface="Courier New"/>
                <a:cs typeface="Courier New"/>
              </a:rPr>
              <a:t>pidinfo_index</a:t>
            </a:r>
            <a:r>
              <a:rPr lang="en-US" sz="2200" kern="0" dirty="0">
                <a:latin typeface="Courier New"/>
                <a:cs typeface="Courier New"/>
              </a:rPr>
              <a:t> = </a:t>
            </a:r>
            <a:r>
              <a:rPr lang="en-US" sz="2200" kern="0" dirty="0" err="1">
                <a:latin typeface="Courier New"/>
                <a:cs typeface="Courier New"/>
              </a:rPr>
              <a:t>get_pidinfo_index</a:t>
            </a:r>
            <a:r>
              <a:rPr lang="en-US" sz="2200" kern="0" dirty="0">
                <a:latin typeface="Courier New"/>
                <a:cs typeface="Courier New"/>
              </a:rPr>
              <a:t>(</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while (</a:t>
            </a:r>
            <a:r>
              <a:rPr lang="en-US" sz="2200" kern="0" dirty="0" err="1">
                <a:latin typeface="Courier New"/>
                <a:cs typeface="Courier New"/>
              </a:rPr>
              <a:t>pidinfoTable</a:t>
            </a:r>
            <a:r>
              <a:rPr lang="en-US" sz="2200" kern="0" dirty="0">
                <a:latin typeface="Courier New"/>
                <a:cs typeface="Courier New"/>
              </a:rPr>
              <a:t>[</a:t>
            </a:r>
            <a:r>
              <a:rPr lang="en-US" sz="2200" kern="0" dirty="0" err="1">
                <a:latin typeface="Courier New"/>
                <a:cs typeface="Courier New"/>
              </a:rPr>
              <a:t>pidinfo_index</a:t>
            </a:r>
            <a:r>
              <a:rPr lang="en-US" sz="2200" kern="0" dirty="0">
                <a:latin typeface="Courier New"/>
                <a:cs typeface="Courier New"/>
              </a:rPr>
              <a:t>] !available) { </a:t>
            </a:r>
          </a:p>
          <a:p>
            <a:pPr marL="0" indent="0">
              <a:buNone/>
            </a:pPr>
            <a:r>
              <a:rPr lang="en-US" sz="2200" kern="0" dirty="0">
                <a:latin typeface="Courier New"/>
                <a:cs typeface="Courier New"/>
              </a:rPr>
              <a:t>    increase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    </a:t>
            </a:r>
            <a:r>
              <a:rPr lang="en-US" sz="2200" kern="0" dirty="0" err="1">
                <a:latin typeface="Courier New"/>
                <a:cs typeface="Courier New"/>
              </a:rPr>
              <a:t>pidinfo_index</a:t>
            </a:r>
            <a:r>
              <a:rPr lang="en-US" sz="2200" kern="0" dirty="0">
                <a:latin typeface="Courier New"/>
                <a:cs typeface="Courier New"/>
              </a:rPr>
              <a:t> = </a:t>
            </a:r>
            <a:r>
              <a:rPr lang="en-US" sz="2200" kern="0" dirty="0" err="1">
                <a:latin typeface="Courier New"/>
                <a:cs typeface="Courier New"/>
              </a:rPr>
              <a:t>get_pidinfo_index</a:t>
            </a:r>
            <a:r>
              <a:rPr lang="en-US" sz="2200" kern="0" dirty="0">
                <a:latin typeface="Courier New"/>
                <a:cs typeface="Courier New"/>
              </a:rPr>
              <a:t>(</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a:t>
            </a:r>
          </a:p>
          <a:p>
            <a:pPr marL="0" indent="0">
              <a:buNone/>
            </a:pPr>
            <a:r>
              <a:rPr lang="en-US" sz="2200" kern="0" dirty="0" err="1">
                <a:latin typeface="Courier New"/>
                <a:cs typeface="Courier New"/>
              </a:rPr>
              <a:t>pid</a:t>
            </a:r>
            <a:r>
              <a:rPr lang="en-US" sz="2200" kern="0" dirty="0">
                <a:latin typeface="Courier New"/>
                <a:cs typeface="Courier New"/>
              </a:rPr>
              <a:t> =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Increase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err="1">
                <a:latin typeface="Courier New"/>
                <a:cs typeface="Courier New"/>
              </a:rPr>
              <a:t>new_pidinfo</a:t>
            </a:r>
            <a:r>
              <a:rPr lang="en-US" sz="2200" kern="0" dirty="0">
                <a:latin typeface="Courier New"/>
                <a:cs typeface="Courier New"/>
              </a:rPr>
              <a:t> = </a:t>
            </a:r>
            <a:r>
              <a:rPr lang="en-US" sz="2200" kern="0" dirty="0" err="1">
                <a:latin typeface="Courier New"/>
                <a:cs typeface="Courier New"/>
              </a:rPr>
              <a:t>create_pidinfo</a:t>
            </a:r>
            <a:r>
              <a:rPr lang="en-US" sz="2200" kern="0" dirty="0">
                <a:latin typeface="Courier New"/>
                <a:cs typeface="Courier New"/>
              </a:rPr>
              <a:t>(</a:t>
            </a:r>
            <a:r>
              <a:rPr lang="en-US" sz="2200" kern="0" dirty="0" err="1">
                <a:latin typeface="Courier New"/>
                <a:cs typeface="Courier New"/>
              </a:rPr>
              <a:t>pid</a:t>
            </a:r>
            <a:r>
              <a:rPr lang="en-US" sz="2200" kern="0" dirty="0">
                <a:latin typeface="Courier New"/>
                <a:cs typeface="Courier New"/>
              </a:rPr>
              <a:t>, parent </a:t>
            </a:r>
            <a:r>
              <a:rPr lang="en-US" sz="2200" kern="0" dirty="0" err="1">
                <a:latin typeface="Courier New"/>
                <a:cs typeface="Courier New"/>
              </a:rPr>
              <a:t>pid</a:t>
            </a:r>
            <a:r>
              <a:rPr lang="en-US" sz="2200" kern="0" dirty="0">
                <a:latin typeface="Courier New"/>
                <a:cs typeface="Courier New"/>
              </a:rPr>
              <a:t>);</a:t>
            </a:r>
          </a:p>
          <a:p>
            <a:pPr marL="0" indent="0">
              <a:buNone/>
            </a:pPr>
            <a:r>
              <a:rPr lang="en-US" sz="2200" kern="0" dirty="0">
                <a:latin typeface="Courier New"/>
                <a:cs typeface="Courier New"/>
              </a:rPr>
              <a:t>Add </a:t>
            </a:r>
            <a:r>
              <a:rPr lang="en-US" sz="2200" kern="0" dirty="0" err="1">
                <a:latin typeface="Courier New"/>
                <a:cs typeface="Courier New"/>
              </a:rPr>
              <a:t>new_pidinfo</a:t>
            </a:r>
            <a:r>
              <a:rPr lang="en-US" sz="2200" kern="0" dirty="0">
                <a:latin typeface="Courier New"/>
                <a:cs typeface="Courier New"/>
              </a:rPr>
              <a:t> into </a:t>
            </a:r>
            <a:r>
              <a:rPr lang="en-US" sz="2200" kern="0" dirty="0" err="1">
                <a:latin typeface="Courier New"/>
                <a:cs typeface="Courier New"/>
              </a:rPr>
              <a:t>pidinfoTable</a:t>
            </a:r>
            <a:r>
              <a:rPr lang="en-US" sz="2200" kern="0" dirty="0">
                <a:latin typeface="Courier New"/>
                <a:cs typeface="Courier New"/>
              </a:rPr>
              <a:t>;</a:t>
            </a:r>
          </a:p>
          <a:p>
            <a:pPr marL="0" indent="0">
              <a:buNone/>
            </a:pPr>
            <a:r>
              <a:rPr lang="en-US" sz="2200" kern="0" dirty="0">
                <a:latin typeface="Courier New"/>
                <a:cs typeface="Courier New"/>
              </a:rPr>
              <a:t>Unlock </a:t>
            </a:r>
            <a:r>
              <a:rPr lang="en-US" sz="2200" kern="0" dirty="0" err="1">
                <a:latin typeface="Courier New"/>
                <a:cs typeface="Courier New"/>
              </a:rPr>
              <a:t>pidlock</a:t>
            </a:r>
            <a:r>
              <a:rPr lang="en-US" sz="2200" kern="0" dirty="0">
                <a:latin typeface="Courier New"/>
                <a:cs typeface="Courier New"/>
              </a:rPr>
              <a:t>;</a:t>
            </a:r>
          </a:p>
          <a:p>
            <a:pPr marL="0" indent="0">
              <a:buNone/>
            </a:pPr>
            <a:r>
              <a:rPr lang="en-US" sz="2200" kern="0" dirty="0">
                <a:latin typeface="Courier New"/>
                <a:cs typeface="Courier New"/>
              </a:rPr>
              <a:t>Return </a:t>
            </a:r>
            <a:r>
              <a:rPr lang="en-US" sz="2200" kern="0" dirty="0" err="1">
                <a:latin typeface="Courier New"/>
                <a:cs typeface="Courier New"/>
              </a:rPr>
              <a:t>pid</a:t>
            </a:r>
            <a:r>
              <a:rPr lang="en-US" sz="2200" kern="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15</a:t>
            </a:fld>
            <a:endParaRPr lang="en-US"/>
          </a:p>
        </p:txBody>
      </p:sp>
    </p:spTree>
    <p:extLst>
      <p:ext uri="{BB962C8B-B14F-4D97-AF65-F5344CB8AC3E}">
        <p14:creationId xmlns:p14="http://schemas.microsoft.com/office/powerpoint/2010/main" val="55075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br>
              <a:rPr lang="en-US" sz="4000" dirty="0">
                <a:solidFill>
                  <a:schemeClr val="accent2"/>
                </a:solidFill>
                <a:latin typeface="Calibri"/>
                <a:cs typeface="Calibri"/>
              </a:rPr>
            </a:br>
            <a:r>
              <a:rPr lang="en-US" sz="4000" dirty="0" err="1">
                <a:solidFill>
                  <a:schemeClr val="accent2"/>
                </a:solidFill>
                <a:latin typeface="Courier New" panose="02070309020205020404" pitchFamily="49" charset="0"/>
                <a:cs typeface="Courier New" panose="02070309020205020404" pitchFamily="49" charset="0"/>
              </a:rPr>
              <a:t>waitpid</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066800" y="1600200"/>
            <a:ext cx="10515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waitpid</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returncode</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a:t>
            </a:r>
          </a:p>
          <a:p>
            <a:pPr marL="0" indent="0">
              <a:buNone/>
            </a:pPr>
            <a:endParaRPr lang="en-US" sz="2000" kern="0" dirty="0">
              <a:latin typeface="Courier New" panose="02070309020205020404" pitchFamily="49" charset="0"/>
              <a:cs typeface="Courier New" panose="02070309020205020404" pitchFamily="49" charset="0"/>
            </a:endParaRPr>
          </a:p>
          <a:p>
            <a:r>
              <a:rPr lang="en-US" kern="0" dirty="0">
                <a:latin typeface="Calibri" charset="0"/>
                <a:ea typeface="Calibri" charset="0"/>
                <a:cs typeface="Calibri" charset="0"/>
              </a:rPr>
              <a:t>Manual page: waitpid.html</a:t>
            </a:r>
          </a:p>
          <a:p>
            <a:pPr lvl="1"/>
            <a:r>
              <a:rPr lang="en-US" dirty="0">
                <a:latin typeface="Calibri" charset="0"/>
                <a:ea typeface="Calibri" charset="0"/>
                <a:cs typeface="Calibri" charset="0"/>
              </a:rPr>
              <a:t>Wait for the process specified by </a:t>
            </a:r>
            <a:r>
              <a:rPr lang="en-US" i="1" dirty="0" err="1">
                <a:latin typeface="Calibri" charset="0"/>
                <a:ea typeface="Calibri" charset="0"/>
                <a:cs typeface="Calibri" charset="0"/>
              </a:rPr>
              <a:t>pid</a:t>
            </a:r>
            <a:r>
              <a:rPr lang="en-US" dirty="0">
                <a:latin typeface="Calibri" charset="0"/>
                <a:ea typeface="Calibri" charset="0"/>
                <a:cs typeface="Calibri" charset="0"/>
              </a:rPr>
              <a:t> to exit</a:t>
            </a:r>
          </a:p>
          <a:p>
            <a:pPr lvl="1"/>
            <a:r>
              <a:rPr lang="en-US" dirty="0">
                <a:latin typeface="Calibri" charset="0"/>
                <a:ea typeface="Calibri" charset="0"/>
                <a:cs typeface="Calibri" charset="0"/>
              </a:rPr>
              <a:t>Return its exit code in the integer pointed to by </a:t>
            </a:r>
            <a:r>
              <a:rPr lang="en-US" i="1" dirty="0" err="1">
                <a:latin typeface="Calibri" charset="0"/>
                <a:ea typeface="Calibri" charset="0"/>
                <a:cs typeface="Calibri" charset="0"/>
              </a:rPr>
              <a:t>returncode</a:t>
            </a:r>
            <a:r>
              <a:rPr lang="en-US" dirty="0">
                <a:latin typeface="Calibri" charset="0"/>
                <a:ea typeface="Calibri" charset="0"/>
                <a:cs typeface="Calibri" charset="0"/>
              </a:rPr>
              <a:t>. </a:t>
            </a:r>
          </a:p>
          <a:p>
            <a:pPr lvl="1"/>
            <a:r>
              <a:rPr lang="en-US" dirty="0">
                <a:latin typeface="Calibri" charset="0"/>
                <a:ea typeface="Calibri" charset="0"/>
                <a:cs typeface="Calibri" charset="0"/>
              </a:rPr>
              <a:t>If that process has exited already, </a:t>
            </a:r>
            <a:r>
              <a:rPr lang="en-US" dirty="0" err="1">
                <a:latin typeface="Calibri" charset="0"/>
                <a:ea typeface="Calibri" charset="0"/>
                <a:cs typeface="Calibri" charset="0"/>
              </a:rPr>
              <a:t>waitpid</a:t>
            </a:r>
            <a:r>
              <a:rPr lang="en-US" dirty="0">
                <a:latin typeface="Calibri" charset="0"/>
                <a:ea typeface="Calibri" charset="0"/>
                <a:cs typeface="Calibri" charset="0"/>
              </a:rPr>
              <a:t> returns immediately. If that process does not exist, </a:t>
            </a:r>
            <a:r>
              <a:rPr lang="en-US" dirty="0" err="1">
                <a:latin typeface="Calibri" charset="0"/>
                <a:ea typeface="Calibri" charset="0"/>
                <a:cs typeface="Calibri" charset="0"/>
              </a:rPr>
              <a:t>waitpid</a:t>
            </a:r>
            <a:r>
              <a:rPr lang="en-US" dirty="0">
                <a:latin typeface="Calibri" charset="0"/>
                <a:ea typeface="Calibri" charset="0"/>
                <a:cs typeface="Calibri" charset="0"/>
              </a:rPr>
              <a:t> fails.</a:t>
            </a:r>
            <a:endParaRPr lang="en-US" kern="0" dirty="0">
              <a:latin typeface="Calibri" charset="0"/>
              <a:ea typeface="Calibri" charset="0"/>
              <a:cs typeface="Calibri"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16</a:t>
            </a:fld>
            <a:endParaRPr lang="en-US"/>
          </a:p>
        </p:txBody>
      </p:sp>
    </p:spTree>
    <p:extLst>
      <p:ext uri="{BB962C8B-B14F-4D97-AF65-F5344CB8AC3E}">
        <p14:creationId xmlns:p14="http://schemas.microsoft.com/office/powerpoint/2010/main" val="15912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err="1">
                <a:solidFill>
                  <a:schemeClr val="accent2"/>
                </a:solidFill>
                <a:latin typeface="Courier New" charset="0"/>
                <a:ea typeface="Courier New" charset="0"/>
                <a:cs typeface="Courier New" charset="0"/>
              </a:rPr>
              <a:t>sys_waitpid</a:t>
            </a:r>
            <a:r>
              <a:rPr lang="en-US" sz="4000" dirty="0">
                <a:solidFill>
                  <a:schemeClr val="accent2"/>
                </a:solidFill>
                <a:latin typeface="Calibri"/>
                <a:cs typeface="Calibri"/>
              </a:rPr>
              <a:t>?</a:t>
            </a:r>
          </a:p>
        </p:txBody>
      </p:sp>
      <p:sp>
        <p:nvSpPr>
          <p:cNvPr id="5" name="Rectangle 3"/>
          <p:cNvSpPr txBox="1">
            <a:spLocks/>
          </p:cNvSpPr>
          <p:nvPr/>
        </p:nvSpPr>
        <p:spPr bwMode="auto">
          <a:xfrm>
            <a:off x="1447800" y="1598613"/>
            <a:ext cx="10287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a:latin typeface="Calibri" panose="020F0502020204030204" pitchFamily="34" charset="0"/>
                <a:cs typeface="Courier New" panose="02070309020205020404" pitchFamily="49" charset="0"/>
              </a:rPr>
              <a:t>In </a:t>
            </a:r>
            <a:r>
              <a:rPr lang="en-US" kern="0" dirty="0" err="1">
                <a:latin typeface="Calibri" panose="020F0502020204030204" pitchFamily="34" charset="0"/>
                <a:cs typeface="Courier New" panose="02070309020205020404" pitchFamily="49" charset="0"/>
              </a:rPr>
              <a:t>Userland</a:t>
            </a:r>
            <a:r>
              <a:rPr lang="en-US" kern="0" dirty="0">
                <a:latin typeface="Calibri" panose="020F0502020204030204" pitchFamily="34" charset="0"/>
                <a:cs typeface="Courier New" panose="02070309020205020404" pitchFamily="49" charset="0"/>
              </a:rPr>
              <a:t>:</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waitpid</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returncode</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a:t>
            </a:r>
          </a:p>
          <a:p>
            <a:r>
              <a:rPr lang="en-US" kern="0" dirty="0">
                <a:latin typeface="Calibri" panose="020F0502020204030204" pitchFamily="34" charset="0"/>
                <a:cs typeface="Courier New"/>
              </a:rPr>
              <a:t>Two Implementation Strategies:</a:t>
            </a:r>
          </a:p>
          <a:p>
            <a:pPr lvl="1"/>
            <a:r>
              <a:rPr lang="en-US" kern="0" dirty="0">
                <a:solidFill>
                  <a:srgbClr val="FF0000"/>
                </a:solidFill>
                <a:latin typeface="Calibri" panose="020F0502020204030204" pitchFamily="34" charset="0"/>
                <a:cs typeface="Courier New"/>
              </a:rPr>
              <a:t>Strategy 2 is recommended. Why?</a:t>
            </a:r>
          </a:p>
          <a:p>
            <a:r>
              <a:rPr lang="en-US" kern="0" dirty="0">
                <a:latin typeface="Calibri" panose="020F0502020204030204" pitchFamily="34" charset="0"/>
                <a:cs typeface="Courier New"/>
              </a:rPr>
              <a:t>Implement this </a:t>
            </a:r>
            <a:r>
              <a:rPr lang="en-US" kern="0" dirty="0" err="1">
                <a:latin typeface="Calibri" panose="020F0502020204030204" pitchFamily="34" charset="0"/>
                <a:cs typeface="Courier New"/>
              </a:rPr>
              <a:t>syscall</a:t>
            </a:r>
            <a:r>
              <a:rPr lang="en-US" kern="0" dirty="0">
                <a:latin typeface="Calibri" panose="020F0502020204030204" pitchFamily="34" charset="0"/>
                <a:cs typeface="Courier New"/>
              </a:rPr>
              <a:t> in </a:t>
            </a:r>
          </a:p>
          <a:p>
            <a:pPr lvl="1"/>
            <a:r>
              <a:rPr lang="en-US" kern="0" dirty="0">
                <a:latin typeface="Calibri" panose="020F0502020204030204" pitchFamily="34" charset="0"/>
                <a:cs typeface="Courier New"/>
              </a:rPr>
              <a:t>Strategy 1: </a:t>
            </a:r>
            <a:r>
              <a:rPr lang="en-US" kern="0" dirty="0" err="1">
                <a:latin typeface="Courier New" panose="02070309020205020404" pitchFamily="49" charset="0"/>
                <a:cs typeface="Courier New" panose="02070309020205020404" pitchFamily="49" charset="0"/>
              </a:rPr>
              <a:t>sys_waitpid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does everything </a:t>
            </a:r>
          </a:p>
          <a:p>
            <a:pPr marL="457200" lvl="1" indent="0">
              <a:buNone/>
            </a:pPr>
            <a:r>
              <a:rPr lang="en-US" kern="0" dirty="0">
                <a:solidFill>
                  <a:srgbClr val="FF0000"/>
                </a:solidFill>
                <a:latin typeface="Calibri" panose="020F0502020204030204" pitchFamily="34" charset="0"/>
                <a:cs typeface="Courier New"/>
              </a:rPr>
              <a:t>OR</a:t>
            </a:r>
            <a:r>
              <a:rPr lang="en-US" kern="0" dirty="0">
                <a:latin typeface="Calibri" panose="020F0502020204030204" pitchFamily="34" charset="0"/>
                <a:cs typeface="Courier New"/>
              </a:rPr>
              <a:t> </a:t>
            </a:r>
          </a:p>
          <a:p>
            <a:pPr lvl="1"/>
            <a:r>
              <a:rPr lang="en-US" kern="0" dirty="0">
                <a:latin typeface="Calibri" panose="020F0502020204030204" pitchFamily="34" charset="0"/>
                <a:cs typeface="Courier New"/>
              </a:rPr>
              <a:t>Strategy 2: Let </a:t>
            </a:r>
            <a:r>
              <a:rPr lang="en-US" kern="0" dirty="0" err="1">
                <a:latin typeface="Courier New" panose="02070309020205020404" pitchFamily="49" charset="0"/>
                <a:cs typeface="Courier New" panose="02070309020205020404" pitchFamily="49" charset="0"/>
              </a:rPr>
              <a:t>sys_waitpid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pass information to </a:t>
            </a:r>
            <a:r>
              <a:rPr lang="en-US" kern="0" dirty="0" err="1">
                <a:latin typeface="Courier New" panose="02070309020205020404" pitchFamily="49" charset="0"/>
                <a:cs typeface="Courier New" panose="02070309020205020404" pitchFamily="49" charset="0"/>
              </a:rPr>
              <a:t>pid_wait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to do all the work.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17</a:t>
            </a:fld>
            <a:endParaRPr lang="en-US"/>
          </a:p>
        </p:txBody>
      </p:sp>
    </p:spTree>
    <p:extLst>
      <p:ext uri="{BB962C8B-B14F-4D97-AF65-F5344CB8AC3E}">
        <p14:creationId xmlns:p14="http://schemas.microsoft.com/office/powerpoint/2010/main" val="14535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err="1">
                <a:solidFill>
                  <a:schemeClr val="accent2"/>
                </a:solidFill>
                <a:latin typeface="Courier New" panose="02070309020205020404" pitchFamily="49" charset="0"/>
                <a:cs typeface="Courier New" panose="02070309020205020404" pitchFamily="49" charset="0"/>
              </a:rPr>
              <a:t>pid_wait</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066800" y="1747068"/>
            <a:ext cx="10515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a:latin typeface="Calibri" panose="020F0502020204030204" pitchFamily="34" charset="0"/>
                <a:cs typeface="Courier New" panose="02070309020205020404" pitchFamily="49" charset="0"/>
              </a:rPr>
              <a:t>In Kernel:</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p>
          <a:p>
            <a:pPr marL="0" indent="0">
              <a:buNone/>
            </a:pPr>
            <a:r>
              <a:rPr lang="en-US" sz="2400" kern="0" dirty="0" err="1">
                <a:latin typeface="Courier New" panose="02070309020205020404" pitchFamily="49" charset="0"/>
                <a:cs typeface="Courier New" panose="02070309020205020404" pitchFamily="49" charset="0"/>
              </a:rPr>
              <a:t>pid_wait</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*status,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 </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*ret)</a:t>
            </a:r>
          </a:p>
          <a:p>
            <a:pPr marL="0" indent="0">
              <a:buNone/>
            </a:pP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This is a synchronization problem: use condition variable	</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A parent waits for its child</a:t>
            </a:r>
          </a:p>
          <a:p>
            <a:endParaRPr lang="en-US" kern="0" dirty="0">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18</a:t>
            </a:fld>
            <a:endParaRPr lang="en-US"/>
          </a:p>
        </p:txBody>
      </p:sp>
    </p:spTree>
    <p:extLst>
      <p:ext uri="{BB962C8B-B14F-4D97-AF65-F5344CB8AC3E}">
        <p14:creationId xmlns:p14="http://schemas.microsoft.com/office/powerpoint/2010/main" val="18303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0" y="20425"/>
            <a:ext cx="10363200" cy="609600"/>
          </a:xfrm>
        </p:spPr>
        <p:txBody>
          <a:bodyPr/>
          <a:lstStyle/>
          <a:p>
            <a:pPr eaLnBrk="1" hangingPunct="1">
              <a:spcBef>
                <a:spcPts val="1200"/>
              </a:spcBef>
            </a:pPr>
            <a:r>
              <a:rPr lang="en-US" sz="2000" dirty="0">
                <a:solidFill>
                  <a:srgbClr val="002060"/>
                </a:solidFill>
                <a:latin typeface="Calibri"/>
                <a:cs typeface="Calibri"/>
              </a:rPr>
              <a:t>Algorithm 2: </a:t>
            </a:r>
            <a:r>
              <a:rPr lang="en-US" sz="2000" dirty="0" err="1">
                <a:solidFill>
                  <a:srgbClr val="FF0000"/>
                </a:solidFill>
                <a:latin typeface="Courier New"/>
                <a:cs typeface="Courier New"/>
              </a:rPr>
              <a:t>pid_wait</a:t>
            </a:r>
            <a:r>
              <a:rPr lang="en-US" sz="2000" dirty="0">
                <a:solidFill>
                  <a:srgbClr val="FF0000"/>
                </a:solidFill>
                <a:latin typeface="Courier New"/>
                <a:cs typeface="Courier New"/>
              </a:rPr>
              <a:t>(</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a:t>
            </a:r>
            <a:r>
              <a:rPr lang="en-US" sz="2000" dirty="0" err="1">
                <a:solidFill>
                  <a:srgbClr val="FF0000"/>
                </a:solidFill>
                <a:latin typeface="Courier New"/>
                <a:cs typeface="Courier New"/>
              </a:rPr>
              <a:t>wpid</a:t>
            </a:r>
            <a:r>
              <a:rPr lang="en-US" sz="2000" dirty="0">
                <a:solidFill>
                  <a:srgbClr val="FF0000"/>
                </a:solidFill>
                <a:latin typeface="Courier New"/>
                <a:cs typeface="Courier New"/>
              </a:rPr>
              <a:t>,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*status,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flags, </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*ret)</a:t>
            </a:r>
            <a:endParaRPr lang="en-US" sz="2000"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538179"/>
            <a:ext cx="10058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000" kern="0" dirty="0">
                <a:solidFill>
                  <a:srgbClr val="002060"/>
                </a:solidFill>
                <a:latin typeface="Courier New" panose="02070309020205020404" pitchFamily="49" charset="0"/>
                <a:cs typeface="Courier New" panose="02070309020205020404" pitchFamily="49" charset="0"/>
              </a:rPr>
              <a:t>If (wait for itself) return EINVAL;</a:t>
            </a:r>
          </a:p>
          <a:p>
            <a:pPr marL="0" indent="0">
              <a:buNone/>
            </a:pPr>
            <a:r>
              <a:rPr lang="en-US" sz="2000" kern="0" dirty="0">
                <a:latin typeface="Courier New" panose="02070309020205020404" pitchFamily="49" charset="0"/>
                <a:cs typeface="Courier New" panose="02070309020205020404" pitchFamily="49" charset="0"/>
              </a:rPr>
              <a:t>Lock </a:t>
            </a:r>
            <a:r>
              <a:rPr lang="en-US" sz="2000" kern="0" dirty="0" err="1">
                <a:latin typeface="Courier New" panose="02070309020205020404" pitchFamily="49" charset="0"/>
                <a:cs typeface="Courier New" panose="02070309020205020404" pitchFamily="49" charset="0"/>
              </a:rPr>
              <a:t>pidlock</a:t>
            </a:r>
            <a:r>
              <a:rPr lang="en-US" sz="2000" kern="0" dirty="0" smtClean="0">
                <a:latin typeface="Courier New" panose="02070309020205020404" pitchFamily="49" charset="0"/>
                <a:cs typeface="Courier New" panose="02070309020205020404" pitchFamily="49" charset="0"/>
              </a:rPr>
              <a:t>; </a:t>
            </a:r>
            <a:r>
              <a:rPr lang="en-US" sz="2000" b="1" kern="0" dirty="0" smtClean="0">
                <a:solidFill>
                  <a:srgbClr val="FF0000"/>
                </a:solidFill>
                <a:latin typeface="Courier New" panose="02070309020205020404" pitchFamily="49" charset="0"/>
                <a:cs typeface="Courier New" panose="02070309020205020404" pitchFamily="49" charset="0"/>
              </a:rPr>
              <a:t>/* Why 1? */</a:t>
            </a:r>
            <a:endParaRPr lang="en-US" sz="2000" b="1" kern="0" dirty="0">
              <a:solidFill>
                <a:srgbClr val="FF0000"/>
              </a:solidFill>
              <a:latin typeface="Courier New" panose="02070309020205020404" pitchFamily="49" charset="0"/>
              <a:cs typeface="Courier New" panose="02070309020205020404" pitchFamily="49" charset="0"/>
            </a:endParaRPr>
          </a:p>
          <a:p>
            <a:pPr marL="0" indent="0">
              <a:buNone/>
            </a:pPr>
            <a:r>
              <a:rPr lang="en-US" sz="2000" kern="0" dirty="0" err="1">
                <a:solidFill>
                  <a:srgbClr val="FF0000"/>
                </a:solidFill>
                <a:latin typeface="Courier New"/>
                <a:cs typeface="Courier New"/>
              </a:rPr>
              <a:t>wpidinfo</a:t>
            </a:r>
            <a:r>
              <a:rPr lang="en-US" sz="2000" kern="0" dirty="0">
                <a:solidFill>
                  <a:srgbClr val="FF0000"/>
                </a:solidFill>
                <a:latin typeface="Courier New"/>
                <a:cs typeface="Courier New"/>
              </a:rPr>
              <a:t> = </a:t>
            </a:r>
            <a:r>
              <a:rPr lang="en-US" sz="2000" kern="0" dirty="0" err="1">
                <a:solidFill>
                  <a:srgbClr val="FF0000"/>
                </a:solidFill>
                <a:latin typeface="Courier New"/>
                <a:cs typeface="Courier New"/>
              </a:rPr>
              <a:t>get_pidinfo</a:t>
            </a:r>
            <a:r>
              <a:rPr lang="en-US" sz="2000" kern="0" dirty="0">
                <a:solidFill>
                  <a:srgbClr val="FF0000"/>
                </a:solidFill>
                <a:latin typeface="Courier New"/>
                <a:cs typeface="Courier New"/>
              </a:rPr>
              <a:t>(</a:t>
            </a:r>
            <a:r>
              <a:rPr lang="en-US" sz="2000" kern="0" dirty="0" err="1">
                <a:solidFill>
                  <a:srgbClr val="FF0000"/>
                </a:solidFill>
                <a:latin typeface="Courier New"/>
                <a:cs typeface="Courier New"/>
              </a:rPr>
              <a:t>wpid</a:t>
            </a:r>
            <a:r>
              <a:rPr lang="en-US" sz="2000" kern="0" dirty="0">
                <a:solidFill>
                  <a:srgbClr val="FF0000"/>
                </a:solidFill>
                <a:latin typeface="Courier New"/>
                <a:cs typeface="Courier New"/>
              </a:rPr>
              <a:t>);</a:t>
            </a:r>
          </a:p>
          <a:p>
            <a:pPr marL="0" indent="0">
              <a:buNone/>
            </a:pPr>
            <a:r>
              <a:rPr lang="en-US" sz="2000" kern="0" dirty="0">
                <a:solidFill>
                  <a:srgbClr val="002060"/>
                </a:solidFill>
                <a:latin typeface="Courier New"/>
                <a:cs typeface="Courier New"/>
              </a:rPr>
              <a:t>If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parent </a:t>
            </a:r>
            <a:r>
              <a:rPr lang="en-US" sz="2000" kern="0" dirty="0" err="1">
                <a:solidFill>
                  <a:srgbClr val="002060"/>
                </a:solidFill>
                <a:latin typeface="Courier New"/>
                <a:cs typeface="Courier New"/>
              </a:rPr>
              <a:t>pid</a:t>
            </a:r>
            <a:r>
              <a:rPr lang="en-US" sz="2000" kern="0" dirty="0">
                <a:solidFill>
                  <a:srgbClr val="002060"/>
                </a:solidFill>
                <a:latin typeface="Courier New"/>
                <a:cs typeface="Courier New"/>
              </a:rPr>
              <a:t> != </a:t>
            </a:r>
            <a:r>
              <a:rPr lang="en-US" sz="2000" kern="0" dirty="0" err="1">
                <a:solidFill>
                  <a:srgbClr val="002060"/>
                </a:solidFill>
                <a:latin typeface="Courier New"/>
                <a:cs typeface="Courier New"/>
              </a:rPr>
              <a:t>curthread</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t_pid</a:t>
            </a:r>
            <a:r>
              <a:rPr lang="en-US" sz="2000" kern="0" dirty="0">
                <a:solidFill>
                  <a:srgbClr val="002060"/>
                </a:solidFill>
                <a:latin typeface="Courier New"/>
                <a:cs typeface="Courier New"/>
              </a:rPr>
              <a:t>) </a:t>
            </a:r>
            <a:r>
              <a:rPr lang="en-US" sz="2000" b="1" kern="0" dirty="0" smtClean="0">
                <a:solidFill>
                  <a:srgbClr val="FF0000"/>
                </a:solidFill>
                <a:latin typeface="Courier New"/>
                <a:cs typeface="Courier New"/>
              </a:rPr>
              <a:t>/* Why 2? */</a:t>
            </a:r>
            <a:endParaRPr lang="en-US" sz="2000" b="1" kern="0" dirty="0">
              <a:solidFill>
                <a:srgbClr val="FF0000"/>
              </a:solidFill>
              <a:latin typeface="Courier New"/>
              <a:cs typeface="Courier New"/>
            </a:endParaRPr>
          </a:p>
          <a:p>
            <a:pPr marL="0" indent="0">
              <a:buNone/>
            </a:pPr>
            <a:r>
              <a:rPr lang="en-US" sz="2000" kern="0" dirty="0">
                <a:solidFill>
                  <a:srgbClr val="002060"/>
                </a:solidFill>
                <a:latin typeface="Courier New"/>
                <a:cs typeface="Courier New"/>
              </a:rPr>
              <a:t>    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 return EPERM;</a:t>
            </a:r>
          </a:p>
          <a:p>
            <a:pPr marL="0" indent="0">
              <a:buNone/>
            </a:pPr>
            <a:r>
              <a:rPr lang="en-US" sz="2000" kern="0" dirty="0">
                <a:solidFill>
                  <a:srgbClr val="002060"/>
                </a:solidFill>
                <a:latin typeface="Courier New"/>
                <a:cs typeface="Courier New"/>
              </a:rPr>
              <a:t>If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exited == false) {/* child is active */</a:t>
            </a:r>
          </a:p>
          <a:p>
            <a:pPr marL="0" indent="0">
              <a:buNone/>
            </a:pPr>
            <a:r>
              <a:rPr lang="en-US" sz="2000" kern="0" dirty="0">
                <a:solidFill>
                  <a:srgbClr val="002060"/>
                </a:solidFill>
                <a:latin typeface="Courier New"/>
                <a:cs typeface="Courier New"/>
              </a:rPr>
              <a:t>    if (flags == WNOHANG) { /* Optional */</a:t>
            </a:r>
          </a:p>
          <a:p>
            <a:pPr marL="0" indent="0">
              <a:buNone/>
            </a:pPr>
            <a:r>
              <a:rPr lang="en-US" sz="2000" kern="0" dirty="0">
                <a:solidFill>
                  <a:srgbClr val="002060"/>
                </a:solidFill>
                <a:latin typeface="Courier New"/>
                <a:cs typeface="Courier New"/>
              </a:rPr>
              <a:t>        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 *ret = 0; return 0;</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    </a:t>
            </a:r>
            <a:r>
              <a:rPr lang="en-US" sz="2000" b="1" kern="0" dirty="0" smtClean="0">
                <a:solidFill>
                  <a:srgbClr val="FF0000"/>
                </a:solidFill>
                <a:latin typeface="Courier New"/>
                <a:cs typeface="Courier New"/>
              </a:rPr>
              <a:t>/* </a:t>
            </a:r>
            <a:r>
              <a:rPr lang="en-US" sz="2000" b="1" kern="0" dirty="0">
                <a:solidFill>
                  <a:srgbClr val="FF0000"/>
                </a:solidFill>
                <a:latin typeface="Courier New"/>
                <a:cs typeface="Courier New"/>
              </a:rPr>
              <a:t>Whose </a:t>
            </a:r>
            <a:r>
              <a:rPr lang="en-US" sz="2000" b="1" kern="0" dirty="0" err="1">
                <a:solidFill>
                  <a:srgbClr val="FF0000"/>
                </a:solidFill>
                <a:latin typeface="Courier New"/>
                <a:cs typeface="Courier New"/>
              </a:rPr>
              <a:t>pi_cv</a:t>
            </a:r>
            <a:r>
              <a:rPr lang="en-US" sz="2000" b="1" kern="0" dirty="0">
                <a:solidFill>
                  <a:srgbClr val="FF0000"/>
                </a:solidFill>
                <a:latin typeface="Courier New"/>
                <a:cs typeface="Courier New"/>
              </a:rPr>
              <a:t> should we use? */</a:t>
            </a:r>
          </a:p>
          <a:p>
            <a:pPr marL="0" indent="0">
              <a:buNone/>
            </a:pPr>
            <a:r>
              <a:rPr lang="en-US" sz="2000" kern="0" dirty="0">
                <a:solidFill>
                  <a:srgbClr val="002060"/>
                </a:solidFill>
                <a:latin typeface="Courier New"/>
                <a:cs typeface="Courier New"/>
              </a:rPr>
              <a:t>    </a:t>
            </a:r>
            <a:r>
              <a:rPr lang="en-US" sz="2000" kern="0" dirty="0" err="1">
                <a:solidFill>
                  <a:srgbClr val="002060"/>
                </a:solidFill>
                <a:latin typeface="Courier New"/>
                <a:cs typeface="Courier New"/>
              </a:rPr>
              <a:t>cv_wait</a:t>
            </a:r>
            <a:r>
              <a:rPr lang="en-US" sz="2000" kern="0" dirty="0">
                <a:solidFill>
                  <a:srgbClr val="002060"/>
                </a:solidFill>
                <a:latin typeface="Courier New"/>
                <a:cs typeface="Courier New"/>
              </a:rPr>
              <a:t>(</a:t>
            </a:r>
            <a:r>
              <a:rPr lang="en-US" sz="2000" kern="0" dirty="0" err="1">
                <a:solidFill>
                  <a:srgbClr val="002060"/>
                </a:solidFill>
                <a:latin typeface="Courier New"/>
                <a:cs typeface="Courier New"/>
              </a:rPr>
              <a:t>wpidinfo</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pi_cv</a:t>
            </a:r>
            <a:r>
              <a:rPr lang="en-US" sz="2000" kern="0" dirty="0">
                <a:solidFill>
                  <a:srgbClr val="002060"/>
                </a:solidFill>
                <a:latin typeface="Courier New"/>
                <a:cs typeface="Courier New"/>
              </a:rPr>
              <a:t>, </a:t>
            </a:r>
            <a:r>
              <a:rPr lang="en-US" sz="2000" kern="0" dirty="0" err="1">
                <a:solidFill>
                  <a:srgbClr val="002060"/>
                </a:solidFill>
                <a:latin typeface="Courier New"/>
                <a:cs typeface="Courier New"/>
              </a:rPr>
              <a:t>pidlock</a:t>
            </a:r>
            <a:r>
              <a:rPr lang="en-US" sz="2000" kern="0" dirty="0" smtClean="0">
                <a:solidFill>
                  <a:srgbClr val="002060"/>
                </a:solidFill>
                <a:latin typeface="Courier New"/>
                <a:cs typeface="Courier New"/>
              </a:rPr>
              <a:t>); </a:t>
            </a:r>
            <a:endParaRPr lang="en-US" sz="2000" kern="0" dirty="0">
              <a:solidFill>
                <a:srgbClr val="002060"/>
              </a:solidFill>
              <a:latin typeface="Courier New"/>
              <a:cs typeface="Courier New"/>
            </a:endParaRPr>
          </a:p>
          <a:p>
            <a:pPr marL="0" indent="0">
              <a:buNone/>
            </a:pP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*status = </a:t>
            </a:r>
            <a:r>
              <a:rPr lang="en-US" sz="2000" kern="0" dirty="0" err="1">
                <a:solidFill>
                  <a:srgbClr val="002060"/>
                </a:solidFill>
                <a:latin typeface="Courier New"/>
                <a:cs typeface="Courier New"/>
              </a:rPr>
              <a:t>wpidinfo</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exitstatus</a:t>
            </a: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*ret = </a:t>
            </a:r>
            <a:r>
              <a:rPr lang="en-US" sz="2000" kern="0" dirty="0" err="1">
                <a:solidFill>
                  <a:srgbClr val="002060"/>
                </a:solidFill>
                <a:latin typeface="Courier New"/>
                <a:cs typeface="Courier New"/>
              </a:rPr>
              <a:t>wpid</a:t>
            </a: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Set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parent </a:t>
            </a:r>
            <a:r>
              <a:rPr lang="en-US" sz="2000" kern="0" dirty="0" err="1">
                <a:solidFill>
                  <a:srgbClr val="002060"/>
                </a:solidFill>
                <a:latin typeface="Courier New"/>
                <a:cs typeface="Courier New"/>
              </a:rPr>
              <a:t>pid</a:t>
            </a:r>
            <a:r>
              <a:rPr lang="en-US" sz="2000" kern="0" dirty="0">
                <a:solidFill>
                  <a:srgbClr val="002060"/>
                </a:solidFill>
                <a:latin typeface="Courier New"/>
                <a:cs typeface="Courier New"/>
              </a:rPr>
              <a:t> to 0;</a:t>
            </a:r>
          </a:p>
          <a:p>
            <a:pPr marL="0" indent="0">
              <a:buNone/>
            </a:pPr>
            <a:r>
              <a:rPr lang="en-US" sz="2000" kern="0" dirty="0">
                <a:solidFill>
                  <a:srgbClr val="FF0000"/>
                </a:solidFill>
                <a:latin typeface="Courier New"/>
                <a:cs typeface="Courier New"/>
              </a:rPr>
              <a:t>Remove </a:t>
            </a:r>
            <a:r>
              <a:rPr lang="en-US" sz="2000" kern="0" dirty="0" err="1">
                <a:solidFill>
                  <a:srgbClr val="FF0000"/>
                </a:solidFill>
                <a:latin typeface="Courier New"/>
                <a:cs typeface="Courier New"/>
              </a:rPr>
              <a:t>wpidinfo</a:t>
            </a:r>
            <a:r>
              <a:rPr lang="en-US" sz="2000" kern="0" dirty="0">
                <a:solidFill>
                  <a:srgbClr val="FF0000"/>
                </a:solidFill>
                <a:latin typeface="Courier New"/>
                <a:cs typeface="Courier New"/>
              </a:rPr>
              <a:t> from </a:t>
            </a:r>
            <a:r>
              <a:rPr lang="en-US" sz="2000" kern="0" dirty="0" err="1">
                <a:solidFill>
                  <a:srgbClr val="FF0000"/>
                </a:solidFill>
                <a:latin typeface="Courier New"/>
                <a:cs typeface="Courier New"/>
              </a:rPr>
              <a:t>pidinfoTable</a:t>
            </a:r>
            <a:r>
              <a:rPr lang="en-US" sz="2000" kern="0" dirty="0">
                <a:solidFill>
                  <a:srgbClr val="FF0000"/>
                </a:solidFill>
                <a:latin typeface="Courier New"/>
                <a:cs typeface="Courier New"/>
              </a:rPr>
              <a:t>;</a:t>
            </a:r>
          </a:p>
          <a:p>
            <a:pPr marL="0" indent="0">
              <a:buNone/>
            </a:pPr>
            <a:r>
              <a:rPr lang="en-US" sz="2000" kern="0" dirty="0">
                <a:solidFill>
                  <a:srgbClr val="002060"/>
                </a:solidFill>
                <a:latin typeface="Courier New"/>
                <a:cs typeface="Courier New"/>
              </a:rPr>
              <a:t>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a:t>
            </a:r>
          </a:p>
          <a:p>
            <a:pPr marL="0" indent="0">
              <a:buNone/>
            </a:pPr>
            <a:endParaRPr lang="en-US" sz="2000" kern="0" dirty="0">
              <a:solidFill>
                <a:srgbClr val="002060"/>
              </a:solidFill>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19</a:t>
            </a:fld>
            <a:endParaRPr lang="en-US"/>
          </a:p>
        </p:txBody>
      </p:sp>
    </p:spTree>
    <p:extLst>
      <p:ext uri="{BB962C8B-B14F-4D97-AF65-F5344CB8AC3E}">
        <p14:creationId xmlns:p14="http://schemas.microsoft.com/office/powerpoint/2010/main" val="390288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System Calls Related to Process Management  at the User Level</a:t>
            </a:r>
            <a:endParaRPr lang="en-US" sz="4000" dirty="0">
              <a:latin typeface="Courier New"/>
              <a:ea typeface="MS PGothic" charset="0"/>
              <a:cs typeface="Courier New"/>
            </a:endParaRPr>
          </a:p>
        </p:txBody>
      </p:sp>
      <p:sp>
        <p:nvSpPr>
          <p:cNvPr id="4" name="Rectangle 3"/>
          <p:cNvSpPr txBox="1">
            <a:spLocks/>
          </p:cNvSpPr>
          <p:nvPr/>
        </p:nvSpPr>
        <p:spPr bwMode="auto">
          <a:xfrm>
            <a:off x="914400" y="1673225"/>
            <a:ext cx="9982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dirty="0" smtClean="0">
                <a:solidFill>
                  <a:srgbClr val="FF0000"/>
                </a:solidFill>
                <a:latin typeface="Calibri" panose="020F0502020204030204" pitchFamily="34" charset="0"/>
                <a:cs typeface="Courier New"/>
              </a:rPr>
              <a:t>Exercise 1 (</a:t>
            </a:r>
            <a:r>
              <a:rPr lang="en-US" sz="2800" dirty="0" err="1" smtClean="0">
                <a:solidFill>
                  <a:srgbClr val="FF0000"/>
                </a:solidFill>
                <a:latin typeface="Calibri" panose="020F0502020204030204" pitchFamily="34" charset="0"/>
                <a:cs typeface="Courier New"/>
              </a:rPr>
              <a:t>Plickers</a:t>
            </a:r>
            <a:r>
              <a:rPr lang="en-US" sz="2800" dirty="0" smtClean="0">
                <a:solidFill>
                  <a:srgbClr val="FF0000"/>
                </a:solidFill>
                <a:latin typeface="Calibri" panose="020F0502020204030204" pitchFamily="34" charset="0"/>
                <a:cs typeface="Courier New"/>
              </a:rPr>
              <a:t>): </a:t>
            </a:r>
            <a:r>
              <a:rPr lang="en-US" sz="2800" dirty="0">
                <a:latin typeface="Calibri" panose="020F0502020204030204" pitchFamily="34" charset="0"/>
                <a:cs typeface="Courier New"/>
              </a:rPr>
              <a:t>Where can you find </a:t>
            </a:r>
            <a:r>
              <a:rPr lang="en-US" sz="2800" dirty="0" smtClean="0">
                <a:latin typeface="Calibri" panose="020F0502020204030204" pitchFamily="34" charset="0"/>
                <a:cs typeface="Courier New"/>
              </a:rPr>
              <a:t>the following </a:t>
            </a:r>
            <a:r>
              <a:rPr lang="en-US" sz="2800" dirty="0">
                <a:latin typeface="Calibri" panose="020F0502020204030204" pitchFamily="34" charset="0"/>
                <a:cs typeface="Courier New"/>
              </a:rPr>
              <a:t>prototypes?</a:t>
            </a:r>
            <a:r>
              <a:rPr lang="en-US" sz="2800" dirty="0">
                <a:latin typeface="Courier New"/>
                <a:cs typeface="Courier New"/>
              </a:rPr>
              <a:t>	</a:t>
            </a:r>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6" name="Rectangle 5"/>
          <p:cNvSpPr/>
          <p:nvPr/>
        </p:nvSpPr>
        <p:spPr>
          <a:xfrm>
            <a:off x="914400" y="2355075"/>
            <a:ext cx="10896600" cy="4154984"/>
          </a:xfrm>
          <a:prstGeom prst="rect">
            <a:avLst/>
          </a:prstGeom>
        </p:spPr>
        <p:txBody>
          <a:bodyPr wrap="square">
            <a:spAutoFit/>
          </a:bodyPr>
          <a:lstStyle/>
          <a:p>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execv</a:t>
            </a:r>
            <a:r>
              <a:rPr lang="en-US" dirty="0">
                <a:solidFill>
                  <a:srgbClr val="000000"/>
                </a:solidFill>
                <a:latin typeface="Courier New"/>
                <a:cs typeface="Courier New"/>
              </a:rPr>
              <a:t>(</a:t>
            </a:r>
            <a:r>
              <a:rPr lang="en-US" dirty="0" err="1">
                <a:solidFill>
                  <a:srgbClr val="760F50"/>
                </a:solidFill>
                <a:latin typeface="Courier New"/>
                <a:cs typeface="Courier New"/>
              </a:rPr>
              <a:t>const</a:t>
            </a:r>
            <a:r>
              <a:rPr lang="en-US" dirty="0">
                <a:solidFill>
                  <a:srgbClr val="000000"/>
                </a:solidFill>
                <a:latin typeface="Courier New"/>
                <a:cs typeface="Courier New"/>
              </a:rPr>
              <a:t> </a:t>
            </a:r>
            <a:r>
              <a:rPr lang="en-US" dirty="0">
                <a:solidFill>
                  <a:srgbClr val="760F50"/>
                </a:solidFill>
                <a:latin typeface="Courier New"/>
                <a:cs typeface="Courier New"/>
              </a:rPr>
              <a:t>char</a:t>
            </a:r>
            <a:r>
              <a:rPr lang="en-US" dirty="0">
                <a:solidFill>
                  <a:srgbClr val="000000"/>
                </a:solidFill>
                <a:latin typeface="Courier New"/>
                <a:cs typeface="Courier New"/>
              </a:rPr>
              <a:t> *</a:t>
            </a:r>
            <a:r>
              <a:rPr lang="en-US" dirty="0" err="1">
                <a:solidFill>
                  <a:srgbClr val="000000"/>
                </a:solidFill>
                <a:latin typeface="Courier New"/>
                <a:cs typeface="Courier New"/>
              </a:rPr>
              <a:t>prog</a:t>
            </a:r>
            <a:r>
              <a:rPr lang="en-US" dirty="0">
                <a:solidFill>
                  <a:srgbClr val="000000"/>
                </a:solidFill>
                <a:latin typeface="Courier New"/>
                <a:cs typeface="Courier New"/>
              </a:rPr>
              <a:t>, </a:t>
            </a:r>
            <a:r>
              <a:rPr lang="en-US" dirty="0">
                <a:solidFill>
                  <a:srgbClr val="760F50"/>
                </a:solidFill>
                <a:latin typeface="Courier New"/>
                <a:cs typeface="Courier New"/>
              </a:rPr>
              <a:t>char</a:t>
            </a:r>
            <a:r>
              <a:rPr lang="en-US" dirty="0">
                <a:solidFill>
                  <a:srgbClr val="000000"/>
                </a:solidFill>
                <a:latin typeface="Courier New"/>
                <a:cs typeface="Courier New"/>
              </a:rPr>
              <a:t> *</a:t>
            </a:r>
            <a:r>
              <a:rPr lang="en-US" dirty="0" err="1">
                <a:solidFill>
                  <a:srgbClr val="760F50"/>
                </a:solidFill>
                <a:latin typeface="Courier New"/>
                <a:cs typeface="Courier New"/>
              </a:rPr>
              <a:t>const</a:t>
            </a:r>
            <a:r>
              <a:rPr lang="en-US" dirty="0">
                <a:solidFill>
                  <a:srgbClr val="000000"/>
                </a:solidFill>
                <a:latin typeface="Courier New"/>
                <a:cs typeface="Courier New"/>
              </a:rPr>
              <a:t> *</a:t>
            </a:r>
            <a:r>
              <a:rPr lang="en-US" dirty="0" err="1">
                <a:solidFill>
                  <a:srgbClr val="000000"/>
                </a:solidFill>
                <a:latin typeface="Courier New"/>
                <a:cs typeface="Courier New"/>
              </a:rPr>
              <a:t>args</a:t>
            </a:r>
            <a:r>
              <a:rPr lang="en-US" dirty="0">
                <a:solidFill>
                  <a:srgbClr val="000000"/>
                </a:solidFill>
                <a:latin typeface="Courier New"/>
                <a:cs typeface="Courier New"/>
              </a:rPr>
              <a:t>);</a:t>
            </a:r>
          </a:p>
          <a:p>
            <a:r>
              <a:rPr lang="en-US" dirty="0" err="1">
                <a:solidFill>
                  <a:srgbClr val="000000"/>
                </a:solidFill>
                <a:latin typeface="Courier New"/>
                <a:cs typeface="Courier New"/>
              </a:rPr>
              <a:t>pid_t</a:t>
            </a:r>
            <a:r>
              <a:rPr lang="en-US" dirty="0">
                <a:solidFill>
                  <a:srgbClr val="000000"/>
                </a:solidFill>
                <a:latin typeface="Courier New"/>
                <a:cs typeface="Courier New"/>
              </a:rPr>
              <a:t> fork(</a:t>
            </a:r>
            <a:r>
              <a:rPr lang="en-US" dirty="0">
                <a:solidFill>
                  <a:srgbClr val="760F50"/>
                </a:solidFill>
                <a:latin typeface="Courier New"/>
                <a:cs typeface="Courier New"/>
              </a:rPr>
              <a:t>void</a:t>
            </a:r>
            <a:r>
              <a:rPr lang="en-US" dirty="0">
                <a:solidFill>
                  <a:srgbClr val="000000"/>
                </a:solidFill>
                <a:latin typeface="Courier New"/>
                <a:cs typeface="Courier New"/>
              </a:rPr>
              <a:t>);</a:t>
            </a:r>
          </a:p>
          <a:p>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waitpid</a:t>
            </a:r>
            <a:r>
              <a:rPr lang="en-US" dirty="0">
                <a:solidFill>
                  <a:srgbClr val="000000"/>
                </a:solidFill>
                <a:latin typeface="Courier New"/>
                <a:cs typeface="Courier New"/>
              </a:rPr>
              <a:t>(</a:t>
            </a:r>
            <a:r>
              <a:rPr lang="en-US" dirty="0" err="1">
                <a:solidFill>
                  <a:srgbClr val="000000"/>
                </a:solidFill>
                <a:latin typeface="Courier New"/>
                <a:cs typeface="Courier New"/>
              </a:rPr>
              <a:t>pid_t</a:t>
            </a:r>
            <a:r>
              <a:rPr lang="en-US" dirty="0">
                <a:solidFill>
                  <a:srgbClr val="000000"/>
                </a:solidFill>
                <a:latin typeface="Courier New"/>
                <a:cs typeface="Courier New"/>
              </a:rPr>
              <a:t> </a:t>
            </a:r>
            <a:r>
              <a:rPr lang="en-US" dirty="0" err="1">
                <a:solidFill>
                  <a:srgbClr val="000000"/>
                </a:solidFill>
                <a:latin typeface="Courier New"/>
                <a:cs typeface="Courier New"/>
              </a:rPr>
              <a:t>pid</a:t>
            </a:r>
            <a:r>
              <a:rPr lang="en-US" dirty="0">
                <a:solidFill>
                  <a:srgbClr val="000000"/>
                </a:solidFill>
                <a:latin typeface="Courier New"/>
                <a:cs typeface="Courier New"/>
              </a:rPr>
              <a:t>, </a:t>
            </a:r>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returncode</a:t>
            </a:r>
            <a:r>
              <a:rPr lang="en-US" dirty="0">
                <a:solidFill>
                  <a:srgbClr val="000000"/>
                </a:solidFill>
                <a:latin typeface="Courier New"/>
                <a:cs typeface="Courier New"/>
              </a:rPr>
              <a:t>, </a:t>
            </a:r>
            <a:r>
              <a:rPr lang="en-US" dirty="0" err="1">
                <a:solidFill>
                  <a:srgbClr val="760F50"/>
                </a:solidFill>
                <a:latin typeface="Courier New"/>
                <a:cs typeface="Courier New"/>
              </a:rPr>
              <a:t>int</a:t>
            </a:r>
            <a:r>
              <a:rPr lang="en-US" dirty="0">
                <a:solidFill>
                  <a:srgbClr val="000000"/>
                </a:solidFill>
                <a:latin typeface="Courier New"/>
                <a:cs typeface="Courier New"/>
              </a:rPr>
              <a:t> flags);</a:t>
            </a:r>
          </a:p>
          <a:p>
            <a:endParaRPr lang="en-US" dirty="0">
              <a:solidFill>
                <a:srgbClr val="000000"/>
              </a:solidFill>
              <a:latin typeface="Courier New"/>
              <a:cs typeface="Courier New"/>
            </a:endParaRPr>
          </a:p>
          <a:p>
            <a:r>
              <a:rPr lang="en-US" dirty="0">
                <a:latin typeface="Courier New"/>
                <a:cs typeface="Courier New"/>
              </a:rPr>
              <a:t>__DEAD void _exit(</a:t>
            </a:r>
            <a:r>
              <a:rPr lang="en-US" dirty="0" err="1">
                <a:latin typeface="Courier New"/>
                <a:cs typeface="Courier New"/>
              </a:rPr>
              <a:t>int</a:t>
            </a:r>
            <a:r>
              <a:rPr lang="en-US" dirty="0">
                <a:latin typeface="Courier New"/>
                <a:cs typeface="Courier New"/>
              </a:rPr>
              <a:t> code</a:t>
            </a:r>
            <a:r>
              <a:rPr lang="en-US" dirty="0" smtClean="0">
                <a:latin typeface="Courier New"/>
                <a:cs typeface="Courier New"/>
              </a:rPr>
              <a:t>);</a:t>
            </a:r>
          </a:p>
          <a:p>
            <a:endParaRPr lang="en-US" dirty="0">
              <a:latin typeface="Courier New"/>
              <a:cs typeface="Courier New"/>
            </a:endParaRPr>
          </a:p>
          <a:p>
            <a:r>
              <a:rPr lang="en-US" dirty="0">
                <a:latin typeface="Courier New"/>
                <a:cs typeface="Courier New"/>
              </a:rPr>
              <a:t>A. ~/cs161/</a:t>
            </a:r>
            <a:r>
              <a:rPr lang="en-US" dirty="0" err="1">
                <a:latin typeface="Courier New"/>
                <a:cs typeface="Courier New"/>
              </a:rPr>
              <a:t>src</a:t>
            </a:r>
            <a:r>
              <a:rPr lang="en-US" dirty="0">
                <a:latin typeface="Courier New"/>
                <a:cs typeface="Courier New"/>
              </a:rPr>
              <a:t>/include/</a:t>
            </a:r>
            <a:r>
              <a:rPr lang="en-US" dirty="0" err="1">
                <a:latin typeface="Courier New"/>
                <a:cs typeface="Courier New"/>
              </a:rPr>
              <a:t>syscall.h</a:t>
            </a:r>
            <a:endParaRPr lang="en-US" dirty="0">
              <a:latin typeface="Courier New"/>
              <a:cs typeface="Courier New"/>
            </a:endParaRPr>
          </a:p>
          <a:p>
            <a:r>
              <a:rPr lang="en-US" dirty="0">
                <a:latin typeface="Courier New"/>
                <a:cs typeface="Courier New"/>
              </a:rPr>
              <a:t>B. ~/cs161/</a:t>
            </a:r>
            <a:r>
              <a:rPr lang="en-US" dirty="0" err="1">
                <a:latin typeface="Courier New"/>
                <a:cs typeface="Courier New"/>
              </a:rPr>
              <a:t>src</a:t>
            </a:r>
            <a:r>
              <a:rPr lang="en-US" dirty="0">
                <a:latin typeface="Courier New"/>
                <a:cs typeface="Courier New"/>
              </a:rPr>
              <a:t>/include/</a:t>
            </a:r>
            <a:r>
              <a:rPr lang="en-US" dirty="0" err="1">
                <a:latin typeface="Courier New"/>
                <a:cs typeface="Courier New"/>
              </a:rPr>
              <a:t>unistd.h</a:t>
            </a:r>
            <a:endParaRPr lang="en-US" dirty="0">
              <a:latin typeface="Courier New"/>
              <a:cs typeface="Courier New"/>
            </a:endParaRPr>
          </a:p>
          <a:p>
            <a:r>
              <a:rPr lang="en-US" dirty="0">
                <a:latin typeface="Courier New"/>
                <a:cs typeface="Courier New"/>
              </a:rPr>
              <a:t>C. ~/cs161/</a:t>
            </a:r>
            <a:r>
              <a:rPr lang="en-US" dirty="0" err="1">
                <a:latin typeface="Courier New"/>
                <a:cs typeface="Courier New"/>
              </a:rPr>
              <a:t>src</a:t>
            </a:r>
            <a:r>
              <a:rPr lang="en-US" dirty="0">
                <a:latin typeface="Courier New"/>
                <a:cs typeface="Courier New"/>
              </a:rPr>
              <a:t>/kern/include/</a:t>
            </a:r>
            <a:r>
              <a:rPr lang="en-US" dirty="0" err="1">
                <a:latin typeface="Courier New"/>
                <a:cs typeface="Courier New"/>
              </a:rPr>
              <a:t>syscall.h</a:t>
            </a:r>
            <a:endParaRPr lang="en-US" dirty="0">
              <a:latin typeface="Courier New"/>
              <a:cs typeface="Courier New"/>
            </a:endParaRPr>
          </a:p>
          <a:p>
            <a:r>
              <a:rPr lang="en-US" dirty="0">
                <a:latin typeface="Courier New"/>
                <a:cs typeface="Courier New"/>
              </a:rPr>
              <a:t>D. ~/cs161/</a:t>
            </a:r>
            <a:r>
              <a:rPr lang="en-US" dirty="0" err="1">
                <a:latin typeface="Courier New"/>
                <a:cs typeface="Courier New"/>
              </a:rPr>
              <a:t>src</a:t>
            </a:r>
            <a:r>
              <a:rPr lang="en-US" dirty="0">
                <a:latin typeface="Courier New"/>
                <a:cs typeface="Courier New"/>
              </a:rPr>
              <a:t>/kern/include/</a:t>
            </a:r>
            <a:r>
              <a:rPr lang="en-US" dirty="0" err="1">
                <a:latin typeface="Courier New"/>
                <a:cs typeface="Courier New"/>
              </a:rPr>
              <a:t>unistd.h</a:t>
            </a:r>
            <a:endParaRPr lang="en-US" dirty="0">
              <a:latin typeface="Courier New"/>
              <a:cs typeface="Courier New"/>
            </a:endParaRPr>
          </a:p>
          <a:p>
            <a:endParaRPr lang="en-US"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a:t>
            </a:fld>
            <a:endParaRPr lang="en-US"/>
          </a:p>
        </p:txBody>
      </p:sp>
    </p:spTree>
    <p:extLst>
      <p:ext uri="{BB962C8B-B14F-4D97-AF65-F5344CB8AC3E}">
        <p14:creationId xmlns:p14="http://schemas.microsoft.com/office/powerpoint/2010/main" val="644621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charset="0"/>
                <a:ea typeface="Courier New" charset="0"/>
                <a:cs typeface="Courier New" charset="0"/>
              </a:rPr>
              <a:t>_exit</a:t>
            </a:r>
            <a:r>
              <a:rPr lang="en-US" sz="4000" dirty="0">
                <a:solidFill>
                  <a:schemeClr val="accent2"/>
                </a:solidFill>
                <a:latin typeface="Calibri"/>
                <a:cs typeface="Calibri"/>
              </a:rPr>
              <a:t>?</a:t>
            </a: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r>
              <a:rPr lang="en-US" kern="0" dirty="0">
                <a:latin typeface="Courier New" panose="02070309020205020404" pitchFamily="49" charset="0"/>
                <a:cs typeface="Courier New" panose="02070309020205020404" pitchFamily="49" charset="0"/>
              </a:rPr>
              <a:t>void _exit(</a:t>
            </a:r>
            <a:r>
              <a:rPr lang="en-US" kern="0" dirty="0" err="1">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code);</a:t>
            </a:r>
          </a:p>
          <a:p>
            <a:endParaRPr lang="en-US" kern="0" dirty="0">
              <a:latin typeface="Courier New" panose="02070309020205020404" pitchFamily="49" charset="0"/>
              <a:cs typeface="Courier New" panose="02070309020205020404" pitchFamily="49" charset="0"/>
            </a:endParaRPr>
          </a:p>
          <a:p>
            <a:r>
              <a:rPr lang="en-US" kern="0" dirty="0">
                <a:latin typeface="Calibri" panose="020F0502020204030204" pitchFamily="34" charset="0"/>
                <a:cs typeface="Courier New"/>
              </a:rPr>
              <a:t>Implement this </a:t>
            </a:r>
            <a:r>
              <a:rPr lang="en-US" kern="0" dirty="0" err="1">
                <a:latin typeface="Calibri" panose="020F0502020204030204" pitchFamily="34" charset="0"/>
                <a:cs typeface="Courier New"/>
              </a:rPr>
              <a:t>syscall</a:t>
            </a:r>
            <a:r>
              <a:rPr lang="en-US" kern="0" dirty="0">
                <a:latin typeface="Calibri" panose="020F0502020204030204" pitchFamily="34" charset="0"/>
                <a:cs typeface="Courier New"/>
              </a:rPr>
              <a:t> in </a:t>
            </a:r>
          </a:p>
          <a:p>
            <a:pPr lvl="1"/>
            <a:r>
              <a:rPr lang="en-US" kern="0" dirty="0">
                <a:latin typeface="Calibri" panose="020F0502020204030204" pitchFamily="34" charset="0"/>
                <a:cs typeface="Courier New"/>
              </a:rPr>
              <a:t>Strategy 1: </a:t>
            </a:r>
            <a:r>
              <a:rPr lang="en-US" kern="0" dirty="0" err="1">
                <a:latin typeface="Courier New" panose="02070309020205020404" pitchFamily="49" charset="0"/>
                <a:cs typeface="Courier New" panose="02070309020205020404" pitchFamily="49" charset="0"/>
              </a:rPr>
              <a:t>sys_exit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does everything </a:t>
            </a:r>
          </a:p>
          <a:p>
            <a:pPr marL="457200" lvl="1" indent="0">
              <a:buNone/>
            </a:pPr>
            <a:r>
              <a:rPr lang="en-US" kern="0" dirty="0">
                <a:solidFill>
                  <a:srgbClr val="FF0000"/>
                </a:solidFill>
                <a:latin typeface="Calibri" panose="020F0502020204030204" pitchFamily="34" charset="0"/>
                <a:cs typeface="Courier New"/>
              </a:rPr>
              <a:t>OR</a:t>
            </a:r>
            <a:r>
              <a:rPr lang="en-US" kern="0" dirty="0">
                <a:latin typeface="Calibri" panose="020F0502020204030204" pitchFamily="34" charset="0"/>
                <a:cs typeface="Courier New"/>
              </a:rPr>
              <a:t> </a:t>
            </a:r>
          </a:p>
          <a:p>
            <a:pPr lvl="1"/>
            <a:r>
              <a:rPr lang="en-US" kern="0" dirty="0">
                <a:latin typeface="Calibri" panose="020F0502020204030204" pitchFamily="34" charset="0"/>
                <a:cs typeface="Courier New"/>
              </a:rPr>
              <a:t>Strategy 2: Let </a:t>
            </a:r>
            <a:r>
              <a:rPr lang="en-US" kern="0" dirty="0" err="1">
                <a:latin typeface="Courier New" panose="02070309020205020404" pitchFamily="49" charset="0"/>
                <a:cs typeface="Courier New" panose="02070309020205020404" pitchFamily="49" charset="0"/>
              </a:rPr>
              <a:t>sys_exit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calls </a:t>
            </a:r>
            <a:r>
              <a:rPr lang="en-US" kern="0" dirty="0" err="1">
                <a:latin typeface="Courier New" panose="02070309020205020404" pitchFamily="49" charset="0"/>
                <a:cs typeface="Courier New" panose="02070309020205020404" pitchFamily="49" charset="0"/>
              </a:rPr>
              <a:t>thread_exit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which does all the work.</a:t>
            </a:r>
          </a:p>
          <a:p>
            <a:pPr lvl="1"/>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Modify the existing </a:t>
            </a:r>
            <a:r>
              <a:rPr lang="en-US" kern="0" dirty="0" err="1">
                <a:solidFill>
                  <a:srgbClr val="FF0000"/>
                </a:solidFill>
                <a:latin typeface="Courier New" panose="02070309020205020404" pitchFamily="49" charset="0"/>
                <a:cs typeface="Courier New" panose="02070309020205020404" pitchFamily="49" charset="0"/>
              </a:rPr>
              <a:t>thread_exit</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20</a:t>
            </a:fld>
            <a:endParaRPr lang="en-US"/>
          </a:p>
        </p:txBody>
      </p:sp>
    </p:spTree>
    <p:extLst>
      <p:ext uri="{BB962C8B-B14F-4D97-AF65-F5344CB8AC3E}">
        <p14:creationId xmlns:p14="http://schemas.microsoft.com/office/powerpoint/2010/main" val="22201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304800"/>
            <a:ext cx="9144000" cy="609600"/>
          </a:xfrm>
        </p:spPr>
        <p:txBody>
          <a:bodyPr/>
          <a:lstStyle/>
          <a:p>
            <a:pPr eaLnBrk="1" hangingPunct="1">
              <a:spcBef>
                <a:spcPts val="1200"/>
              </a:spcBef>
            </a:pPr>
            <a:r>
              <a:rPr lang="en-US" sz="3200" dirty="0">
                <a:solidFill>
                  <a:schemeClr val="accent2"/>
                </a:solidFill>
                <a:latin typeface="Calibri"/>
                <a:cs typeface="Calibri"/>
              </a:rPr>
              <a:t>Algorithm 3:</a:t>
            </a:r>
            <a:r>
              <a:rPr lang="en-US" sz="3200" dirty="0">
                <a:solidFill>
                  <a:srgbClr val="002060"/>
                </a:solidFill>
                <a:latin typeface="Calibri"/>
                <a:cs typeface="Calibri"/>
              </a:rPr>
              <a:t> </a:t>
            </a:r>
            <a:r>
              <a:rPr lang="en-US" sz="3200" dirty="0" err="1">
                <a:solidFill>
                  <a:srgbClr val="FF0000"/>
                </a:solidFill>
                <a:latin typeface="Courier New"/>
                <a:cs typeface="Courier New"/>
              </a:rPr>
              <a:t>thread_exit</a:t>
            </a:r>
            <a:r>
              <a:rPr lang="en-US" sz="3200" dirty="0">
                <a:solidFill>
                  <a:srgbClr val="FF0000"/>
                </a:solidFill>
                <a:latin typeface="Courier New"/>
                <a:cs typeface="Courier New"/>
              </a:rPr>
              <a:t>(</a:t>
            </a:r>
            <a:r>
              <a:rPr lang="en-US" sz="3200" dirty="0" err="1">
                <a:solidFill>
                  <a:srgbClr val="FF0000"/>
                </a:solidFill>
                <a:latin typeface="Courier New"/>
                <a:cs typeface="Courier New"/>
              </a:rPr>
              <a:t>int</a:t>
            </a:r>
            <a:r>
              <a:rPr lang="en-US" sz="3200" dirty="0">
                <a:solidFill>
                  <a:srgbClr val="FF0000"/>
                </a:solidFill>
                <a:latin typeface="Courier New"/>
                <a:cs typeface="Courier New"/>
              </a:rPr>
              <a:t> </a:t>
            </a:r>
            <a:r>
              <a:rPr lang="en-US" sz="3200" dirty="0" err="1">
                <a:solidFill>
                  <a:srgbClr val="FF0000"/>
                </a:solidFill>
                <a:latin typeface="Courier New"/>
                <a:cs typeface="Courier New"/>
              </a:rPr>
              <a:t>exitcode</a:t>
            </a:r>
            <a:r>
              <a:rPr lang="en-US" sz="3200" dirty="0">
                <a:solidFill>
                  <a:srgbClr val="FF0000"/>
                </a:solidFill>
                <a:latin typeface="Courier New"/>
                <a:cs typeface="Courier New"/>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295400" y="1220771"/>
            <a:ext cx="10134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Set the </a:t>
            </a:r>
            <a:r>
              <a:rPr lang="en-US" sz="2400" kern="0" dirty="0" err="1">
                <a:solidFill>
                  <a:schemeClr val="accent2"/>
                </a:solidFill>
                <a:latin typeface="Courier New" panose="02070309020205020404" pitchFamily="49" charset="0"/>
                <a:cs typeface="Courier New" panose="02070309020205020404" pitchFamily="49" charset="0"/>
              </a:rPr>
              <a:t>exitstatus</a:t>
            </a:r>
            <a:r>
              <a:rPr lang="en-US" sz="2400" kern="0" dirty="0">
                <a:solidFill>
                  <a:schemeClr val="accent2"/>
                </a:solidFill>
                <a:latin typeface="Courier New" panose="02070309020205020404" pitchFamily="49" charset="0"/>
                <a:cs typeface="Courier New" panose="02070309020205020404" pitchFamily="49" charset="0"/>
              </a:rPr>
              <a:t> of </a:t>
            </a:r>
            <a:r>
              <a:rPr lang="en-US" sz="2400" kern="0" dirty="0" err="1">
                <a:solidFill>
                  <a:schemeClr val="accent2"/>
                </a:solidFill>
                <a:latin typeface="Courier New" panose="02070309020205020404" pitchFamily="49" charset="0"/>
                <a:cs typeface="Courier New" panose="02070309020205020404" pitchFamily="49" charset="0"/>
              </a:rPr>
              <a:t>curthread</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exitcode</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 Existing source code */</a:t>
            </a:r>
          </a:p>
          <a:p>
            <a:pPr marL="0" indent="0">
              <a:buNone/>
            </a:pPr>
            <a:r>
              <a:rPr lang="en-US" sz="2400" kern="0" dirty="0">
                <a:solidFill>
                  <a:schemeClr val="accent2"/>
                </a:solidFill>
                <a:latin typeface="Courier New"/>
                <a:cs typeface="Courier New"/>
              </a:rPr>
              <a:t>Call </a:t>
            </a:r>
            <a:r>
              <a:rPr lang="en-US" sz="2400" kern="0" dirty="0" err="1">
                <a:solidFill>
                  <a:schemeClr val="accent2"/>
                </a:solidFill>
                <a:latin typeface="Courier New"/>
                <a:cs typeface="Courier New"/>
              </a:rPr>
              <a:t>as_destroy</a:t>
            </a:r>
            <a:r>
              <a:rPr lang="en-US" sz="2400" kern="0" dirty="0">
                <a:solidFill>
                  <a:schemeClr val="accent2"/>
                </a:solidFill>
                <a:latin typeface="Courier New"/>
                <a:cs typeface="Courier New"/>
              </a:rPr>
              <a:t>() to remove </a:t>
            </a:r>
            <a:r>
              <a:rPr lang="en-US" sz="2400" kern="0" dirty="0" err="1">
                <a:solidFill>
                  <a:schemeClr val="accent2"/>
                </a:solidFill>
                <a:latin typeface="Courier New"/>
                <a:cs typeface="Courier New"/>
              </a:rPr>
              <a:t>curthread’s</a:t>
            </a:r>
            <a:r>
              <a:rPr lang="en-US" sz="2400" kern="0" dirty="0">
                <a:solidFill>
                  <a:schemeClr val="accent2"/>
                </a:solidFill>
                <a:latin typeface="Courier New"/>
                <a:cs typeface="Courier New"/>
              </a:rPr>
              <a:t> address space;</a:t>
            </a:r>
          </a:p>
          <a:p>
            <a:pPr marL="0" indent="0">
              <a:buNone/>
            </a:pPr>
            <a:r>
              <a:rPr lang="en-US" sz="2400" kern="0" dirty="0">
                <a:solidFill>
                  <a:schemeClr val="accent2"/>
                </a:solidFill>
                <a:latin typeface="Courier New"/>
                <a:cs typeface="Courier New"/>
              </a:rPr>
              <a:t>Decrease </a:t>
            </a:r>
            <a:r>
              <a:rPr lang="en-US" sz="2400" kern="0" dirty="0" err="1">
                <a:solidFill>
                  <a:schemeClr val="accent2"/>
                </a:solidFill>
                <a:latin typeface="Courier New"/>
                <a:cs typeface="Courier New"/>
              </a:rPr>
              <a:t>cwd</a:t>
            </a:r>
            <a:r>
              <a:rPr lang="en-US" sz="2400" kern="0" dirty="0">
                <a:solidFill>
                  <a:schemeClr val="accent2"/>
                </a:solidFill>
                <a:latin typeface="Courier New"/>
                <a:cs typeface="Courier New"/>
              </a:rPr>
              <a:t> reference;</a:t>
            </a:r>
          </a:p>
          <a:p>
            <a:pPr marL="0" indent="0">
              <a:buNone/>
            </a:pPr>
            <a:endParaRPr lang="en-US" sz="2400" kern="0" dirty="0">
              <a:solidFill>
                <a:schemeClr val="accent2"/>
              </a:solidFill>
              <a:latin typeface="Courier New"/>
              <a:cs typeface="Courier New"/>
            </a:endParaRPr>
          </a:p>
          <a:p>
            <a:pPr marL="0" indent="0">
              <a:buNone/>
            </a:pPr>
            <a:r>
              <a:rPr lang="en-US" sz="2400" kern="0" dirty="0">
                <a:solidFill>
                  <a:schemeClr val="accent2"/>
                </a:solidFill>
                <a:latin typeface="Courier New"/>
                <a:cs typeface="Courier New"/>
              </a:rPr>
              <a:t>/* You need to add the following code */</a:t>
            </a:r>
          </a:p>
          <a:p>
            <a:pPr marL="0" indent="0">
              <a:buNone/>
            </a:pPr>
            <a:r>
              <a:rPr lang="en-US" sz="2400" kern="0" dirty="0">
                <a:solidFill>
                  <a:schemeClr val="accent2"/>
                </a:solidFill>
                <a:latin typeface="Courier New"/>
                <a:cs typeface="Courier New"/>
              </a:rPr>
              <a:t>Destroy </a:t>
            </a:r>
            <a:r>
              <a:rPr lang="en-US" sz="2400" kern="0" dirty="0" err="1">
                <a:solidFill>
                  <a:schemeClr val="accent2"/>
                </a:solidFill>
                <a:latin typeface="Courier New"/>
                <a:cs typeface="Courier New"/>
              </a:rPr>
              <a:t>curthread’s</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filetable</a:t>
            </a:r>
            <a:r>
              <a:rPr lang="en-US" sz="2400" kern="0" dirty="0">
                <a:solidFill>
                  <a:schemeClr val="accent2"/>
                </a:solidFill>
                <a:latin typeface="Courier New"/>
                <a:cs typeface="Courier New"/>
              </a:rPr>
              <a:t>;</a:t>
            </a:r>
          </a:p>
          <a:p>
            <a:pPr marL="0" indent="0">
              <a:buNone/>
            </a:pPr>
            <a:endParaRPr lang="en-US" sz="2000" kern="0" dirty="0">
              <a:solidFill>
                <a:srgbClr val="002060"/>
              </a:solidFill>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21</a:t>
            </a:fld>
            <a:endParaRPr lang="en-US"/>
          </a:p>
        </p:txBody>
      </p:sp>
    </p:spTree>
    <p:extLst>
      <p:ext uri="{BB962C8B-B14F-4D97-AF65-F5344CB8AC3E}">
        <p14:creationId xmlns:p14="http://schemas.microsoft.com/office/powerpoint/2010/main" val="2380194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What is system call </a:t>
            </a:r>
            <a:r>
              <a:rPr lang="en-US" sz="4000" dirty="0">
                <a:solidFill>
                  <a:schemeClr val="accent2"/>
                </a:solidFill>
                <a:latin typeface="Courier New" panose="02070309020205020404" pitchFamily="49" charset="0"/>
                <a:cs typeface="Courier New" panose="02070309020205020404" pitchFamily="49" charset="0"/>
              </a:rPr>
              <a:t>fork?</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panose="02070309020205020404" pitchFamily="49" charset="0"/>
              </a:rPr>
              <a:t>It enables multiprogramming</a:t>
            </a:r>
          </a:p>
          <a:p>
            <a:endParaRPr lang="en-US" kern="0" dirty="0">
              <a:latin typeface="Calibri" panose="020F0502020204030204" pitchFamily="34" charset="0"/>
              <a:cs typeface="Courier New" panose="02070309020205020404" pitchFamily="49" charset="0"/>
            </a:endParaRPr>
          </a:p>
          <a:p>
            <a:r>
              <a:rPr lang="en-US" kern="0" dirty="0">
                <a:latin typeface="Calibri" panose="020F0502020204030204" pitchFamily="34" charset="0"/>
                <a:cs typeface="Courier New" panose="02070309020205020404" pitchFamily="49" charset="0"/>
              </a:rPr>
              <a:t>Create a copy of a calling process</a:t>
            </a:r>
          </a:p>
          <a:p>
            <a:endParaRPr lang="en-US" kern="0" dirty="0">
              <a:latin typeface="Calibri" panose="020F0502020204030204" pitchFamily="34" charset="0"/>
              <a:cs typeface="Courier New" panose="02070309020205020404" pitchFamily="49" charset="0"/>
            </a:endParaRPr>
          </a:p>
          <a:p>
            <a:r>
              <a:rPr lang="en-US" kern="0" dirty="0">
                <a:latin typeface="Calibri" panose="020F0502020204030204" pitchFamily="34" charset="0"/>
                <a:cs typeface="Courier New" panose="02070309020205020404" pitchFamily="49" charset="0"/>
              </a:rPr>
              <a:t>Parent and child processes each observe return values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22</a:t>
            </a:fld>
            <a:endParaRPr lang="en-US"/>
          </a:p>
        </p:txBody>
      </p:sp>
    </p:spTree>
    <p:extLst>
      <p:ext uri="{BB962C8B-B14F-4D97-AF65-F5344CB8AC3E}">
        <p14:creationId xmlns:p14="http://schemas.microsoft.com/office/powerpoint/2010/main" val="228396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panose="02070309020205020404" pitchFamily="49" charset="0"/>
                <a:cs typeface="Courier New" panose="02070309020205020404" pitchFamily="49" charset="0"/>
              </a:rPr>
              <a:t>fork?</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r>
              <a:rPr lang="en-US" kern="0" dirty="0" err="1">
                <a:latin typeface="Courier New" panose="02070309020205020404" pitchFamily="49" charset="0"/>
                <a:cs typeface="Courier New" panose="02070309020205020404" pitchFamily="49" charset="0"/>
              </a:rPr>
              <a:t>pid_t</a:t>
            </a:r>
            <a:r>
              <a:rPr lang="en-US" kern="0" dirty="0">
                <a:latin typeface="Courier New" panose="02070309020205020404" pitchFamily="49" charset="0"/>
                <a:cs typeface="Courier New" panose="02070309020205020404" pitchFamily="49" charset="0"/>
              </a:rPr>
              <a:t> fork(void);</a:t>
            </a:r>
          </a:p>
          <a:p>
            <a:endParaRPr lang="en-US" kern="0" dirty="0">
              <a:latin typeface="Courier New" panose="02070309020205020404" pitchFamily="49" charset="0"/>
              <a:cs typeface="Courier New" panose="02070309020205020404" pitchFamily="49" charset="0"/>
            </a:endParaRPr>
          </a:p>
          <a:p>
            <a:r>
              <a:rPr lang="en-US" kern="0" dirty="0" err="1">
                <a:latin typeface="Courier New" panose="02070309020205020404" pitchFamily="49" charset="0"/>
                <a:cs typeface="Courier New" panose="02070309020205020404" pitchFamily="49" charset="0"/>
              </a:rPr>
              <a:t>sys_fork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calls </a:t>
            </a:r>
            <a:r>
              <a:rPr lang="en-US" kern="0" dirty="0" err="1">
                <a:latin typeface="Courier New" panose="02070309020205020404" pitchFamily="49" charset="0"/>
                <a:cs typeface="Courier New" panose="02070309020205020404" pitchFamily="49" charset="0"/>
              </a:rPr>
              <a:t>thread_fork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which has been partially implemented in </a:t>
            </a:r>
            <a:r>
              <a:rPr lang="en-US" kern="0" dirty="0">
                <a:latin typeface="Courier New" panose="02070309020205020404" pitchFamily="49" charset="0"/>
                <a:cs typeface="Courier New" panose="02070309020205020404" pitchFamily="49" charset="0"/>
              </a:rPr>
              <a:t>kern/thread/</a:t>
            </a:r>
            <a:r>
              <a:rPr lang="en-US" kern="0" dirty="0" err="1">
                <a:solidFill>
                  <a:srgbClr val="FF0000"/>
                </a:solidFill>
                <a:latin typeface="Courier New" panose="02070309020205020404" pitchFamily="49" charset="0"/>
                <a:cs typeface="Courier New" panose="02070309020205020404" pitchFamily="49" charset="0"/>
              </a:rPr>
              <a:t>thread.c</a:t>
            </a:r>
            <a:endParaRPr lang="en-US" kern="0" dirty="0">
              <a:solidFill>
                <a:srgbClr val="FF0000"/>
              </a:solidFill>
              <a:latin typeface="Courier New" panose="02070309020205020404" pitchFamily="49" charset="0"/>
              <a:cs typeface="Courier New" panose="02070309020205020404" pitchFamily="49" charset="0"/>
            </a:endParaRPr>
          </a:p>
          <a:p>
            <a:pPr lvl="1"/>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Step 1: Implement the </a:t>
            </a:r>
            <a:r>
              <a:rPr lang="en-US" kern="0" dirty="0" err="1">
                <a:solidFill>
                  <a:srgbClr val="FF0000"/>
                </a:solidFill>
                <a:latin typeface="Courier New" panose="02070309020205020404" pitchFamily="49" charset="0"/>
                <a:cs typeface="Courier New" panose="02070309020205020404" pitchFamily="49" charset="0"/>
              </a:rPr>
              <a:t>sys_fork</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a:p>
            <a:r>
              <a:rPr lang="en-US" kern="0" dirty="0">
                <a:solidFill>
                  <a:srgbClr val="FF0000"/>
                </a:solidFill>
                <a:latin typeface="Calibri" panose="020F0502020204030204" pitchFamily="34" charset="0"/>
                <a:cs typeface="Courier New"/>
              </a:rPr>
              <a:t>Step 2: Modify the </a:t>
            </a:r>
            <a:r>
              <a:rPr lang="en-US" kern="0" dirty="0" err="1">
                <a:solidFill>
                  <a:srgbClr val="FF0000"/>
                </a:solidFill>
                <a:latin typeface="Courier New" panose="02070309020205020404" pitchFamily="49" charset="0"/>
                <a:cs typeface="Courier New" panose="02070309020205020404" pitchFamily="49" charset="0"/>
              </a:rPr>
              <a:t>thread_fork</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23</a:t>
            </a:fld>
            <a:endParaRPr lang="en-US"/>
          </a:p>
        </p:txBody>
      </p:sp>
    </p:spTree>
    <p:extLst>
      <p:ext uri="{BB962C8B-B14F-4D97-AF65-F5344CB8AC3E}">
        <p14:creationId xmlns:p14="http://schemas.microsoft.com/office/powerpoint/2010/main" val="304593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Step 1: How to implement </a:t>
            </a:r>
            <a:r>
              <a:rPr lang="en-US" sz="4000" dirty="0" err="1">
                <a:solidFill>
                  <a:srgbClr val="FF0000"/>
                </a:solidFill>
                <a:latin typeface="Courier New" panose="02070309020205020404" pitchFamily="49" charset="0"/>
                <a:cs typeface="Courier New" panose="02070309020205020404" pitchFamily="49" charset="0"/>
              </a:rPr>
              <a:t>sys_fork</a:t>
            </a:r>
            <a:r>
              <a:rPr lang="en-US" sz="4000" dirty="0">
                <a:solidFill>
                  <a:srgbClr val="FF0000"/>
                </a:solidFill>
                <a:latin typeface="Courier New" panose="02070309020205020404" pitchFamily="49" charset="0"/>
                <a:cs typeface="Courier New" panose="02070309020205020404" pitchFamily="49" charset="0"/>
              </a:rPr>
              <a:t>()</a:t>
            </a:r>
            <a:r>
              <a:rPr lang="en-US" sz="4000" dirty="0">
                <a:solidFill>
                  <a:srgbClr val="002060"/>
                </a:solidFill>
                <a:latin typeface="Courier New" panose="02070309020205020404" pitchFamily="49" charset="0"/>
                <a:cs typeface="Courier New" panose="02070309020205020404" pitchFamily="49" charset="0"/>
              </a:rPr>
              <a:t>?</a:t>
            </a:r>
            <a:endParaRPr lang="en-US" sz="2800" dirty="0">
              <a:solidFill>
                <a:srgbClr val="FF0000"/>
              </a:solidFill>
              <a:latin typeface="Courier New"/>
              <a:ea typeface="MS PGothic" charset="0"/>
              <a:cs typeface="Courier New"/>
            </a:endParaRPr>
          </a:p>
        </p:txBody>
      </p:sp>
      <p:sp>
        <p:nvSpPr>
          <p:cNvPr id="5" name="Rectangle 3"/>
          <p:cNvSpPr txBox="1">
            <a:spLocks/>
          </p:cNvSpPr>
          <p:nvPr/>
        </p:nvSpPr>
        <p:spPr bwMode="auto">
          <a:xfrm>
            <a:off x="1371600" y="1911350"/>
            <a:ext cx="9753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ourier New" panose="02070309020205020404" pitchFamily="49" charset="0"/>
                <a:cs typeface="Courier New" panose="02070309020205020404" pitchFamily="49" charset="0"/>
              </a:rPr>
              <a:t>sys_fork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takes care of the </a:t>
            </a:r>
            <a:r>
              <a:rPr lang="en-US" kern="0" dirty="0" err="1">
                <a:latin typeface="Calibri" panose="020F0502020204030204" pitchFamily="34" charset="0"/>
                <a:cs typeface="Courier New"/>
              </a:rPr>
              <a:t>trapframe</a:t>
            </a:r>
            <a:r>
              <a:rPr lang="en-US" kern="0" dirty="0">
                <a:latin typeface="Calibri" panose="020F0502020204030204" pitchFamily="34" charset="0"/>
                <a:cs typeface="Courier New"/>
              </a:rPr>
              <a:t> handling.</a:t>
            </a:r>
          </a:p>
          <a:p>
            <a:pPr lvl="1"/>
            <a:r>
              <a:rPr lang="en-US" dirty="0">
                <a:latin typeface="Calibri" panose="020F0502020204030204" pitchFamily="34" charset="0"/>
              </a:rPr>
              <a:t>Copy the </a:t>
            </a:r>
            <a:r>
              <a:rPr lang="en-US" dirty="0" err="1">
                <a:latin typeface="Calibri" panose="020F0502020204030204" pitchFamily="34" charset="0"/>
              </a:rPr>
              <a:t>trapframe</a:t>
            </a:r>
            <a:r>
              <a:rPr lang="en-US" dirty="0">
                <a:latin typeface="Calibri" panose="020F0502020204030204" pitchFamily="34" charset="0"/>
              </a:rPr>
              <a:t> prior to calling </a:t>
            </a:r>
            <a:r>
              <a:rPr lang="en-US" dirty="0" err="1">
                <a:latin typeface="Courier New" panose="02070309020205020404" pitchFamily="49" charset="0"/>
                <a:cs typeface="Courier New" panose="02070309020205020404" pitchFamily="49" charset="0"/>
              </a:rPr>
              <a:t>thread_fork</a:t>
            </a:r>
            <a:r>
              <a:rPr lang="en-US" dirty="0">
                <a:latin typeface="Courier New" panose="02070309020205020404" pitchFamily="49" charset="0"/>
                <a:cs typeface="Courier New" panose="02070309020205020404" pitchFamily="49" charset="0"/>
              </a:rPr>
              <a:t>()</a:t>
            </a:r>
            <a:endParaRPr lang="en-US" kern="0" dirty="0">
              <a:latin typeface="Courier New" panose="02070309020205020404" pitchFamily="49" charset="0"/>
              <a:cs typeface="Courier New" panose="02070309020205020404" pitchFamily="49" charset="0"/>
            </a:endParaRP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Then, it calls the </a:t>
            </a:r>
            <a:r>
              <a:rPr lang="en-US" kern="0" dirty="0" err="1">
                <a:latin typeface="Courier New" panose="02070309020205020404" pitchFamily="49" charset="0"/>
                <a:cs typeface="Courier New" panose="02070309020205020404" pitchFamily="49" charset="0"/>
              </a:rPr>
              <a:t>thread_fork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to deal with the rest of the work.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24</a:t>
            </a:fld>
            <a:endParaRPr lang="en-US"/>
          </a:p>
        </p:txBody>
      </p:sp>
    </p:spTree>
    <p:extLst>
      <p:ext uri="{BB962C8B-B14F-4D97-AF65-F5344CB8AC3E}">
        <p14:creationId xmlns:p14="http://schemas.microsoft.com/office/powerpoint/2010/main" val="33310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381000" y="0"/>
            <a:ext cx="11353800" cy="1447800"/>
          </a:xfrm>
        </p:spPr>
        <p:txBody>
          <a:bodyPr/>
          <a:lstStyle/>
          <a:p>
            <a:pPr eaLnBrk="1" hangingPunct="1">
              <a:spcBef>
                <a:spcPts val="1200"/>
              </a:spcBef>
            </a:pPr>
            <a:r>
              <a:rPr lang="en-US" sz="3200" dirty="0">
                <a:solidFill>
                  <a:schemeClr val="accent2"/>
                </a:solidFill>
                <a:latin typeface="Calibri"/>
                <a:cs typeface="Calibri"/>
              </a:rPr>
              <a:t>Algorithm 4: </a:t>
            </a:r>
            <a:r>
              <a:rPr lang="en-US" sz="3200" dirty="0">
                <a:solidFill>
                  <a:srgbClr val="002060"/>
                </a:solidFill>
                <a:latin typeface="Calibri"/>
                <a:cs typeface="Calibri"/>
              </a:rPr>
              <a:t/>
            </a:r>
            <a:br>
              <a:rPr lang="en-US" sz="3200" dirty="0">
                <a:solidFill>
                  <a:srgbClr val="002060"/>
                </a:solidFill>
                <a:latin typeface="Calibri"/>
                <a:cs typeface="Calibri"/>
              </a:rPr>
            </a:br>
            <a:r>
              <a:rPr lang="en-US" sz="3200" dirty="0" err="1">
                <a:solidFill>
                  <a:srgbClr val="FF0000"/>
                </a:solidFill>
                <a:latin typeface="Courier New"/>
                <a:cs typeface="Courier New"/>
              </a:rPr>
              <a:t>int</a:t>
            </a:r>
            <a:r>
              <a:rPr lang="en-US" sz="3200" dirty="0">
                <a:solidFill>
                  <a:srgbClr val="FF0000"/>
                </a:solidFill>
                <a:latin typeface="Courier New"/>
                <a:cs typeface="Courier New"/>
              </a:rPr>
              <a:t> </a:t>
            </a:r>
            <a:r>
              <a:rPr lang="en-US" sz="3200" dirty="0" err="1">
                <a:solidFill>
                  <a:srgbClr val="FF0000"/>
                </a:solidFill>
                <a:latin typeface="Courier New"/>
                <a:cs typeface="Courier New"/>
              </a:rPr>
              <a:t>sys_fork</a:t>
            </a:r>
            <a:r>
              <a:rPr lang="en-US" sz="3200" dirty="0">
                <a:solidFill>
                  <a:srgbClr val="FF0000"/>
                </a:solidFill>
                <a:latin typeface="Courier New"/>
                <a:cs typeface="Courier New"/>
              </a:rPr>
              <a:t>(</a:t>
            </a:r>
            <a:r>
              <a:rPr lang="en-US" sz="3200" dirty="0" err="1">
                <a:solidFill>
                  <a:srgbClr val="FF0000"/>
                </a:solidFill>
                <a:latin typeface="Courier New"/>
                <a:cs typeface="Courier New"/>
              </a:rPr>
              <a:t>struct</a:t>
            </a:r>
            <a:r>
              <a:rPr lang="en-US" sz="3200" dirty="0">
                <a:solidFill>
                  <a:srgbClr val="FF0000"/>
                </a:solidFill>
                <a:latin typeface="Courier New"/>
                <a:cs typeface="Courier New"/>
              </a:rPr>
              <a:t> </a:t>
            </a:r>
            <a:r>
              <a:rPr lang="en-US" sz="3200" dirty="0" err="1">
                <a:solidFill>
                  <a:srgbClr val="FF0000"/>
                </a:solidFill>
                <a:latin typeface="Courier New"/>
                <a:cs typeface="Courier New"/>
              </a:rPr>
              <a:t>trapframe</a:t>
            </a:r>
            <a:r>
              <a:rPr lang="en-US" sz="3200" dirty="0">
                <a:solidFill>
                  <a:srgbClr val="FF0000"/>
                </a:solidFill>
                <a:latin typeface="Courier New"/>
                <a:cs typeface="Courier New"/>
              </a:rPr>
              <a:t> *</a:t>
            </a:r>
            <a:r>
              <a:rPr lang="en-US" sz="3200" dirty="0" err="1">
                <a:solidFill>
                  <a:srgbClr val="FF0000"/>
                </a:solidFill>
                <a:latin typeface="Courier New"/>
                <a:cs typeface="Courier New"/>
              </a:rPr>
              <a:t>tf</a:t>
            </a:r>
            <a:r>
              <a:rPr lang="en-US" sz="3200" dirty="0">
                <a:solidFill>
                  <a:srgbClr val="FF0000"/>
                </a:solidFill>
                <a:latin typeface="Courier New"/>
                <a:cs typeface="Courier New"/>
              </a:rPr>
              <a:t>, </a:t>
            </a:r>
            <a:r>
              <a:rPr lang="en-US" sz="3200" dirty="0" smtClean="0">
                <a:solidFill>
                  <a:srgbClr val="FF0000"/>
                </a:solidFill>
                <a:latin typeface="Courier New"/>
                <a:cs typeface="Courier New"/>
              </a:rPr>
              <a:t/>
            </a:r>
            <a:br>
              <a:rPr lang="en-US" sz="3200" dirty="0" smtClean="0">
                <a:solidFill>
                  <a:srgbClr val="FF0000"/>
                </a:solidFill>
                <a:latin typeface="Courier New"/>
                <a:cs typeface="Courier New"/>
              </a:rPr>
            </a:br>
            <a:r>
              <a:rPr lang="en-US" sz="3200" dirty="0">
                <a:solidFill>
                  <a:srgbClr val="FF0000"/>
                </a:solidFill>
                <a:latin typeface="Courier New"/>
                <a:cs typeface="Courier New"/>
              </a:rPr>
              <a:t> </a:t>
            </a:r>
            <a:r>
              <a:rPr lang="en-US" sz="3200" dirty="0" smtClean="0">
                <a:solidFill>
                  <a:srgbClr val="FF0000"/>
                </a:solidFill>
                <a:latin typeface="Courier New"/>
                <a:cs typeface="Courier New"/>
              </a:rPr>
              <a:t>     </a:t>
            </a:r>
            <a:r>
              <a:rPr lang="en-US" sz="3200" dirty="0" err="1" smtClean="0">
                <a:solidFill>
                  <a:srgbClr val="FF0000"/>
                </a:solidFill>
                <a:latin typeface="Courier New"/>
                <a:cs typeface="Courier New"/>
              </a:rPr>
              <a:t>pid_t</a:t>
            </a:r>
            <a:r>
              <a:rPr lang="en-US" sz="3200" dirty="0" smtClean="0">
                <a:solidFill>
                  <a:srgbClr val="FF0000"/>
                </a:solidFill>
                <a:latin typeface="Courier New"/>
                <a:cs typeface="Courier New"/>
              </a:rPr>
              <a:t> </a:t>
            </a:r>
            <a:r>
              <a:rPr lang="en-US" sz="3200" dirty="0">
                <a:solidFill>
                  <a:srgbClr val="FF0000"/>
                </a:solidFill>
                <a:latin typeface="Courier New"/>
                <a:cs typeface="Courier New"/>
              </a:rPr>
              <a:t>*</a:t>
            </a:r>
            <a:r>
              <a:rPr lang="en-US" sz="3200" dirty="0" err="1">
                <a:solidFill>
                  <a:srgbClr val="FF0000"/>
                </a:solidFill>
                <a:latin typeface="Courier New"/>
                <a:cs typeface="Courier New"/>
              </a:rPr>
              <a:t>retval</a:t>
            </a:r>
            <a:r>
              <a:rPr lang="en-US" sz="3200" dirty="0">
                <a:solidFill>
                  <a:srgbClr val="FF0000"/>
                </a:solidFill>
                <a:latin typeface="Courier New"/>
                <a:cs typeface="Courier New"/>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828800" y="14478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Create a new </a:t>
            </a:r>
            <a:r>
              <a:rPr lang="en-US" sz="2400" kern="0" dirty="0" err="1">
                <a:solidFill>
                  <a:schemeClr val="accent2"/>
                </a:solidFill>
                <a:latin typeface="Courier New" panose="02070309020205020404" pitchFamily="49" charset="0"/>
                <a:cs typeface="Courier New" panose="02070309020205020404" pitchFamily="49" charset="0"/>
              </a:rPr>
              <a:t>trap_frame</a:t>
            </a:r>
            <a:r>
              <a:rPr lang="en-US" sz="2400" kern="0" dirty="0">
                <a:solidFill>
                  <a:schemeClr val="accent2"/>
                </a:solidFill>
                <a:latin typeface="Courier New" panose="02070309020205020404" pitchFamily="49" charset="0"/>
                <a:cs typeface="Courier New" panose="02070309020205020404" pitchFamily="49" charset="0"/>
              </a:rPr>
              <a:t> called </a:t>
            </a:r>
            <a:r>
              <a:rPr lang="en-US" sz="2400" kern="0" dirty="0" err="1">
                <a:solidFill>
                  <a:schemeClr val="accent2"/>
                </a:solidFill>
                <a:latin typeface="Courier New" panose="02070309020205020404" pitchFamily="49" charset="0"/>
                <a:cs typeface="Courier New" panose="02070309020205020404" pitchFamily="49" charset="0"/>
              </a:rPr>
              <a:t>new_tf</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tf</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new_tf</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a:cs typeface="Courier New"/>
              </a:rPr>
              <a:t>/* Call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	) */ </a:t>
            </a:r>
          </a:p>
          <a:p>
            <a:pPr marL="0" indent="0">
              <a:buNone/>
            </a:pPr>
            <a:r>
              <a:rPr lang="en-US" sz="2400" kern="0" dirty="0">
                <a:solidFill>
                  <a:schemeClr val="accent2"/>
                </a:solidFill>
                <a:latin typeface="Courier New"/>
                <a:cs typeface="Courier New"/>
              </a:rPr>
              <a:t>result =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a:t>
            </a:r>
            <a:r>
              <a:rPr lang="en-US" sz="2400" kern="0" dirty="0" err="1">
                <a:solidFill>
                  <a:schemeClr val="accent2"/>
                </a:solidFill>
                <a:latin typeface="Courier New"/>
                <a:cs typeface="Courier New"/>
              </a:rPr>
              <a:t>curthread</a:t>
            </a:r>
            <a:r>
              <a:rPr lang="en-US" sz="2400" kern="0" dirty="0">
                <a:solidFill>
                  <a:schemeClr val="accent2"/>
                </a:solidFill>
                <a:latin typeface="Courier New"/>
                <a:cs typeface="Courier New"/>
              </a:rPr>
              <a:t>-&gt;</a:t>
            </a:r>
            <a:r>
              <a:rPr lang="en-US" sz="2400" kern="0" dirty="0" err="1">
                <a:solidFill>
                  <a:schemeClr val="accent2"/>
                </a:solidFill>
                <a:latin typeface="Courier New"/>
                <a:cs typeface="Courier New"/>
              </a:rPr>
              <a:t>t_name</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ntf</a:t>
            </a:r>
            <a:r>
              <a:rPr lang="en-US" sz="2400" kern="0" dirty="0">
                <a:solidFill>
                  <a:schemeClr val="accent2"/>
                </a:solidFill>
                <a:latin typeface="Courier New"/>
                <a:cs typeface="Courier New"/>
              </a:rPr>
              <a:t>, 0, </a:t>
            </a:r>
            <a:r>
              <a:rPr lang="en-US" sz="2400" kern="0" dirty="0" err="1">
                <a:solidFill>
                  <a:schemeClr val="accent2"/>
                </a:solidFill>
                <a:latin typeface="Courier New"/>
                <a:cs typeface="Courier New"/>
              </a:rPr>
              <a:t>child_thread</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retval</a:t>
            </a:r>
            <a:r>
              <a:rPr lang="en-US" sz="2400" kern="0" dirty="0">
                <a:solidFill>
                  <a:schemeClr val="accent2"/>
                </a:solidFill>
                <a:latin typeface="Courier New"/>
                <a:cs typeface="Courier New"/>
              </a:rPr>
              <a:t>);)</a:t>
            </a:r>
          </a:p>
          <a:p>
            <a:pPr marL="0" indent="0">
              <a:buNone/>
            </a:pPr>
            <a:endParaRPr lang="en-US" sz="2400" kern="0" dirty="0">
              <a:solidFill>
                <a:schemeClr val="accent2"/>
              </a:solidFill>
              <a:latin typeface="Courier New"/>
              <a:cs typeface="Courier New"/>
            </a:endParaRPr>
          </a:p>
          <a:p>
            <a:pPr marL="0" indent="0">
              <a:buNone/>
            </a:pPr>
            <a:r>
              <a:rPr lang="en-US" sz="2400" kern="0" dirty="0">
                <a:solidFill>
                  <a:schemeClr val="accent2"/>
                </a:solidFill>
                <a:latin typeface="Courier New"/>
                <a:cs typeface="Courier New"/>
              </a:rPr>
              <a:t>if (result != 0) { /* failed in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 */</a:t>
            </a:r>
          </a:p>
          <a:p>
            <a:pPr marL="0" indent="0">
              <a:buNone/>
            </a:pPr>
            <a:r>
              <a:rPr lang="en-US" sz="2400" kern="0" dirty="0">
                <a:solidFill>
                  <a:schemeClr val="accent2"/>
                </a:solidFill>
                <a:latin typeface="Courier New"/>
                <a:cs typeface="Courier New"/>
              </a:rPr>
              <a:t>    delete </a:t>
            </a:r>
            <a:r>
              <a:rPr lang="en-US" sz="2400" kern="0" dirty="0" err="1">
                <a:solidFill>
                  <a:schemeClr val="accent2"/>
                </a:solidFill>
                <a:latin typeface="Courier New"/>
                <a:cs typeface="Courier New"/>
              </a:rPr>
              <a:t>new_tf</a:t>
            </a:r>
            <a:r>
              <a:rPr lang="en-US" sz="2400" kern="0" dirty="0">
                <a:solidFill>
                  <a:schemeClr val="accent2"/>
                </a:solidFill>
                <a:latin typeface="Courier New"/>
                <a:cs typeface="Courier New"/>
              </a:rPr>
              <a:t>;</a:t>
            </a:r>
          </a:p>
          <a:p>
            <a:pPr marL="0" indent="0">
              <a:buNone/>
            </a:pPr>
            <a:r>
              <a:rPr lang="en-US" sz="2400" kern="0" dirty="0">
                <a:solidFill>
                  <a:schemeClr val="accent2"/>
                </a:solidFill>
                <a:latin typeface="Courier New"/>
                <a:cs typeface="Courier New"/>
              </a:rPr>
              <a:t>    return result;</a:t>
            </a:r>
          </a:p>
          <a:p>
            <a:pPr marL="0" indent="0">
              <a:buNone/>
            </a:pPr>
            <a:r>
              <a:rPr lang="en-US" sz="2400" kern="0" dirty="0">
                <a:solidFill>
                  <a:schemeClr val="accent2"/>
                </a:solidFill>
                <a:latin typeface="Courier New"/>
                <a:cs typeface="Courier New"/>
              </a:rPr>
              <a:t>}</a:t>
            </a:r>
          </a:p>
          <a:p>
            <a:pPr marL="0" indent="0">
              <a:buNone/>
            </a:pPr>
            <a:r>
              <a:rPr lang="en-US" sz="2400" kern="0" dirty="0">
                <a:solidFill>
                  <a:schemeClr val="accent2"/>
                </a:solidFill>
                <a:latin typeface="Courier New"/>
                <a:cs typeface="Courier New"/>
              </a:rPr>
              <a:t>return 0;</a:t>
            </a:r>
          </a:p>
        </p:txBody>
      </p:sp>
      <p:sp>
        <p:nvSpPr>
          <p:cNvPr id="2" name="Slide Number Placeholder 1"/>
          <p:cNvSpPr>
            <a:spLocks noGrp="1"/>
          </p:cNvSpPr>
          <p:nvPr>
            <p:ph type="sldNum" sz="quarter" idx="11"/>
          </p:nvPr>
        </p:nvSpPr>
        <p:spPr>
          <a:xfrm>
            <a:off x="9067800" y="6229350"/>
            <a:ext cx="2133600" cy="476250"/>
          </a:xfrm>
        </p:spPr>
        <p:txBody>
          <a:bodyPr/>
          <a:lstStyle/>
          <a:p>
            <a:fld id="{B9013FDC-CDB6-0145-BBEC-8B9E418D6794}" type="slidenum">
              <a:rPr lang="en-US" smtClean="0"/>
              <a:pPr/>
              <a:t>25</a:t>
            </a:fld>
            <a:endParaRPr lang="en-US" dirty="0"/>
          </a:p>
        </p:txBody>
      </p:sp>
    </p:spTree>
    <p:extLst>
      <p:ext uri="{BB962C8B-B14F-4D97-AF65-F5344CB8AC3E}">
        <p14:creationId xmlns:p14="http://schemas.microsoft.com/office/powerpoint/2010/main" val="3068361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0"/>
            <a:ext cx="9144000" cy="1752600"/>
          </a:xfrm>
        </p:spPr>
        <p:txBody>
          <a:bodyPr/>
          <a:lstStyle/>
          <a:p>
            <a:pPr eaLnBrk="1" hangingPunct="1">
              <a:spcBef>
                <a:spcPts val="1200"/>
              </a:spcBef>
            </a:pPr>
            <a:r>
              <a:rPr lang="en-US" sz="3200" dirty="0">
                <a:solidFill>
                  <a:schemeClr val="accent2"/>
                </a:solidFill>
                <a:latin typeface="Calibri"/>
                <a:cs typeface="Calibri"/>
              </a:rPr>
              <a:t>Algorithm 5: how to modify  </a:t>
            </a:r>
            <a:br>
              <a:rPr lang="en-US" sz="3200" dirty="0">
                <a:solidFill>
                  <a:schemeClr val="accent2"/>
                </a:solidFill>
                <a:latin typeface="Calibri"/>
                <a:cs typeface="Calibri"/>
              </a:rPr>
            </a:br>
            <a:r>
              <a:rPr lang="en-US" sz="2400" dirty="0" err="1">
                <a:solidFill>
                  <a:schemeClr val="accent2"/>
                </a:solidFill>
                <a:latin typeface="Courier New"/>
                <a:cs typeface="Courier New"/>
              </a:rPr>
              <a:t>int</a:t>
            </a:r>
            <a:r>
              <a:rPr lang="en-US" sz="2400" dirty="0">
                <a:solidFill>
                  <a:schemeClr val="accent2"/>
                </a:solidFill>
                <a:latin typeface="Courier New"/>
                <a:cs typeface="Courier New"/>
              </a:rPr>
              <a:t> </a:t>
            </a:r>
            <a:r>
              <a:rPr lang="en-US" sz="2400" dirty="0" err="1">
                <a:solidFill>
                  <a:schemeClr val="accent2"/>
                </a:solidFill>
                <a:latin typeface="Courier New"/>
                <a:cs typeface="Courier New"/>
              </a:rPr>
              <a:t>thread_fork</a:t>
            </a:r>
            <a:r>
              <a:rPr lang="en-US" sz="2400" dirty="0">
                <a:solidFill>
                  <a:schemeClr val="accent2"/>
                </a:solidFill>
                <a:latin typeface="Courier New"/>
                <a:cs typeface="Courier New"/>
              </a:rPr>
              <a:t>(</a:t>
            </a:r>
            <a:r>
              <a:rPr lang="en-US" sz="2400" dirty="0" err="1">
                <a:solidFill>
                  <a:schemeClr val="accent2"/>
                </a:solidFill>
                <a:latin typeface="Courier New"/>
                <a:cs typeface="Courier New"/>
              </a:rPr>
              <a:t>const</a:t>
            </a:r>
            <a:r>
              <a:rPr lang="en-US" sz="2400" dirty="0">
                <a:solidFill>
                  <a:schemeClr val="accent2"/>
                </a:solidFill>
                <a:latin typeface="Courier New"/>
                <a:cs typeface="Courier New"/>
              </a:rPr>
              <a:t> char *name, void *data1, unsigned long data2,	 void (*</a:t>
            </a:r>
            <a:r>
              <a:rPr lang="en-US" sz="2400" dirty="0" err="1">
                <a:solidFill>
                  <a:schemeClr val="accent2"/>
                </a:solidFill>
                <a:latin typeface="Courier New"/>
                <a:cs typeface="Courier New"/>
              </a:rPr>
              <a:t>func</a:t>
            </a:r>
            <a:r>
              <a:rPr lang="en-US" sz="2400" dirty="0">
                <a:solidFill>
                  <a:schemeClr val="accent2"/>
                </a:solidFill>
                <a:latin typeface="Courier New"/>
                <a:cs typeface="Courier New"/>
              </a:rPr>
              <a:t>)(void *, unsigned long),</a:t>
            </a:r>
            <a:r>
              <a:rPr lang="en-US" sz="2400" dirty="0">
                <a:solidFill>
                  <a:schemeClr val="accent4"/>
                </a:solidFill>
                <a:latin typeface="Courier New"/>
                <a:cs typeface="Courier New"/>
              </a:rPr>
              <a:t>	</a:t>
            </a:r>
            <a:r>
              <a:rPr lang="en-US" sz="2400" dirty="0">
                <a:solidFill>
                  <a:srgbClr val="FF0000"/>
                </a:solidFill>
                <a:latin typeface="Courier New"/>
                <a:cs typeface="Courier New"/>
              </a:rPr>
              <a:t> </a:t>
            </a:r>
            <a:r>
              <a:rPr lang="en-US" sz="2400" dirty="0" err="1">
                <a:solidFill>
                  <a:srgbClr val="FF0000"/>
                </a:solidFill>
                <a:latin typeface="Courier New"/>
                <a:cs typeface="Courier New"/>
              </a:rPr>
              <a:t>pid_t</a:t>
            </a:r>
            <a:r>
              <a:rPr lang="en-US" sz="2400" dirty="0">
                <a:solidFill>
                  <a:srgbClr val="FF0000"/>
                </a:solidFill>
                <a:latin typeface="Courier New"/>
                <a:cs typeface="Courier New"/>
              </a:rPr>
              <a:t> *</a:t>
            </a:r>
            <a:r>
              <a:rPr lang="en-US" sz="2400" dirty="0" err="1">
                <a:solidFill>
                  <a:srgbClr val="FF0000"/>
                </a:solidFill>
                <a:latin typeface="Courier New"/>
                <a:cs typeface="Courier New"/>
              </a:rPr>
              <a:t>childpid</a:t>
            </a:r>
            <a:r>
              <a:rPr lang="en-US" sz="2400" dirty="0">
                <a:solidFill>
                  <a:srgbClr val="FF0000"/>
                </a:solidFill>
                <a:latin typeface="Courier New"/>
                <a:cs typeface="Courier New"/>
              </a:rPr>
              <a:t>)</a:t>
            </a:r>
            <a:endParaRPr lang="en-US" sz="2400" dirty="0">
              <a:solidFill>
                <a:srgbClr val="FF0000"/>
              </a:solidFill>
              <a:latin typeface="Courier New"/>
              <a:ea typeface="MS PGothic" charset="0"/>
              <a:cs typeface="Courier New"/>
            </a:endParaRPr>
          </a:p>
        </p:txBody>
      </p:sp>
      <p:sp>
        <p:nvSpPr>
          <p:cNvPr id="4" name="Rectangle 3"/>
          <p:cNvSpPr txBox="1">
            <a:spLocks/>
          </p:cNvSpPr>
          <p:nvPr/>
        </p:nvSpPr>
        <p:spPr bwMode="auto">
          <a:xfrm>
            <a:off x="1676400" y="1981200"/>
            <a:ext cx="8839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is a new thread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Allocate </a:t>
            </a:r>
            <a:r>
              <a:rPr lang="en-US" sz="2400" kern="0" dirty="0" err="1">
                <a:solidFill>
                  <a:schemeClr val="accent2"/>
                </a:solidFill>
                <a:latin typeface="Courier New" panose="02070309020205020404" pitchFamily="49" charset="0"/>
                <a:cs typeface="Courier New" panose="02070309020205020404" pitchFamily="49" charset="0"/>
              </a:rPr>
              <a:t>new_pid</a:t>
            </a:r>
            <a:r>
              <a:rPr lang="en-US" sz="2400" kern="0" dirty="0">
                <a:solidFill>
                  <a:schemeClr val="accent2"/>
                </a:solidFill>
                <a:latin typeface="Courier New" panose="02070309020205020404" pitchFamily="49" charset="0"/>
                <a:cs typeface="Courier New" panose="02070309020205020404" pitchFamily="49" charset="0"/>
              </a:rPr>
              <a:t> for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Set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-&gt;</a:t>
            </a:r>
            <a:r>
              <a:rPr lang="en-US" sz="2400" kern="0" dirty="0" err="1">
                <a:solidFill>
                  <a:schemeClr val="accent2"/>
                </a:solidFill>
                <a:latin typeface="Courier New" panose="02070309020205020404" pitchFamily="49" charset="0"/>
                <a:cs typeface="Courier New" panose="02070309020205020404" pitchFamily="49" charset="0"/>
              </a:rPr>
              <a:t>t_pid</a:t>
            </a:r>
            <a:r>
              <a:rPr lang="en-US" sz="2400" kern="0" dirty="0">
                <a:solidFill>
                  <a:schemeClr val="accent2"/>
                </a:solidFill>
                <a:latin typeface="Courier New" panose="02070309020205020404" pitchFamily="49" charset="0"/>
                <a:cs typeface="Courier New" panose="02070309020205020404" pitchFamily="49" charset="0"/>
              </a:rPr>
              <a:t> = </a:t>
            </a:r>
            <a:r>
              <a:rPr lang="en-US" sz="2400" kern="0" dirty="0" err="1">
                <a:solidFill>
                  <a:schemeClr val="accent2"/>
                </a:solidFill>
                <a:latin typeface="Courier New" panose="02070309020205020404" pitchFamily="49" charset="0"/>
                <a:cs typeface="Courier New" panose="02070309020205020404" pitchFamily="49" charset="0"/>
              </a:rPr>
              <a:t>new_pid</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curthread’s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fileTable</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 Call </a:t>
            </a:r>
            <a:r>
              <a:rPr lang="en-US" sz="2400" kern="0" dirty="0" err="1">
                <a:solidFill>
                  <a:schemeClr val="accent2"/>
                </a:solidFill>
                <a:latin typeface="Courier New" panose="02070309020205020404" pitchFamily="49" charset="0"/>
                <a:cs typeface="Courier New" panose="02070309020205020404" pitchFamily="49" charset="0"/>
              </a:rPr>
              <a:t>as_copy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curthread’s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vmspace</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Set *</a:t>
            </a:r>
            <a:r>
              <a:rPr lang="en-US" sz="2400" kern="0" dirty="0" err="1">
                <a:solidFill>
                  <a:schemeClr val="accent2"/>
                </a:solidFill>
                <a:latin typeface="Courier New" panose="02070309020205020404" pitchFamily="49" charset="0"/>
                <a:cs typeface="Courier New" panose="02070309020205020404" pitchFamily="49" charset="0"/>
              </a:rPr>
              <a:t>childpid</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t_pid</a:t>
            </a:r>
            <a:endParaRPr lang="en-US" sz="2400" kern="0" dirty="0">
              <a:solidFill>
                <a:schemeClr val="accent2"/>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26</a:t>
            </a:fld>
            <a:endParaRPr lang="en-US"/>
          </a:p>
        </p:txBody>
      </p:sp>
    </p:spTree>
    <p:extLst>
      <p:ext uri="{BB962C8B-B14F-4D97-AF65-F5344CB8AC3E}">
        <p14:creationId xmlns:p14="http://schemas.microsoft.com/office/powerpoint/2010/main" val="243895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panose="02070309020205020404" pitchFamily="49" charset="0"/>
                <a:cs typeface="Courier New" panose="02070309020205020404" pitchFamily="49" charset="0"/>
              </a:rPr>
              <a:t>exec?</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solidFill>
                  <a:schemeClr val="accent2"/>
                </a:solidFill>
                <a:latin typeface="Courier New" panose="02070309020205020404" pitchFamily="49" charset="0"/>
                <a:cs typeface="Courier New" panose="02070309020205020404" pitchFamily="49" charset="0"/>
              </a:rPr>
              <a:t>sys_execv</a:t>
            </a:r>
            <a:r>
              <a:rPr lang="en-US" kern="0" dirty="0">
                <a:solidFill>
                  <a:schemeClr val="accent2"/>
                </a:solidFill>
                <a:latin typeface="Courier New" panose="02070309020205020404" pitchFamily="49" charset="0"/>
                <a:cs typeface="Courier New" panose="02070309020205020404" pitchFamily="49" charset="0"/>
              </a:rPr>
              <a:t>(): </a:t>
            </a:r>
            <a:r>
              <a:rPr lang="en-US" kern="0" dirty="0">
                <a:solidFill>
                  <a:schemeClr val="accent2"/>
                </a:solidFill>
                <a:latin typeface="Calibri" charset="0"/>
                <a:ea typeface="Calibri" charset="0"/>
                <a:cs typeface="Calibri" charset="0"/>
              </a:rPr>
              <a:t>Implement it here </a:t>
            </a:r>
            <a:r>
              <a:rPr lang="en-US" kern="0" dirty="0" err="1">
                <a:solidFill>
                  <a:schemeClr val="accent2"/>
                </a:solidFill>
                <a:latin typeface="Courier New" panose="02070309020205020404" pitchFamily="49" charset="0"/>
                <a:cs typeface="Courier New" panose="02070309020205020404" pitchFamily="49" charset="0"/>
              </a:rPr>
              <a:t>src</a:t>
            </a:r>
            <a:r>
              <a:rPr lang="en-US" kern="0" dirty="0">
                <a:solidFill>
                  <a:schemeClr val="accent2"/>
                </a:solidFill>
                <a:latin typeface="Courier New" panose="02070309020205020404" pitchFamily="49" charset="0"/>
                <a:cs typeface="Courier New" panose="02070309020205020404" pitchFamily="49" charset="0"/>
              </a:rPr>
              <a:t>/kern/</a:t>
            </a:r>
            <a:r>
              <a:rPr lang="en-US" kern="0" dirty="0" err="1">
                <a:solidFill>
                  <a:schemeClr val="accent2"/>
                </a:solidFill>
                <a:latin typeface="Courier New" panose="02070309020205020404" pitchFamily="49" charset="0"/>
                <a:cs typeface="Courier New" panose="02070309020205020404" pitchFamily="49" charset="0"/>
              </a:rPr>
              <a:t>userprog</a:t>
            </a:r>
            <a:r>
              <a:rPr lang="en-US" kern="0" dirty="0">
                <a:solidFill>
                  <a:schemeClr val="accent2"/>
                </a:solidFill>
                <a:latin typeface="Courier New" panose="02070309020205020404" pitchFamily="49" charset="0"/>
                <a:cs typeface="Courier New" panose="02070309020205020404" pitchFamily="49" charset="0"/>
              </a:rPr>
              <a:t>/</a:t>
            </a:r>
            <a:r>
              <a:rPr lang="en-US" kern="0" dirty="0" err="1">
                <a:solidFill>
                  <a:schemeClr val="accent2"/>
                </a:solidFill>
                <a:latin typeface="Courier New" panose="02070309020205020404" pitchFamily="49" charset="0"/>
                <a:cs typeface="Courier New" panose="02070309020205020404" pitchFamily="49" charset="0"/>
              </a:rPr>
              <a:t>runprogram.c</a:t>
            </a:r>
            <a:endParaRPr lang="en-US" kern="0" dirty="0">
              <a:solidFill>
                <a:schemeClr val="accent2"/>
              </a:solidFill>
              <a:latin typeface="Courier New" panose="02070309020205020404" pitchFamily="49" charset="0"/>
              <a:cs typeface="Courier New" panose="02070309020205020404" pitchFamily="49" charset="0"/>
            </a:endParaRPr>
          </a:p>
          <a:p>
            <a:endParaRPr lang="en-US" kern="0" dirty="0">
              <a:solidFill>
                <a:schemeClr val="accent2"/>
              </a:solidFill>
              <a:latin typeface="Courier New" panose="02070309020205020404" pitchFamily="49" charset="0"/>
              <a:cs typeface="Courier New" panose="02070309020205020404" pitchFamily="49" charset="0"/>
            </a:endParaRPr>
          </a:p>
          <a:p>
            <a:r>
              <a:rPr lang="en-US" kern="0" dirty="0">
                <a:solidFill>
                  <a:schemeClr val="accent2"/>
                </a:solidFill>
                <a:latin typeface="Calibri" charset="0"/>
                <a:ea typeface="Calibri" charset="0"/>
                <a:cs typeface="Calibri" charset="0"/>
              </a:rPr>
              <a:t>Use</a:t>
            </a:r>
            <a:r>
              <a:rPr lang="en-US" kern="0" dirty="0">
                <a:solidFill>
                  <a:schemeClr val="accent2"/>
                </a:solidFill>
                <a:latin typeface="Courier New" panose="02070309020205020404" pitchFamily="49" charset="0"/>
                <a:cs typeface="Courier New" panose="02070309020205020404" pitchFamily="49" charset="0"/>
              </a:rPr>
              <a:t> </a:t>
            </a:r>
            <a:r>
              <a:rPr lang="en-US" kern="0" dirty="0" err="1">
                <a:solidFill>
                  <a:schemeClr val="accent2"/>
                </a:solidFill>
                <a:latin typeface="Courier New" panose="02070309020205020404" pitchFamily="49" charset="0"/>
                <a:cs typeface="Courier New" panose="02070309020205020404" pitchFamily="49" charset="0"/>
              </a:rPr>
              <a:t>runprogram</a:t>
            </a:r>
            <a:r>
              <a:rPr lang="en-US" kern="0" dirty="0">
                <a:solidFill>
                  <a:schemeClr val="accent2"/>
                </a:solidFill>
                <a:latin typeface="Courier New" panose="02070309020205020404" pitchFamily="49" charset="0"/>
                <a:cs typeface="Courier New" panose="02070309020205020404" pitchFamily="49" charset="0"/>
              </a:rPr>
              <a:t>() </a:t>
            </a:r>
            <a:r>
              <a:rPr lang="en-US" kern="0" dirty="0">
                <a:solidFill>
                  <a:schemeClr val="accent2"/>
                </a:solidFill>
                <a:latin typeface="Calibri" charset="0"/>
                <a:ea typeface="Calibri" charset="0"/>
                <a:cs typeface="Calibri" charset="0"/>
              </a:rPr>
              <a:t>as a template</a:t>
            </a:r>
          </a:p>
          <a:p>
            <a:endParaRPr lang="en-US" kern="0" dirty="0" smtClean="0">
              <a:solidFill>
                <a:schemeClr val="accent2"/>
              </a:solidFill>
              <a:latin typeface="Calibri" charset="0"/>
              <a:ea typeface="Calibri" charset="0"/>
              <a:cs typeface="Calibri" charset="0"/>
            </a:endParaRPr>
          </a:p>
          <a:p>
            <a:r>
              <a:rPr lang="en-US" kern="0" dirty="0" smtClean="0">
                <a:solidFill>
                  <a:schemeClr val="accent2"/>
                </a:solidFill>
                <a:latin typeface="Calibri" charset="0"/>
                <a:ea typeface="Calibri" charset="0"/>
                <a:cs typeface="Calibri" charset="0"/>
              </a:rPr>
              <a:t>Feel </a:t>
            </a:r>
            <a:r>
              <a:rPr lang="en-US" kern="0" dirty="0">
                <a:solidFill>
                  <a:schemeClr val="accent2"/>
                </a:solidFill>
                <a:latin typeface="Calibri" charset="0"/>
                <a:ea typeface="Calibri" charset="0"/>
                <a:cs typeface="Calibri" charset="0"/>
              </a:rPr>
              <a:t>free to modify </a:t>
            </a:r>
            <a:r>
              <a:rPr lang="en-US" kern="0" dirty="0" err="1">
                <a:solidFill>
                  <a:schemeClr val="accent2"/>
                </a:solidFill>
                <a:latin typeface="Courier New" panose="02070309020205020404" pitchFamily="49" charset="0"/>
                <a:cs typeface="Courier New" panose="02070309020205020404" pitchFamily="49" charset="0"/>
              </a:rPr>
              <a:t>runprogram</a:t>
            </a:r>
            <a:r>
              <a:rPr lang="en-US" kern="0" dirty="0">
                <a:solidFill>
                  <a:schemeClr val="accent2"/>
                </a:solidFill>
                <a:latin typeface="Courier New" panose="02070309020205020404" pitchFamily="49" charset="0"/>
                <a:cs typeface="Courier New" panose="02070309020205020404" pitchFamily="49" charset="0"/>
              </a:rPr>
              <a:t>()</a:t>
            </a:r>
            <a:r>
              <a:rPr lang="en-US" kern="0" dirty="0">
                <a:solidFill>
                  <a:schemeClr val="accent2"/>
                </a:solidFill>
                <a:latin typeface="Calibri" charset="0"/>
                <a:ea typeface="Calibri" charset="0"/>
                <a:cs typeface="Calibri" charset="0"/>
              </a:rPr>
              <a:t> </a:t>
            </a:r>
          </a:p>
          <a:p>
            <a:endParaRPr lang="en-US" kern="0" dirty="0">
              <a:solidFill>
                <a:schemeClr val="accent2"/>
              </a:solidFill>
              <a:latin typeface="Calibri" charset="0"/>
              <a:ea typeface="Calibri" charset="0"/>
              <a:cs typeface="Calibri" charset="0"/>
            </a:endParaRPr>
          </a:p>
          <a:p>
            <a:r>
              <a:rPr lang="en-US" kern="0" dirty="0">
                <a:solidFill>
                  <a:schemeClr val="accent2"/>
                </a:solidFill>
                <a:latin typeface="Calibri" panose="020F0502020204030204" pitchFamily="34" charset="0"/>
                <a:cs typeface="Courier New"/>
              </a:rPr>
              <a:t>Important Part: </a:t>
            </a:r>
            <a:r>
              <a:rPr lang="en-US" kern="0" dirty="0">
                <a:solidFill>
                  <a:srgbClr val="FF3300"/>
                </a:solidFill>
                <a:latin typeface="Calibri" panose="020F0502020204030204" pitchFamily="34" charset="0"/>
                <a:cs typeface="Courier New"/>
              </a:rPr>
              <a:t>Argument handling</a:t>
            </a:r>
            <a:endParaRPr lang="en-US" kern="0" dirty="0">
              <a:solidFill>
                <a:srgbClr val="FF3300"/>
              </a:solidFill>
              <a:latin typeface="Courier New" panose="02070309020205020404" pitchFamily="49" charset="0"/>
              <a:cs typeface="Courier New" panose="02070309020205020404" pitchFamily="49" charset="0"/>
            </a:endParaRPr>
          </a:p>
          <a:p>
            <a:pPr lvl="1"/>
            <a:endParaRPr lang="en-US" kern="0" dirty="0">
              <a:solidFill>
                <a:schemeClr val="accent2"/>
              </a:solidFill>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27</a:t>
            </a:fld>
            <a:endParaRPr lang="en-US" dirty="0"/>
          </a:p>
        </p:txBody>
      </p:sp>
    </p:spTree>
    <p:extLst>
      <p:ext uri="{BB962C8B-B14F-4D97-AF65-F5344CB8AC3E}">
        <p14:creationId xmlns:p14="http://schemas.microsoft.com/office/powerpoint/2010/main" val="176893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21336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solidFill>
                  <a:schemeClr val="accent2"/>
                </a:solidFill>
                <a:latin typeface="Calibri" charset="0"/>
                <a:ea typeface="Calibri" charset="0"/>
                <a:cs typeface="Calibri" charset="0"/>
              </a:rPr>
              <a:t>Step 1: </a:t>
            </a:r>
            <a:r>
              <a:rPr lang="en-US" sz="2800" kern="0" dirty="0" err="1">
                <a:solidFill>
                  <a:schemeClr val="accent2"/>
                </a:solidFill>
                <a:latin typeface="Calibri" charset="0"/>
                <a:ea typeface="Calibri" charset="0"/>
                <a:cs typeface="Calibri" charset="0"/>
              </a:rPr>
              <a:t>copyin</a:t>
            </a:r>
            <a:r>
              <a:rPr lang="en-US" sz="2800" kern="0" dirty="0">
                <a:solidFill>
                  <a:schemeClr val="accent2"/>
                </a:solidFill>
                <a:latin typeface="Calibri" charset="0"/>
                <a:ea typeface="Calibri" charset="0"/>
                <a:cs typeface="Calibri" charset="0"/>
              </a:rPr>
              <a:t> the program name</a:t>
            </a: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2: </a:t>
            </a:r>
            <a:r>
              <a:rPr lang="en-US" sz="2800" kern="0" dirty="0" err="1">
                <a:solidFill>
                  <a:schemeClr val="accent2"/>
                </a:solidFill>
                <a:latin typeface="Calibri" charset="0"/>
                <a:ea typeface="Calibri" charset="0"/>
                <a:cs typeface="Calibri" charset="0"/>
              </a:rPr>
              <a:t>copyin_args</a:t>
            </a:r>
            <a:r>
              <a:rPr lang="en-US" sz="2800" kern="0" dirty="0">
                <a:solidFill>
                  <a:schemeClr val="accent2"/>
                </a:solidFill>
                <a:latin typeface="Calibri" charset="0"/>
                <a:ea typeface="Calibri" charset="0"/>
                <a:cs typeface="Calibri" charset="0"/>
              </a:rPr>
              <a:t> the </a:t>
            </a:r>
            <a:r>
              <a:rPr lang="en-US" sz="2800" kern="0" dirty="0" err="1">
                <a:solidFill>
                  <a:schemeClr val="accent2"/>
                </a:solidFill>
                <a:latin typeface="Calibri" charset="0"/>
                <a:ea typeface="Calibri" charset="0"/>
                <a:cs typeface="Calibri" charset="0"/>
              </a:rPr>
              <a:t>argv</a:t>
            </a:r>
            <a:endParaRPr lang="en-US" sz="2800" kern="0" dirty="0">
              <a:solidFill>
                <a:schemeClr val="accent2"/>
              </a:solidFill>
              <a:latin typeface="Calibri" charset="0"/>
              <a:ea typeface="Calibri" charset="0"/>
              <a:cs typeface="Calibri" charset="0"/>
            </a:endParaRP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3: load the executable</a:t>
            </a: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4: </a:t>
            </a:r>
            <a:r>
              <a:rPr lang="en-US" sz="2800" kern="0" dirty="0" err="1">
                <a:solidFill>
                  <a:schemeClr val="accent2"/>
                </a:solidFill>
                <a:latin typeface="Calibri" charset="0"/>
                <a:ea typeface="Calibri" charset="0"/>
                <a:cs typeface="Calibri" charset="0"/>
              </a:rPr>
              <a:t>copyout_args</a:t>
            </a:r>
            <a:r>
              <a:rPr lang="en-US" sz="2800" kern="0" dirty="0">
                <a:solidFill>
                  <a:schemeClr val="accent2"/>
                </a:solidFill>
                <a:latin typeface="Calibri" charset="0"/>
                <a:ea typeface="Calibri" charset="0"/>
                <a:cs typeface="Calibri" charset="0"/>
              </a:rPr>
              <a:t> the </a:t>
            </a:r>
            <a:r>
              <a:rPr lang="en-US" sz="2800" kern="0" dirty="0" err="1">
                <a:solidFill>
                  <a:schemeClr val="accent2"/>
                </a:solidFill>
                <a:latin typeface="Calibri" charset="0"/>
                <a:ea typeface="Calibri" charset="0"/>
                <a:cs typeface="Calibri" charset="0"/>
              </a:rPr>
              <a:t>argv</a:t>
            </a:r>
            <a:endParaRPr lang="en-US" sz="2800" kern="0" dirty="0">
              <a:solidFill>
                <a:schemeClr val="accent2"/>
              </a:solidFill>
              <a:latin typeface="Calibri" charset="0"/>
              <a:ea typeface="Calibri" charset="0"/>
              <a:cs typeface="Calibri" charset="0"/>
            </a:endParaRP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5: warp to </a:t>
            </a:r>
            <a:r>
              <a:rPr lang="en-US" sz="2800" kern="0" dirty="0" err="1">
                <a:solidFill>
                  <a:schemeClr val="accent2"/>
                </a:solidFill>
                <a:latin typeface="Calibri" charset="0"/>
                <a:ea typeface="Calibri" charset="0"/>
                <a:cs typeface="Calibri" charset="0"/>
              </a:rPr>
              <a:t>usermode</a:t>
            </a:r>
            <a:endParaRPr lang="en-US" sz="2800" kern="0" dirty="0">
              <a:solidFill>
                <a:schemeClr val="accent2"/>
              </a:solidFill>
              <a:latin typeface="Calibri" charset="0"/>
              <a:ea typeface="Calibri" charset="0"/>
              <a:cs typeface="Calibri"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28</a:t>
            </a:fld>
            <a:endParaRPr lang="en-US" dirty="0"/>
          </a:p>
        </p:txBody>
      </p:sp>
    </p:spTree>
    <p:extLst>
      <p:ext uri="{BB962C8B-B14F-4D97-AF65-F5344CB8AC3E}">
        <p14:creationId xmlns:p14="http://schemas.microsoft.com/office/powerpoint/2010/main" val="7154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Local </a:t>
            </a:r>
            <a:r>
              <a:rPr lang="en-US" sz="4000" dirty="0" err="1">
                <a:solidFill>
                  <a:schemeClr val="accent2"/>
                </a:solidFill>
                <a:latin typeface="Calibri"/>
                <a:cs typeface="Calibri"/>
              </a:rPr>
              <a:t>Variblies</a:t>
            </a:r>
            <a:r>
              <a:rPr lang="en-US" sz="4000" dirty="0">
                <a:solidFill>
                  <a:schemeClr val="accent2"/>
                </a:solidFill>
                <a:latin typeface="Calibri"/>
                <a:cs typeface="Calibri"/>
              </a:rPr>
              <a:t> used in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2133600" y="1447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kern="0" dirty="0" err="1">
                <a:solidFill>
                  <a:schemeClr val="accent2"/>
                </a:solidFill>
                <a:latin typeface="Courier New" charset="0"/>
                <a:ea typeface="Courier New" charset="0"/>
                <a:cs typeface="Courier New" charset="0"/>
              </a:rPr>
              <a:t>int</a:t>
            </a:r>
            <a:endParaRPr lang="en-US" sz="2800" kern="0" dirty="0">
              <a:solidFill>
                <a:schemeClr val="accent2"/>
              </a:solidFill>
              <a:latin typeface="Courier New" charset="0"/>
              <a:ea typeface="Courier New" charset="0"/>
              <a:cs typeface="Courier New" charset="0"/>
            </a:endParaRPr>
          </a:p>
          <a:p>
            <a:pPr marL="0" indent="0">
              <a:buNone/>
            </a:pPr>
            <a:r>
              <a:rPr lang="en-US" sz="2800" kern="0" dirty="0" err="1">
                <a:solidFill>
                  <a:schemeClr val="accent2"/>
                </a:solidFill>
                <a:latin typeface="Courier New" charset="0"/>
                <a:ea typeface="Courier New" charset="0"/>
                <a:cs typeface="Courier New" charset="0"/>
              </a:rPr>
              <a:t>sys_execv</a:t>
            </a:r>
            <a:r>
              <a:rPr lang="en-US" sz="2800" kern="0" dirty="0">
                <a:solidFill>
                  <a:schemeClr val="accent2"/>
                </a:solidFill>
                <a:latin typeface="Courier New" charset="0"/>
                <a:ea typeface="Courier New" charset="0"/>
                <a:cs typeface="Courier New" charset="0"/>
              </a:rPr>
              <a:t>(</a:t>
            </a:r>
            <a:r>
              <a:rPr lang="en-US" sz="2800" kern="0" dirty="0" err="1">
                <a:solidFill>
                  <a:srgbClr val="FF3300"/>
                </a:solidFill>
                <a:latin typeface="Courier New" charset="0"/>
                <a:ea typeface="Courier New" charset="0"/>
                <a:cs typeface="Courier New" charset="0"/>
              </a:rPr>
              <a:t>userptr_t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prog</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userptr_t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argv</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char *path;</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int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argc</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rgbClr val="FF3300"/>
                </a:solidFill>
                <a:latin typeface="Courier New" charset="0"/>
                <a:ea typeface="Courier New" charset="0"/>
                <a:cs typeface="Courier New" charset="0"/>
              </a:rPr>
              <a:t>vaddr_t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entrypoint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stackptr</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int</a:t>
            </a:r>
            <a:r>
              <a:rPr lang="en-US" sz="2800" kern="0" dirty="0">
                <a:solidFill>
                  <a:schemeClr val="accent2"/>
                </a:solidFill>
                <a:latin typeface="Courier New" charset="0"/>
                <a:ea typeface="Courier New" charset="0"/>
                <a:cs typeface="Courier New" charset="0"/>
              </a:rPr>
              <a:t> result;</a:t>
            </a:r>
          </a:p>
          <a:p>
            <a:pPr marL="0" indent="0">
              <a:buNone/>
            </a:pPr>
            <a:r>
              <a:rPr lang="en-US" sz="2800" kern="0" dirty="0">
                <a:solidFill>
                  <a:schemeClr val="accent2"/>
                </a:solidFill>
                <a:latin typeface="Courier New" charset="0"/>
                <a:ea typeface="Courier New" charset="0"/>
                <a:cs typeface="Courier New" charset="0"/>
              </a:rPr>
              <a:t>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29</a:t>
            </a:fld>
            <a:endParaRPr lang="en-US" dirty="0"/>
          </a:p>
        </p:txBody>
      </p:sp>
      <p:sp>
        <p:nvSpPr>
          <p:cNvPr id="3" name="TextBox 2"/>
          <p:cNvSpPr txBox="1"/>
          <p:nvPr/>
        </p:nvSpPr>
        <p:spPr>
          <a:xfrm>
            <a:off x="2514600" y="6083240"/>
            <a:ext cx="7696200" cy="400110"/>
          </a:xfrm>
          <a:prstGeom prst="rect">
            <a:avLst/>
          </a:prstGeom>
          <a:noFill/>
        </p:spPr>
        <p:txBody>
          <a:bodyPr wrap="square" rtlCol="0">
            <a:spAutoFit/>
          </a:bodyPr>
          <a:lstStyle/>
          <a:p>
            <a:r>
              <a:rPr lang="en-US" sz="2000">
                <a:solidFill>
                  <a:srgbClr val="FF3300"/>
                </a:solidFill>
                <a:latin typeface="Courier New" charset="0"/>
                <a:ea typeface="Courier New" charset="0"/>
                <a:cs typeface="Courier New" charset="0"/>
              </a:rPr>
              <a:t>userptr_t</a:t>
            </a:r>
            <a:r>
              <a:rPr lang="en-US" sz="2000" dirty="0">
                <a:solidFill>
                  <a:srgbClr val="FF3300"/>
                </a:solidFill>
                <a:latin typeface="Courier New" charset="0"/>
                <a:ea typeface="Courier New" charset="0"/>
                <a:cs typeface="Courier New" charset="0"/>
              </a:rPr>
              <a:t> defined in </a:t>
            </a:r>
            <a:r>
              <a:rPr lang="en-US" sz="2000" dirty="0" err="1">
                <a:solidFill>
                  <a:srgbClr val="FF3300"/>
                </a:solidFill>
                <a:latin typeface="Courier New" charset="0"/>
                <a:ea typeface="Courier New" charset="0"/>
                <a:cs typeface="Courier New" charset="0"/>
              </a:rPr>
              <a:t>src</a:t>
            </a:r>
            <a:r>
              <a:rPr lang="en-US" sz="2000" dirty="0">
                <a:solidFill>
                  <a:srgbClr val="FF3300"/>
                </a:solidFill>
                <a:latin typeface="Courier New" charset="0"/>
                <a:ea typeface="Courier New" charset="0"/>
                <a:cs typeface="Courier New" charset="0"/>
              </a:rPr>
              <a:t>/kern/include/</a:t>
            </a:r>
            <a:r>
              <a:rPr lang="en-US" sz="2000" dirty="0" err="1">
                <a:solidFill>
                  <a:srgbClr val="FF3300"/>
                </a:solidFill>
                <a:latin typeface="Courier New" charset="0"/>
                <a:ea typeface="Courier New" charset="0"/>
                <a:cs typeface="Courier New" charset="0"/>
              </a:rPr>
              <a:t>types.h</a:t>
            </a:r>
            <a:endParaRPr lang="en-US" sz="2000" dirty="0">
              <a:solidFill>
                <a:srgbClr val="FF3300"/>
              </a:solidFill>
              <a:latin typeface="Courier New" charset="0"/>
              <a:ea typeface="Courier New" charset="0"/>
              <a:cs typeface="Courier New" charset="0"/>
            </a:endParaRPr>
          </a:p>
        </p:txBody>
      </p:sp>
    </p:spTree>
    <p:extLst>
      <p:ext uri="{BB962C8B-B14F-4D97-AF65-F5344CB8AC3E}">
        <p14:creationId xmlns:p14="http://schemas.microsoft.com/office/powerpoint/2010/main" val="32185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12560" y="117195"/>
            <a:ext cx="5562600" cy="914400"/>
          </a:xfrm>
        </p:spPr>
        <p:txBody>
          <a:bodyPr/>
          <a:lstStyle/>
          <a:p>
            <a:pPr eaLnBrk="1" hangingPunct="1"/>
            <a:r>
              <a:rPr lang="en-US" sz="4000" dirty="0">
                <a:latin typeface="Calibri"/>
                <a:cs typeface="Calibri"/>
              </a:rPr>
              <a:t>System Calls Interface </a:t>
            </a:r>
            <a:endParaRPr lang="en-US" sz="4000" dirty="0">
              <a:latin typeface="Courier New"/>
              <a:ea typeface="MS PGothic" charset="0"/>
              <a:cs typeface="Courier New"/>
            </a:endParaRPr>
          </a:p>
        </p:txBody>
      </p:sp>
      <p:pic>
        <p:nvPicPr>
          <p:cNvPr id="7" name="Picture 6" descr="f17.pdf"/>
          <p:cNvPicPr>
            <a:picLocks noChangeAspect="1"/>
          </p:cNvPicPr>
          <p:nvPr/>
        </p:nvPicPr>
        <p:blipFill>
          <a:blip r:embed="rId3"/>
          <a:srcRect l="1176" t="20000" r="3529" b="19091"/>
          <a:stretch>
            <a:fillRect/>
          </a:stretch>
        </p:blipFill>
        <p:spPr>
          <a:xfrm>
            <a:off x="2408025" y="1828800"/>
            <a:ext cx="6880679" cy="5691479"/>
          </a:xfrm>
          <a:prstGeom prst="rect">
            <a:avLst/>
          </a:prstGeom>
        </p:spPr>
      </p:pic>
      <p:pic>
        <p:nvPicPr>
          <p:cNvPr id="2" name="Picture 1"/>
          <p:cNvPicPr>
            <a:picLocks noChangeAspect="1"/>
          </p:cNvPicPr>
          <p:nvPr/>
        </p:nvPicPr>
        <p:blipFill>
          <a:blip r:embed="rId4"/>
          <a:stretch>
            <a:fillRect/>
          </a:stretch>
        </p:blipFill>
        <p:spPr>
          <a:xfrm>
            <a:off x="4495814" y="2746316"/>
            <a:ext cx="2705100" cy="304800"/>
          </a:xfrm>
          <a:prstGeom prst="rect">
            <a:avLst/>
          </a:prstGeom>
        </p:spPr>
      </p:pic>
      <p:pic>
        <p:nvPicPr>
          <p:cNvPr id="4" name="Picture 3"/>
          <p:cNvPicPr>
            <a:picLocks noChangeAspect="1"/>
          </p:cNvPicPr>
          <p:nvPr/>
        </p:nvPicPr>
        <p:blipFill>
          <a:blip r:embed="rId5"/>
          <a:stretch>
            <a:fillRect/>
          </a:stretch>
        </p:blipFill>
        <p:spPr>
          <a:xfrm>
            <a:off x="2387600" y="3302000"/>
            <a:ext cx="6985000" cy="279400"/>
          </a:xfrm>
          <a:prstGeom prst="rect">
            <a:avLst/>
          </a:prstGeom>
        </p:spPr>
      </p:pic>
      <p:sp>
        <p:nvSpPr>
          <p:cNvPr id="3" name="Slide Number Placeholder 2"/>
          <p:cNvSpPr>
            <a:spLocks noGrp="1"/>
          </p:cNvSpPr>
          <p:nvPr>
            <p:ph type="sldNum" sz="quarter" idx="11"/>
          </p:nvPr>
        </p:nvSpPr>
        <p:spPr>
          <a:xfrm>
            <a:off x="304800" y="6381750"/>
            <a:ext cx="2844800" cy="476250"/>
          </a:xfrm>
        </p:spPr>
        <p:txBody>
          <a:bodyPr/>
          <a:lstStyle/>
          <a:p>
            <a:fld id="{B9013FDC-CDB6-0145-BBEC-8B9E418D6794}" type="slidenum">
              <a:rPr lang="en-US" smtClean="0"/>
              <a:pPr/>
              <a:t>3</a:t>
            </a:fld>
            <a:endParaRPr lang="en-US" dirty="0"/>
          </a:p>
        </p:txBody>
      </p:sp>
      <p:sp>
        <p:nvSpPr>
          <p:cNvPr id="8" name="Rectangle 3"/>
          <p:cNvSpPr txBox="1">
            <a:spLocks/>
          </p:cNvSpPr>
          <p:nvPr/>
        </p:nvSpPr>
        <p:spPr bwMode="auto">
          <a:xfrm>
            <a:off x="457200" y="914161"/>
            <a:ext cx="5638800" cy="92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dirty="0" smtClean="0">
                <a:solidFill>
                  <a:srgbClr val="FF0000"/>
                </a:solidFill>
                <a:latin typeface="Calibri" panose="020F0502020204030204" pitchFamily="34" charset="0"/>
                <a:cs typeface="Courier New"/>
              </a:rPr>
              <a:t>Exercise 2 (</a:t>
            </a:r>
            <a:r>
              <a:rPr lang="en-US" sz="2800" dirty="0" err="1" smtClean="0">
                <a:solidFill>
                  <a:srgbClr val="FF0000"/>
                </a:solidFill>
                <a:latin typeface="Calibri" panose="020F0502020204030204" pitchFamily="34" charset="0"/>
                <a:cs typeface="Courier New"/>
              </a:rPr>
              <a:t>Plickers</a:t>
            </a:r>
            <a:r>
              <a:rPr lang="en-US" sz="2800" dirty="0" smtClean="0">
                <a:solidFill>
                  <a:srgbClr val="FF0000"/>
                </a:solidFill>
                <a:latin typeface="Calibri" panose="020F0502020204030204" pitchFamily="34" charset="0"/>
                <a:cs typeface="Courier New"/>
              </a:rPr>
              <a:t>): </a:t>
            </a:r>
            <a:r>
              <a:rPr lang="en-US" sz="2800" dirty="0">
                <a:latin typeface="Calibri" panose="020F0502020204030204" pitchFamily="34" charset="0"/>
                <a:cs typeface="Courier New"/>
              </a:rPr>
              <a:t>Where can you find </a:t>
            </a:r>
            <a:r>
              <a:rPr lang="en-US" sz="2800" dirty="0" smtClean="0">
                <a:latin typeface="Calibri" panose="020F0502020204030204" pitchFamily="34" charset="0"/>
                <a:cs typeface="Courier New"/>
              </a:rPr>
              <a:t>the </a:t>
            </a:r>
            <a:r>
              <a:rPr lang="en-US" sz="2800" dirty="0" err="1">
                <a:latin typeface="Courier New" charset="0"/>
                <a:ea typeface="Courier New" charset="0"/>
                <a:cs typeface="Courier New" charset="0"/>
              </a:rPr>
              <a:t>sys_fork</a:t>
            </a:r>
            <a:r>
              <a:rPr lang="en-US" sz="2800" dirty="0" smtClean="0">
                <a:latin typeface="Courier New" charset="0"/>
                <a:ea typeface="Courier New" charset="0"/>
                <a:cs typeface="Courier New" charset="0"/>
              </a:rPr>
              <a:t>()</a:t>
            </a:r>
            <a:r>
              <a:rPr lang="en-US" sz="2800" dirty="0" smtClean="0">
                <a:latin typeface="Calibri" panose="020F0502020204030204" pitchFamily="34" charset="0"/>
                <a:cs typeface="Courier New"/>
              </a:rPr>
              <a:t> prototype?</a:t>
            </a:r>
            <a:r>
              <a:rPr lang="en-US" sz="2800" dirty="0">
                <a:latin typeface="Courier New"/>
                <a:cs typeface="Courier New"/>
              </a:rPr>
              <a:t>	</a:t>
            </a:r>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5" name="Rectangle 4"/>
          <p:cNvSpPr/>
          <p:nvPr/>
        </p:nvSpPr>
        <p:spPr>
          <a:xfrm>
            <a:off x="6102285" y="369875"/>
            <a:ext cx="6096000" cy="1323439"/>
          </a:xfrm>
          <a:prstGeom prst="rect">
            <a:avLst/>
          </a:prstGeom>
        </p:spPr>
        <p:txBody>
          <a:bodyPr>
            <a:spAutoFit/>
          </a:bodyPr>
          <a:lstStyle/>
          <a:p>
            <a:r>
              <a:rPr lang="en-US" sz="2000" dirty="0">
                <a:latin typeface="Courier New"/>
                <a:cs typeface="Courier New"/>
              </a:rPr>
              <a:t>A. ~/cs161/</a:t>
            </a:r>
            <a:r>
              <a:rPr lang="en-US" sz="2000" dirty="0" err="1">
                <a:latin typeface="Courier New"/>
                <a:cs typeface="Courier New"/>
              </a:rPr>
              <a:t>src</a:t>
            </a:r>
            <a:r>
              <a:rPr lang="en-US" sz="2000" dirty="0">
                <a:latin typeface="Courier New"/>
                <a:cs typeface="Courier New"/>
              </a:rPr>
              <a:t>/include/</a:t>
            </a:r>
            <a:r>
              <a:rPr lang="en-US" sz="2000" dirty="0" err="1">
                <a:latin typeface="Courier New"/>
                <a:cs typeface="Courier New"/>
              </a:rPr>
              <a:t>syscall.h</a:t>
            </a:r>
            <a:endParaRPr lang="en-US" sz="2000" dirty="0">
              <a:latin typeface="Courier New"/>
              <a:cs typeface="Courier New"/>
            </a:endParaRPr>
          </a:p>
          <a:p>
            <a:r>
              <a:rPr lang="en-US" sz="2000" dirty="0">
                <a:latin typeface="Courier New"/>
                <a:cs typeface="Courier New"/>
              </a:rPr>
              <a:t>B. ~/cs161/</a:t>
            </a:r>
            <a:r>
              <a:rPr lang="en-US" sz="2000" dirty="0" err="1">
                <a:latin typeface="Courier New"/>
                <a:cs typeface="Courier New"/>
              </a:rPr>
              <a:t>src</a:t>
            </a:r>
            <a:r>
              <a:rPr lang="en-US" sz="2000" dirty="0">
                <a:latin typeface="Courier New"/>
                <a:cs typeface="Courier New"/>
              </a:rPr>
              <a:t>/include/</a:t>
            </a:r>
            <a:r>
              <a:rPr lang="en-US" sz="2000" dirty="0" err="1">
                <a:latin typeface="Courier New"/>
                <a:cs typeface="Courier New"/>
              </a:rPr>
              <a:t>unistd.h</a:t>
            </a:r>
            <a:endParaRPr lang="en-US" sz="2000" dirty="0">
              <a:latin typeface="Courier New"/>
              <a:cs typeface="Courier New"/>
            </a:endParaRPr>
          </a:p>
          <a:p>
            <a:r>
              <a:rPr lang="en-US" sz="2000" dirty="0">
                <a:latin typeface="Courier New"/>
                <a:cs typeface="Courier New"/>
              </a:rPr>
              <a:t>C. ~/cs161/</a:t>
            </a:r>
            <a:r>
              <a:rPr lang="en-US" sz="2000" dirty="0" err="1">
                <a:latin typeface="Courier New"/>
                <a:cs typeface="Courier New"/>
              </a:rPr>
              <a:t>src</a:t>
            </a:r>
            <a:r>
              <a:rPr lang="en-US" sz="2000" dirty="0">
                <a:latin typeface="Courier New"/>
                <a:cs typeface="Courier New"/>
              </a:rPr>
              <a:t>/kern/include/</a:t>
            </a:r>
            <a:r>
              <a:rPr lang="en-US" sz="2000" dirty="0" err="1">
                <a:latin typeface="Courier New"/>
                <a:cs typeface="Courier New"/>
              </a:rPr>
              <a:t>syscall.h</a:t>
            </a:r>
            <a:endParaRPr lang="en-US" sz="2000" dirty="0">
              <a:latin typeface="Courier New"/>
              <a:cs typeface="Courier New"/>
            </a:endParaRPr>
          </a:p>
          <a:p>
            <a:r>
              <a:rPr lang="en-US" sz="2000" dirty="0">
                <a:latin typeface="Courier New"/>
                <a:cs typeface="Courier New"/>
              </a:rPr>
              <a:t>D. ~/cs161/</a:t>
            </a:r>
            <a:r>
              <a:rPr lang="en-US" sz="2000" dirty="0" err="1">
                <a:latin typeface="Courier New"/>
                <a:cs typeface="Courier New"/>
              </a:rPr>
              <a:t>src</a:t>
            </a:r>
            <a:r>
              <a:rPr lang="en-US" sz="2000" dirty="0">
                <a:latin typeface="Courier New"/>
                <a:cs typeface="Courier New"/>
              </a:rPr>
              <a:t>/kern/include/</a:t>
            </a:r>
            <a:r>
              <a:rPr lang="en-US" sz="2000" dirty="0" err="1">
                <a:latin typeface="Courier New"/>
                <a:cs typeface="Courier New"/>
              </a:rPr>
              <a:t>unistd.h</a:t>
            </a:r>
            <a:endParaRPr lang="en-US" sz="2000" dirty="0">
              <a:latin typeface="Courier New"/>
              <a:cs typeface="Courier New"/>
            </a:endParaRPr>
          </a:p>
        </p:txBody>
      </p:sp>
    </p:spTree>
    <p:extLst>
      <p:ext uri="{BB962C8B-B14F-4D97-AF65-F5344CB8AC3E}">
        <p14:creationId xmlns:p14="http://schemas.microsoft.com/office/powerpoint/2010/main" val="372871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Details of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524000" y="1447800"/>
            <a:ext cx="9296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514350" indent="-514350">
              <a:buFont typeface="+mj-lt"/>
              <a:buAutoNum type="arabicPeriod"/>
            </a:pPr>
            <a:r>
              <a:rPr lang="en-US" sz="2800" dirty="0">
                <a:latin typeface="Calibri" charset="0"/>
                <a:ea typeface="Calibri" charset="0"/>
                <a:cs typeface="Calibri" charset="0"/>
              </a:rPr>
              <a:t>get the filename from </a:t>
            </a:r>
            <a:r>
              <a:rPr lang="en-US" sz="2800" dirty="0" err="1">
                <a:latin typeface="Calibri" charset="0"/>
                <a:ea typeface="Calibri" charset="0"/>
                <a:cs typeface="Calibri" charset="0"/>
              </a:rPr>
              <a:t>prog</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allocate the space to </a:t>
            </a:r>
            <a:r>
              <a:rPr lang="en-US" sz="2800" dirty="0" err="1">
                <a:latin typeface="Calibri" charset="0"/>
                <a:ea typeface="Calibri" charset="0"/>
                <a:cs typeface="Calibri" charset="0"/>
              </a:rPr>
              <a:t>argdata.buffer</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do the </a:t>
            </a:r>
            <a:r>
              <a:rPr lang="en-US" sz="2800" dirty="0" err="1">
                <a:latin typeface="Calibri" charset="0"/>
                <a:ea typeface="Calibri" charset="0"/>
                <a:cs typeface="Calibri" charset="0"/>
              </a:rPr>
              <a:t>copyin</a:t>
            </a:r>
            <a:r>
              <a:rPr lang="en-US" sz="2800" dirty="0">
                <a:latin typeface="Calibri" charset="0"/>
                <a:ea typeface="Calibri" charset="0"/>
                <a:cs typeface="Calibri" charset="0"/>
              </a:rPr>
              <a:t> from </a:t>
            </a:r>
            <a:r>
              <a:rPr lang="en-US" sz="2800" dirty="0" err="1">
                <a:latin typeface="Calibri" charset="0"/>
                <a:ea typeface="Calibri" charset="0"/>
                <a:cs typeface="Calibri" charset="0"/>
              </a:rPr>
              <a:t>argv</a:t>
            </a:r>
            <a:r>
              <a:rPr lang="en-US" sz="2800" dirty="0">
                <a:latin typeface="Calibri" charset="0"/>
                <a:ea typeface="Calibri" charset="0"/>
                <a:cs typeface="Calibri" charset="0"/>
              </a:rPr>
              <a:t> to </a:t>
            </a:r>
            <a:r>
              <a:rPr lang="en-US" sz="2800" dirty="0" err="1">
                <a:latin typeface="Calibri" charset="0"/>
                <a:ea typeface="Calibri" charset="0"/>
                <a:cs typeface="Calibri" charset="0"/>
              </a:rPr>
              <a:t>argdata.buffer</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load the executable</a:t>
            </a:r>
          </a:p>
          <a:p>
            <a:pPr marL="514350" indent="-514350">
              <a:buFont typeface="+mj-lt"/>
              <a:buAutoNum type="arabicPeriod"/>
            </a:pPr>
            <a:r>
              <a:rPr lang="en-US" sz="2800" dirty="0">
                <a:latin typeface="Calibri" charset="0"/>
                <a:ea typeface="Calibri" charset="0"/>
                <a:cs typeface="Calibri" charset="0"/>
              </a:rPr>
              <a:t>send the </a:t>
            </a:r>
            <a:r>
              <a:rPr lang="en-US" sz="2800" dirty="0" err="1">
                <a:latin typeface="Calibri" charset="0"/>
                <a:ea typeface="Calibri" charset="0"/>
                <a:cs typeface="Calibri" charset="0"/>
              </a:rPr>
              <a:t>argv</a:t>
            </a:r>
            <a:r>
              <a:rPr lang="en-US" sz="2800" dirty="0">
                <a:latin typeface="Calibri" charset="0"/>
                <a:ea typeface="Calibri" charset="0"/>
                <a:cs typeface="Calibri" charset="0"/>
              </a:rPr>
              <a:t> strings to the process.</a:t>
            </a:r>
          </a:p>
          <a:p>
            <a:pPr marL="514350" indent="-514350">
              <a:buFont typeface="+mj-lt"/>
              <a:buAutoNum type="arabicPeriod"/>
            </a:pPr>
            <a:r>
              <a:rPr lang="en-US" sz="2800" dirty="0">
                <a:latin typeface="Calibri" charset="0"/>
                <a:ea typeface="Calibri" charset="0"/>
                <a:cs typeface="Calibri" charset="0"/>
              </a:rPr>
              <a:t>free the </a:t>
            </a:r>
            <a:r>
              <a:rPr lang="en-US" sz="2800" dirty="0" err="1">
                <a:latin typeface="Calibri" charset="0"/>
                <a:ea typeface="Calibri" charset="0"/>
                <a:cs typeface="Calibri" charset="0"/>
              </a:rPr>
              <a:t>argdata</a:t>
            </a:r>
            <a:r>
              <a:rPr lang="en-US" sz="2800" dirty="0">
                <a:latin typeface="Calibri" charset="0"/>
                <a:ea typeface="Calibri" charset="0"/>
                <a:cs typeface="Calibri" charset="0"/>
              </a:rPr>
              <a:t> space </a:t>
            </a:r>
          </a:p>
          <a:p>
            <a:pPr marL="514350" indent="-514350">
              <a:buFont typeface="+mj-lt"/>
              <a:buAutoNum type="arabicPeriod"/>
            </a:pPr>
            <a:r>
              <a:rPr lang="en-US" sz="2800" dirty="0">
                <a:latin typeface="Calibri" charset="0"/>
                <a:ea typeface="Calibri" charset="0"/>
                <a:cs typeface="Calibri" charset="0"/>
              </a:rPr>
              <a:t>/* warp to user mode. */</a:t>
            </a:r>
          </a:p>
          <a:p>
            <a:pPr marL="0" indent="0">
              <a:buNone/>
            </a:pPr>
            <a:r>
              <a:rPr lang="en-US" sz="2200" dirty="0" err="1">
                <a:latin typeface="Courier New" charset="0"/>
                <a:ea typeface="Courier New" charset="0"/>
                <a:cs typeface="Courier New" charset="0"/>
              </a:rPr>
              <a:t>md_usermode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argc</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argv</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stackptr</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entrypoint</a:t>
            </a:r>
            <a:r>
              <a:rPr lang="en-US" sz="2200" dirty="0">
                <a:latin typeface="Courier New" charset="0"/>
                <a:ea typeface="Courier New" charset="0"/>
                <a:cs typeface="Courier New" charset="0"/>
              </a:rPr>
              <a:t>);</a:t>
            </a:r>
          </a:p>
          <a:p>
            <a:pPr marL="514350" indent="-514350">
              <a:buFont typeface="+mj-lt"/>
              <a:buAutoNum type="arabicPeriod"/>
            </a:pPr>
            <a:endParaRPr lang="en-US" sz="2800" kern="0" dirty="0">
              <a:solidFill>
                <a:schemeClr val="accent2"/>
              </a:solidFill>
              <a:latin typeface="Courier New" charset="0"/>
              <a:ea typeface="Courier New" charset="0"/>
              <a:cs typeface="Courier New"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30</a:t>
            </a:fld>
            <a:endParaRPr lang="en-US" dirty="0"/>
          </a:p>
        </p:txBody>
      </p:sp>
    </p:spTree>
    <p:extLst>
      <p:ext uri="{BB962C8B-B14F-4D97-AF65-F5344CB8AC3E}">
        <p14:creationId xmlns:p14="http://schemas.microsoft.com/office/powerpoint/2010/main" val="692041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381000"/>
            <a:ext cx="11353800" cy="1828800"/>
          </a:xfrm>
        </p:spPr>
        <p:txBody>
          <a:bodyPr/>
          <a:lstStyle/>
          <a:p>
            <a:pPr eaLnBrk="1" hangingPunct="1">
              <a:spcBef>
                <a:spcPts val="1200"/>
              </a:spcBef>
            </a:pPr>
            <a:r>
              <a:rPr lang="en-US" dirty="0">
                <a:solidFill>
                  <a:srgbClr val="FF0000"/>
                </a:solidFill>
                <a:latin typeface="Calibri"/>
                <a:cs typeface="Calibri"/>
              </a:rPr>
              <a:t>Exercise 3 (</a:t>
            </a:r>
            <a:r>
              <a:rPr lang="en-US" dirty="0" err="1" smtClean="0">
                <a:solidFill>
                  <a:srgbClr val="FF0000"/>
                </a:solidFill>
                <a:latin typeface="Calibri"/>
                <a:cs typeface="Calibri"/>
              </a:rPr>
              <a:t>Plickers</a:t>
            </a:r>
            <a:r>
              <a:rPr lang="en-US" dirty="0" smtClean="0">
                <a:solidFill>
                  <a:srgbClr val="FF0000"/>
                </a:solidFill>
                <a:latin typeface="Calibri"/>
                <a:cs typeface="Calibri"/>
              </a:rPr>
              <a:t>, </a:t>
            </a:r>
            <a:r>
              <a:rPr lang="en-US" dirty="0" err="1" smtClean="0">
                <a:solidFill>
                  <a:srgbClr val="FF0000"/>
                </a:solidFill>
                <a:latin typeface="Calibri"/>
                <a:cs typeface="Calibri"/>
              </a:rPr>
              <a:t>Wheeldecide</a:t>
            </a:r>
            <a:r>
              <a:rPr lang="en-US" dirty="0" smtClean="0">
                <a:solidFill>
                  <a:srgbClr val="FF0000"/>
                </a:solidFill>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Calibri"/>
                <a:cs typeface="Calibri"/>
              </a:rPr>
              <a:t>Design </a:t>
            </a:r>
            <a:r>
              <a:rPr lang="en-US" dirty="0">
                <a:latin typeface="Calibri"/>
                <a:cs typeface="Calibri"/>
              </a:rPr>
              <a:t>Question </a:t>
            </a:r>
            <a:r>
              <a:rPr lang="en-US" dirty="0" smtClean="0">
                <a:latin typeface="Calibri"/>
                <a:cs typeface="Calibri"/>
              </a:rPr>
              <a:t>1: What is your decision? Why? </a:t>
            </a:r>
            <a:r>
              <a:rPr lang="en-US" dirty="0">
                <a:latin typeface="Calibri"/>
                <a:cs typeface="Calibri"/>
              </a:rPr>
              <a:t/>
            </a:r>
            <a:br>
              <a:rPr lang="en-US" dirty="0">
                <a:latin typeface="Calibri"/>
                <a:cs typeface="Calibri"/>
              </a:rPr>
            </a:br>
            <a:r>
              <a:rPr lang="en-US" sz="3600" dirty="0" smtClean="0">
                <a:latin typeface="Calibri"/>
                <a:cs typeface="Calibri"/>
              </a:rPr>
              <a:t>A. </a:t>
            </a:r>
            <a:r>
              <a:rPr lang="en-US" sz="3600" dirty="0">
                <a:latin typeface="Calibri"/>
                <a:cs typeface="Calibri"/>
              </a:rPr>
              <a:t>Single-threaded </a:t>
            </a:r>
            <a:r>
              <a:rPr lang="en-US" sz="3600" dirty="0" smtClean="0">
                <a:latin typeface="Calibri"/>
                <a:cs typeface="Calibri"/>
              </a:rPr>
              <a:t>           B. Multiple-threaded </a:t>
            </a:r>
            <a:r>
              <a:rPr lang="en-US" sz="3600" dirty="0">
                <a:latin typeface="Calibri"/>
                <a:cs typeface="Calibri"/>
              </a:rPr>
              <a:t>processes </a:t>
            </a:r>
          </a:p>
        </p:txBody>
      </p:sp>
      <p:sp>
        <p:nvSpPr>
          <p:cNvPr id="4" name="Rectangle 3"/>
          <p:cNvSpPr txBox="1">
            <a:spLocks/>
          </p:cNvSpPr>
          <p:nvPr/>
        </p:nvSpPr>
        <p:spPr bwMode="auto">
          <a:xfrm>
            <a:off x="1905000" y="2506958"/>
            <a:ext cx="8229600" cy="343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We only consider single threaded processes.</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Each process has only one thread</a:t>
            </a:r>
          </a:p>
          <a:p>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What does this design decision imply?</a:t>
            </a:r>
          </a:p>
        </p:txBody>
      </p:sp>
      <p:sp>
        <p:nvSpPr>
          <p:cNvPr id="2" name="TextBox 1"/>
          <p:cNvSpPr txBox="1"/>
          <p:nvPr/>
        </p:nvSpPr>
        <p:spPr>
          <a:xfrm>
            <a:off x="2667000" y="5710535"/>
            <a:ext cx="6477000" cy="461665"/>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Important: No need to create process structure.</a:t>
            </a:r>
          </a:p>
        </p:txBody>
      </p:sp>
      <p:sp>
        <p:nvSpPr>
          <p:cNvPr id="3" name="Slide Number Placeholder 2"/>
          <p:cNvSpPr>
            <a:spLocks noGrp="1"/>
          </p:cNvSpPr>
          <p:nvPr>
            <p:ph type="sldNum" sz="quarter" idx="11"/>
          </p:nvPr>
        </p:nvSpPr>
        <p:spPr/>
        <p:txBody>
          <a:bodyPr/>
          <a:lstStyle/>
          <a:p>
            <a:fld id="{B9013FDC-CDB6-0145-BBEC-8B9E418D6794}" type="slidenum">
              <a:rPr lang="en-US" smtClean="0"/>
              <a:pPr/>
              <a:t>4</a:t>
            </a:fld>
            <a:endParaRPr lang="en-US"/>
          </a:p>
        </p:txBody>
      </p:sp>
    </p:spTree>
    <p:extLst>
      <p:ext uri="{BB962C8B-B14F-4D97-AF65-F5344CB8AC3E}">
        <p14:creationId xmlns:p14="http://schemas.microsoft.com/office/powerpoint/2010/main" val="41946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685800" y="380999"/>
            <a:ext cx="10668000" cy="2441575"/>
          </a:xfrm>
        </p:spPr>
        <p:txBody>
          <a:bodyPr/>
          <a:lstStyle/>
          <a:p>
            <a:pPr eaLnBrk="1" hangingPunct="1">
              <a:spcBef>
                <a:spcPts val="1200"/>
              </a:spcBef>
            </a:pPr>
            <a:r>
              <a:rPr lang="en-US" dirty="0">
                <a:solidFill>
                  <a:srgbClr val="FF0000"/>
                </a:solidFill>
                <a:latin typeface="Calibri"/>
                <a:cs typeface="Calibri"/>
              </a:rPr>
              <a:t>Exercise </a:t>
            </a:r>
            <a:r>
              <a:rPr lang="en-US" dirty="0" smtClean="0">
                <a:solidFill>
                  <a:srgbClr val="FF0000"/>
                </a:solidFill>
                <a:latin typeface="Calibri"/>
                <a:cs typeface="Calibri"/>
              </a:rPr>
              <a:t>4 (</a:t>
            </a:r>
            <a:r>
              <a:rPr lang="en-US" dirty="0" err="1" smtClean="0">
                <a:solidFill>
                  <a:srgbClr val="FF0000"/>
                </a:solidFill>
                <a:latin typeface="Calibri"/>
                <a:cs typeface="Calibri"/>
              </a:rPr>
              <a:t>Wheeldecide</a:t>
            </a:r>
            <a:r>
              <a:rPr lang="en-US" dirty="0">
                <a:solidFill>
                  <a:srgbClr val="FF0000"/>
                </a:solidFill>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Calibri"/>
                <a:cs typeface="Calibri"/>
              </a:rPr>
              <a:t>Data Structure Question 1: </a:t>
            </a:r>
            <a:br>
              <a:rPr lang="en-US" dirty="0" smtClean="0">
                <a:latin typeface="Calibri"/>
                <a:cs typeface="Calibri"/>
              </a:rPr>
            </a:br>
            <a:r>
              <a:rPr lang="en-US" sz="3200" dirty="0" smtClean="0">
                <a:latin typeface="Calibri" panose="020F0502020204030204" pitchFamily="34" charset="0"/>
                <a:cs typeface="Courier New"/>
              </a:rPr>
              <a:t>What </a:t>
            </a:r>
            <a:r>
              <a:rPr lang="en-US" sz="3200" dirty="0">
                <a:latin typeface="Calibri" panose="020F0502020204030204" pitchFamily="34" charset="0"/>
                <a:cs typeface="Courier New"/>
              </a:rPr>
              <a:t>fields should be added in the </a:t>
            </a:r>
            <a:r>
              <a:rPr lang="en-US" sz="3200" dirty="0">
                <a:latin typeface="Courier New" charset="0"/>
                <a:ea typeface="Courier New" charset="0"/>
                <a:cs typeface="Courier New" charset="0"/>
              </a:rPr>
              <a:t>thread</a:t>
            </a:r>
            <a:r>
              <a:rPr lang="en-US" sz="3200" dirty="0">
                <a:latin typeface="Calibri" panose="020F0502020204030204" pitchFamily="34" charset="0"/>
                <a:cs typeface="Courier New"/>
              </a:rPr>
              <a:t> </a:t>
            </a:r>
            <a:r>
              <a:rPr lang="en-US" sz="3200" dirty="0" err="1">
                <a:latin typeface="Calibri" panose="020F0502020204030204" pitchFamily="34" charset="0"/>
                <a:cs typeface="Courier New"/>
              </a:rPr>
              <a:t>struct</a:t>
            </a:r>
            <a:r>
              <a:rPr lang="en-US" sz="3200" dirty="0" smtClean="0">
                <a:latin typeface="Calibri" panose="020F0502020204030204" pitchFamily="34" charset="0"/>
                <a:cs typeface="Courier New"/>
              </a:rPr>
              <a:t>? </a:t>
            </a:r>
            <a:br>
              <a:rPr lang="en-US" sz="3200" dirty="0" smtClean="0">
                <a:latin typeface="Calibri" panose="020F0502020204030204" pitchFamily="34" charset="0"/>
                <a:cs typeface="Courier New"/>
              </a:rPr>
            </a:br>
            <a:r>
              <a:rPr lang="en-US" sz="3200" dirty="0" smtClean="0"/>
              <a:t>(</a:t>
            </a:r>
            <a:r>
              <a:rPr lang="en-US" sz="3200" b="1" dirty="0"/>
              <a:t>Hints:</a:t>
            </a:r>
            <a:r>
              <a:rPr lang="en-US" sz="3200" dirty="0"/>
              <a:t> two items) </a:t>
            </a:r>
            <a:endParaRPr lang="en-US" sz="3200" dirty="0">
              <a:latin typeface="Calibri" panose="020F0502020204030204" pitchFamily="34" charset="0"/>
              <a:cs typeface="Courier New"/>
            </a:endParaRPr>
          </a:p>
        </p:txBody>
      </p:sp>
      <p:sp>
        <p:nvSpPr>
          <p:cNvPr id="4" name="Rectangle 3"/>
          <p:cNvSpPr txBox="1">
            <a:spLocks/>
          </p:cNvSpPr>
          <p:nvPr/>
        </p:nvSpPr>
        <p:spPr bwMode="auto">
          <a:xfrm>
            <a:off x="1219200" y="2971800"/>
            <a:ext cx="1013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Add two new fields in the </a:t>
            </a:r>
            <a:r>
              <a:rPr lang="en-US" kern="0" dirty="0">
                <a:latin typeface="Courier New"/>
                <a:cs typeface="Courier New"/>
              </a:rPr>
              <a:t>thread</a:t>
            </a:r>
            <a:r>
              <a:rPr lang="en-US" kern="0" dirty="0">
                <a:latin typeface="Calibri" panose="020F0502020204030204" pitchFamily="34" charset="0"/>
                <a:cs typeface="Courier New"/>
              </a:rPr>
              <a:t> </a:t>
            </a:r>
            <a:r>
              <a:rPr lang="en-US" kern="0" dirty="0" err="1">
                <a:latin typeface="Calibri" panose="020F0502020204030204" pitchFamily="34" charset="0"/>
                <a:cs typeface="Courier New"/>
              </a:rPr>
              <a:t>struct</a:t>
            </a:r>
            <a:r>
              <a:rPr lang="en-US" kern="0" dirty="0">
                <a:latin typeface="Calibri" panose="020F0502020204030204" pitchFamily="34" charset="0"/>
                <a:cs typeface="Courier New"/>
              </a:rPr>
              <a:t>: </a:t>
            </a:r>
          </a:p>
          <a:p>
            <a:pPr lvl="1"/>
            <a:r>
              <a:rPr lang="en-US" kern="0" dirty="0" err="1">
                <a:latin typeface="Courier New"/>
                <a:cs typeface="Courier New"/>
              </a:rPr>
              <a:t>pid</a:t>
            </a:r>
            <a:r>
              <a:rPr lang="en-US" kern="0" dirty="0">
                <a:latin typeface="Calibri" panose="020F0502020204030204" pitchFamily="34" charset="0"/>
                <a:cs typeface="Courier New"/>
              </a:rPr>
              <a:t>: process ID</a:t>
            </a:r>
          </a:p>
          <a:p>
            <a:pPr lvl="1"/>
            <a:r>
              <a:rPr lang="en-US" kern="0" dirty="0" err="1">
                <a:latin typeface="Courier New"/>
                <a:cs typeface="Courier New"/>
              </a:rPr>
              <a:t>openfileTable</a:t>
            </a:r>
            <a:r>
              <a:rPr lang="en-US" kern="0" dirty="0">
                <a:solidFill>
                  <a:srgbClr val="FF0000"/>
                </a:solidFill>
                <a:latin typeface="Courier New"/>
                <a:cs typeface="Courier New"/>
              </a:rPr>
              <a:t> </a:t>
            </a:r>
            <a:r>
              <a:rPr lang="en-US" kern="0" dirty="0">
                <a:solidFill>
                  <a:srgbClr val="FF0000"/>
                </a:solidFill>
                <a:latin typeface="Calibri"/>
                <a:cs typeface="Calibri"/>
              </a:rPr>
              <a:t>(see also slides of Project 4: Part 4)</a:t>
            </a:r>
            <a:endParaRPr lang="en-US" kern="0" dirty="0">
              <a:latin typeface="Calibri"/>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5</a:t>
            </a:fld>
            <a:endParaRPr lang="en-US"/>
          </a:p>
        </p:txBody>
      </p:sp>
    </p:spTree>
    <p:extLst>
      <p:ext uri="{BB962C8B-B14F-4D97-AF65-F5344CB8AC3E}">
        <p14:creationId xmlns:p14="http://schemas.microsoft.com/office/powerpoint/2010/main" val="25623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76200"/>
            <a:ext cx="9144000" cy="533400"/>
          </a:xfrm>
        </p:spPr>
        <p:txBody>
          <a:bodyPr/>
          <a:lstStyle/>
          <a:p>
            <a:pPr eaLnBrk="1" hangingPunct="1">
              <a:spcBef>
                <a:spcPts val="1200"/>
              </a:spcBef>
            </a:pPr>
            <a:r>
              <a:rPr lang="en-US" sz="2800" dirty="0" smtClean="0">
                <a:latin typeface="Calibri"/>
                <a:cs typeface="Calibri"/>
              </a:rPr>
              <a:t>What </a:t>
            </a:r>
            <a:r>
              <a:rPr lang="en-US" sz="2800" dirty="0">
                <a:latin typeface="Calibri"/>
                <a:cs typeface="Calibri"/>
              </a:rPr>
              <a:t>fields should be added in the </a:t>
            </a:r>
            <a:r>
              <a:rPr lang="en-US" sz="2800" dirty="0">
                <a:latin typeface="Courier New"/>
                <a:cs typeface="Courier New"/>
              </a:rPr>
              <a:t>thread</a:t>
            </a:r>
            <a:r>
              <a:rPr lang="en-US" sz="2800" dirty="0">
                <a:latin typeface="Calibri"/>
                <a:cs typeface="Calibri"/>
              </a:rPr>
              <a:t> </a:t>
            </a:r>
            <a:r>
              <a:rPr lang="en-US" sz="2800" dirty="0" err="1">
                <a:latin typeface="Calibri"/>
                <a:cs typeface="Calibri"/>
              </a:rPr>
              <a:t>struct</a:t>
            </a:r>
            <a:r>
              <a:rPr lang="en-US" sz="2800" dirty="0">
                <a:latin typeface="Calibri"/>
                <a:cs typeface="Calibri"/>
              </a:rPr>
              <a:t>?</a:t>
            </a:r>
            <a:endParaRPr lang="en-US" sz="2800" dirty="0">
              <a:solidFill>
                <a:srgbClr val="FF0000"/>
              </a:solidFill>
              <a:latin typeface="Courier New"/>
              <a:ea typeface="MS PGothic" charset="0"/>
              <a:cs typeface="Courier New"/>
            </a:endParaRPr>
          </a:p>
        </p:txBody>
      </p:sp>
      <p:pic>
        <p:nvPicPr>
          <p:cNvPr id="2" name="Picture 1"/>
          <p:cNvPicPr>
            <a:picLocks noChangeAspect="1"/>
          </p:cNvPicPr>
          <p:nvPr/>
        </p:nvPicPr>
        <p:blipFill>
          <a:blip r:embed="rId3"/>
          <a:stretch>
            <a:fillRect/>
          </a:stretch>
        </p:blipFill>
        <p:spPr>
          <a:xfrm>
            <a:off x="2000680" y="680984"/>
            <a:ext cx="7981520" cy="6100817"/>
          </a:xfrm>
          <a:prstGeom prst="rect">
            <a:avLst/>
          </a:prstGeom>
        </p:spPr>
      </p:pic>
      <p:sp>
        <p:nvSpPr>
          <p:cNvPr id="5" name="Rectangle 4"/>
          <p:cNvSpPr/>
          <p:nvPr/>
        </p:nvSpPr>
        <p:spPr>
          <a:xfrm>
            <a:off x="2667000" y="2667000"/>
            <a:ext cx="6324600" cy="533400"/>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Slide Number Placeholder 2"/>
          <p:cNvSpPr>
            <a:spLocks noGrp="1"/>
          </p:cNvSpPr>
          <p:nvPr>
            <p:ph type="sldNum" sz="quarter" idx="11"/>
          </p:nvPr>
        </p:nvSpPr>
        <p:spPr/>
        <p:txBody>
          <a:bodyPr/>
          <a:lstStyle/>
          <a:p>
            <a:fld id="{B9013FDC-CDB6-0145-BBEC-8B9E418D6794}" type="slidenum">
              <a:rPr lang="en-US" smtClean="0"/>
              <a:pPr/>
              <a:t>6</a:t>
            </a:fld>
            <a:endParaRPr lang="en-US"/>
          </a:p>
        </p:txBody>
      </p:sp>
    </p:spTree>
    <p:extLst>
      <p:ext uri="{BB962C8B-B14F-4D97-AF65-F5344CB8AC3E}">
        <p14:creationId xmlns:p14="http://schemas.microsoft.com/office/powerpoint/2010/main" val="167863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066800"/>
          </a:xfrm>
        </p:spPr>
        <p:txBody>
          <a:bodyPr/>
          <a:lstStyle/>
          <a:p>
            <a:pPr eaLnBrk="1" hangingPunct="1">
              <a:spcBef>
                <a:spcPts val="1200"/>
              </a:spcBef>
            </a:pPr>
            <a:r>
              <a:rPr lang="en-US" dirty="0" smtClean="0">
                <a:latin typeface="Calibri"/>
                <a:cs typeface="Calibri"/>
              </a:rPr>
              <a:t>Process Identifier</a:t>
            </a:r>
            <a:endParaRPr lang="en-US"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15240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PID or Process ID:  process identifier </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Temporarily uniquely identify a process</a:t>
            </a:r>
          </a:p>
          <a:p>
            <a:endParaRPr lang="en-US" kern="0" dirty="0">
              <a:latin typeface="Calibri" panose="020F0502020204030204" pitchFamily="34" charset="0"/>
              <a:cs typeface="Courier New"/>
            </a:endParaRPr>
          </a:p>
        </p:txBody>
      </p:sp>
      <p:sp>
        <p:nvSpPr>
          <p:cNvPr id="2" name="TextBox 1"/>
          <p:cNvSpPr txBox="1"/>
          <p:nvPr/>
        </p:nvSpPr>
        <p:spPr>
          <a:xfrm>
            <a:off x="2642616" y="3581401"/>
            <a:ext cx="6806184" cy="830997"/>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PID is used as a parameter in various function calls </a:t>
            </a:r>
          </a:p>
          <a:p>
            <a:r>
              <a:rPr lang="en-US" dirty="0">
                <a:latin typeface="Calibri"/>
                <a:cs typeface="Calibri"/>
              </a:rPr>
              <a:t>  allowing processes to be manipulated</a:t>
            </a:r>
          </a:p>
        </p:txBody>
      </p:sp>
      <p:sp>
        <p:nvSpPr>
          <p:cNvPr id="6" name="TextBox 5"/>
          <p:cNvSpPr txBox="1"/>
          <p:nvPr/>
        </p:nvSpPr>
        <p:spPr>
          <a:xfrm>
            <a:off x="2642616" y="4876801"/>
            <a:ext cx="6806184" cy="1200329"/>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Sample function calls that use PID:</a:t>
            </a:r>
          </a:p>
          <a:p>
            <a:pPr marL="1257300" lvl="2" indent="-342900">
              <a:buFont typeface="Arial" panose="020B0604020202020204" pitchFamily="34" charset="0"/>
              <a:buChar char="•"/>
            </a:pPr>
            <a:r>
              <a:rPr lang="en-US" dirty="0">
                <a:latin typeface="Calibri"/>
                <a:cs typeface="Calibri"/>
              </a:rPr>
              <a:t>Adjust a process's priority</a:t>
            </a:r>
          </a:p>
          <a:p>
            <a:pPr marL="1257300" lvl="2" indent="-342900">
              <a:buFont typeface="Arial" panose="020B0604020202020204" pitchFamily="34" charset="0"/>
              <a:buChar char="•"/>
            </a:pPr>
            <a:r>
              <a:rPr lang="en-US" dirty="0">
                <a:latin typeface="Calibri"/>
                <a:cs typeface="Calibri"/>
              </a:rPr>
              <a:t>kill a process</a:t>
            </a:r>
          </a:p>
        </p:txBody>
      </p:sp>
      <p:sp>
        <p:nvSpPr>
          <p:cNvPr id="3" name="Slide Number Placeholder 2"/>
          <p:cNvSpPr>
            <a:spLocks noGrp="1"/>
          </p:cNvSpPr>
          <p:nvPr>
            <p:ph type="sldNum" sz="quarter" idx="11"/>
          </p:nvPr>
        </p:nvSpPr>
        <p:spPr/>
        <p:txBody>
          <a:bodyPr/>
          <a:lstStyle/>
          <a:p>
            <a:fld id="{B9013FDC-CDB6-0145-BBEC-8B9E418D6794}" type="slidenum">
              <a:rPr lang="en-US" smtClean="0"/>
              <a:pPr/>
              <a:t>7</a:t>
            </a:fld>
            <a:endParaRPr lang="en-US"/>
          </a:p>
        </p:txBody>
      </p:sp>
    </p:spTree>
    <p:extLst>
      <p:ext uri="{BB962C8B-B14F-4D97-AF65-F5344CB8AC3E}">
        <p14:creationId xmlns:p14="http://schemas.microsoft.com/office/powerpoint/2010/main" val="24598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914400"/>
          </a:xfrm>
        </p:spPr>
        <p:txBody>
          <a:bodyPr/>
          <a:lstStyle/>
          <a:p>
            <a:pPr eaLnBrk="1" hangingPunct="1">
              <a:spcBef>
                <a:spcPts val="1200"/>
              </a:spcBef>
            </a:pPr>
            <a:r>
              <a:rPr lang="en-US" dirty="0" smtClean="0">
                <a:latin typeface="Calibri"/>
                <a:cs typeface="Calibri"/>
              </a:rPr>
              <a:t>Process Identifier (cont.)</a:t>
            </a:r>
            <a:endParaRPr lang="en-US" dirty="0">
              <a:solidFill>
                <a:srgbClr val="FF0000"/>
              </a:solidFill>
              <a:latin typeface="Courier New"/>
              <a:ea typeface="MS PGothic" charset="0"/>
              <a:cs typeface="Courier New"/>
            </a:endParaRPr>
          </a:p>
        </p:txBody>
      </p:sp>
      <p:sp>
        <p:nvSpPr>
          <p:cNvPr id="4" name="Rectangle 3"/>
          <p:cNvSpPr txBox="1">
            <a:spLocks/>
          </p:cNvSpPr>
          <p:nvPr/>
        </p:nvSpPr>
        <p:spPr bwMode="auto">
          <a:xfrm>
            <a:off x="1219200" y="1295400"/>
            <a:ext cx="9906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When a thread is create, PID is returned to its parent who refers to this child in further function calls.</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For example: </a:t>
            </a:r>
          </a:p>
          <a:p>
            <a:endParaRPr lang="en-US" kern="0" dirty="0">
              <a:latin typeface="Calibri" panose="020F0502020204030204" pitchFamily="34" charset="0"/>
              <a:cs typeface="Courier New"/>
            </a:endParaRP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int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pid_wait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pid_t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theirpid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*status,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flags, </a:t>
            </a:r>
            <a:r>
              <a:rPr lang="en-US" sz="2400" dirty="0" err="1">
                <a:latin typeface="Courier New" panose="02070309020205020404" pitchFamily="49" charset="0"/>
                <a:cs typeface="Courier New" panose="02070309020205020404" pitchFamily="49" charset="0"/>
              </a:rPr>
              <a:t>pid_t</a:t>
            </a:r>
            <a:r>
              <a:rPr lang="en-US" sz="2400" dirty="0">
                <a:latin typeface="Courier New" panose="02070309020205020404" pitchFamily="49" charset="0"/>
                <a:cs typeface="Courier New" panose="02070309020205020404" pitchFamily="49" charset="0"/>
              </a:rPr>
              <a:t> *ret)</a:t>
            </a:r>
          </a:p>
          <a:p>
            <a:pPr marL="0" indent="0">
              <a:buNone/>
            </a:pPr>
            <a:endParaRPr lang="en-US" kern="0" dirty="0">
              <a:latin typeface="Calibri" panose="020F0502020204030204" pitchFamily="34" charset="0"/>
              <a:cs typeface="Courier New"/>
            </a:endParaRPr>
          </a:p>
        </p:txBody>
      </p:sp>
      <p:sp>
        <p:nvSpPr>
          <p:cNvPr id="5" name="TextBox 4"/>
          <p:cNvSpPr txBox="1"/>
          <p:nvPr/>
        </p:nvSpPr>
        <p:spPr>
          <a:xfrm>
            <a:off x="1676400" y="3729335"/>
            <a:ext cx="8438147" cy="461665"/>
          </a:xfrm>
          <a:prstGeom prst="rect">
            <a:avLst/>
          </a:prstGeom>
          <a:solidFill>
            <a:srgbClr val="FFFF99"/>
          </a:solidFill>
          <a:ln w="57150" cmpd="thickThin">
            <a:solidFill>
              <a:srgbClr val="FF0000"/>
            </a:solidFill>
          </a:ln>
        </p:spPr>
        <p:txBody>
          <a:bodyPr wrap="square" rtlCol="0">
            <a:spAutoFit/>
          </a:bodyPr>
          <a:lstStyle/>
          <a:p>
            <a:r>
              <a:rPr lang="en-US" dirty="0">
                <a:latin typeface="Calibri" panose="020F0502020204030204" pitchFamily="34" charset="0"/>
                <a:cs typeface="Courier New" panose="02070309020205020404" pitchFamily="49" charset="0"/>
              </a:rPr>
              <a:t>A parent waits for its child to terminate with the following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8</a:t>
            </a:fld>
            <a:endParaRPr lang="en-US"/>
          </a:p>
        </p:txBody>
      </p:sp>
    </p:spTree>
    <p:extLst>
      <p:ext uri="{BB962C8B-B14F-4D97-AF65-F5344CB8AC3E}">
        <p14:creationId xmlns:p14="http://schemas.microsoft.com/office/powerpoint/2010/main" val="43969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914400" y="228600"/>
            <a:ext cx="10668000" cy="1905000"/>
          </a:xfrm>
        </p:spPr>
        <p:txBody>
          <a:bodyPr/>
          <a:lstStyle/>
          <a:p>
            <a:pPr eaLnBrk="1" hangingPunct="1">
              <a:spcBef>
                <a:spcPts val="1200"/>
              </a:spcBef>
            </a:pPr>
            <a:r>
              <a:rPr lang="en-US" dirty="0">
                <a:solidFill>
                  <a:srgbClr val="FF0000"/>
                </a:solidFill>
                <a:latin typeface="Calibri"/>
                <a:cs typeface="Calibri"/>
              </a:rPr>
              <a:t>Exercise </a:t>
            </a:r>
            <a:r>
              <a:rPr lang="en-US" dirty="0" smtClean="0">
                <a:solidFill>
                  <a:srgbClr val="FF0000"/>
                </a:solidFill>
                <a:latin typeface="Calibri"/>
                <a:cs typeface="Calibri"/>
              </a:rPr>
              <a:t>5 (</a:t>
            </a:r>
            <a:r>
              <a:rPr lang="en-US" dirty="0" err="1" smtClean="0">
                <a:solidFill>
                  <a:srgbClr val="FF0000"/>
                </a:solidFill>
                <a:latin typeface="Calibri"/>
                <a:cs typeface="Calibri"/>
              </a:rPr>
              <a:t>Wheeldecide</a:t>
            </a:r>
            <a:r>
              <a:rPr lang="en-US" dirty="0">
                <a:solidFill>
                  <a:srgbClr val="FF0000"/>
                </a:solidFill>
                <a:latin typeface="Calibri"/>
                <a:cs typeface="Calibri"/>
              </a:rPr>
              <a:t>) </a:t>
            </a:r>
            <a:r>
              <a:rPr lang="en-US" dirty="0">
                <a:latin typeface="Calibri"/>
                <a:cs typeface="Calibri"/>
              </a:rPr>
              <a:t/>
            </a:r>
            <a:br>
              <a:rPr lang="en-US" dirty="0">
                <a:latin typeface="Calibri"/>
                <a:cs typeface="Calibri"/>
              </a:rPr>
            </a:br>
            <a:r>
              <a:rPr lang="en-US" dirty="0" smtClean="0">
                <a:latin typeface="Calibri"/>
                <a:cs typeface="Calibri"/>
              </a:rPr>
              <a:t>Design Question 2:</a:t>
            </a:r>
            <a:br>
              <a:rPr lang="en-US" dirty="0" smtClean="0">
                <a:latin typeface="Calibri"/>
                <a:cs typeface="Calibri"/>
              </a:rPr>
            </a:br>
            <a:r>
              <a:rPr lang="en-US" sz="3200" dirty="0">
                <a:latin typeface="Calibri" panose="020F0502020204030204" pitchFamily="34" charset="0"/>
                <a:cs typeface="Courier New"/>
              </a:rPr>
              <a:t> </a:t>
            </a:r>
            <a:r>
              <a:rPr lang="en-US" sz="3200" dirty="0" smtClean="0">
                <a:latin typeface="Calibri" panose="020F0502020204030204" pitchFamily="34" charset="0"/>
                <a:cs typeface="Courier New"/>
              </a:rPr>
              <a:t>How </a:t>
            </a:r>
            <a:r>
              <a:rPr lang="en-US" sz="3200" dirty="0">
                <a:latin typeface="Calibri" panose="020F0502020204030204" pitchFamily="34" charset="0"/>
                <a:cs typeface="Courier New"/>
              </a:rPr>
              <a:t>to allocate (i.e., assign) PIDs</a:t>
            </a:r>
            <a:r>
              <a:rPr lang="en-US" sz="3200" dirty="0" smtClean="0">
                <a:latin typeface="Calibri" panose="020F0502020204030204" pitchFamily="34" charset="0"/>
                <a:cs typeface="Courier New"/>
              </a:rPr>
              <a:t>? Please offer a basic idea.</a:t>
            </a:r>
            <a:endParaRPr lang="en-US" sz="3200" dirty="0">
              <a:latin typeface="Calibri" panose="020F0502020204030204" pitchFamily="34" charset="0"/>
              <a:cs typeface="Courier New"/>
            </a:endParaRPr>
          </a:p>
        </p:txBody>
      </p:sp>
      <p:sp>
        <p:nvSpPr>
          <p:cNvPr id="4" name="Rectangle 3"/>
          <p:cNvSpPr txBox="1">
            <a:spLocks/>
          </p:cNvSpPr>
          <p:nvPr/>
        </p:nvSpPr>
        <p:spPr bwMode="auto">
          <a:xfrm>
            <a:off x="1524000" y="2286000"/>
            <a:ext cx="9372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dirty="0">
                <a:latin typeface="Calibri" panose="020F0502020204030204" pitchFamily="34" charset="0"/>
                <a:cs typeface="Courier New"/>
              </a:rPr>
              <a:t>Assign PID sequentially</a:t>
            </a:r>
          </a:p>
          <a:p>
            <a:endParaRPr lang="en-US" dirty="0">
              <a:latin typeface="Calibri" panose="020F0502020204030204" pitchFamily="34" charset="0"/>
              <a:cs typeface="Courier New"/>
            </a:endParaRPr>
          </a:p>
          <a:p>
            <a:r>
              <a:rPr lang="en-US" dirty="0">
                <a:latin typeface="Calibri" panose="020F0502020204030204" pitchFamily="34" charset="0"/>
                <a:cs typeface="Courier New"/>
              </a:rPr>
              <a:t>Looping back to PIN_MIN when we reach PIN_MAX</a:t>
            </a:r>
          </a:p>
          <a:p>
            <a:endParaRPr lang="en-US" dirty="0">
              <a:latin typeface="Calibri" panose="020F0502020204030204" pitchFamily="34" charset="0"/>
              <a:cs typeface="Courier New"/>
            </a:endParaRPr>
          </a:p>
          <a:p>
            <a:r>
              <a:rPr lang="en-US" dirty="0">
                <a:latin typeface="Calibri" panose="020F0502020204030204" pitchFamily="34" charset="0"/>
                <a:cs typeface="Courier New"/>
              </a:rPr>
              <a:t>Do not reuse the same PID quickly (no identical PIDs within a few minutes)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9</a:t>
            </a:fld>
            <a:endParaRPr lang="en-US"/>
          </a:p>
        </p:txBody>
      </p:sp>
    </p:spTree>
    <p:extLst>
      <p:ext uri="{BB962C8B-B14F-4D97-AF65-F5344CB8AC3E}">
        <p14:creationId xmlns:p14="http://schemas.microsoft.com/office/powerpoint/2010/main" val="112730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5807</TotalTime>
  <Words>1580</Words>
  <Application>Microsoft Macintosh PowerPoint</Application>
  <PresentationFormat>Widescreen</PresentationFormat>
  <Paragraphs>404</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MS PGothic</vt:lpstr>
      <vt:lpstr>ＭＳ Ｐゴシック</vt:lpstr>
      <vt:lpstr>Times New Roman</vt:lpstr>
      <vt:lpstr>宋体</vt:lpstr>
      <vt:lpstr>1_Default Design</vt:lpstr>
      <vt:lpstr>COMP 3500  Introduction to Operating Systems  Project 4 – Processes and System Calls  Part 4: Managing Process State </vt:lpstr>
      <vt:lpstr>System Calls Related to Process Management  at the User Level</vt:lpstr>
      <vt:lpstr>System Calls Interface </vt:lpstr>
      <vt:lpstr>Exercise 3 (Plickers, Wheeldecide)  Design Question 1: What is your decision? Why?  A. Single-threaded            B. Multiple-threaded processes </vt:lpstr>
      <vt:lpstr>Exercise 4 (Wheeldecide)  Data Structure Question 1:  What fields should be added in the thread struct?  (Hints: two items) </vt:lpstr>
      <vt:lpstr>What fields should be added in the thread struct?</vt:lpstr>
      <vt:lpstr>Process Identifier</vt:lpstr>
      <vt:lpstr>Process Identifier (cont.)</vt:lpstr>
      <vt:lpstr>Exercise 5 (Wheeldecide)  Design Question 2:  How to allocate (i.e., assign) PIDs? Please offer a basic idea.</vt:lpstr>
      <vt:lpstr>Process ID Management Module</vt:lpstr>
      <vt:lpstr>Data Structure Question 2: Process ID Management What is PID information or pidinfo?  (see functions on slide 14)</vt:lpstr>
      <vt:lpstr>Data Structure Question 3:  What are global variables for PID management?</vt:lpstr>
      <vt:lpstr>Data Structure Question 4: What is the data structure for all pidinfo variables?</vt:lpstr>
      <vt:lpstr>Process ID Management:  Suggested Functions (see pidinfo on slide 11)</vt:lpstr>
      <vt:lpstr>Algorithm 1: How to allocate a PID?  int pid_allocate(pid_t *retPID)</vt:lpstr>
      <vt:lpstr>How to Implement system call  waitpid?</vt:lpstr>
      <vt:lpstr>How to Implement system call sys_waitpid?</vt:lpstr>
      <vt:lpstr>How to implement system call pid_wait()?</vt:lpstr>
      <vt:lpstr>Algorithm 2: pid_wait(pid_t wpid, int *status, int flags, pid_t *ret)</vt:lpstr>
      <vt:lpstr>How to Implement system call _exit?</vt:lpstr>
      <vt:lpstr>Algorithm 3: thread_exit(int exitcode)</vt:lpstr>
      <vt:lpstr>What is system call fork?</vt:lpstr>
      <vt:lpstr>How to implement system call fork?</vt:lpstr>
      <vt:lpstr>Step 1: How to implement sys_fork()?</vt:lpstr>
      <vt:lpstr>Algorithm 4:  int sys_fork(struct trapframe *tf,        pid_t *retval)</vt:lpstr>
      <vt:lpstr>Algorithm 5: how to modify   int thread_fork(const char *name, void *data1, unsigned long data2,  void (*func)(void *, unsigned long),  pid_t *childpid)</vt:lpstr>
      <vt:lpstr>How to implement system call exec?</vt:lpstr>
      <vt:lpstr>How to implement sys_exec()?</vt:lpstr>
      <vt:lpstr>Local Variblies used in sys_exec()</vt:lpstr>
      <vt:lpstr>Details of sys_exec()</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502</cp:revision>
  <dcterms:created xsi:type="dcterms:W3CDTF">2006-08-22T22:53:10Z</dcterms:created>
  <dcterms:modified xsi:type="dcterms:W3CDTF">2017-03-23T13:35:27Z</dcterms:modified>
</cp:coreProperties>
</file>