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8" autoAdjust="0"/>
    <p:restoredTop sz="84421" autoAdjust="0"/>
  </p:normalViewPr>
  <p:slideViewPr>
    <p:cSldViewPr>
      <p:cViewPr varScale="1">
        <p:scale>
          <a:sx n="110" d="100"/>
          <a:sy n="110" d="100"/>
        </p:scale>
        <p:origin x="42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FC04B-B489-AF48-B040-4125358288B5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9D90-51EE-2149-AFFF-5B5C2770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Fall’17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Lec29: Slides 11-30 are included in Lec30.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Lec30: </a:t>
            </a:r>
            <a:r>
              <a:rPr lang="en-US" altLang="zh-CN" smtClean="0">
                <a:latin typeface="Times New Roman" charset="0"/>
                <a:ea typeface="宋体" charset="0"/>
                <a:cs typeface="宋体" charset="0"/>
              </a:rPr>
              <a:t>Slide</a:t>
            </a:r>
            <a:r>
              <a:rPr lang="en-US" altLang="zh-CN" baseline="0" smtClean="0">
                <a:latin typeface="Times New Roman" charset="0"/>
                <a:ea typeface="宋体" charset="0"/>
                <a:cs typeface="宋体" charset="0"/>
              </a:rPr>
              <a:t>s 1-16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Spring’17: 40 Minutes slides 1-19.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50 Minutes: slides 1-19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Fall’15: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</a:t>
            </a:r>
            <a:endParaRPr lang="en-US" altLang="zh-CN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Fall’14: Slides 14-16 in Project 4-4-Managing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file system state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: 15 min</a:t>
            </a:r>
            <a:endParaRPr lang="en-US" altLang="zh-CN" baseline="0" dirty="0" smtClean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Slides 1-14: 45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Next lecture: 15-27: 40 min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6493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get_pidinfo_index</a:t>
            </a:r>
            <a:r>
              <a:rPr lang="en-US" dirty="0" smtClean="0"/>
              <a:t>(</a:t>
            </a:r>
            <a:r>
              <a:rPr lang="en-US" dirty="0" err="1" smtClean="0"/>
              <a:t>nextpid</a:t>
            </a:r>
            <a:r>
              <a:rPr lang="en-US" dirty="0" smtClean="0"/>
              <a:t>)</a:t>
            </a:r>
            <a:r>
              <a:rPr lang="en-US" baseline="0" dirty="0" smtClean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return(</a:t>
            </a:r>
            <a:r>
              <a:rPr lang="en-US" baseline="0" dirty="0" err="1" smtClean="0"/>
              <a:t>nextpid</a:t>
            </a:r>
            <a:r>
              <a:rPr lang="en-US" baseline="0" dirty="0" smtClean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Parent PID is current-&gt;</a:t>
            </a:r>
            <a:r>
              <a:rPr lang="en-US" baseline="0" dirty="0" err="1" smtClean="0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thread_exit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Sys_fork</a:t>
            </a: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() works on trap frame</a:t>
            </a: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 and deal with error code.</a:t>
            </a: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Modify </a:t>
            </a:r>
            <a:r>
              <a:rPr lang="en-US" dirty="0" err="1" smtClean="0"/>
              <a:t>thread_fork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2060"/>
                </a:solidFill>
                <a:latin typeface="Courier New"/>
                <a:cs typeface="Courier New"/>
              </a:rPr>
              <a:t>Old</a:t>
            </a: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baseline="0" dirty="0" smtClean="0">
                <a:solidFill>
                  <a:srgbClr val="002060"/>
                </a:solidFill>
                <a:latin typeface="Courier New"/>
                <a:cs typeface="Courier New"/>
              </a:rPr>
              <a:t>New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thread_fork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const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 char *name, void *data1, unsigned long data2,	 void (*</a:t>
            </a:r>
            <a:r>
              <a:rPr lang="en-US" sz="1200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func</a:t>
            </a:r>
            <a:r>
              <a:rPr lang="en-US" sz="1200" dirty="0" smtClean="0">
                <a:solidFill>
                  <a:schemeClr val="accent4"/>
                </a:solidFill>
                <a:latin typeface="Courier New"/>
                <a:cs typeface="Courier New"/>
              </a:rPr>
              <a:t>)(void *, unsigned long),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/* new for project</a:t>
            </a:r>
            <a:r>
              <a:rPr lang="en-US" sz="1200" baseline="0" dirty="0" smtClean="0">
                <a:solidFill>
                  <a:srgbClr val="FF0000"/>
                </a:solidFill>
                <a:latin typeface="Courier New"/>
                <a:cs typeface="Courier New"/>
              </a:rPr>
              <a:t> 4 */)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200" kern="0" baseline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userptr_t</a:t>
            </a:r>
            <a:r>
              <a:rPr lang="en-US" dirty="0" smtClean="0"/>
              <a:t> is a pointer to a one-byte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6096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4 – </a:t>
            </a:r>
            <a:r>
              <a:rPr lang="en-US" sz="3600" dirty="0">
                <a:latin typeface="Calibri" panose="020F0502020204030204" pitchFamily="34" charset="0"/>
              </a:rPr>
              <a:t>Processes and System Calls </a:t>
            </a: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Part </a:t>
            </a: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5: The fork and exec System Calls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619500" y="45720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Details of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371600"/>
            <a:ext cx="10744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get the filename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prog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allocate the space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do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load the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send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strings to the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free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/* warp to user mode. */</a:t>
            </a:r>
          </a:p>
          <a:p>
            <a:pPr marL="0" indent="0">
              <a:buNone/>
            </a:pP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md_usermode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What is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104900" y="1600200"/>
            <a:ext cx="10058400" cy="367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It enables multiprogramming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Create a copy of a calling process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Parent and child processes each observe return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762000" y="1560513"/>
            <a:ext cx="11049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fork(void);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which has been partially implemented in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kern/thread/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1: Implement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2: Modify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Step 1: How to implement 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371600" y="1911350"/>
            <a:ext cx="9753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takes care of the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trapframe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handling.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Copy the </a:t>
            </a:r>
            <a:r>
              <a:rPr lang="en-US" dirty="0" err="1">
                <a:latin typeface="Calibri" panose="020F0502020204030204" pitchFamily="34" charset="0"/>
              </a:rPr>
              <a:t>trapframe</a:t>
            </a:r>
            <a:r>
              <a:rPr lang="en-US" dirty="0">
                <a:latin typeface="Calibri" panose="020F0502020204030204" pitchFamily="34" charset="0"/>
              </a:rPr>
              <a:t> prior to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Then, it calls the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to deal with the rest of the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11430000" cy="1447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32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6. </a:t>
            </a: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4: </a:t>
            </a:r>
            <a:r>
              <a:rPr lang="en-US" sz="3200" dirty="0">
                <a:solidFill>
                  <a:srgbClr val="002060"/>
                </a:solidFill>
                <a:latin typeface="Calibri"/>
                <a:cs typeface="Calibri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Calibri"/>
                <a:cs typeface="Calibri"/>
              </a:rPr>
            </a:b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sys_fork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trapframe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tf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    </a:t>
            </a:r>
            <a:r>
              <a:rPr lang="en-US" sz="3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00200" y="1447800"/>
            <a:ext cx="9829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trap_frame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called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(	) */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result =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curthread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-&gt;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t_name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ntf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0,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child_thread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);)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if (result != 0) { </a:t>
            </a:r>
            <a:r>
              <a:rPr lang="en-US" sz="2400" kern="0" dirty="0" smtClean="0">
                <a:solidFill>
                  <a:schemeClr val="accent2"/>
                </a:solidFill>
                <a:latin typeface="Courier New"/>
                <a:cs typeface="Courier New"/>
              </a:rPr>
              <a:t>/*How to deal with the error? */</a:t>
            </a: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delete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return result;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return 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9067800" y="6229350"/>
            <a:ext cx="2133600" cy="476250"/>
          </a:xfrm>
        </p:spPr>
        <p:txBody>
          <a:bodyPr/>
          <a:lstStyle/>
          <a:p>
            <a:fld id="{B9013FDC-CDB6-0145-BBEC-8B9E418D67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800600"/>
            <a:ext cx="30480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0"/>
            <a:ext cx="11734800" cy="1752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</a:t>
            </a:r>
            <a:r>
              <a:rPr lang="en-US" sz="32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7 (</a:t>
            </a:r>
            <a:r>
              <a:rPr lang="en-US" sz="3200" b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Wheeldecide</a:t>
            </a: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. </a:t>
            </a:r>
            <a:r>
              <a:rPr lang="en-US" sz="3200" dirty="0" smtClean="0">
                <a:solidFill>
                  <a:schemeClr val="accent2"/>
                </a:solidFill>
                <a:latin typeface="Calibri"/>
                <a:cs typeface="Calibri"/>
              </a:rPr>
              <a:t>Algorithm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5: how to modify  </a:t>
            </a:r>
            <a:b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char *name, void *data1,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          unsigned long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data2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void (*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func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)(void *,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cs typeface="Courier New"/>
              </a:rPr>
              <a:t>         unsigned 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long),</a:t>
            </a:r>
            <a:r>
              <a:rPr lang="en-US" sz="2400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4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76400" y="1981200"/>
            <a:ext cx="883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new thread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fileTable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as_copy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vmspace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*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684814"/>
            <a:ext cx="1752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19812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What are the two items to be copied from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curthread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to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newguy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953000"/>
            <a:ext cx="1447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905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sys_execv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Implement it here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userprog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runprogram.c</a:t>
            </a:r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as a template</a:t>
            </a:r>
          </a:p>
          <a:p>
            <a:endParaRPr lang="en-US" kern="0" dirty="0" smtClean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Feel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free to modify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ourier New"/>
              </a:rPr>
              <a:t>Important Part: </a:t>
            </a:r>
            <a:r>
              <a:rPr lang="en-US" kern="0" dirty="0">
                <a:solidFill>
                  <a:srgbClr val="FF3300"/>
                </a:solidFill>
                <a:latin typeface="Calibri" panose="020F0502020204030204" pitchFamily="34" charset="0"/>
                <a:cs typeface="Courier New"/>
              </a:rPr>
              <a:t>Argument handling</a:t>
            </a:r>
            <a:endParaRPr lang="en-US" kern="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solidFill>
                <a:schemeClr val="accent2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1: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program name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2: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3: load the executable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4: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copyout_args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5: warp to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usermode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Local </a:t>
            </a:r>
            <a:r>
              <a:rPr lang="en-US" sz="4000" dirty="0" err="1">
                <a:solidFill>
                  <a:schemeClr val="accent2"/>
                </a:solidFill>
                <a:latin typeface="Calibri"/>
                <a:cs typeface="Calibri"/>
              </a:rPr>
              <a:t>Variblies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 used in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447800"/>
            <a:ext cx="9220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sys_execv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char *path;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vaddr_t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result;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  ......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5947558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 defined in 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/kern/include/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types.h</a:t>
            </a:r>
            <a:endParaRPr lang="en-US" dirty="0">
              <a:solidFill>
                <a:srgbClr val="FF33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5830</TotalTime>
  <Words>481</Words>
  <Application>Microsoft Macintosh PowerPoint</Application>
  <PresentationFormat>Widescreen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MS PGothic</vt:lpstr>
      <vt:lpstr>ＭＳ Ｐゴシック</vt:lpstr>
      <vt:lpstr>Times New Roman</vt:lpstr>
      <vt:lpstr>宋体</vt:lpstr>
      <vt:lpstr>1_Default Design</vt:lpstr>
      <vt:lpstr>COMP 3500  Introduction to Operating Systems  Project 4 – Processes and System Calls  Part 5: The fork and exec System Calls</vt:lpstr>
      <vt:lpstr>What is system call fork?</vt:lpstr>
      <vt:lpstr>How to implement system call fork?</vt:lpstr>
      <vt:lpstr>Step 1: How to implement sys_fork()?</vt:lpstr>
      <vt:lpstr>Exercise 6. Algorithm 4:  int sys_fork(struct trapframe *tf,        pid_t *retval)</vt:lpstr>
      <vt:lpstr>Exercise 7 (Wheeldecide) . Algorithm 5: how to modify   int thread_fork(const char *name, void *data1,                    unsigned long data2, void (*func)(void *,            unsigned long),  pid_t *childpid)</vt:lpstr>
      <vt:lpstr>How to implement system call exec?</vt:lpstr>
      <vt:lpstr>How to implement sys_exec()?</vt:lpstr>
      <vt:lpstr>Local Variblies used in sys_exec()</vt:lpstr>
      <vt:lpstr>Details of sys_exec()</vt:lpstr>
    </vt:vector>
  </TitlesOfParts>
  <Company>New Mexico Tech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509</cp:revision>
  <dcterms:created xsi:type="dcterms:W3CDTF">2006-08-22T22:53:10Z</dcterms:created>
  <dcterms:modified xsi:type="dcterms:W3CDTF">2017-10-27T18:36:05Z</dcterms:modified>
</cp:coreProperties>
</file>