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6"/>
  </p:notesMasterIdLst>
  <p:handoutMasterIdLst>
    <p:handoutMasterId r:id="rId47"/>
  </p:handoutMasterIdLst>
  <p:sldIdLst>
    <p:sldId id="557" r:id="rId2"/>
    <p:sldId id="710" r:id="rId3"/>
    <p:sldId id="667" r:id="rId4"/>
    <p:sldId id="668" r:id="rId5"/>
    <p:sldId id="707" r:id="rId6"/>
    <p:sldId id="708" r:id="rId7"/>
    <p:sldId id="704" r:id="rId8"/>
    <p:sldId id="669" r:id="rId9"/>
    <p:sldId id="666" r:id="rId10"/>
    <p:sldId id="672" r:id="rId11"/>
    <p:sldId id="673" r:id="rId12"/>
    <p:sldId id="703" r:id="rId13"/>
    <p:sldId id="674" r:id="rId14"/>
    <p:sldId id="675" r:id="rId15"/>
    <p:sldId id="676" r:id="rId16"/>
    <p:sldId id="677" r:id="rId17"/>
    <p:sldId id="678" r:id="rId18"/>
    <p:sldId id="679" r:id="rId19"/>
    <p:sldId id="705" r:id="rId20"/>
    <p:sldId id="680" r:id="rId21"/>
    <p:sldId id="681" r:id="rId22"/>
    <p:sldId id="682" r:id="rId23"/>
    <p:sldId id="683" r:id="rId24"/>
    <p:sldId id="684" r:id="rId25"/>
    <p:sldId id="685" r:id="rId26"/>
    <p:sldId id="706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671" r:id="rId44"/>
    <p:sldId id="702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74434" autoAdjust="0"/>
  </p:normalViewPr>
  <p:slideViewPr>
    <p:cSldViewPr>
      <p:cViewPr varScale="1">
        <p:scale>
          <a:sx n="96" d="100"/>
          <a:sy n="96" d="100"/>
        </p:scale>
        <p:origin x="170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E167-B388-5B48-8733-3C2F48689057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18582A06-4597-F94A-A96F-A0DB88A41119}">
      <dgm:prSet phldrT="[Text]"/>
      <dgm:spPr>
        <a:effectLst/>
      </dgm:spPr>
      <dgm:t>
        <a:bodyPr/>
        <a:lstStyle/>
        <a:p>
          <a:r>
            <a:rPr lang="en-NZ" dirty="0"/>
            <a:t>long term scheduling</a:t>
          </a:r>
          <a:endParaRPr lang="en-US" dirty="0"/>
        </a:p>
      </dgm:t>
    </dgm:pt>
    <dgm:pt modelId="{07C49605-9092-1340-8E13-4FCE1C70E829}" type="parTrans" cxnId="{A06C933B-CA9A-0A4E-B6D8-3BA876978C1D}">
      <dgm:prSet/>
      <dgm:spPr/>
      <dgm:t>
        <a:bodyPr/>
        <a:lstStyle/>
        <a:p>
          <a:endParaRPr lang="en-US"/>
        </a:p>
      </dgm:t>
    </dgm:pt>
    <dgm:pt modelId="{AB6097E5-5393-4449-BCFE-B0AE600FA83E}" type="sibTrans" cxnId="{A06C933B-CA9A-0A4E-B6D8-3BA876978C1D}">
      <dgm:prSet/>
      <dgm:spPr/>
      <dgm:t>
        <a:bodyPr/>
        <a:lstStyle/>
        <a:p>
          <a:endParaRPr lang="en-US"/>
        </a:p>
      </dgm:t>
    </dgm:pt>
    <dgm:pt modelId="{FCF8077D-84AD-554A-B11C-D74FA362D76D}">
      <dgm:prSet/>
      <dgm:spPr>
        <a:effectLst/>
      </dgm:spPr>
      <dgm:t>
        <a:bodyPr/>
        <a:lstStyle/>
        <a:p>
          <a:r>
            <a:rPr lang="en-NZ" dirty="0"/>
            <a:t>medium term scheduling</a:t>
          </a:r>
        </a:p>
      </dgm:t>
    </dgm:pt>
    <dgm:pt modelId="{C9AB015E-6767-CF47-BBF9-A6713CE07B98}" type="parTrans" cxnId="{B1FB1387-434A-E34A-BFCF-7E6BACF3E30B}">
      <dgm:prSet/>
      <dgm:spPr/>
      <dgm:t>
        <a:bodyPr/>
        <a:lstStyle/>
        <a:p>
          <a:endParaRPr lang="en-US"/>
        </a:p>
      </dgm:t>
    </dgm:pt>
    <dgm:pt modelId="{9E7217D2-03EC-3D4C-9070-5BD30F646863}" type="sibTrans" cxnId="{B1FB1387-434A-E34A-BFCF-7E6BACF3E30B}">
      <dgm:prSet/>
      <dgm:spPr/>
      <dgm:t>
        <a:bodyPr/>
        <a:lstStyle/>
        <a:p>
          <a:endParaRPr lang="en-US"/>
        </a:p>
      </dgm:t>
    </dgm:pt>
    <dgm:pt modelId="{786E057A-07C6-8343-8CB9-C94DEC19B0BB}">
      <dgm:prSet/>
      <dgm:spPr>
        <a:effectLst/>
      </dgm:spPr>
      <dgm:t>
        <a:bodyPr/>
        <a:lstStyle/>
        <a:p>
          <a:r>
            <a:rPr lang="en-NZ" dirty="0"/>
            <a:t>short term scheduling</a:t>
          </a:r>
        </a:p>
      </dgm:t>
    </dgm:pt>
    <dgm:pt modelId="{70D3975C-F522-2E4B-8BE6-DB0B1D7921E4}" type="parTrans" cxnId="{ACB76DB7-D147-2140-AA8E-5CC8F089CF45}">
      <dgm:prSet/>
      <dgm:spPr/>
      <dgm:t>
        <a:bodyPr/>
        <a:lstStyle/>
        <a:p>
          <a:endParaRPr lang="en-US"/>
        </a:p>
      </dgm:t>
    </dgm:pt>
    <dgm:pt modelId="{F853FA99-B390-F241-A55D-9C7A16D90EC8}" type="sibTrans" cxnId="{ACB76DB7-D147-2140-AA8E-5CC8F089CF45}">
      <dgm:prSet/>
      <dgm:spPr/>
      <dgm:t>
        <a:bodyPr/>
        <a:lstStyle/>
        <a:p>
          <a:endParaRPr lang="en-US"/>
        </a:p>
      </dgm:t>
    </dgm:pt>
    <dgm:pt modelId="{4D3B04C8-4CD6-C441-A562-951DABC0B27F}" type="pres">
      <dgm:prSet presAssocID="{8F1DE167-B388-5B48-8733-3C2F48689057}" presName="Name0" presStyleCnt="0">
        <dgm:presLayoutVars>
          <dgm:dir/>
          <dgm:animLvl val="lvl"/>
          <dgm:resizeHandles val="exact"/>
        </dgm:presLayoutVars>
      </dgm:prSet>
      <dgm:spPr/>
    </dgm:pt>
    <dgm:pt modelId="{666AA844-3720-4245-A2DA-613ABC9CCD30}" type="pres">
      <dgm:prSet presAssocID="{18582A06-4597-F94A-A96F-A0DB88A4111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F692-5BD5-8648-B961-BE6FB0582140}" type="pres">
      <dgm:prSet presAssocID="{AB6097E5-5393-4449-BCFE-B0AE600FA83E}" presName="parTxOnlySpace" presStyleCnt="0"/>
      <dgm:spPr/>
    </dgm:pt>
    <dgm:pt modelId="{4DE30D96-52DA-F045-88D6-746455960E86}" type="pres">
      <dgm:prSet presAssocID="{FCF8077D-84AD-554A-B11C-D74FA362D76D}" presName="parTxOnly" presStyleLbl="node1" presStyleIdx="1" presStyleCnt="3" custScaleX="96996" custScaleY="116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1724-0B09-934F-8DCB-B741C1D8713E}" type="pres">
      <dgm:prSet presAssocID="{9E7217D2-03EC-3D4C-9070-5BD30F646863}" presName="parTxOnlySpace" presStyleCnt="0"/>
      <dgm:spPr/>
    </dgm:pt>
    <dgm:pt modelId="{A6C26BAB-A284-0B43-906D-751377F5446C}" type="pres">
      <dgm:prSet presAssocID="{786E057A-07C6-8343-8CB9-C94DEC19B0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A76BC-0CD8-9748-8EB9-DBFDF94342B2}" type="presOf" srcId="{FCF8077D-84AD-554A-B11C-D74FA362D76D}" destId="{4DE30D96-52DA-F045-88D6-746455960E86}" srcOrd="0" destOrd="0" presId="urn:microsoft.com/office/officeart/2005/8/layout/chevron1"/>
    <dgm:cxn modelId="{A06C933B-CA9A-0A4E-B6D8-3BA876978C1D}" srcId="{8F1DE167-B388-5B48-8733-3C2F48689057}" destId="{18582A06-4597-F94A-A96F-A0DB88A41119}" srcOrd="0" destOrd="0" parTransId="{07C49605-9092-1340-8E13-4FCE1C70E829}" sibTransId="{AB6097E5-5393-4449-BCFE-B0AE600FA83E}"/>
    <dgm:cxn modelId="{A95D6D63-585A-D749-A782-BE8EC34D606A}" type="presOf" srcId="{8F1DE167-B388-5B48-8733-3C2F48689057}" destId="{4D3B04C8-4CD6-C441-A562-951DABC0B27F}" srcOrd="0" destOrd="0" presId="urn:microsoft.com/office/officeart/2005/8/layout/chevron1"/>
    <dgm:cxn modelId="{E8329E37-048F-2644-AA7E-AF8BA373A6F7}" type="presOf" srcId="{786E057A-07C6-8343-8CB9-C94DEC19B0BB}" destId="{A6C26BAB-A284-0B43-906D-751377F5446C}" srcOrd="0" destOrd="0" presId="urn:microsoft.com/office/officeart/2005/8/layout/chevron1"/>
    <dgm:cxn modelId="{B1FB1387-434A-E34A-BFCF-7E6BACF3E30B}" srcId="{8F1DE167-B388-5B48-8733-3C2F48689057}" destId="{FCF8077D-84AD-554A-B11C-D74FA362D76D}" srcOrd="1" destOrd="0" parTransId="{C9AB015E-6767-CF47-BBF9-A6713CE07B98}" sibTransId="{9E7217D2-03EC-3D4C-9070-5BD30F646863}"/>
    <dgm:cxn modelId="{ACB76DB7-D147-2140-AA8E-5CC8F089CF45}" srcId="{8F1DE167-B388-5B48-8733-3C2F48689057}" destId="{786E057A-07C6-8343-8CB9-C94DEC19B0BB}" srcOrd="2" destOrd="0" parTransId="{70D3975C-F522-2E4B-8BE6-DB0B1D7921E4}" sibTransId="{F853FA99-B390-F241-A55D-9C7A16D90EC8}"/>
    <dgm:cxn modelId="{129BB007-C8F4-B64B-A2F1-6DFA9CC4E91C}" type="presOf" srcId="{18582A06-4597-F94A-A96F-A0DB88A41119}" destId="{666AA844-3720-4245-A2DA-613ABC9CCD30}" srcOrd="0" destOrd="0" presId="urn:microsoft.com/office/officeart/2005/8/layout/chevron1"/>
    <dgm:cxn modelId="{43771788-4E6D-9F47-8820-16EAAAA69DDC}" type="presParOf" srcId="{4D3B04C8-4CD6-C441-A562-951DABC0B27F}" destId="{666AA844-3720-4245-A2DA-613ABC9CCD30}" srcOrd="0" destOrd="0" presId="urn:microsoft.com/office/officeart/2005/8/layout/chevron1"/>
    <dgm:cxn modelId="{1F1901BE-B410-9F46-889B-FF681EE3B576}" type="presParOf" srcId="{4D3B04C8-4CD6-C441-A562-951DABC0B27F}" destId="{8AB8F692-5BD5-8648-B961-BE6FB0582140}" srcOrd="1" destOrd="0" presId="urn:microsoft.com/office/officeart/2005/8/layout/chevron1"/>
    <dgm:cxn modelId="{23CE0195-1CEA-1A44-8FCC-FDF432E110DC}" type="presParOf" srcId="{4D3B04C8-4CD6-C441-A562-951DABC0B27F}" destId="{4DE30D96-52DA-F045-88D6-746455960E86}" srcOrd="2" destOrd="0" presId="urn:microsoft.com/office/officeart/2005/8/layout/chevron1"/>
    <dgm:cxn modelId="{629B0BD8-93C8-354A-90AF-5B0DF95F9089}" type="presParOf" srcId="{4D3B04C8-4CD6-C441-A562-951DABC0B27F}" destId="{DCBA1724-0B09-934F-8DCB-B741C1D8713E}" srcOrd="3" destOrd="0" presId="urn:microsoft.com/office/officeart/2005/8/layout/chevron1"/>
    <dgm:cxn modelId="{B9B8990C-EFE0-A64B-A6B0-DC1ED726D3B3}" type="presParOf" srcId="{4D3B04C8-4CD6-C441-A562-951DABC0B27F}" destId="{A6C26BAB-A284-0B43-906D-751377F5446C}" srcOrd="4" destOrd="0" presId="urn:microsoft.com/office/officeart/2005/8/layout/chevron1"/>
  </dgm:cxnLst>
  <dgm:bg>
    <a:effectLst>
      <a:softEdge rad="1524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DE167-B388-5B48-8733-3C2F48689057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18582A06-4597-F94A-A96F-A0DB88A41119}">
      <dgm:prSet phldrT="[Text]"/>
      <dgm:spPr>
        <a:effectLst/>
      </dgm:spPr>
      <dgm:t>
        <a:bodyPr/>
        <a:lstStyle/>
        <a:p>
          <a:r>
            <a:rPr lang="en-NZ" dirty="0"/>
            <a:t>long term scheduling</a:t>
          </a:r>
          <a:endParaRPr lang="en-US" dirty="0"/>
        </a:p>
      </dgm:t>
    </dgm:pt>
    <dgm:pt modelId="{07C49605-9092-1340-8E13-4FCE1C70E829}" type="parTrans" cxnId="{A06C933B-CA9A-0A4E-B6D8-3BA876978C1D}">
      <dgm:prSet/>
      <dgm:spPr/>
      <dgm:t>
        <a:bodyPr/>
        <a:lstStyle/>
        <a:p>
          <a:endParaRPr lang="en-US"/>
        </a:p>
      </dgm:t>
    </dgm:pt>
    <dgm:pt modelId="{AB6097E5-5393-4449-BCFE-B0AE600FA83E}" type="sibTrans" cxnId="{A06C933B-CA9A-0A4E-B6D8-3BA876978C1D}">
      <dgm:prSet/>
      <dgm:spPr/>
      <dgm:t>
        <a:bodyPr/>
        <a:lstStyle/>
        <a:p>
          <a:endParaRPr lang="en-US"/>
        </a:p>
      </dgm:t>
    </dgm:pt>
    <dgm:pt modelId="{FCF8077D-84AD-554A-B11C-D74FA362D76D}">
      <dgm:prSet/>
      <dgm:spPr>
        <a:effectLst/>
      </dgm:spPr>
      <dgm:t>
        <a:bodyPr/>
        <a:lstStyle/>
        <a:p>
          <a:r>
            <a:rPr lang="en-NZ" dirty="0"/>
            <a:t>medium term scheduling</a:t>
          </a:r>
        </a:p>
      </dgm:t>
    </dgm:pt>
    <dgm:pt modelId="{C9AB015E-6767-CF47-BBF9-A6713CE07B98}" type="parTrans" cxnId="{B1FB1387-434A-E34A-BFCF-7E6BACF3E30B}">
      <dgm:prSet/>
      <dgm:spPr/>
      <dgm:t>
        <a:bodyPr/>
        <a:lstStyle/>
        <a:p>
          <a:endParaRPr lang="en-US"/>
        </a:p>
      </dgm:t>
    </dgm:pt>
    <dgm:pt modelId="{9E7217D2-03EC-3D4C-9070-5BD30F646863}" type="sibTrans" cxnId="{B1FB1387-434A-E34A-BFCF-7E6BACF3E30B}">
      <dgm:prSet/>
      <dgm:spPr/>
      <dgm:t>
        <a:bodyPr/>
        <a:lstStyle/>
        <a:p>
          <a:endParaRPr lang="en-US"/>
        </a:p>
      </dgm:t>
    </dgm:pt>
    <dgm:pt modelId="{786E057A-07C6-8343-8CB9-C94DEC19B0BB}">
      <dgm:prSet/>
      <dgm:spPr>
        <a:effectLst/>
      </dgm:spPr>
      <dgm:t>
        <a:bodyPr/>
        <a:lstStyle/>
        <a:p>
          <a:r>
            <a:rPr lang="en-NZ" dirty="0"/>
            <a:t>short term scheduling</a:t>
          </a:r>
        </a:p>
      </dgm:t>
    </dgm:pt>
    <dgm:pt modelId="{70D3975C-F522-2E4B-8BE6-DB0B1D7921E4}" type="parTrans" cxnId="{ACB76DB7-D147-2140-AA8E-5CC8F089CF45}">
      <dgm:prSet/>
      <dgm:spPr/>
      <dgm:t>
        <a:bodyPr/>
        <a:lstStyle/>
        <a:p>
          <a:endParaRPr lang="en-US"/>
        </a:p>
      </dgm:t>
    </dgm:pt>
    <dgm:pt modelId="{F853FA99-B390-F241-A55D-9C7A16D90EC8}" type="sibTrans" cxnId="{ACB76DB7-D147-2140-AA8E-5CC8F089CF45}">
      <dgm:prSet/>
      <dgm:spPr/>
      <dgm:t>
        <a:bodyPr/>
        <a:lstStyle/>
        <a:p>
          <a:endParaRPr lang="en-US"/>
        </a:p>
      </dgm:t>
    </dgm:pt>
    <dgm:pt modelId="{4D3B04C8-4CD6-C441-A562-951DABC0B27F}" type="pres">
      <dgm:prSet presAssocID="{8F1DE167-B388-5B48-8733-3C2F48689057}" presName="Name0" presStyleCnt="0">
        <dgm:presLayoutVars>
          <dgm:dir/>
          <dgm:animLvl val="lvl"/>
          <dgm:resizeHandles val="exact"/>
        </dgm:presLayoutVars>
      </dgm:prSet>
      <dgm:spPr/>
    </dgm:pt>
    <dgm:pt modelId="{666AA844-3720-4245-A2DA-613ABC9CCD30}" type="pres">
      <dgm:prSet presAssocID="{18582A06-4597-F94A-A96F-A0DB88A4111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F692-5BD5-8648-B961-BE6FB0582140}" type="pres">
      <dgm:prSet presAssocID="{AB6097E5-5393-4449-BCFE-B0AE600FA83E}" presName="parTxOnlySpace" presStyleCnt="0"/>
      <dgm:spPr/>
    </dgm:pt>
    <dgm:pt modelId="{4DE30D96-52DA-F045-88D6-746455960E86}" type="pres">
      <dgm:prSet presAssocID="{FCF8077D-84AD-554A-B11C-D74FA362D76D}" presName="parTxOnly" presStyleLbl="node1" presStyleIdx="1" presStyleCnt="3" custScaleX="96996" custScaleY="1167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1724-0B09-934F-8DCB-B741C1D8713E}" type="pres">
      <dgm:prSet presAssocID="{9E7217D2-03EC-3D4C-9070-5BD30F646863}" presName="parTxOnlySpace" presStyleCnt="0"/>
      <dgm:spPr/>
    </dgm:pt>
    <dgm:pt modelId="{A6C26BAB-A284-0B43-906D-751377F5446C}" type="pres">
      <dgm:prSet presAssocID="{786E057A-07C6-8343-8CB9-C94DEC19B0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71C548-B485-DB47-BD2E-67E16EA9968F}" type="presOf" srcId="{FCF8077D-84AD-554A-B11C-D74FA362D76D}" destId="{4DE30D96-52DA-F045-88D6-746455960E86}" srcOrd="0" destOrd="0" presId="urn:microsoft.com/office/officeart/2005/8/layout/chevron1"/>
    <dgm:cxn modelId="{A06C933B-CA9A-0A4E-B6D8-3BA876978C1D}" srcId="{8F1DE167-B388-5B48-8733-3C2F48689057}" destId="{18582A06-4597-F94A-A96F-A0DB88A41119}" srcOrd="0" destOrd="0" parTransId="{07C49605-9092-1340-8E13-4FCE1C70E829}" sibTransId="{AB6097E5-5393-4449-BCFE-B0AE600FA83E}"/>
    <dgm:cxn modelId="{7479B64B-3B50-C54C-BB05-509861185B34}" type="presOf" srcId="{8F1DE167-B388-5B48-8733-3C2F48689057}" destId="{4D3B04C8-4CD6-C441-A562-951DABC0B27F}" srcOrd="0" destOrd="0" presId="urn:microsoft.com/office/officeart/2005/8/layout/chevron1"/>
    <dgm:cxn modelId="{B1FB1387-434A-E34A-BFCF-7E6BACF3E30B}" srcId="{8F1DE167-B388-5B48-8733-3C2F48689057}" destId="{FCF8077D-84AD-554A-B11C-D74FA362D76D}" srcOrd="1" destOrd="0" parTransId="{C9AB015E-6767-CF47-BBF9-A6713CE07B98}" sibTransId="{9E7217D2-03EC-3D4C-9070-5BD30F646863}"/>
    <dgm:cxn modelId="{CA6498A1-D1EE-0B4F-8405-50D6FD8495BB}" type="presOf" srcId="{18582A06-4597-F94A-A96F-A0DB88A41119}" destId="{666AA844-3720-4245-A2DA-613ABC9CCD30}" srcOrd="0" destOrd="0" presId="urn:microsoft.com/office/officeart/2005/8/layout/chevron1"/>
    <dgm:cxn modelId="{BABED21E-EC63-664D-9897-DB925194884E}" type="presOf" srcId="{786E057A-07C6-8343-8CB9-C94DEC19B0BB}" destId="{A6C26BAB-A284-0B43-906D-751377F5446C}" srcOrd="0" destOrd="0" presId="urn:microsoft.com/office/officeart/2005/8/layout/chevron1"/>
    <dgm:cxn modelId="{ACB76DB7-D147-2140-AA8E-5CC8F089CF45}" srcId="{8F1DE167-B388-5B48-8733-3C2F48689057}" destId="{786E057A-07C6-8343-8CB9-C94DEC19B0BB}" srcOrd="2" destOrd="0" parTransId="{70D3975C-F522-2E4B-8BE6-DB0B1D7921E4}" sibTransId="{F853FA99-B390-F241-A55D-9C7A16D90EC8}"/>
    <dgm:cxn modelId="{E8430368-51EF-B242-9F2F-E0FAEA867745}" type="presParOf" srcId="{4D3B04C8-4CD6-C441-A562-951DABC0B27F}" destId="{666AA844-3720-4245-A2DA-613ABC9CCD30}" srcOrd="0" destOrd="0" presId="urn:microsoft.com/office/officeart/2005/8/layout/chevron1"/>
    <dgm:cxn modelId="{FDEC9635-80E9-DE41-A9FD-7B4D93853248}" type="presParOf" srcId="{4D3B04C8-4CD6-C441-A562-951DABC0B27F}" destId="{8AB8F692-5BD5-8648-B961-BE6FB0582140}" srcOrd="1" destOrd="0" presId="urn:microsoft.com/office/officeart/2005/8/layout/chevron1"/>
    <dgm:cxn modelId="{C39997F6-9C10-0842-A3F0-DFDA6CF2991D}" type="presParOf" srcId="{4D3B04C8-4CD6-C441-A562-951DABC0B27F}" destId="{4DE30D96-52DA-F045-88D6-746455960E86}" srcOrd="2" destOrd="0" presId="urn:microsoft.com/office/officeart/2005/8/layout/chevron1"/>
    <dgm:cxn modelId="{001296BE-7EC1-5A43-971C-F95F0ADEA6E7}" type="presParOf" srcId="{4D3B04C8-4CD6-C441-A562-951DABC0B27F}" destId="{DCBA1724-0B09-934F-8DCB-B741C1D8713E}" srcOrd="3" destOrd="0" presId="urn:microsoft.com/office/officeart/2005/8/layout/chevron1"/>
    <dgm:cxn modelId="{B1EF5A7F-BF74-9D4B-AADF-A53A1BC25411}" type="presParOf" srcId="{4D3B04C8-4CD6-C441-A562-951DABC0B27F}" destId="{A6C26BAB-A284-0B43-906D-751377F5446C}" srcOrd="4" destOrd="0" presId="urn:microsoft.com/office/officeart/2005/8/layout/chevron1"/>
  </dgm:cxnLst>
  <dgm:bg>
    <a:effectLst>
      <a:softEdge rad="1524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ADD03-CF28-4D42-B716-D02570F1701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737A3-A669-164D-B89F-C2D1F9B925FD}">
      <dgm:prSet phldrT="[Text]"/>
      <dgm:spPr/>
      <dgm:t>
        <a:bodyPr/>
        <a:lstStyle/>
        <a:p>
          <a:r>
            <a:rPr lang="en-US" dirty="0"/>
            <a:t>Criteria can be classified into:</a:t>
          </a:r>
        </a:p>
      </dgm:t>
    </dgm:pt>
    <dgm:pt modelId="{29BDAA69-80F0-6F4B-9D6F-2AB8E11FFBBE}" type="parTrans" cxnId="{501B010E-2B06-6044-92D5-79A7AA7B84B2}">
      <dgm:prSet/>
      <dgm:spPr/>
      <dgm:t>
        <a:bodyPr/>
        <a:lstStyle/>
        <a:p>
          <a:endParaRPr lang="en-US"/>
        </a:p>
      </dgm:t>
    </dgm:pt>
    <dgm:pt modelId="{41CD046D-A3FA-644A-B69E-E23685407466}" type="sibTrans" cxnId="{501B010E-2B06-6044-92D5-79A7AA7B84B2}">
      <dgm:prSet/>
      <dgm:spPr/>
      <dgm:t>
        <a:bodyPr/>
        <a:lstStyle/>
        <a:p>
          <a:endParaRPr lang="en-US"/>
        </a:p>
      </dgm:t>
    </dgm:pt>
    <dgm:pt modelId="{7FFE5A6B-E193-8D48-A4A7-7D2D2332B8F7}">
      <dgm:prSet/>
      <dgm:spPr/>
      <dgm:t>
        <a:bodyPr/>
        <a:lstStyle/>
        <a:p>
          <a:r>
            <a:rPr lang="en-US" dirty="0"/>
            <a:t>Performance-related</a:t>
          </a:r>
        </a:p>
      </dgm:t>
    </dgm:pt>
    <dgm:pt modelId="{1E419DEE-3991-D549-91FA-DB17020A9242}" type="parTrans" cxnId="{3C4C7B54-9BFC-9245-BE17-A35B75BACA96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E92B3E93-58C5-2947-A940-6DD394281A10}" type="sibTrans" cxnId="{3C4C7B54-9BFC-9245-BE17-A35B75BACA96}">
      <dgm:prSet/>
      <dgm:spPr/>
      <dgm:t>
        <a:bodyPr/>
        <a:lstStyle/>
        <a:p>
          <a:endParaRPr lang="en-US"/>
        </a:p>
      </dgm:t>
    </dgm:pt>
    <dgm:pt modelId="{4627CC2D-E830-8941-A9CA-6CC9D3ED3540}">
      <dgm:prSet/>
      <dgm:spPr/>
      <dgm:t>
        <a:bodyPr/>
        <a:lstStyle/>
        <a:p>
          <a:r>
            <a:rPr lang="en-US"/>
            <a:t>quantitative</a:t>
          </a:r>
          <a:endParaRPr lang="en-US" dirty="0"/>
        </a:p>
      </dgm:t>
    </dgm:pt>
    <dgm:pt modelId="{244C79BC-75FF-6E4C-B44D-DF61C829BAC0}" type="parTrans" cxnId="{8A52CA41-42EF-0E48-9173-3DC9776F2E53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E83147FE-BEBD-5840-8CA7-D308DB494BA8}" type="sibTrans" cxnId="{8A52CA41-42EF-0E48-9173-3DC9776F2E53}">
      <dgm:prSet/>
      <dgm:spPr/>
      <dgm:t>
        <a:bodyPr/>
        <a:lstStyle/>
        <a:p>
          <a:endParaRPr lang="en-US"/>
        </a:p>
      </dgm:t>
    </dgm:pt>
    <dgm:pt modelId="{A27E3963-FC5B-394E-9399-D88985B2932F}">
      <dgm:prSet/>
      <dgm:spPr/>
      <dgm:t>
        <a:bodyPr/>
        <a:lstStyle/>
        <a:p>
          <a:r>
            <a:rPr lang="en-US"/>
            <a:t>easily measured</a:t>
          </a:r>
          <a:endParaRPr lang="en-US" dirty="0"/>
        </a:p>
      </dgm:t>
    </dgm:pt>
    <dgm:pt modelId="{37FB7A77-AEA7-AD46-A0E6-C9A8333E0BD9}" type="parTrans" cxnId="{0C29799E-AA63-E546-BEBA-E6168386F10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D778FFB7-A839-6C40-BC7E-19024E629116}" type="sibTrans" cxnId="{0C29799E-AA63-E546-BEBA-E6168386F10E}">
      <dgm:prSet/>
      <dgm:spPr/>
      <dgm:t>
        <a:bodyPr/>
        <a:lstStyle/>
        <a:p>
          <a:endParaRPr lang="en-US"/>
        </a:p>
      </dgm:t>
    </dgm:pt>
    <dgm:pt modelId="{47862039-3BA1-164C-85D3-82B3ACAB9ABC}">
      <dgm:prSet/>
      <dgm:spPr/>
      <dgm:t>
        <a:bodyPr/>
        <a:lstStyle/>
        <a:p>
          <a:r>
            <a:rPr lang="en-US" dirty="0"/>
            <a:t>Non-performance related</a:t>
          </a:r>
        </a:p>
      </dgm:t>
    </dgm:pt>
    <dgm:pt modelId="{D0EF65DB-995F-0149-BEA9-68065D98DE0E}" type="parTrans" cxnId="{77BA37A4-ABE0-C448-9957-F6BEB5F179D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8B986C98-E167-B141-9D87-F3620EB5BA0A}" type="sibTrans" cxnId="{77BA37A4-ABE0-C448-9957-F6BEB5F179D7}">
      <dgm:prSet/>
      <dgm:spPr/>
      <dgm:t>
        <a:bodyPr/>
        <a:lstStyle/>
        <a:p>
          <a:endParaRPr lang="en-US"/>
        </a:p>
      </dgm:t>
    </dgm:pt>
    <dgm:pt modelId="{75DC0DF0-239B-D54A-A378-75701404FF29}">
      <dgm:prSet/>
      <dgm:spPr/>
      <dgm:t>
        <a:bodyPr/>
        <a:lstStyle/>
        <a:p>
          <a:r>
            <a:rPr lang="en-NZ"/>
            <a:t>qualitative</a:t>
          </a:r>
          <a:endParaRPr lang="en-US" dirty="0"/>
        </a:p>
      </dgm:t>
    </dgm:pt>
    <dgm:pt modelId="{40490A03-FB31-5D4E-BBB5-AB615DD9A181}" type="parTrans" cxnId="{56D66BAC-C154-B546-927F-1E5F96F90F8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65F56368-DD65-AA45-9857-709AC46D119F}" type="sibTrans" cxnId="{56D66BAC-C154-B546-927F-1E5F96F90F84}">
      <dgm:prSet/>
      <dgm:spPr/>
      <dgm:t>
        <a:bodyPr/>
        <a:lstStyle/>
        <a:p>
          <a:endParaRPr lang="en-US"/>
        </a:p>
      </dgm:t>
    </dgm:pt>
    <dgm:pt modelId="{B2D96ABD-2ED4-6642-94B4-DE16BF8EF5DC}">
      <dgm:prSet/>
      <dgm:spPr/>
      <dgm:t>
        <a:bodyPr/>
        <a:lstStyle/>
        <a:p>
          <a:r>
            <a:rPr lang="en-US"/>
            <a:t>hard to measure</a:t>
          </a:r>
          <a:endParaRPr lang="en-US" dirty="0"/>
        </a:p>
      </dgm:t>
    </dgm:pt>
    <dgm:pt modelId="{1D69965A-A1BE-214C-A0F2-B8E85A64E9D7}" type="parTrans" cxnId="{679C0830-7152-6B4C-B938-583B938B2D9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71AD6BB-DE95-1846-9186-3371BC3B78EE}" type="sibTrans" cxnId="{679C0830-7152-6B4C-B938-583B938B2D9B}">
      <dgm:prSet/>
      <dgm:spPr/>
      <dgm:t>
        <a:bodyPr/>
        <a:lstStyle/>
        <a:p>
          <a:endParaRPr lang="en-US"/>
        </a:p>
      </dgm:t>
    </dgm:pt>
    <dgm:pt modelId="{196CB068-6783-D649-A4AF-F02EA51285E3}" type="pres">
      <dgm:prSet presAssocID="{249ADD03-CF28-4D42-B716-D02570F170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C1AD5F-4998-B54D-81B8-A790DC586BF6}" type="pres">
      <dgm:prSet presAssocID="{C89737A3-A669-164D-B89F-C2D1F9B925FD}" presName="hierRoot1" presStyleCnt="0"/>
      <dgm:spPr/>
    </dgm:pt>
    <dgm:pt modelId="{B2287179-FCE1-5048-ABC9-2E4E97011E11}" type="pres">
      <dgm:prSet presAssocID="{C89737A3-A669-164D-B89F-C2D1F9B925FD}" presName="composite" presStyleCnt="0"/>
      <dgm:spPr/>
    </dgm:pt>
    <dgm:pt modelId="{9EB50CE1-088C-684E-B1F5-1BDB342321F1}" type="pres">
      <dgm:prSet presAssocID="{C89737A3-A669-164D-B89F-C2D1F9B925FD}" presName="background" presStyleLbl="node0" presStyleIdx="0" presStyleCnt="1"/>
      <dgm:spPr/>
    </dgm:pt>
    <dgm:pt modelId="{4693DA4B-B99E-B64F-B5C9-AF6FE5480C73}" type="pres">
      <dgm:prSet presAssocID="{C89737A3-A669-164D-B89F-C2D1F9B925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2C977-E89A-3643-8D65-F9525F5FF117}" type="pres">
      <dgm:prSet presAssocID="{C89737A3-A669-164D-B89F-C2D1F9B925FD}" presName="hierChild2" presStyleCnt="0"/>
      <dgm:spPr/>
    </dgm:pt>
    <dgm:pt modelId="{532FE228-F493-4041-8FD9-25F2D05BF23F}" type="pres">
      <dgm:prSet presAssocID="{1E419DEE-3991-D549-91FA-DB17020A924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70159CD-AC04-434C-AEA7-9A4537E19993}" type="pres">
      <dgm:prSet presAssocID="{7FFE5A6B-E193-8D48-A4A7-7D2D2332B8F7}" presName="hierRoot2" presStyleCnt="0"/>
      <dgm:spPr/>
    </dgm:pt>
    <dgm:pt modelId="{3CB49F2F-4752-2148-8C6A-8D66446EB6E3}" type="pres">
      <dgm:prSet presAssocID="{7FFE5A6B-E193-8D48-A4A7-7D2D2332B8F7}" presName="composite2" presStyleCnt="0"/>
      <dgm:spPr/>
    </dgm:pt>
    <dgm:pt modelId="{C27BA367-92FE-F047-A643-F22FD292C223}" type="pres">
      <dgm:prSet presAssocID="{7FFE5A6B-E193-8D48-A4A7-7D2D2332B8F7}" presName="background2" presStyleLbl="node2" presStyleIdx="0" presStyleCnt="2"/>
      <dgm:spPr/>
    </dgm:pt>
    <dgm:pt modelId="{91F3BB07-984F-5C4A-B3DB-9D5C935CA639}" type="pres">
      <dgm:prSet presAssocID="{7FFE5A6B-E193-8D48-A4A7-7D2D2332B8F7}" presName="text2" presStyleLbl="fgAcc2" presStyleIdx="0" presStyleCnt="2" custScaleX="191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F6957-F3F0-E541-833E-88D8FF491A3F}" type="pres">
      <dgm:prSet presAssocID="{7FFE5A6B-E193-8D48-A4A7-7D2D2332B8F7}" presName="hierChild3" presStyleCnt="0"/>
      <dgm:spPr/>
    </dgm:pt>
    <dgm:pt modelId="{E1FAB45A-3A3E-354A-AEB6-1A4FD81F66BE}" type="pres">
      <dgm:prSet presAssocID="{244C79BC-75FF-6E4C-B44D-DF61C829BAC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9D936F0-C903-174B-A089-E7DB7E9759CF}" type="pres">
      <dgm:prSet presAssocID="{4627CC2D-E830-8941-A9CA-6CC9D3ED3540}" presName="hierRoot3" presStyleCnt="0"/>
      <dgm:spPr/>
    </dgm:pt>
    <dgm:pt modelId="{550735CD-C30C-2F4E-B217-CBD6CA48EA0E}" type="pres">
      <dgm:prSet presAssocID="{4627CC2D-E830-8941-A9CA-6CC9D3ED3540}" presName="composite3" presStyleCnt="0"/>
      <dgm:spPr/>
    </dgm:pt>
    <dgm:pt modelId="{5729489C-8499-B549-A7AB-1D9E6D188049}" type="pres">
      <dgm:prSet presAssocID="{4627CC2D-E830-8941-A9CA-6CC9D3ED3540}" presName="background3" presStyleLbl="node3" presStyleIdx="0" presStyleCnt="4"/>
      <dgm:spPr/>
    </dgm:pt>
    <dgm:pt modelId="{EEF7B55A-F44A-C04E-878B-509894A3B254}" type="pres">
      <dgm:prSet presAssocID="{4627CC2D-E830-8941-A9CA-6CC9D3ED354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AD948-347C-E448-A6C9-9691945A666F}" type="pres">
      <dgm:prSet presAssocID="{4627CC2D-E830-8941-A9CA-6CC9D3ED3540}" presName="hierChild4" presStyleCnt="0"/>
      <dgm:spPr/>
    </dgm:pt>
    <dgm:pt modelId="{ACA31F55-4FAB-6849-87CC-F4B4975148FE}" type="pres">
      <dgm:prSet presAssocID="{37FB7A77-AEA7-AD46-A0E6-C9A8333E0BD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1F2D546-1573-4649-A8AD-0D1A7914FCC7}" type="pres">
      <dgm:prSet presAssocID="{A27E3963-FC5B-394E-9399-D88985B2932F}" presName="hierRoot3" presStyleCnt="0"/>
      <dgm:spPr/>
    </dgm:pt>
    <dgm:pt modelId="{F6756088-524E-5F42-8134-EAA3757B7920}" type="pres">
      <dgm:prSet presAssocID="{A27E3963-FC5B-394E-9399-D88985B2932F}" presName="composite3" presStyleCnt="0"/>
      <dgm:spPr/>
    </dgm:pt>
    <dgm:pt modelId="{A842DFCB-14B6-3845-B54E-FC0634B026C0}" type="pres">
      <dgm:prSet presAssocID="{A27E3963-FC5B-394E-9399-D88985B2932F}" presName="background3" presStyleLbl="node3" presStyleIdx="1" presStyleCnt="4"/>
      <dgm:spPr/>
    </dgm:pt>
    <dgm:pt modelId="{429FADA5-6796-114A-A660-A3934C1C1B94}" type="pres">
      <dgm:prSet presAssocID="{A27E3963-FC5B-394E-9399-D88985B2932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F18BDF-912C-EE48-869F-F435CBC9B3BF}" type="pres">
      <dgm:prSet presAssocID="{A27E3963-FC5B-394E-9399-D88985B2932F}" presName="hierChild4" presStyleCnt="0"/>
      <dgm:spPr/>
    </dgm:pt>
    <dgm:pt modelId="{9E1C7EB2-94B3-C349-AD95-C3AB367E4B7A}" type="pres">
      <dgm:prSet presAssocID="{D0EF65DB-995F-0149-BEA9-68065D98DE0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30569B1-FEDB-7F41-8D37-7A5A560CD6E1}" type="pres">
      <dgm:prSet presAssocID="{47862039-3BA1-164C-85D3-82B3ACAB9ABC}" presName="hierRoot2" presStyleCnt="0"/>
      <dgm:spPr/>
    </dgm:pt>
    <dgm:pt modelId="{4C2F2DD1-62AE-DC49-968F-FDF312C52974}" type="pres">
      <dgm:prSet presAssocID="{47862039-3BA1-164C-85D3-82B3ACAB9ABC}" presName="composite2" presStyleCnt="0"/>
      <dgm:spPr/>
    </dgm:pt>
    <dgm:pt modelId="{742444C6-C9F1-774B-8C05-41FC48E915ED}" type="pres">
      <dgm:prSet presAssocID="{47862039-3BA1-164C-85D3-82B3ACAB9ABC}" presName="background2" presStyleLbl="node2" presStyleIdx="1" presStyleCnt="2"/>
      <dgm:spPr/>
    </dgm:pt>
    <dgm:pt modelId="{AF0E3303-E12F-304C-9EE5-63D631C35B6B}" type="pres">
      <dgm:prSet presAssocID="{47862039-3BA1-164C-85D3-82B3ACAB9ABC}" presName="text2" presStyleLbl="fgAcc2" presStyleIdx="1" presStyleCnt="2" custScaleX="170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22838-B14F-F34D-8702-F9E13214DDF8}" type="pres">
      <dgm:prSet presAssocID="{47862039-3BA1-164C-85D3-82B3ACAB9ABC}" presName="hierChild3" presStyleCnt="0"/>
      <dgm:spPr/>
    </dgm:pt>
    <dgm:pt modelId="{FBB58091-7F3C-6643-934B-D47EBD468A62}" type="pres">
      <dgm:prSet presAssocID="{40490A03-FB31-5D4E-BBB5-AB615DD9A18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C8F905EE-EF08-184D-BB71-674E41A0152E}" type="pres">
      <dgm:prSet presAssocID="{75DC0DF0-239B-D54A-A378-75701404FF29}" presName="hierRoot3" presStyleCnt="0"/>
      <dgm:spPr/>
    </dgm:pt>
    <dgm:pt modelId="{EBE38DF6-BBD8-D246-93EA-C537A00167DA}" type="pres">
      <dgm:prSet presAssocID="{75DC0DF0-239B-D54A-A378-75701404FF29}" presName="composite3" presStyleCnt="0"/>
      <dgm:spPr/>
    </dgm:pt>
    <dgm:pt modelId="{5C1E0D6E-21AB-134A-B443-0A5F99EF9A0C}" type="pres">
      <dgm:prSet presAssocID="{75DC0DF0-239B-D54A-A378-75701404FF29}" presName="background3" presStyleLbl="node3" presStyleIdx="2" presStyleCnt="4"/>
      <dgm:spPr/>
    </dgm:pt>
    <dgm:pt modelId="{3537DBD8-DDD0-5D42-B89A-90AD8C28A900}" type="pres">
      <dgm:prSet presAssocID="{75DC0DF0-239B-D54A-A378-75701404FF2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A7FB79-0933-6D4A-86D4-11855EB44786}" type="pres">
      <dgm:prSet presAssocID="{75DC0DF0-239B-D54A-A378-75701404FF29}" presName="hierChild4" presStyleCnt="0"/>
      <dgm:spPr/>
    </dgm:pt>
    <dgm:pt modelId="{B6D7AD82-6020-7443-9ADA-8FBE90976EFE}" type="pres">
      <dgm:prSet presAssocID="{1D69965A-A1BE-214C-A0F2-B8E85A64E9D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2FD4213-409B-9146-874E-7A0333F7CFA8}" type="pres">
      <dgm:prSet presAssocID="{B2D96ABD-2ED4-6642-94B4-DE16BF8EF5DC}" presName="hierRoot3" presStyleCnt="0"/>
      <dgm:spPr/>
    </dgm:pt>
    <dgm:pt modelId="{10EAA6F1-C4F2-2B46-9547-3DAB07955136}" type="pres">
      <dgm:prSet presAssocID="{B2D96ABD-2ED4-6642-94B4-DE16BF8EF5DC}" presName="composite3" presStyleCnt="0"/>
      <dgm:spPr/>
    </dgm:pt>
    <dgm:pt modelId="{4F8DA242-FD46-DD41-816F-0663C9FE9BDE}" type="pres">
      <dgm:prSet presAssocID="{B2D96ABD-2ED4-6642-94B4-DE16BF8EF5DC}" presName="background3" presStyleLbl="node3" presStyleIdx="3" presStyleCnt="4"/>
      <dgm:spPr/>
    </dgm:pt>
    <dgm:pt modelId="{78949ABC-4921-D24E-8101-77ADD1F39A52}" type="pres">
      <dgm:prSet presAssocID="{B2D96ABD-2ED4-6642-94B4-DE16BF8EF5D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BB377-E6AE-2640-BA1B-E40F5F4C4718}" type="pres">
      <dgm:prSet presAssocID="{B2D96ABD-2ED4-6642-94B4-DE16BF8EF5DC}" presName="hierChild4" presStyleCnt="0"/>
      <dgm:spPr/>
    </dgm:pt>
  </dgm:ptLst>
  <dgm:cxnLst>
    <dgm:cxn modelId="{0C29799E-AA63-E546-BEBA-E6168386F10E}" srcId="{7FFE5A6B-E193-8D48-A4A7-7D2D2332B8F7}" destId="{A27E3963-FC5B-394E-9399-D88985B2932F}" srcOrd="1" destOrd="0" parTransId="{37FB7A77-AEA7-AD46-A0E6-C9A8333E0BD9}" sibTransId="{D778FFB7-A839-6C40-BC7E-19024E629116}"/>
    <dgm:cxn modelId="{2CF8CED7-6277-F44D-A810-E76174A1C147}" type="presOf" srcId="{1D69965A-A1BE-214C-A0F2-B8E85A64E9D7}" destId="{B6D7AD82-6020-7443-9ADA-8FBE90976EFE}" srcOrd="0" destOrd="0" presId="urn:microsoft.com/office/officeart/2005/8/layout/hierarchy1"/>
    <dgm:cxn modelId="{679C0830-7152-6B4C-B938-583B938B2D9B}" srcId="{47862039-3BA1-164C-85D3-82B3ACAB9ABC}" destId="{B2D96ABD-2ED4-6642-94B4-DE16BF8EF5DC}" srcOrd="1" destOrd="0" parTransId="{1D69965A-A1BE-214C-A0F2-B8E85A64E9D7}" sibTransId="{571AD6BB-DE95-1846-9186-3371BC3B78EE}"/>
    <dgm:cxn modelId="{501B010E-2B06-6044-92D5-79A7AA7B84B2}" srcId="{249ADD03-CF28-4D42-B716-D02570F17010}" destId="{C89737A3-A669-164D-B89F-C2D1F9B925FD}" srcOrd="0" destOrd="0" parTransId="{29BDAA69-80F0-6F4B-9D6F-2AB8E11FFBBE}" sibTransId="{41CD046D-A3FA-644A-B69E-E23685407466}"/>
    <dgm:cxn modelId="{170991A6-2592-9642-9301-972F899E3CBC}" type="presOf" srcId="{C89737A3-A669-164D-B89F-C2D1F9B925FD}" destId="{4693DA4B-B99E-B64F-B5C9-AF6FE5480C73}" srcOrd="0" destOrd="0" presId="urn:microsoft.com/office/officeart/2005/8/layout/hierarchy1"/>
    <dgm:cxn modelId="{29059523-C95E-EA4D-8E81-934E8281D18B}" type="presOf" srcId="{D0EF65DB-995F-0149-BEA9-68065D98DE0E}" destId="{9E1C7EB2-94B3-C349-AD95-C3AB367E4B7A}" srcOrd="0" destOrd="0" presId="urn:microsoft.com/office/officeart/2005/8/layout/hierarchy1"/>
    <dgm:cxn modelId="{8A52CA41-42EF-0E48-9173-3DC9776F2E53}" srcId="{7FFE5A6B-E193-8D48-A4A7-7D2D2332B8F7}" destId="{4627CC2D-E830-8941-A9CA-6CC9D3ED3540}" srcOrd="0" destOrd="0" parTransId="{244C79BC-75FF-6E4C-B44D-DF61C829BAC0}" sibTransId="{E83147FE-BEBD-5840-8CA7-D308DB494BA8}"/>
    <dgm:cxn modelId="{0B74573E-A956-7E40-8D7E-0064B0D7D0AD}" type="presOf" srcId="{B2D96ABD-2ED4-6642-94B4-DE16BF8EF5DC}" destId="{78949ABC-4921-D24E-8101-77ADD1F39A52}" srcOrd="0" destOrd="0" presId="urn:microsoft.com/office/officeart/2005/8/layout/hierarchy1"/>
    <dgm:cxn modelId="{1D36C671-2011-9344-BFF9-923DD031351A}" type="presOf" srcId="{244C79BC-75FF-6E4C-B44D-DF61C829BAC0}" destId="{E1FAB45A-3A3E-354A-AEB6-1A4FD81F66BE}" srcOrd="0" destOrd="0" presId="urn:microsoft.com/office/officeart/2005/8/layout/hierarchy1"/>
    <dgm:cxn modelId="{16B75209-2CE2-CA4B-A9B6-149CE7B22AA6}" type="presOf" srcId="{1E419DEE-3991-D549-91FA-DB17020A9242}" destId="{532FE228-F493-4041-8FD9-25F2D05BF23F}" srcOrd="0" destOrd="0" presId="urn:microsoft.com/office/officeart/2005/8/layout/hierarchy1"/>
    <dgm:cxn modelId="{2AAB2F6C-ED12-5642-A408-638D5E35F732}" type="presOf" srcId="{7FFE5A6B-E193-8D48-A4A7-7D2D2332B8F7}" destId="{91F3BB07-984F-5C4A-B3DB-9D5C935CA639}" srcOrd="0" destOrd="0" presId="urn:microsoft.com/office/officeart/2005/8/layout/hierarchy1"/>
    <dgm:cxn modelId="{56D66BAC-C154-B546-927F-1E5F96F90F84}" srcId="{47862039-3BA1-164C-85D3-82B3ACAB9ABC}" destId="{75DC0DF0-239B-D54A-A378-75701404FF29}" srcOrd="0" destOrd="0" parTransId="{40490A03-FB31-5D4E-BBB5-AB615DD9A181}" sibTransId="{65F56368-DD65-AA45-9857-709AC46D119F}"/>
    <dgm:cxn modelId="{EAA5F1B0-8533-424C-9EA6-CFED46E61017}" type="presOf" srcId="{40490A03-FB31-5D4E-BBB5-AB615DD9A181}" destId="{FBB58091-7F3C-6643-934B-D47EBD468A62}" srcOrd="0" destOrd="0" presId="urn:microsoft.com/office/officeart/2005/8/layout/hierarchy1"/>
    <dgm:cxn modelId="{1000B0D3-4A8B-A44C-A614-210A10799103}" type="presOf" srcId="{249ADD03-CF28-4D42-B716-D02570F17010}" destId="{196CB068-6783-D649-A4AF-F02EA51285E3}" srcOrd="0" destOrd="0" presId="urn:microsoft.com/office/officeart/2005/8/layout/hierarchy1"/>
    <dgm:cxn modelId="{77BA37A4-ABE0-C448-9957-F6BEB5F179D7}" srcId="{C89737A3-A669-164D-B89F-C2D1F9B925FD}" destId="{47862039-3BA1-164C-85D3-82B3ACAB9ABC}" srcOrd="1" destOrd="0" parTransId="{D0EF65DB-995F-0149-BEA9-68065D98DE0E}" sibTransId="{8B986C98-E167-B141-9D87-F3620EB5BA0A}"/>
    <dgm:cxn modelId="{7988774B-04ED-B749-A138-081F8EC97757}" type="presOf" srcId="{37FB7A77-AEA7-AD46-A0E6-C9A8333E0BD9}" destId="{ACA31F55-4FAB-6849-87CC-F4B4975148FE}" srcOrd="0" destOrd="0" presId="urn:microsoft.com/office/officeart/2005/8/layout/hierarchy1"/>
    <dgm:cxn modelId="{EA6C75E3-8E9F-9A4F-A05E-07707C174289}" type="presOf" srcId="{4627CC2D-E830-8941-A9CA-6CC9D3ED3540}" destId="{EEF7B55A-F44A-C04E-878B-509894A3B254}" srcOrd="0" destOrd="0" presId="urn:microsoft.com/office/officeart/2005/8/layout/hierarchy1"/>
    <dgm:cxn modelId="{5A808136-7F8E-3C40-A736-E2B08542C0DC}" type="presOf" srcId="{A27E3963-FC5B-394E-9399-D88985B2932F}" destId="{429FADA5-6796-114A-A660-A3934C1C1B94}" srcOrd="0" destOrd="0" presId="urn:microsoft.com/office/officeart/2005/8/layout/hierarchy1"/>
    <dgm:cxn modelId="{32136005-211F-834B-A282-93B1FA15BB5B}" type="presOf" srcId="{47862039-3BA1-164C-85D3-82B3ACAB9ABC}" destId="{AF0E3303-E12F-304C-9EE5-63D631C35B6B}" srcOrd="0" destOrd="0" presId="urn:microsoft.com/office/officeart/2005/8/layout/hierarchy1"/>
    <dgm:cxn modelId="{3C4C7B54-9BFC-9245-BE17-A35B75BACA96}" srcId="{C89737A3-A669-164D-B89F-C2D1F9B925FD}" destId="{7FFE5A6B-E193-8D48-A4A7-7D2D2332B8F7}" srcOrd="0" destOrd="0" parTransId="{1E419DEE-3991-D549-91FA-DB17020A9242}" sibTransId="{E92B3E93-58C5-2947-A940-6DD394281A10}"/>
    <dgm:cxn modelId="{DD14B39A-6C31-B74B-869F-D99D7BA68E0A}" type="presOf" srcId="{75DC0DF0-239B-D54A-A378-75701404FF29}" destId="{3537DBD8-DDD0-5D42-B89A-90AD8C28A900}" srcOrd="0" destOrd="0" presId="urn:microsoft.com/office/officeart/2005/8/layout/hierarchy1"/>
    <dgm:cxn modelId="{32D383DD-0EC2-B444-BE55-C40FB9601EB9}" type="presParOf" srcId="{196CB068-6783-D649-A4AF-F02EA51285E3}" destId="{28C1AD5F-4998-B54D-81B8-A790DC586BF6}" srcOrd="0" destOrd="0" presId="urn:microsoft.com/office/officeart/2005/8/layout/hierarchy1"/>
    <dgm:cxn modelId="{743C5CD7-1488-0E41-8848-F90015BE3A2E}" type="presParOf" srcId="{28C1AD5F-4998-B54D-81B8-A790DC586BF6}" destId="{B2287179-FCE1-5048-ABC9-2E4E97011E11}" srcOrd="0" destOrd="0" presId="urn:microsoft.com/office/officeart/2005/8/layout/hierarchy1"/>
    <dgm:cxn modelId="{97D84D17-0EFB-114A-BFEF-C69B893E8CCD}" type="presParOf" srcId="{B2287179-FCE1-5048-ABC9-2E4E97011E11}" destId="{9EB50CE1-088C-684E-B1F5-1BDB342321F1}" srcOrd="0" destOrd="0" presId="urn:microsoft.com/office/officeart/2005/8/layout/hierarchy1"/>
    <dgm:cxn modelId="{2F7EE6AB-B941-F345-9C94-632D2D7CA87F}" type="presParOf" srcId="{B2287179-FCE1-5048-ABC9-2E4E97011E11}" destId="{4693DA4B-B99E-B64F-B5C9-AF6FE5480C73}" srcOrd="1" destOrd="0" presId="urn:microsoft.com/office/officeart/2005/8/layout/hierarchy1"/>
    <dgm:cxn modelId="{3C0F56EE-86E2-7947-8035-8194F348112D}" type="presParOf" srcId="{28C1AD5F-4998-B54D-81B8-A790DC586BF6}" destId="{96B2C977-E89A-3643-8D65-F9525F5FF117}" srcOrd="1" destOrd="0" presId="urn:microsoft.com/office/officeart/2005/8/layout/hierarchy1"/>
    <dgm:cxn modelId="{F97B1554-00B4-C04F-BF20-3D4C20384C1D}" type="presParOf" srcId="{96B2C977-E89A-3643-8D65-F9525F5FF117}" destId="{532FE228-F493-4041-8FD9-25F2D05BF23F}" srcOrd="0" destOrd="0" presId="urn:microsoft.com/office/officeart/2005/8/layout/hierarchy1"/>
    <dgm:cxn modelId="{22A80149-F914-4B4F-A8D5-8A963883CA37}" type="presParOf" srcId="{96B2C977-E89A-3643-8D65-F9525F5FF117}" destId="{F70159CD-AC04-434C-AEA7-9A4537E19993}" srcOrd="1" destOrd="0" presId="urn:microsoft.com/office/officeart/2005/8/layout/hierarchy1"/>
    <dgm:cxn modelId="{C115C93F-A2A1-8047-A9CF-68A756C10115}" type="presParOf" srcId="{F70159CD-AC04-434C-AEA7-9A4537E19993}" destId="{3CB49F2F-4752-2148-8C6A-8D66446EB6E3}" srcOrd="0" destOrd="0" presId="urn:microsoft.com/office/officeart/2005/8/layout/hierarchy1"/>
    <dgm:cxn modelId="{37EB5D9D-7F6D-F746-8562-8B2FA7E5CB3F}" type="presParOf" srcId="{3CB49F2F-4752-2148-8C6A-8D66446EB6E3}" destId="{C27BA367-92FE-F047-A643-F22FD292C223}" srcOrd="0" destOrd="0" presId="urn:microsoft.com/office/officeart/2005/8/layout/hierarchy1"/>
    <dgm:cxn modelId="{0E2FDAF5-CD61-6D46-9886-F62B9CF6F41D}" type="presParOf" srcId="{3CB49F2F-4752-2148-8C6A-8D66446EB6E3}" destId="{91F3BB07-984F-5C4A-B3DB-9D5C935CA639}" srcOrd="1" destOrd="0" presId="urn:microsoft.com/office/officeart/2005/8/layout/hierarchy1"/>
    <dgm:cxn modelId="{9CD098C0-B148-6041-808B-298F5C05BEC9}" type="presParOf" srcId="{F70159CD-AC04-434C-AEA7-9A4537E19993}" destId="{6F2F6957-F3F0-E541-833E-88D8FF491A3F}" srcOrd="1" destOrd="0" presId="urn:microsoft.com/office/officeart/2005/8/layout/hierarchy1"/>
    <dgm:cxn modelId="{98DAF97B-AB8E-E649-82DE-BFCDDEB0FE35}" type="presParOf" srcId="{6F2F6957-F3F0-E541-833E-88D8FF491A3F}" destId="{E1FAB45A-3A3E-354A-AEB6-1A4FD81F66BE}" srcOrd="0" destOrd="0" presId="urn:microsoft.com/office/officeart/2005/8/layout/hierarchy1"/>
    <dgm:cxn modelId="{3814B2FB-990B-2443-A148-DEA37083D5AA}" type="presParOf" srcId="{6F2F6957-F3F0-E541-833E-88D8FF491A3F}" destId="{59D936F0-C903-174B-A089-E7DB7E9759CF}" srcOrd="1" destOrd="0" presId="urn:microsoft.com/office/officeart/2005/8/layout/hierarchy1"/>
    <dgm:cxn modelId="{445B8EF4-F715-6544-A0CE-F490A1908208}" type="presParOf" srcId="{59D936F0-C903-174B-A089-E7DB7E9759CF}" destId="{550735CD-C30C-2F4E-B217-CBD6CA48EA0E}" srcOrd="0" destOrd="0" presId="urn:microsoft.com/office/officeart/2005/8/layout/hierarchy1"/>
    <dgm:cxn modelId="{05FCCA10-069A-AD4C-8C57-92F71C635C8D}" type="presParOf" srcId="{550735CD-C30C-2F4E-B217-CBD6CA48EA0E}" destId="{5729489C-8499-B549-A7AB-1D9E6D188049}" srcOrd="0" destOrd="0" presId="urn:microsoft.com/office/officeart/2005/8/layout/hierarchy1"/>
    <dgm:cxn modelId="{73E88FEE-41F5-6D4D-9CF5-4382294ABDA4}" type="presParOf" srcId="{550735CD-C30C-2F4E-B217-CBD6CA48EA0E}" destId="{EEF7B55A-F44A-C04E-878B-509894A3B254}" srcOrd="1" destOrd="0" presId="urn:microsoft.com/office/officeart/2005/8/layout/hierarchy1"/>
    <dgm:cxn modelId="{EF040F69-3AC3-3449-875F-D6FB334D438D}" type="presParOf" srcId="{59D936F0-C903-174B-A089-E7DB7E9759CF}" destId="{947AD948-347C-E448-A6C9-9691945A666F}" srcOrd="1" destOrd="0" presId="urn:microsoft.com/office/officeart/2005/8/layout/hierarchy1"/>
    <dgm:cxn modelId="{B2A6054E-1B15-534B-926E-BB7D996BFD17}" type="presParOf" srcId="{6F2F6957-F3F0-E541-833E-88D8FF491A3F}" destId="{ACA31F55-4FAB-6849-87CC-F4B4975148FE}" srcOrd="2" destOrd="0" presId="urn:microsoft.com/office/officeart/2005/8/layout/hierarchy1"/>
    <dgm:cxn modelId="{57AD3E1B-B0F4-9846-8951-543983BDAAF1}" type="presParOf" srcId="{6F2F6957-F3F0-E541-833E-88D8FF491A3F}" destId="{51F2D546-1573-4649-A8AD-0D1A7914FCC7}" srcOrd="3" destOrd="0" presId="urn:microsoft.com/office/officeart/2005/8/layout/hierarchy1"/>
    <dgm:cxn modelId="{C1EFC0F4-36BE-C34D-BD48-7000F901CF41}" type="presParOf" srcId="{51F2D546-1573-4649-A8AD-0D1A7914FCC7}" destId="{F6756088-524E-5F42-8134-EAA3757B7920}" srcOrd="0" destOrd="0" presId="urn:microsoft.com/office/officeart/2005/8/layout/hierarchy1"/>
    <dgm:cxn modelId="{45906D5F-C494-2D49-AF1B-5CAC029DFD7E}" type="presParOf" srcId="{F6756088-524E-5F42-8134-EAA3757B7920}" destId="{A842DFCB-14B6-3845-B54E-FC0634B026C0}" srcOrd="0" destOrd="0" presId="urn:microsoft.com/office/officeart/2005/8/layout/hierarchy1"/>
    <dgm:cxn modelId="{AC8BCC06-FD87-1B4E-BFDB-64E876A3BA56}" type="presParOf" srcId="{F6756088-524E-5F42-8134-EAA3757B7920}" destId="{429FADA5-6796-114A-A660-A3934C1C1B94}" srcOrd="1" destOrd="0" presId="urn:microsoft.com/office/officeart/2005/8/layout/hierarchy1"/>
    <dgm:cxn modelId="{C1D64852-6478-A646-985A-88BA6F3E3EF9}" type="presParOf" srcId="{51F2D546-1573-4649-A8AD-0D1A7914FCC7}" destId="{12F18BDF-912C-EE48-869F-F435CBC9B3BF}" srcOrd="1" destOrd="0" presId="urn:microsoft.com/office/officeart/2005/8/layout/hierarchy1"/>
    <dgm:cxn modelId="{84D1046E-1232-0E4F-95E4-DD0C31C1D7FA}" type="presParOf" srcId="{96B2C977-E89A-3643-8D65-F9525F5FF117}" destId="{9E1C7EB2-94B3-C349-AD95-C3AB367E4B7A}" srcOrd="2" destOrd="0" presId="urn:microsoft.com/office/officeart/2005/8/layout/hierarchy1"/>
    <dgm:cxn modelId="{D3954D3B-7F15-FA49-B152-F45A6CBBA51B}" type="presParOf" srcId="{96B2C977-E89A-3643-8D65-F9525F5FF117}" destId="{230569B1-FEDB-7F41-8D37-7A5A560CD6E1}" srcOrd="3" destOrd="0" presId="urn:microsoft.com/office/officeart/2005/8/layout/hierarchy1"/>
    <dgm:cxn modelId="{C5556AB9-C607-E743-8306-26B91088515D}" type="presParOf" srcId="{230569B1-FEDB-7F41-8D37-7A5A560CD6E1}" destId="{4C2F2DD1-62AE-DC49-968F-FDF312C52974}" srcOrd="0" destOrd="0" presId="urn:microsoft.com/office/officeart/2005/8/layout/hierarchy1"/>
    <dgm:cxn modelId="{2EB370AD-1B23-5943-9897-35004DFD5E71}" type="presParOf" srcId="{4C2F2DD1-62AE-DC49-968F-FDF312C52974}" destId="{742444C6-C9F1-774B-8C05-41FC48E915ED}" srcOrd="0" destOrd="0" presId="urn:microsoft.com/office/officeart/2005/8/layout/hierarchy1"/>
    <dgm:cxn modelId="{FC7C3866-C0D5-244C-A1EC-AD4A8C5F53F4}" type="presParOf" srcId="{4C2F2DD1-62AE-DC49-968F-FDF312C52974}" destId="{AF0E3303-E12F-304C-9EE5-63D631C35B6B}" srcOrd="1" destOrd="0" presId="urn:microsoft.com/office/officeart/2005/8/layout/hierarchy1"/>
    <dgm:cxn modelId="{1A7967D1-45C3-0D40-AC18-E66A537E5401}" type="presParOf" srcId="{230569B1-FEDB-7F41-8D37-7A5A560CD6E1}" destId="{48322838-B14F-F34D-8702-F9E13214DDF8}" srcOrd="1" destOrd="0" presId="urn:microsoft.com/office/officeart/2005/8/layout/hierarchy1"/>
    <dgm:cxn modelId="{4426A1E5-260B-824D-A23C-43459F9671A2}" type="presParOf" srcId="{48322838-B14F-F34D-8702-F9E13214DDF8}" destId="{FBB58091-7F3C-6643-934B-D47EBD468A62}" srcOrd="0" destOrd="0" presId="urn:microsoft.com/office/officeart/2005/8/layout/hierarchy1"/>
    <dgm:cxn modelId="{C624BED3-89D9-274D-B041-AB081C870978}" type="presParOf" srcId="{48322838-B14F-F34D-8702-F9E13214DDF8}" destId="{C8F905EE-EF08-184D-BB71-674E41A0152E}" srcOrd="1" destOrd="0" presId="urn:microsoft.com/office/officeart/2005/8/layout/hierarchy1"/>
    <dgm:cxn modelId="{8DCA34B7-A0C2-F84F-8469-4534AAD6371C}" type="presParOf" srcId="{C8F905EE-EF08-184D-BB71-674E41A0152E}" destId="{EBE38DF6-BBD8-D246-93EA-C537A00167DA}" srcOrd="0" destOrd="0" presId="urn:microsoft.com/office/officeart/2005/8/layout/hierarchy1"/>
    <dgm:cxn modelId="{48378DF7-85D9-7C44-9620-9F3D192DFAE6}" type="presParOf" srcId="{EBE38DF6-BBD8-D246-93EA-C537A00167DA}" destId="{5C1E0D6E-21AB-134A-B443-0A5F99EF9A0C}" srcOrd="0" destOrd="0" presId="urn:microsoft.com/office/officeart/2005/8/layout/hierarchy1"/>
    <dgm:cxn modelId="{06966CBB-8D4E-9949-9CEC-51E7D89FBF0C}" type="presParOf" srcId="{EBE38DF6-BBD8-D246-93EA-C537A00167DA}" destId="{3537DBD8-DDD0-5D42-B89A-90AD8C28A900}" srcOrd="1" destOrd="0" presId="urn:microsoft.com/office/officeart/2005/8/layout/hierarchy1"/>
    <dgm:cxn modelId="{5EBBEF97-46EE-0F47-B6B4-6E43E8B6C83A}" type="presParOf" srcId="{C8F905EE-EF08-184D-BB71-674E41A0152E}" destId="{F4A7FB79-0933-6D4A-86D4-11855EB44786}" srcOrd="1" destOrd="0" presId="urn:microsoft.com/office/officeart/2005/8/layout/hierarchy1"/>
    <dgm:cxn modelId="{2547F894-E386-C744-A16D-137DBF0F141E}" type="presParOf" srcId="{48322838-B14F-F34D-8702-F9E13214DDF8}" destId="{B6D7AD82-6020-7443-9ADA-8FBE90976EFE}" srcOrd="2" destOrd="0" presId="urn:microsoft.com/office/officeart/2005/8/layout/hierarchy1"/>
    <dgm:cxn modelId="{D5FBFEF2-C42B-0F4A-80F6-7E526F841238}" type="presParOf" srcId="{48322838-B14F-F34D-8702-F9E13214DDF8}" destId="{02FD4213-409B-9146-874E-7A0333F7CFA8}" srcOrd="3" destOrd="0" presId="urn:microsoft.com/office/officeart/2005/8/layout/hierarchy1"/>
    <dgm:cxn modelId="{61AE3B60-0A11-574F-A2AB-8C245C4D938C}" type="presParOf" srcId="{02FD4213-409B-9146-874E-7A0333F7CFA8}" destId="{10EAA6F1-C4F2-2B46-9547-3DAB07955136}" srcOrd="0" destOrd="0" presId="urn:microsoft.com/office/officeart/2005/8/layout/hierarchy1"/>
    <dgm:cxn modelId="{2FB987EC-0EBD-3A4D-9707-9D9F90577CC1}" type="presParOf" srcId="{10EAA6F1-C4F2-2B46-9547-3DAB07955136}" destId="{4F8DA242-FD46-DD41-816F-0663C9FE9BDE}" srcOrd="0" destOrd="0" presId="urn:microsoft.com/office/officeart/2005/8/layout/hierarchy1"/>
    <dgm:cxn modelId="{F1D49665-EF2D-DC4B-8E55-F45ADE088E91}" type="presParOf" srcId="{10EAA6F1-C4F2-2B46-9547-3DAB07955136}" destId="{78949ABC-4921-D24E-8101-77ADD1F39A52}" srcOrd="1" destOrd="0" presId="urn:microsoft.com/office/officeart/2005/8/layout/hierarchy1"/>
    <dgm:cxn modelId="{1A0E0E63-B1F6-DF42-96B7-E8DE05B81AA2}" type="presParOf" srcId="{02FD4213-409B-9146-874E-7A0333F7CFA8}" destId="{2CFBB377-E6AE-2640-BA1B-E40F5F4C47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6380C2-B682-404B-ABBB-299978A827EE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75381-7150-4A44-AB8A-A6B84E50A993}">
      <dgm:prSet phldrT="[Text]"/>
      <dgm:spPr>
        <a:solidFill>
          <a:schemeClr val="accent6"/>
        </a:solidFill>
        <a:effectLst/>
      </dgm:spPr>
      <dgm:t>
        <a:bodyPr/>
        <a:lstStyle/>
        <a:p>
          <a:r>
            <a:rPr lang="en-US" dirty="0"/>
            <a:t>example:</a:t>
          </a:r>
        </a:p>
      </dgm:t>
    </dgm:pt>
    <dgm:pt modelId="{62122A9E-363E-7945-A3CA-C86EEFAA5780}" type="parTrans" cxnId="{D6B08B9B-A933-694B-BDD5-83DCB6DD8BAC}">
      <dgm:prSet/>
      <dgm:spPr/>
      <dgm:t>
        <a:bodyPr/>
        <a:lstStyle/>
        <a:p>
          <a:endParaRPr lang="en-US"/>
        </a:p>
      </dgm:t>
    </dgm:pt>
    <dgm:pt modelId="{6EC7E354-25F6-C648-9ECF-A523103A888A}" type="sibTrans" cxnId="{D6B08B9B-A933-694B-BDD5-83DCB6DD8BAC}">
      <dgm:prSet/>
      <dgm:spPr/>
      <dgm:t>
        <a:bodyPr/>
        <a:lstStyle/>
        <a:p>
          <a:endParaRPr lang="en-US"/>
        </a:p>
      </dgm:t>
    </dgm:pt>
    <dgm:pt modelId="{069A3847-4543-234B-AC40-3F98A16935B8}">
      <dgm:prSet/>
      <dgm:spPr>
        <a:solidFill>
          <a:schemeClr val="accent6"/>
        </a:solidFill>
        <a:effectLst/>
      </dgm:spPr>
      <dgm:t>
        <a:bodyPr/>
        <a:lstStyle/>
        <a:p>
          <a:r>
            <a:rPr lang="en-US" dirty="0"/>
            <a:t>Predictability</a:t>
          </a:r>
        </a:p>
      </dgm:t>
    </dgm:pt>
    <dgm:pt modelId="{92E4A28B-3BD6-2F4D-BA9D-6B47AE9A7098}" type="parTrans" cxnId="{AE02FBA2-CCAB-6247-B179-154BADE3EDF6}">
      <dgm:prSet/>
      <dgm:spPr/>
      <dgm:t>
        <a:bodyPr/>
        <a:lstStyle/>
        <a:p>
          <a:endParaRPr lang="en-US"/>
        </a:p>
      </dgm:t>
    </dgm:pt>
    <dgm:pt modelId="{EFD1667F-9FF9-4E43-8CC0-5402320BAEF5}" type="sibTrans" cxnId="{AE02FBA2-CCAB-6247-B179-154BADE3EDF6}">
      <dgm:prSet/>
      <dgm:spPr/>
      <dgm:t>
        <a:bodyPr/>
        <a:lstStyle/>
        <a:p>
          <a:endParaRPr lang="en-US"/>
        </a:p>
      </dgm:t>
    </dgm:pt>
    <dgm:pt modelId="{955C6DD4-FE47-B044-96CE-50C419EC9957}">
      <dgm:prSet/>
      <dgm:spPr>
        <a:solidFill>
          <a:schemeClr val="accent6"/>
        </a:solidFill>
        <a:effectLst/>
      </dgm:spPr>
      <dgm:t>
        <a:bodyPr/>
        <a:lstStyle/>
        <a:p>
          <a:r>
            <a:rPr lang="en-US" dirty="0"/>
            <a:t>Usability</a:t>
          </a:r>
        </a:p>
      </dgm:t>
    </dgm:pt>
    <dgm:pt modelId="{458B1908-8071-E84E-B697-AEA7551D60D1}" type="parTrans" cxnId="{A02FCE4D-871B-9E48-8EE9-22190C9885DF}">
      <dgm:prSet/>
      <dgm:spPr/>
      <dgm:t>
        <a:bodyPr/>
        <a:lstStyle/>
        <a:p>
          <a:endParaRPr lang="en-US"/>
        </a:p>
      </dgm:t>
    </dgm:pt>
    <dgm:pt modelId="{EEC10145-57CD-4740-9528-C2AEC35C8B4A}" type="sibTrans" cxnId="{A02FCE4D-871B-9E48-8EE9-22190C9885DF}">
      <dgm:prSet/>
      <dgm:spPr/>
      <dgm:t>
        <a:bodyPr/>
        <a:lstStyle/>
        <a:p>
          <a:endParaRPr lang="en-US"/>
        </a:p>
      </dgm:t>
    </dgm:pt>
    <dgm:pt modelId="{294472D3-4BFB-A041-B3CF-5BB26A17C56B}" type="pres">
      <dgm:prSet presAssocID="{3E6380C2-B682-404B-ABBB-299978A827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7D388-18B6-4D4E-9C29-FE311E81E73F}" type="pres">
      <dgm:prSet presAssocID="{B3875381-7150-4A44-AB8A-A6B84E50A993}" presName="node" presStyleLbl="node1" presStyleIdx="0" presStyleCnt="1" custScaleY="120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2FBA2-CCAB-6247-B179-154BADE3EDF6}" srcId="{B3875381-7150-4A44-AB8A-A6B84E50A993}" destId="{069A3847-4543-234B-AC40-3F98A16935B8}" srcOrd="0" destOrd="0" parTransId="{92E4A28B-3BD6-2F4D-BA9D-6B47AE9A7098}" sibTransId="{EFD1667F-9FF9-4E43-8CC0-5402320BAEF5}"/>
    <dgm:cxn modelId="{A02FCE4D-871B-9E48-8EE9-22190C9885DF}" srcId="{B3875381-7150-4A44-AB8A-A6B84E50A993}" destId="{955C6DD4-FE47-B044-96CE-50C419EC9957}" srcOrd="1" destOrd="0" parTransId="{458B1908-8071-E84E-B697-AEA7551D60D1}" sibTransId="{EEC10145-57CD-4740-9528-C2AEC35C8B4A}"/>
    <dgm:cxn modelId="{A11EC798-3BFE-8B46-A37E-CB39B48F8EE8}" type="presOf" srcId="{B3875381-7150-4A44-AB8A-A6B84E50A993}" destId="{11E7D388-18B6-4D4E-9C29-FE311E81E73F}" srcOrd="0" destOrd="0" presId="urn:microsoft.com/office/officeart/2005/8/layout/default#2"/>
    <dgm:cxn modelId="{174ADCDA-6B0A-1C4D-B948-4B3E8B701BA0}" type="presOf" srcId="{955C6DD4-FE47-B044-96CE-50C419EC9957}" destId="{11E7D388-18B6-4D4E-9C29-FE311E81E73F}" srcOrd="0" destOrd="2" presId="urn:microsoft.com/office/officeart/2005/8/layout/default#2"/>
    <dgm:cxn modelId="{D6B08B9B-A933-694B-BDD5-83DCB6DD8BAC}" srcId="{3E6380C2-B682-404B-ABBB-299978A827EE}" destId="{B3875381-7150-4A44-AB8A-A6B84E50A993}" srcOrd="0" destOrd="0" parTransId="{62122A9E-363E-7945-A3CA-C86EEFAA5780}" sibTransId="{6EC7E354-25F6-C648-9ECF-A523103A888A}"/>
    <dgm:cxn modelId="{1FA1402D-2255-E644-91B2-9DC575EF741F}" type="presOf" srcId="{069A3847-4543-234B-AC40-3F98A16935B8}" destId="{11E7D388-18B6-4D4E-9C29-FE311E81E73F}" srcOrd="0" destOrd="1" presId="urn:microsoft.com/office/officeart/2005/8/layout/default#2"/>
    <dgm:cxn modelId="{D9C5281A-E517-E24E-9D46-D9137665D4A6}" type="presOf" srcId="{3E6380C2-B682-404B-ABBB-299978A827EE}" destId="{294472D3-4BFB-A041-B3CF-5BB26A17C56B}" srcOrd="0" destOrd="0" presId="urn:microsoft.com/office/officeart/2005/8/layout/default#2"/>
    <dgm:cxn modelId="{68FDA0FB-1767-FC43-BB1A-1F4EE56FE091}" type="presParOf" srcId="{294472D3-4BFB-A041-B3CF-5BB26A17C56B}" destId="{11E7D388-18B6-4D4E-9C29-FE311E81E73F}" srcOrd="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AA844-3720-4245-A2DA-613ABC9CCD30}">
      <dsp:nvSpPr>
        <dsp:cNvPr id="0" name=""/>
        <dsp:cNvSpPr/>
      </dsp:nvSpPr>
      <dsp:spPr>
        <a:xfrm>
          <a:off x="1487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long term scheduling</a:t>
          </a:r>
          <a:endParaRPr lang="en-US" sz="1800" kern="1200" dirty="0"/>
        </a:p>
      </dsp:txBody>
      <dsp:txXfrm>
        <a:off x="441423" y="1592064"/>
        <a:ext cx="1319808" cy="879871"/>
      </dsp:txXfrm>
    </dsp:sp>
    <dsp:sp modelId="{4DE30D96-52DA-F045-88D6-746455960E86}">
      <dsp:nvSpPr>
        <dsp:cNvPr id="0" name=""/>
        <dsp:cNvSpPr/>
      </dsp:nvSpPr>
      <dsp:spPr>
        <a:xfrm>
          <a:off x="1981199" y="1518440"/>
          <a:ext cx="2133601" cy="10271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medium term scheduling</a:t>
          </a:r>
        </a:p>
      </dsp:txBody>
      <dsp:txXfrm>
        <a:off x="2494758" y="1518440"/>
        <a:ext cx="1106483" cy="1027118"/>
      </dsp:txXfrm>
    </dsp:sp>
    <dsp:sp modelId="{A6C26BAB-A284-0B43-906D-751377F5446C}">
      <dsp:nvSpPr>
        <dsp:cNvPr id="0" name=""/>
        <dsp:cNvSpPr/>
      </dsp:nvSpPr>
      <dsp:spPr>
        <a:xfrm>
          <a:off x="3894832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short term scheduling</a:t>
          </a:r>
        </a:p>
      </dsp:txBody>
      <dsp:txXfrm>
        <a:off x="4334768" y="1592064"/>
        <a:ext cx="1319808" cy="879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AA844-3720-4245-A2DA-613ABC9CCD30}">
      <dsp:nvSpPr>
        <dsp:cNvPr id="0" name=""/>
        <dsp:cNvSpPr/>
      </dsp:nvSpPr>
      <dsp:spPr>
        <a:xfrm>
          <a:off x="1487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long term scheduling</a:t>
          </a:r>
          <a:endParaRPr lang="en-US" sz="1800" kern="1200" dirty="0"/>
        </a:p>
      </dsp:txBody>
      <dsp:txXfrm>
        <a:off x="441423" y="1592064"/>
        <a:ext cx="1319808" cy="879871"/>
      </dsp:txXfrm>
    </dsp:sp>
    <dsp:sp modelId="{4DE30D96-52DA-F045-88D6-746455960E86}">
      <dsp:nvSpPr>
        <dsp:cNvPr id="0" name=""/>
        <dsp:cNvSpPr/>
      </dsp:nvSpPr>
      <dsp:spPr>
        <a:xfrm>
          <a:off x="1981199" y="1518440"/>
          <a:ext cx="2133601" cy="10271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medium term scheduling</a:t>
          </a:r>
        </a:p>
      </dsp:txBody>
      <dsp:txXfrm>
        <a:off x="2494758" y="1518440"/>
        <a:ext cx="1106483" cy="1027118"/>
      </dsp:txXfrm>
    </dsp:sp>
    <dsp:sp modelId="{A6C26BAB-A284-0B43-906D-751377F5446C}">
      <dsp:nvSpPr>
        <dsp:cNvPr id="0" name=""/>
        <dsp:cNvSpPr/>
      </dsp:nvSpPr>
      <dsp:spPr>
        <a:xfrm>
          <a:off x="3894832" y="1592064"/>
          <a:ext cx="2199679" cy="879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short term scheduling</a:t>
          </a:r>
        </a:p>
      </dsp:txBody>
      <dsp:txXfrm>
        <a:off x="4334768" y="1592064"/>
        <a:ext cx="1319808" cy="879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7AD82-6020-7443-9ADA-8FBE90976EFE}">
      <dsp:nvSpPr>
        <dsp:cNvPr id="0" name=""/>
        <dsp:cNvSpPr/>
      </dsp:nvSpPr>
      <dsp:spPr>
        <a:xfrm>
          <a:off x="5102646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876672" y="284320"/>
              </a:lnTo>
              <a:lnTo>
                <a:pt x="876672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58091-7F3C-6643-934B-D47EBD468A62}">
      <dsp:nvSpPr>
        <dsp:cNvPr id="0" name=""/>
        <dsp:cNvSpPr/>
      </dsp:nvSpPr>
      <dsp:spPr>
        <a:xfrm>
          <a:off x="4225974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876672" y="0"/>
              </a:moveTo>
              <a:lnTo>
                <a:pt x="876672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C7EB2-94B3-C349-AD95-C3AB367E4B7A}">
      <dsp:nvSpPr>
        <dsp:cNvPr id="0" name=""/>
        <dsp:cNvSpPr/>
      </dsp:nvSpPr>
      <dsp:spPr>
        <a:xfrm>
          <a:off x="3273844" y="1426500"/>
          <a:ext cx="1828801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1828801" y="284320"/>
              </a:lnTo>
              <a:lnTo>
                <a:pt x="1828801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1F55-4FAB-6849-87CC-F4B4975148FE}">
      <dsp:nvSpPr>
        <dsp:cNvPr id="0" name=""/>
        <dsp:cNvSpPr/>
      </dsp:nvSpPr>
      <dsp:spPr>
        <a:xfrm>
          <a:off x="1595958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20"/>
              </a:lnTo>
              <a:lnTo>
                <a:pt x="876672" y="284320"/>
              </a:lnTo>
              <a:lnTo>
                <a:pt x="876672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AB45A-3A3E-354A-AEB6-1A4FD81F66BE}">
      <dsp:nvSpPr>
        <dsp:cNvPr id="0" name=""/>
        <dsp:cNvSpPr/>
      </dsp:nvSpPr>
      <dsp:spPr>
        <a:xfrm>
          <a:off x="719286" y="2754658"/>
          <a:ext cx="876672" cy="417216"/>
        </a:xfrm>
        <a:custGeom>
          <a:avLst/>
          <a:gdLst/>
          <a:ahLst/>
          <a:cxnLst/>
          <a:rect l="0" t="0" r="0" b="0"/>
          <a:pathLst>
            <a:path>
              <a:moveTo>
                <a:pt x="876672" y="0"/>
              </a:moveTo>
              <a:lnTo>
                <a:pt x="876672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FE228-F493-4041-8FD9-25F2D05BF23F}">
      <dsp:nvSpPr>
        <dsp:cNvPr id="0" name=""/>
        <dsp:cNvSpPr/>
      </dsp:nvSpPr>
      <dsp:spPr>
        <a:xfrm>
          <a:off x="1595958" y="1426500"/>
          <a:ext cx="1677886" cy="417216"/>
        </a:xfrm>
        <a:custGeom>
          <a:avLst/>
          <a:gdLst/>
          <a:ahLst/>
          <a:cxnLst/>
          <a:rect l="0" t="0" r="0" b="0"/>
          <a:pathLst>
            <a:path>
              <a:moveTo>
                <a:pt x="1677886" y="0"/>
              </a:moveTo>
              <a:lnTo>
                <a:pt x="1677886" y="284320"/>
              </a:lnTo>
              <a:lnTo>
                <a:pt x="0" y="284320"/>
              </a:lnTo>
              <a:lnTo>
                <a:pt x="0" y="41721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50CE1-088C-684E-B1F5-1BDB342321F1}">
      <dsp:nvSpPr>
        <dsp:cNvPr id="0" name=""/>
        <dsp:cNvSpPr/>
      </dsp:nvSpPr>
      <dsp:spPr>
        <a:xfrm>
          <a:off x="2556567" y="515558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3DA4B-B99E-B64F-B5C9-AF6FE5480C73}">
      <dsp:nvSpPr>
        <dsp:cNvPr id="0" name=""/>
        <dsp:cNvSpPr/>
      </dsp:nvSpPr>
      <dsp:spPr>
        <a:xfrm>
          <a:off x="2715962" y="666983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Criteria can be classified into:</a:t>
          </a:r>
        </a:p>
      </dsp:txBody>
      <dsp:txXfrm>
        <a:off x="2742643" y="693664"/>
        <a:ext cx="1381192" cy="857579"/>
      </dsp:txXfrm>
    </dsp:sp>
    <dsp:sp modelId="{C27BA367-92FE-F047-A643-F22FD292C223}">
      <dsp:nvSpPr>
        <dsp:cNvPr id="0" name=""/>
        <dsp:cNvSpPr/>
      </dsp:nvSpPr>
      <dsp:spPr>
        <a:xfrm>
          <a:off x="221605" y="1843716"/>
          <a:ext cx="2748706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F3BB07-984F-5C4A-B3DB-9D5C935CA639}">
      <dsp:nvSpPr>
        <dsp:cNvPr id="0" name=""/>
        <dsp:cNvSpPr/>
      </dsp:nvSpPr>
      <dsp:spPr>
        <a:xfrm>
          <a:off x="381000" y="1995141"/>
          <a:ext cx="2748706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Performance-related</a:t>
          </a:r>
        </a:p>
      </dsp:txBody>
      <dsp:txXfrm>
        <a:off x="407681" y="2021822"/>
        <a:ext cx="2695344" cy="857579"/>
      </dsp:txXfrm>
    </dsp:sp>
    <dsp:sp modelId="{5729489C-8499-B549-A7AB-1D9E6D188049}">
      <dsp:nvSpPr>
        <dsp:cNvPr id="0" name=""/>
        <dsp:cNvSpPr/>
      </dsp:nvSpPr>
      <dsp:spPr>
        <a:xfrm>
          <a:off x="2009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7B55A-F44A-C04E-878B-509894A3B254}">
      <dsp:nvSpPr>
        <dsp:cNvPr id="0" name=""/>
        <dsp:cNvSpPr/>
      </dsp:nvSpPr>
      <dsp:spPr>
        <a:xfrm>
          <a:off x="161404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quantitative</a:t>
          </a:r>
          <a:endParaRPr lang="en-US" sz="1700" kern="1200" dirty="0"/>
        </a:p>
      </dsp:txBody>
      <dsp:txXfrm>
        <a:off x="188085" y="3349980"/>
        <a:ext cx="1381192" cy="857579"/>
      </dsp:txXfrm>
    </dsp:sp>
    <dsp:sp modelId="{A842DFCB-14B6-3845-B54E-FC0634B026C0}">
      <dsp:nvSpPr>
        <dsp:cNvPr id="0" name=""/>
        <dsp:cNvSpPr/>
      </dsp:nvSpPr>
      <dsp:spPr>
        <a:xfrm>
          <a:off x="1755353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9FADA5-6796-114A-A660-A3934C1C1B94}">
      <dsp:nvSpPr>
        <dsp:cNvPr id="0" name=""/>
        <dsp:cNvSpPr/>
      </dsp:nvSpPr>
      <dsp:spPr>
        <a:xfrm>
          <a:off x="1914748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easily measured</a:t>
          </a:r>
          <a:endParaRPr lang="en-US" sz="1700" kern="1200" dirty="0"/>
        </a:p>
      </dsp:txBody>
      <dsp:txXfrm>
        <a:off x="1941429" y="3349980"/>
        <a:ext cx="1381192" cy="857579"/>
      </dsp:txXfrm>
    </dsp:sp>
    <dsp:sp modelId="{742444C6-C9F1-774B-8C05-41FC48E915ED}">
      <dsp:nvSpPr>
        <dsp:cNvPr id="0" name=""/>
        <dsp:cNvSpPr/>
      </dsp:nvSpPr>
      <dsp:spPr>
        <a:xfrm>
          <a:off x="3879208" y="1843716"/>
          <a:ext cx="2446876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E3303-E12F-304C-9EE5-63D631C35B6B}">
      <dsp:nvSpPr>
        <dsp:cNvPr id="0" name=""/>
        <dsp:cNvSpPr/>
      </dsp:nvSpPr>
      <dsp:spPr>
        <a:xfrm>
          <a:off x="4038603" y="1995141"/>
          <a:ext cx="2446876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Non-performance related</a:t>
          </a:r>
        </a:p>
      </dsp:txBody>
      <dsp:txXfrm>
        <a:off x="4065284" y="2021822"/>
        <a:ext cx="2393514" cy="857579"/>
      </dsp:txXfrm>
    </dsp:sp>
    <dsp:sp modelId="{5C1E0D6E-21AB-134A-B443-0A5F99EF9A0C}">
      <dsp:nvSpPr>
        <dsp:cNvPr id="0" name=""/>
        <dsp:cNvSpPr/>
      </dsp:nvSpPr>
      <dsp:spPr>
        <a:xfrm>
          <a:off x="3508697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7DBD8-DDD0-5D42-B89A-90AD8C28A900}">
      <dsp:nvSpPr>
        <dsp:cNvPr id="0" name=""/>
        <dsp:cNvSpPr/>
      </dsp:nvSpPr>
      <dsp:spPr>
        <a:xfrm>
          <a:off x="3668092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/>
            <a:t>qualitative</a:t>
          </a:r>
          <a:endParaRPr lang="en-US" sz="1700" kern="1200" dirty="0"/>
        </a:p>
      </dsp:txBody>
      <dsp:txXfrm>
        <a:off x="3694773" y="3349980"/>
        <a:ext cx="1381192" cy="857579"/>
      </dsp:txXfrm>
    </dsp:sp>
    <dsp:sp modelId="{4F8DA242-FD46-DD41-816F-0663C9FE9BDE}">
      <dsp:nvSpPr>
        <dsp:cNvPr id="0" name=""/>
        <dsp:cNvSpPr/>
      </dsp:nvSpPr>
      <dsp:spPr>
        <a:xfrm>
          <a:off x="5262041" y="3171874"/>
          <a:ext cx="1434554" cy="910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49ABC-4921-D24E-8101-77ADD1F39A52}">
      <dsp:nvSpPr>
        <dsp:cNvPr id="0" name=""/>
        <dsp:cNvSpPr/>
      </dsp:nvSpPr>
      <dsp:spPr>
        <a:xfrm>
          <a:off x="5421436" y="3323299"/>
          <a:ext cx="1434554" cy="910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hard to measure</a:t>
          </a:r>
          <a:endParaRPr lang="en-US" sz="1700" kern="1200" dirty="0"/>
        </a:p>
      </dsp:txBody>
      <dsp:txXfrm>
        <a:off x="5448117" y="3349980"/>
        <a:ext cx="1381192" cy="85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D388-18B6-4D4E-9C29-FE311E81E73F}">
      <dsp:nvSpPr>
        <dsp:cNvPr id="0" name=""/>
        <dsp:cNvSpPr/>
      </dsp:nvSpPr>
      <dsp:spPr>
        <a:xfrm>
          <a:off x="21394" y="2"/>
          <a:ext cx="1709811" cy="1238994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example: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Predictability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Usability</a:t>
          </a:r>
        </a:p>
      </dsp:txBody>
      <dsp:txXfrm>
        <a:off x="21394" y="2"/>
        <a:ext cx="1709811" cy="1238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Fall’17: 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31a: 15 Minutes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31b: 30 Minutes: slides 1-25. Cont. from Slide 26</a:t>
            </a:r>
          </a:p>
          <a:p>
            <a:pPr eaLnBrk="1" hangingPunct="1"/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Fall’16</a:t>
            </a:r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: Part 2 slides 1-20 = Part 1.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Fall’15: 50 Min: slides 1-14</a:t>
            </a:r>
          </a:p>
          <a:p>
            <a:pPr eaLnBrk="1" hangingPunct="1"/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702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9E92-E9F2-5148-845C-89846B45AC14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Max CPU utilization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Max throughput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turnaround time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waiting time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response time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main objective of short-term scheduling is to allocate processor time in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 way as to optimize one or more aspects of system behavior. Generally, a set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is established against which various scheduling policies may be evaluated.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commonly used criteria can be categorized along two dimensions.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we can make a distinction between user-oriented and system-oriented criteria.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User-oriented criteria relate to the behavior of the system as perceived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individual user or process. An example is response time in an interactive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time is the elapsed time between the submission of a request until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begins to appear as output. This quantity is visible to the user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naturally of interest to the user. We would like a scheduling policy that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“good” service to various users. In the case of response time, a threshold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defined, say two seconds. Then a goal of the scheduling mechanism should be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maximize the number of users who experience an average response time of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seconds or less.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Other criteria are system oriented. That is, the focus is on effective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efficient utilization of the processor. An example is throughput, which is the 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 which processes are completed. This is certainly a worthwhile measure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performance and one that we would like to maximize. However, it focuses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system performance rather than service provided to the user. Thus, throughput is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concern to a system administrator but not to the user population.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Whereas user-oriented criteria are important on virtually all systems, system-oriented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are generally of minor importance on single-user systems.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single-user system, it probably is not important to achieve high processor utilization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 high throughput as long as the responsiveness of the system to user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acceptable.</a:t>
            </a:r>
            <a:endParaRPr lang="en-NZ"/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3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0" hangingPunct="0">
              <a:buFont typeface="Arial"/>
              <a:buChar char="•"/>
            </a:pPr>
            <a:r>
              <a:rPr lang="en-US" sz="1200" i="1" u="sng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Easy to implement</a:t>
            </a:r>
          </a:p>
          <a:p>
            <a:pPr marL="285750" indent="-28575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Ignores service time,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etc</a:t>
            </a:r>
            <a:endParaRPr lang="en-US" sz="12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285750" indent="-28575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Not a great performer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0" hangingPunct="0">
              <a:buFont typeface="Arial"/>
              <a:buChar char="•"/>
            </a:pPr>
            <a:r>
              <a:rPr lang="en-US" sz="1200" i="1" u="sng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Easy to implement</a:t>
            </a:r>
          </a:p>
          <a:p>
            <a:pPr marL="285750" indent="-28575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Ignores service time,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etc</a:t>
            </a:r>
            <a:endParaRPr lang="en-US" sz="12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285750" indent="-28575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Not a great performer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Associate with each process the length of its next CPU burst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Use these lengths to schedule the process with the shortest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SJF is optimal – gives minimum average waiting time for a given set of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difficulty is knowing the length of the next CPU request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ask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7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buFont typeface="Arial"/>
              <a:buChar char="•"/>
            </a:pPr>
            <a:r>
              <a:rPr lang="en-US" sz="1200" i="1" u="sng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Minimizes wait time</a:t>
            </a:r>
            <a:endParaRPr lang="en-US" sz="12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May starve large jobs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Must know service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 priority number (integer) is associated with each process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CPU is allocated to the process with the highest priority (smallest integer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 highest priority)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Preemptive</a:t>
            </a:r>
          </a:p>
          <a:p>
            <a:pPr lvl="1"/>
            <a:r>
              <a:rPr lang="en-US" dirty="0" err="1">
                <a:latin typeface="Helvetica" charset="0"/>
                <a:ea typeface="MS PGothic" charset="0"/>
              </a:rPr>
              <a:t>Nonpreemptive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SJF is priority scheduling where priority is the inverse of predicted next CPU burst time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Problem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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Starvation</a:t>
            </a:r>
            <a:r>
              <a:rPr lang="en-US" b="1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– low priority processes may never execute</a:t>
            </a:r>
          </a:p>
          <a:p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Solution 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Aging</a:t>
            </a:r>
            <a:r>
              <a:rPr lang="en-US" b="1" dirty="0"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– as time progresses increase the priority of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Each process gets a small unit of CPU time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time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quantum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), usually 10-100 milliseconds.  After this time has elapsed, the process is preempted and added to the end of the ready queue.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there are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processes in the ready queue and the time quantum is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, then each process gets 1/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of the CPU time in chunks of at most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 time units at once.  No process waits more than (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-1)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time units.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Timer interrupts every quantum to schedule next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Performance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 large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FIFO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small 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must be large with respect to context switch, otherwise overhead is too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2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9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out</a:t>
            </a:r>
          </a:p>
          <a:p>
            <a:pPr marL="228600" indent="-228600"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I/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preempted</a:t>
            </a:r>
          </a:p>
          <a:p>
            <a:pPr marL="228600" indent="-228600">
              <a:buAutoNum type="arabicPeriod" startAt="4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event (synchronization)</a:t>
            </a:r>
          </a:p>
          <a:p>
            <a:pPr marL="228600" indent="-228600">
              <a:buAutoNum type="arabicPeriod" startAt="4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https://en.wikipedia.org/wiki/Separation_of_mechanism_and_policy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aim of processor scheduling is to assign processes to be executed by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processors over time, in a way that meets system objectives, such as response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throughput, and processor efficiency. In many systems, this scheduling activity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down into three separate functions: long-, medium-, and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scheduling. The names suggest the relative time scales with which these functions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7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9E92-E9F2-5148-845C-89846B45AC14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See also Exercise 1.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Max CPU utilization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Max throughput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turnaround time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waiting time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Min response time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main objective of short-term scheduling is to allocate processor time in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 way as to optimize one or more aspects of system behavior. Generally, a set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is established against which various scheduling policies may be evaluated.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commonly used criteria can be categorized along two dimensions.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we can make a distinction between user-oriented and system-oriented criteria.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User-oriented criteria relate to the behavior of the system as perceived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individual user or process. An example is response time in an interactive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time is the elapsed time between the submission of a request until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response begins to appear as output. This quantity is visible to the user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naturally of interest to the user. We would like a scheduling policy that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“good” service to various users. In the case of response time, a threshold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defined, say two seconds. Then a goal of the scheduling mechanism should be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maximize the number of users who experience an average response time of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seconds or less.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Other criteria are system oriented. That is, the focus is on effective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efficient utilization of the processor. An example is throughput, which is the 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 which processes are completed. This is certainly a worthwhile measure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performance and one that we would like to maximize. However, it focuses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system performance rather than service provided to the user. Thus, throughput is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concern to a system administrator but not to the user population.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Whereas user-oriented criteria are important on virtually all systems, system-oriented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criteria are generally of minor importance on single-user systems.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single-user system, it probably is not important to achieve high processor utilization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 high throughput as long as the responsiveness of the system to user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acceptable.</a:t>
            </a:r>
            <a:endParaRPr lang="en-NZ" dirty="0"/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5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2067" y="2286001"/>
            <a:ext cx="10464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872067" y="4302966"/>
            <a:ext cx="10464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28323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474133" y="566058"/>
            <a:ext cx="11195352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250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20480" y="6492876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02D5005-9489-224F-AF47-8B2B33C0EFAF}" type="datetime1">
              <a:rPr lang="en-US" smtClean="0"/>
              <a:t>10/30/17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227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2" r:id="rId3"/>
    <p:sldLayoutId id="2147484283" r:id="rId4"/>
    <p:sldLayoutId id="2147484284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1828800" y="533400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CPU Scheduling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581400" y="4162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11125200" cy="852487"/>
          </a:xfrm>
        </p:spPr>
        <p:txBody>
          <a:bodyPr/>
          <a:lstStyle/>
          <a:p>
            <a:pPr eaLnBrk="1" hangingPunct="1"/>
            <a:r>
              <a:rPr lang="en-NZ" sz="4000" dirty="0">
                <a:solidFill>
                  <a:srgbClr val="FF0000"/>
                </a:solidFill>
              </a:rPr>
              <a:t>Question</a:t>
            </a:r>
            <a:r>
              <a:rPr lang="en-NZ" sz="4000">
                <a:solidFill>
                  <a:srgbClr val="FF0000"/>
                </a:solidFill>
              </a:rPr>
              <a:t>: </a:t>
            </a:r>
            <a:r>
              <a:rPr lang="en-US" sz="4000" dirty="0">
                <a:latin typeface="+mj-lt"/>
                <a:ea typeface="MS PGothic" charset="0"/>
              </a:rPr>
              <a:t>Can you propose scheduling criteria?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46188"/>
            <a:ext cx="8458200" cy="4959350"/>
          </a:xfrm>
        </p:spPr>
        <p:txBody>
          <a:bodyPr/>
          <a:lstStyle/>
          <a:p>
            <a:r>
              <a:rPr lang="en-US" b="1" dirty="0">
                <a:latin typeface="+mj-lt"/>
                <a:ea typeface="MS PGothic" charset="0"/>
              </a:rPr>
              <a:t>CPU utilization </a:t>
            </a:r>
            <a:r>
              <a:rPr lang="en-US" dirty="0">
                <a:latin typeface="+mj-lt"/>
                <a:ea typeface="MS PGothic" charset="0"/>
              </a:rPr>
              <a:t>– keep the CPU as busy as possible</a:t>
            </a:r>
          </a:p>
          <a:p>
            <a:r>
              <a:rPr lang="en-US" b="1" dirty="0">
                <a:latin typeface="+mj-lt"/>
                <a:ea typeface="MS PGothic" charset="0"/>
              </a:rPr>
              <a:t>Throughput</a:t>
            </a:r>
            <a:r>
              <a:rPr lang="en-US" dirty="0">
                <a:latin typeface="+mj-lt"/>
                <a:ea typeface="MS PGothic" charset="0"/>
              </a:rPr>
              <a:t> – # of processes that complete their execution per time unit</a:t>
            </a:r>
          </a:p>
          <a:p>
            <a:r>
              <a:rPr lang="en-US" b="1" dirty="0">
                <a:latin typeface="+mj-lt"/>
                <a:ea typeface="MS PGothic" charset="0"/>
              </a:rPr>
              <a:t>Turnaround time </a:t>
            </a:r>
            <a:r>
              <a:rPr lang="en-US" dirty="0">
                <a:latin typeface="+mj-lt"/>
                <a:ea typeface="MS PGothic" charset="0"/>
              </a:rPr>
              <a:t>– amount of time to execute a particular process</a:t>
            </a:r>
          </a:p>
          <a:p>
            <a:r>
              <a:rPr lang="en-US" b="1" dirty="0">
                <a:latin typeface="+mj-lt"/>
                <a:ea typeface="MS PGothic" charset="0"/>
              </a:rPr>
              <a:t>Waiting time </a:t>
            </a:r>
            <a:r>
              <a:rPr lang="en-US" dirty="0">
                <a:latin typeface="+mj-lt"/>
                <a:ea typeface="MS PGothic" charset="0"/>
              </a:rPr>
              <a:t>– amount of time a process has been waiting in the ready queue</a:t>
            </a:r>
          </a:p>
          <a:p>
            <a:r>
              <a:rPr lang="en-US" b="1" dirty="0">
                <a:latin typeface="+mj-lt"/>
                <a:ea typeface="MS PGothic" charset="0"/>
              </a:rPr>
              <a:t>Response time </a:t>
            </a:r>
            <a:r>
              <a:rPr lang="en-US" dirty="0">
                <a:latin typeface="+mj-lt"/>
                <a:ea typeface="MS PGothic" charset="0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8915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14313"/>
            <a:ext cx="8839200" cy="85248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Scheduling Criteria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7608407"/>
              </p:ext>
            </p:extLst>
          </p:nvPr>
        </p:nvGraphicFramePr>
        <p:xfrm>
          <a:off x="2743200" y="1600200"/>
          <a:ext cx="6858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209801" y="1676400"/>
            <a:ext cx="2031503" cy="1828800"/>
            <a:chOff x="685800" y="1676400"/>
            <a:chExt cx="2031503" cy="1828800"/>
          </a:xfrm>
        </p:grpSpPr>
        <p:sp>
          <p:nvSpPr>
            <p:cNvPr id="7" name="Rectangle 6"/>
            <p:cNvSpPr/>
            <p:nvPr/>
          </p:nvSpPr>
          <p:spPr>
            <a:xfrm>
              <a:off x="685800" y="1676400"/>
              <a:ext cx="2031503" cy="1218902"/>
            </a:xfrm>
            <a:prstGeom prst="rect">
              <a:avLst/>
            </a:prstGeom>
            <a:solidFill>
              <a:schemeClr val="accent6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85800" y="1676400"/>
              <a:ext cx="2031503" cy="1218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dirty="0"/>
                <a:t>examples:</a:t>
              </a: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900" dirty="0"/>
                <a:t>response time</a:t>
              </a:r>
            </a:p>
            <a:p>
              <a:pPr marL="171450" lvl="1" indent="-171450" defTabSz="8445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900" dirty="0"/>
                <a:t>throughput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562100" y="2933700"/>
              <a:ext cx="609600" cy="53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350991" y="1600200"/>
            <a:ext cx="1752600" cy="1981200"/>
            <a:chOff x="6826991" y="1600200"/>
            <a:chExt cx="1752600" cy="19812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390145098"/>
                </p:ext>
              </p:extLst>
            </p:nvPr>
          </p:nvGraphicFramePr>
          <p:xfrm>
            <a:off x="6826991" y="1600200"/>
            <a:ext cx="1752600" cy="123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>
            <a:xfrm rot="5400000">
              <a:off x="7010400" y="2895600"/>
              <a:ext cx="838200" cy="53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3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2400" cy="762000"/>
          </a:xfrm>
        </p:spPr>
        <p:txBody>
          <a:bodyPr/>
          <a:lstStyle/>
          <a:p>
            <a:r>
              <a:rPr lang="en-US" dirty="0">
                <a:latin typeface="+mj-lt"/>
                <a:ea typeface="MS PGothic" charset="0"/>
              </a:rPr>
              <a:t>Wait Time vs. Turnaround Time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10591800" cy="46482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Let P = {p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| 0 </a:t>
            </a:r>
            <a:r>
              <a:rPr lang="en-US" dirty="0">
                <a:latin typeface="+mn-lt"/>
                <a:sym typeface="Symbol" charset="0"/>
              </a:rPr>
              <a:t>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n} = set of processes</a:t>
            </a:r>
          </a:p>
          <a:p>
            <a:r>
              <a:rPr lang="en-US" dirty="0">
                <a:latin typeface="+mn-lt"/>
              </a:rPr>
              <a:t>Let S(p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Symbol" charset="0"/>
              </a:rPr>
              <a:t></a:t>
            </a:r>
            <a:r>
              <a:rPr lang="en-US" dirty="0">
                <a:latin typeface="+mn-lt"/>
              </a:rPr>
              <a:t> {running, ready, blocked}</a:t>
            </a:r>
          </a:p>
          <a:p>
            <a:r>
              <a:rPr lang="en-US" dirty="0">
                <a:latin typeface="+mn-lt"/>
              </a:rPr>
              <a:t>Let t(p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process needs to be in running state (the </a:t>
            </a:r>
            <a:r>
              <a:rPr lang="en-US" i="1" u="sng" dirty="0">
                <a:latin typeface="+mn-lt"/>
              </a:rPr>
              <a:t>service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Let W(p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is in ready state before </a:t>
            </a:r>
            <a:r>
              <a:rPr lang="en-US" u="sng" dirty="0">
                <a:latin typeface="+mn-lt"/>
              </a:rPr>
              <a:t>first</a:t>
            </a:r>
            <a:r>
              <a:rPr lang="en-US" dirty="0">
                <a:latin typeface="+mn-lt"/>
              </a:rPr>
              <a:t> transition to running (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wait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Let </a:t>
            </a:r>
            <a:r>
              <a:rPr lang="en-US" dirty="0" err="1">
                <a:latin typeface="+mn-lt"/>
              </a:rPr>
              <a:t>T</a:t>
            </a:r>
            <a:r>
              <a:rPr lang="en-US" baseline="-25000" dirty="0" err="1">
                <a:latin typeface="+mn-lt"/>
              </a:rPr>
              <a:t>TRnd</a:t>
            </a:r>
            <a:r>
              <a:rPr lang="en-US" dirty="0">
                <a:latin typeface="+mn-lt"/>
              </a:rPr>
              <a:t>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= Time from 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first enter ready to last exit ready (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turnaround time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Batch 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Throughput rate</a:t>
            </a:r>
            <a:r>
              <a:rPr lang="en-US" dirty="0">
                <a:latin typeface="+mn-lt"/>
              </a:rPr>
              <a:t> = inverse of </a:t>
            </a:r>
            <a:r>
              <a:rPr lang="en-US" dirty="0" err="1">
                <a:latin typeface="+mn-lt"/>
              </a:rPr>
              <a:t>avg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</a:t>
            </a:r>
            <a:r>
              <a:rPr lang="en-US" baseline="-25000" dirty="0" err="1">
                <a:latin typeface="+mn-lt"/>
              </a:rPr>
              <a:t>TRnd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Timesharing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response time</a:t>
            </a:r>
            <a:r>
              <a:rPr lang="en-US" dirty="0">
                <a:latin typeface="+mn-lt"/>
              </a:rPr>
              <a:t> = W(p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02666" y="6149789"/>
            <a:ext cx="533400" cy="365125"/>
          </a:xfrm>
          <a:prstGeom prst="rect">
            <a:avLst/>
          </a:prstGeom>
        </p:spPr>
        <p:txBody>
          <a:bodyPr/>
          <a:lstStyle/>
          <a:p>
            <a:fld id="{3FFF1679-83E0-4571-98D7-4BB535B5F5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2693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7239000" y="4038600"/>
            <a:ext cx="1407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</p:txBody>
      </p:sp>
      <p:sp>
        <p:nvSpPr>
          <p:cNvPr id="718855" name="Freeform 7"/>
          <p:cNvSpPr>
            <a:spLocks/>
          </p:cNvSpPr>
          <p:nvPr/>
        </p:nvSpPr>
        <p:spPr bwMode="auto">
          <a:xfrm>
            <a:off x="3276600" y="1905000"/>
            <a:ext cx="1524000" cy="13716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419100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5105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577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19877" name="Rectangle 5"/>
          <p:cNvSpPr>
            <a:spLocks noChangeArrowheads="1"/>
          </p:cNvSpPr>
          <p:nvPr/>
        </p:nvSpPr>
        <p:spPr bwMode="auto">
          <a:xfrm>
            <a:off x="5410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1981201" y="4038600"/>
            <a:ext cx="53591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7239000" y="4038600"/>
            <a:ext cx="2889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</p:txBody>
      </p:sp>
      <p:sp>
        <p:nvSpPr>
          <p:cNvPr id="719880" name="Freeform 8"/>
          <p:cNvSpPr>
            <a:spLocks/>
          </p:cNvSpPr>
          <p:nvPr/>
        </p:nvSpPr>
        <p:spPr bwMode="auto">
          <a:xfrm>
            <a:off x="3276600" y="2133600"/>
            <a:ext cx="2362200" cy="11430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57150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19882" name="Text Box 10"/>
          <p:cNvSpPr txBox="1">
            <a:spLocks noChangeArrowheads="1"/>
          </p:cNvSpPr>
          <p:nvPr/>
        </p:nvSpPr>
        <p:spPr bwMode="auto">
          <a:xfrm>
            <a:off x="5105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07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5410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943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1981201" y="4038601"/>
            <a:ext cx="53591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7239000" y="4038601"/>
            <a:ext cx="28891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 = 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 = 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475</a:t>
            </a:r>
          </a:p>
        </p:txBody>
      </p:sp>
      <p:sp>
        <p:nvSpPr>
          <p:cNvPr id="720905" name="Freeform 9"/>
          <p:cNvSpPr>
            <a:spLocks/>
          </p:cNvSpPr>
          <p:nvPr/>
        </p:nvSpPr>
        <p:spPr bwMode="auto">
          <a:xfrm>
            <a:off x="3276600" y="2438400"/>
            <a:ext cx="3581400" cy="8382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57150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20907" name="Text Box 11"/>
          <p:cNvSpPr txBox="1">
            <a:spLocks noChangeArrowheads="1"/>
          </p:cNvSpPr>
          <p:nvPr/>
        </p:nvSpPr>
        <p:spPr bwMode="auto">
          <a:xfrm>
            <a:off x="7391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6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5410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943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7696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1981201" y="4038601"/>
            <a:ext cx="55018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</p:txBody>
      </p:sp>
      <p:sp>
        <p:nvSpPr>
          <p:cNvPr id="721929" name="Text Box 9"/>
          <p:cNvSpPr txBox="1">
            <a:spLocks noChangeArrowheads="1"/>
          </p:cNvSpPr>
          <p:nvPr/>
        </p:nvSpPr>
        <p:spPr bwMode="auto">
          <a:xfrm>
            <a:off x="7515225" y="4038601"/>
            <a:ext cx="28891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</p:txBody>
      </p:sp>
      <p:sp>
        <p:nvSpPr>
          <p:cNvPr id="721930" name="Freeform 10"/>
          <p:cNvSpPr>
            <a:spLocks/>
          </p:cNvSpPr>
          <p:nvPr/>
        </p:nvSpPr>
        <p:spPr bwMode="auto">
          <a:xfrm>
            <a:off x="3276600" y="2743200"/>
            <a:ext cx="4800600" cy="5334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931" name="Text Box 11"/>
          <p:cNvSpPr txBox="1">
            <a:spLocks noChangeArrowheads="1"/>
          </p:cNvSpPr>
          <p:nvPr/>
        </p:nvSpPr>
        <p:spPr bwMode="auto">
          <a:xfrm>
            <a:off x="81534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1200</a:t>
            </a:r>
          </a:p>
        </p:txBody>
      </p:sp>
      <p:sp>
        <p:nvSpPr>
          <p:cNvPr id="721932" name="Text Box 12"/>
          <p:cNvSpPr txBox="1">
            <a:spLocks noChangeArrowheads="1"/>
          </p:cNvSpPr>
          <p:nvPr/>
        </p:nvSpPr>
        <p:spPr bwMode="auto">
          <a:xfrm>
            <a:off x="7391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72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First-Come-First-Served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5410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5943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7696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8534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2953" name="Text Box 9"/>
          <p:cNvSpPr txBox="1">
            <a:spLocks noChangeArrowheads="1"/>
          </p:cNvSpPr>
          <p:nvPr/>
        </p:nvSpPr>
        <p:spPr bwMode="auto">
          <a:xfrm>
            <a:off x="1981201" y="4038600"/>
            <a:ext cx="550182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)) = 75+1200 = 1275</a:t>
            </a:r>
          </a:p>
        </p:txBody>
      </p:sp>
      <p:sp>
        <p:nvSpPr>
          <p:cNvPr id="722954" name="Text Box 10"/>
          <p:cNvSpPr txBox="1">
            <a:spLocks noChangeArrowheads="1"/>
          </p:cNvSpPr>
          <p:nvPr/>
        </p:nvSpPr>
        <p:spPr bwMode="auto">
          <a:xfrm>
            <a:off x="7464425" y="4038600"/>
            <a:ext cx="303179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1200</a:t>
            </a:r>
          </a:p>
        </p:txBody>
      </p:sp>
      <p:sp>
        <p:nvSpPr>
          <p:cNvPr id="722955" name="Freeform 11"/>
          <p:cNvSpPr>
            <a:spLocks/>
          </p:cNvSpPr>
          <p:nvPr/>
        </p:nvSpPr>
        <p:spPr bwMode="auto">
          <a:xfrm>
            <a:off x="3276600" y="3048000"/>
            <a:ext cx="5486400" cy="228600"/>
          </a:xfrm>
          <a:custGeom>
            <a:avLst/>
            <a:gdLst>
              <a:gd name="T0" fmla="*/ 0 w 960"/>
              <a:gd name="T1" fmla="*/ 0 h 864"/>
              <a:gd name="T2" fmla="*/ 960 w 960"/>
              <a:gd name="T3" fmla="*/ 0 h 864"/>
              <a:gd name="T4" fmla="*/ 960 w 960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864">
                <a:moveTo>
                  <a:pt x="0" y="0"/>
                </a:moveTo>
                <a:lnTo>
                  <a:pt x="960" y="0"/>
                </a:lnTo>
                <a:lnTo>
                  <a:pt x="960" y="86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81534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1200</a:t>
            </a:r>
          </a:p>
        </p:txBody>
      </p:sp>
      <p:sp>
        <p:nvSpPr>
          <p:cNvPr id="722957" name="Text Box 13"/>
          <p:cNvSpPr txBox="1">
            <a:spLocks noChangeArrowheads="1"/>
          </p:cNvSpPr>
          <p:nvPr/>
        </p:nvSpPr>
        <p:spPr bwMode="auto">
          <a:xfrm>
            <a:off x="87630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54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31838"/>
            <a:ext cx="7696200" cy="411163"/>
          </a:xfrm>
        </p:spPr>
        <p:txBody>
          <a:bodyPr/>
          <a:lstStyle/>
          <a:p>
            <a:r>
              <a:rPr lang="en-US" dirty="0">
                <a:latin typeface="+mj-lt"/>
              </a:rPr>
              <a:t>FCFS Average Wait Time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2209801" y="2041525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42672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5410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59436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7696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8534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1981201" y="4038600"/>
            <a:ext cx="550182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350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)) = 125+350 = 475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)) = 475+475 = 950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)) = 250+950 = 1200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(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+T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)) = 75+1200 = 1275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7467600" y="4038600"/>
            <a:ext cx="303179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 = 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350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475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950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 = </a:t>
            </a:r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1200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4038600" y="5867400"/>
            <a:ext cx="5750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= (0+350+475+950+1200)/5 = 2974/5 = 595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87630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82296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1200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7391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900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56388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50292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350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11480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23989" name="Text Box 21"/>
          <p:cNvSpPr txBox="1">
            <a:spLocks noChangeArrowheads="1"/>
          </p:cNvSpPr>
          <p:nvPr/>
        </p:nvSpPr>
        <p:spPr bwMode="auto">
          <a:xfrm>
            <a:off x="1828801" y="5867400"/>
            <a:ext cx="202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TRand_avg</a:t>
            </a:r>
            <a:r>
              <a:rPr lang="en-US" sz="2000">
                <a:solidFill>
                  <a:srgbClr val="FF0000"/>
                </a:solidFill>
              </a:rPr>
              <a:t> = 850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84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514" y="350971"/>
            <a:ext cx="9753600" cy="1595481"/>
          </a:xfrm>
        </p:spPr>
        <p:txBody>
          <a:bodyPr/>
          <a:lstStyle/>
          <a:p>
            <a:r>
              <a:rPr lang="en-NZ" dirty="0">
                <a:solidFill>
                  <a:srgbClr val="FF0000"/>
                </a:solidFill>
              </a:rPr>
              <a:t>Exercise </a:t>
            </a:r>
            <a:r>
              <a:rPr lang="en-NZ" dirty="0" smtClean="0">
                <a:solidFill>
                  <a:srgbClr val="FF0000"/>
                </a:solidFill>
              </a:rPr>
              <a:t>3 </a:t>
            </a:r>
            <a:r>
              <a:rPr lang="en-NZ" dirty="0">
                <a:solidFill>
                  <a:srgbClr val="FF0000"/>
                </a:solidFill>
              </a:rPr>
              <a:t>(</a:t>
            </a:r>
            <a:r>
              <a:rPr lang="en-NZ" dirty="0" err="1">
                <a:solidFill>
                  <a:srgbClr val="FF0000"/>
                </a:solidFill>
              </a:rPr>
              <a:t>Plickers</a:t>
            </a:r>
            <a:r>
              <a:rPr lang="en-NZ" dirty="0">
                <a:solidFill>
                  <a:srgbClr val="FF0000"/>
                </a:solidFill>
              </a:rPr>
              <a:t>). </a:t>
            </a:r>
            <a:br>
              <a:rPr lang="en-NZ" dirty="0">
                <a:solidFill>
                  <a:srgbClr val="FF0000"/>
                </a:solidFill>
              </a:rPr>
            </a:br>
            <a:r>
              <a:rPr lang="en-NZ" dirty="0"/>
              <a:t>Which one of the following statements is an advantage of </a:t>
            </a:r>
            <a:r>
              <a:rPr lang="en-US" dirty="0"/>
              <a:t>FCFS?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19</a:t>
            </a:fld>
            <a:endParaRPr lang="en-US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0" y="2268626"/>
            <a:ext cx="9753600" cy="3733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Easy to implement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Consider service time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A great performer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Reduce average wait time</a:t>
            </a:r>
          </a:p>
        </p:txBody>
      </p:sp>
    </p:spTree>
    <p:extLst>
      <p:ext uri="{BB962C8B-B14F-4D97-AF65-F5344CB8AC3E}">
        <p14:creationId xmlns:p14="http://schemas.microsoft.com/office/powerpoint/2010/main" val="35235034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1"/>
            <a:ext cx="10744200" cy="1066800"/>
          </a:xfrm>
        </p:spPr>
        <p:txBody>
          <a:bodyPr/>
          <a:lstStyle/>
          <a:p>
            <a:r>
              <a:rPr lang="en-NZ" dirty="0">
                <a:solidFill>
                  <a:srgbClr val="FF0000"/>
                </a:solidFill>
                <a:latin typeface="+mj-lt"/>
              </a:rPr>
              <a:t>Exercise </a:t>
            </a:r>
            <a:r>
              <a:rPr lang="en-NZ" dirty="0" smtClean="0">
                <a:solidFill>
                  <a:srgbClr val="FF0000"/>
                </a:solidFill>
                <a:latin typeface="+mj-lt"/>
              </a:rPr>
              <a:t>1 (</a:t>
            </a:r>
            <a:r>
              <a:rPr lang="en-NZ" dirty="0" err="1" smtClean="0">
                <a:solidFill>
                  <a:srgbClr val="FF0000"/>
                </a:solidFill>
                <a:latin typeface="+mj-lt"/>
              </a:rPr>
              <a:t>Plickers</a:t>
            </a:r>
            <a:r>
              <a:rPr lang="en-NZ" dirty="0" smtClean="0">
                <a:solidFill>
                  <a:srgbClr val="FF0000"/>
                </a:solidFill>
                <a:latin typeface="+mj-lt"/>
              </a:rPr>
              <a:t>).</a:t>
            </a:r>
            <a:r>
              <a:rPr lang="en-NZ" dirty="0" smtClean="0">
                <a:latin typeface="+mj-lt"/>
              </a:rPr>
              <a:t> </a:t>
            </a:r>
            <a:r>
              <a:rPr lang="en-NZ" dirty="0">
                <a:latin typeface="+mj-lt"/>
              </a:rPr>
              <a:t>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1"/>
            <a:ext cx="10744200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system objectives of processor scheduling </a:t>
            </a:r>
            <a:r>
              <a:rPr lang="en-NZ" sz="2800" dirty="0"/>
              <a:t>include the following ones </a:t>
            </a:r>
            <a:r>
              <a:rPr lang="en-NZ" sz="2800" u="sng" dirty="0"/>
              <a:t>except</a:t>
            </a:r>
            <a:r>
              <a:rPr lang="en-NZ" sz="2800" dirty="0"/>
              <a:t>:</a:t>
            </a:r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r>
              <a:rPr lang="en-NZ" sz="2800" dirty="0"/>
              <a:t>Broken down into three separate functions: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51810" y="36842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2553678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Reduce response time, 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Improve throughput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Minimize context switch overhead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Optimize processor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ChangeArrowheads="1"/>
          </p:cNvSpPr>
          <p:nvPr/>
        </p:nvSpPr>
        <p:spPr bwMode="auto">
          <a:xfrm>
            <a:off x="304800" y="304800"/>
            <a:ext cx="11353800" cy="25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NZ" sz="3200" dirty="0">
                <a:solidFill>
                  <a:srgbClr val="FF0000"/>
                </a:solidFill>
                <a:latin typeface="+mn-lt"/>
              </a:rPr>
              <a:t>Exercise </a:t>
            </a:r>
            <a:r>
              <a:rPr lang="en-NZ" sz="3200" dirty="0" smtClean="0">
                <a:solidFill>
                  <a:srgbClr val="FF0000"/>
                </a:solidFill>
                <a:latin typeface="+mn-lt"/>
              </a:rPr>
              <a:t>4 </a:t>
            </a:r>
            <a:r>
              <a:rPr lang="en-NZ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NZ" sz="3200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NZ" sz="3200" dirty="0">
                <a:solidFill>
                  <a:srgbClr val="FF0000"/>
                </a:solidFill>
                <a:latin typeface="+mn-lt"/>
              </a:rPr>
              <a:t>).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The shortest job next scheduling algorithm schedules the following five jobs. </a:t>
            </a:r>
          </a:p>
          <a:p>
            <a:pPr eaLnBrk="0" hangingPunct="0"/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(4.1</a:t>
            </a:r>
            <a:r>
              <a:rPr lang="en-US" sz="2800" dirty="0">
                <a:latin typeface="+mn-lt"/>
              </a:rPr>
              <a:t>) What is the average turn around time? </a:t>
            </a:r>
          </a:p>
          <a:p>
            <a:pPr eaLnBrk="0" hangingPunct="0"/>
            <a:r>
              <a:rPr lang="en-US" sz="2800" dirty="0">
                <a:latin typeface="+mn-lt"/>
              </a:rPr>
              <a:t>		A.  315		B. 600		C. 560		D. 480</a:t>
            </a:r>
          </a:p>
          <a:p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(4.2</a:t>
            </a:r>
            <a:r>
              <a:rPr lang="en-US" sz="2800" dirty="0">
                <a:latin typeface="+mn-lt"/>
              </a:rPr>
              <a:t>) What is the average waiting time?</a:t>
            </a:r>
          </a:p>
          <a:p>
            <a:r>
              <a:rPr lang="en-US" sz="2800" dirty="0">
                <a:latin typeface="+mn-lt"/>
              </a:rPr>
              <a:t>		A.  285		B. 320		C. 410		D. 305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203451" y="32004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/>
              <a:t>i</a:t>
            </a:r>
            <a:r>
              <a:rPr lang="en-US" sz="2000" dirty="0"/>
              <a:t>   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eaLnBrk="0" hangingPunct="0"/>
            <a:r>
              <a:rPr lang="en-US" sz="2000" dirty="0"/>
              <a:t>0    350</a:t>
            </a:r>
          </a:p>
          <a:p>
            <a:pPr eaLnBrk="0" hangingPunct="0"/>
            <a:r>
              <a:rPr lang="en-US" sz="2000" dirty="0"/>
              <a:t>1    125</a:t>
            </a:r>
          </a:p>
          <a:p>
            <a:pPr eaLnBrk="0" hangingPunct="0"/>
            <a:r>
              <a:rPr lang="en-US" sz="2000" dirty="0"/>
              <a:t>2    475</a:t>
            </a:r>
          </a:p>
          <a:p>
            <a:pPr eaLnBrk="0" hangingPunct="0"/>
            <a:r>
              <a:rPr lang="en-US" sz="2000" dirty="0"/>
              <a:t>3    250</a:t>
            </a:r>
          </a:p>
          <a:p>
            <a:pPr eaLnBrk="0" hangingPunct="0"/>
            <a:r>
              <a:rPr lang="en-US" sz="2000" dirty="0"/>
              <a:t>4      75</a:t>
            </a:r>
            <a:endParaRPr lang="en-US" dirty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4260850" y="51054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1746250" y="4044950"/>
            <a:ext cx="25506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 dirty="0"/>
          </a:p>
          <a:p>
            <a:pPr eaLnBrk="0" hangingPunct="0"/>
            <a:endParaRPr lang="en-US" sz="2000" dirty="0"/>
          </a:p>
          <a:p>
            <a:pPr eaLnBrk="0" hangingPunct="0"/>
            <a:endParaRPr lang="en-US" sz="2000" dirty="0"/>
          </a:p>
          <a:p>
            <a:pPr eaLnBrk="0" hangingPunct="0"/>
            <a:endParaRPr lang="en-US" sz="2000" dirty="0"/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75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9082089" y="4038600"/>
            <a:ext cx="1266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4413250" y="4800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4108450" y="4800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26025" name="Freeform 9"/>
          <p:cNvSpPr>
            <a:spLocks/>
          </p:cNvSpPr>
          <p:nvPr/>
        </p:nvSpPr>
        <p:spPr bwMode="auto">
          <a:xfrm>
            <a:off x="3276600" y="4876800"/>
            <a:ext cx="1143000" cy="2286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951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220345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4641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4260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1746251" y="4044950"/>
            <a:ext cx="45143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9082088" y="4038600"/>
            <a:ext cx="14093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4946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4413250" y="29718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410845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27051" name="Freeform 11"/>
          <p:cNvSpPr>
            <a:spLocks/>
          </p:cNvSpPr>
          <p:nvPr/>
        </p:nvSpPr>
        <p:spPr bwMode="auto">
          <a:xfrm>
            <a:off x="3276600" y="2209800"/>
            <a:ext cx="1600200" cy="10668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97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220345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4641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5175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4260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1746250" y="4044950"/>
            <a:ext cx="57599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8072" name="Text Box 8"/>
          <p:cNvSpPr txBox="1">
            <a:spLocks noChangeArrowheads="1"/>
          </p:cNvSpPr>
          <p:nvPr/>
        </p:nvSpPr>
        <p:spPr bwMode="auto">
          <a:xfrm>
            <a:off x="9082088" y="4038600"/>
            <a:ext cx="15520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57848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450</a:t>
            </a:r>
          </a:p>
        </p:txBody>
      </p:sp>
      <p:sp>
        <p:nvSpPr>
          <p:cNvPr id="728074" name="Text Box 10"/>
          <p:cNvSpPr txBox="1">
            <a:spLocks noChangeArrowheads="1"/>
          </p:cNvSpPr>
          <p:nvPr/>
        </p:nvSpPr>
        <p:spPr bwMode="auto">
          <a:xfrm>
            <a:off x="4946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4413250" y="29718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410845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28077" name="Freeform 13"/>
          <p:cNvSpPr>
            <a:spLocks/>
          </p:cNvSpPr>
          <p:nvPr/>
        </p:nvSpPr>
        <p:spPr bwMode="auto">
          <a:xfrm>
            <a:off x="3276600" y="2743200"/>
            <a:ext cx="2286000" cy="5334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96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220345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601345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4641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5175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4260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29096" name="Text Box 8"/>
          <p:cNvSpPr txBox="1">
            <a:spLocks noChangeArrowheads="1"/>
          </p:cNvSpPr>
          <p:nvPr/>
        </p:nvSpPr>
        <p:spPr bwMode="auto">
          <a:xfrm>
            <a:off x="1746250" y="4038600"/>
            <a:ext cx="70054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350+250+125+75 = 800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9082088" y="4038600"/>
            <a:ext cx="15520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450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6851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800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57848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450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4946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4413250" y="29718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29102" name="Text Box 14"/>
          <p:cNvSpPr txBox="1">
            <a:spLocks noChangeArrowheads="1"/>
          </p:cNvSpPr>
          <p:nvPr/>
        </p:nvSpPr>
        <p:spPr bwMode="auto">
          <a:xfrm>
            <a:off x="410845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29103" name="Freeform 15"/>
          <p:cNvSpPr>
            <a:spLocks/>
          </p:cNvSpPr>
          <p:nvPr/>
        </p:nvSpPr>
        <p:spPr bwMode="auto">
          <a:xfrm>
            <a:off x="3276600" y="1905000"/>
            <a:ext cx="3200400" cy="13716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366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220345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601345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464185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715645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517525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426085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1746251" y="4038600"/>
            <a:ext cx="75328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350+250+125+75 = 800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125+75 = 200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475+350+250+125+75</a:t>
            </a:r>
          </a:p>
          <a:p>
            <a:pPr eaLnBrk="0" hangingPunct="0"/>
            <a:r>
              <a:rPr lang="en-US" sz="2000"/>
              <a:t>               = 1275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250+125+75 = 450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75</a:t>
            </a:r>
          </a:p>
        </p:txBody>
      </p:sp>
      <p:sp>
        <p:nvSpPr>
          <p:cNvPr id="730122" name="Text Box 10"/>
          <p:cNvSpPr txBox="1">
            <a:spLocks noChangeArrowheads="1"/>
          </p:cNvSpPr>
          <p:nvPr/>
        </p:nvSpPr>
        <p:spPr bwMode="auto">
          <a:xfrm>
            <a:off x="9082088" y="4038600"/>
            <a:ext cx="15520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450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75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800</a:t>
            </a:r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200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0</a:t>
            </a:r>
          </a:p>
        </p:txBody>
      </p:sp>
      <p:sp>
        <p:nvSpPr>
          <p:cNvPr id="730123" name="Text Box 11"/>
          <p:cNvSpPr txBox="1">
            <a:spLocks noChangeArrowheads="1"/>
          </p:cNvSpPr>
          <p:nvPr/>
        </p:nvSpPr>
        <p:spPr bwMode="auto">
          <a:xfrm>
            <a:off x="875665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6851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800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57848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450</a:t>
            </a:r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494665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4413250" y="29718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410845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0129" name="Freeform 17"/>
          <p:cNvSpPr>
            <a:spLocks/>
          </p:cNvSpPr>
          <p:nvPr/>
        </p:nvSpPr>
        <p:spPr bwMode="auto">
          <a:xfrm>
            <a:off x="3276600" y="2438400"/>
            <a:ext cx="4724400" cy="838200"/>
          </a:xfrm>
          <a:custGeom>
            <a:avLst/>
            <a:gdLst>
              <a:gd name="T0" fmla="*/ 0 w 2976"/>
              <a:gd name="T1" fmla="*/ 0 h 528"/>
              <a:gd name="T2" fmla="*/ 2976 w 2976"/>
              <a:gd name="T3" fmla="*/ 0 h 528"/>
              <a:gd name="T4" fmla="*/ 2976 w 297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8">
                <a:moveTo>
                  <a:pt x="0" y="0"/>
                </a:moveTo>
                <a:lnTo>
                  <a:pt x="2976" y="0"/>
                </a:lnTo>
                <a:lnTo>
                  <a:pt x="2976" y="52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814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ChangeArrowheads="1"/>
          </p:cNvSpPr>
          <p:nvPr/>
        </p:nvSpPr>
        <p:spPr bwMode="auto">
          <a:xfrm>
            <a:off x="2209800" y="533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Shortest Job Next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198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46482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71628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51816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42672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752601" y="4038600"/>
            <a:ext cx="75328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350+250+125+75 = 800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125+75 = 200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2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0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475+350+250+125+75</a:t>
            </a:r>
          </a:p>
          <a:p>
            <a:pPr eaLnBrk="0" hangingPunct="0"/>
            <a:r>
              <a:rPr lang="en-US" sz="2000" dirty="0"/>
              <a:t>               = 1275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3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1</a:t>
            </a:r>
            <a:r>
              <a:rPr lang="en-US" sz="2000" dirty="0"/>
              <a:t>)+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250+125+75 = 450</a:t>
            </a:r>
          </a:p>
          <a:p>
            <a:pPr eaLnBrk="0" hangingPunct="0"/>
            <a:r>
              <a:rPr lang="en-US" sz="2000" dirty="0" err="1"/>
              <a:t>T</a:t>
            </a:r>
            <a:r>
              <a:rPr lang="en-US" sz="2000" baseline="-25000" dirty="0" err="1"/>
              <a:t>TRnd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</a:t>
            </a:r>
            <a:r>
              <a:rPr lang="en-US" sz="2000" dirty="0">
                <a:latin typeface="Symbol" charset="0"/>
              </a:rPr>
              <a:t>t</a:t>
            </a:r>
            <a:r>
              <a:rPr lang="en-US" sz="2000" dirty="0"/>
              <a:t>(p</a:t>
            </a:r>
            <a:r>
              <a:rPr lang="en-US" sz="2000" baseline="-25000" dirty="0"/>
              <a:t>4</a:t>
            </a:r>
            <a:r>
              <a:rPr lang="en-US" sz="2000" dirty="0"/>
              <a:t>) = 75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9088438" y="4038600"/>
            <a:ext cx="15520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0</a:t>
            </a:r>
            <a:r>
              <a:rPr lang="en-US" sz="2000" dirty="0"/>
              <a:t>) = 450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1</a:t>
            </a:r>
            <a:r>
              <a:rPr lang="en-US" sz="2000" dirty="0"/>
              <a:t>) = 75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2</a:t>
            </a:r>
            <a:r>
              <a:rPr lang="en-US" sz="2000" dirty="0"/>
              <a:t>) = 800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3</a:t>
            </a:r>
            <a:r>
              <a:rPr lang="en-US" sz="2000" dirty="0"/>
              <a:t>) = 200</a:t>
            </a:r>
          </a:p>
          <a:p>
            <a:pPr eaLnBrk="0" hangingPunct="0"/>
            <a:r>
              <a:rPr lang="en-US" sz="2000" dirty="0"/>
              <a:t>W(p</a:t>
            </a:r>
            <a:r>
              <a:rPr lang="en-US" sz="2000" baseline="-25000" dirty="0"/>
              <a:t>4</a:t>
            </a:r>
            <a:r>
              <a:rPr lang="en-US" sz="2000" dirty="0"/>
              <a:t>) =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4583113" y="6019800"/>
            <a:ext cx="546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= (450+75+800+200+0)/5 = 1525/5 = 305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876300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31149" name="Text Box 13"/>
          <p:cNvSpPr txBox="1">
            <a:spLocks noChangeArrowheads="1"/>
          </p:cNvSpPr>
          <p:nvPr/>
        </p:nvSpPr>
        <p:spPr bwMode="auto">
          <a:xfrm>
            <a:off x="68580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800</a:t>
            </a:r>
          </a:p>
        </p:txBody>
      </p:sp>
      <p:sp>
        <p:nvSpPr>
          <p:cNvPr id="731150" name="Text Box 14"/>
          <p:cNvSpPr txBox="1">
            <a:spLocks noChangeArrowheads="1"/>
          </p:cNvSpPr>
          <p:nvPr/>
        </p:nvSpPr>
        <p:spPr bwMode="auto">
          <a:xfrm>
            <a:off x="57912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450</a:t>
            </a:r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49530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4419600" y="29718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</a:t>
            </a: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411480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2362201" y="6019800"/>
            <a:ext cx="202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FF0000"/>
                </a:solidFill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</a:rPr>
              <a:t>TRand_avg</a:t>
            </a:r>
            <a:r>
              <a:rPr lang="en-US" sz="2000" dirty="0">
                <a:solidFill>
                  <a:srgbClr val="FF0000"/>
                </a:solidFill>
              </a:rPr>
              <a:t> = 560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96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ChangeArrowheads="1"/>
          </p:cNvSpPr>
          <p:nvPr/>
        </p:nvSpPr>
        <p:spPr bwMode="auto">
          <a:xfrm>
            <a:off x="152400" y="228600"/>
            <a:ext cx="11811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+mn-lt"/>
              </a:rPr>
              <a:t>Exercise </a:t>
            </a:r>
            <a:r>
              <a:rPr lang="en-US" sz="4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+mn-lt"/>
              </a:rPr>
              <a:t>Plickers</a:t>
            </a:r>
            <a:r>
              <a:rPr lang="en-US" sz="4000" dirty="0">
                <a:solidFill>
                  <a:srgbClr val="FF0000"/>
                </a:solidFill>
                <a:latin typeface="+mn-lt"/>
              </a:rPr>
              <a:t>). </a:t>
            </a:r>
            <a:r>
              <a:rPr lang="en-US" sz="4000" dirty="0">
                <a:solidFill>
                  <a:srgbClr val="0000FF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+mn-lt"/>
              </a:rPr>
            </a:br>
            <a:r>
              <a:rPr lang="en-US" sz="4000" dirty="0">
                <a:solidFill>
                  <a:srgbClr val="0000FF"/>
                </a:solidFill>
                <a:latin typeface="+mn-lt"/>
              </a:rPr>
              <a:t>Which one of the following statements about the shortest-job-next (SJN) policy is </a:t>
            </a:r>
            <a:r>
              <a:rPr lang="en-US" sz="4000" i="1" u="sng" dirty="0">
                <a:solidFill>
                  <a:srgbClr val="0000FF"/>
                </a:solidFill>
                <a:latin typeface="+mn-lt"/>
              </a:rPr>
              <a:t>incorrect</a:t>
            </a:r>
            <a:r>
              <a:rPr lang="en-US" sz="4000" dirty="0">
                <a:solidFill>
                  <a:srgbClr val="0000FF"/>
                </a:solidFill>
                <a:latin typeface="+mn-lt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2354283"/>
            <a:ext cx="1036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eaLnBrk="0" hangingPunct="0">
              <a:buFont typeface="+mj-lt"/>
              <a:buAutoNum type="alphaUcPeriod"/>
            </a:pPr>
            <a:r>
              <a:rPr lang="en-US" sz="3600" dirty="0">
                <a:latin typeface="+mn-lt"/>
              </a:rPr>
              <a:t>SJN minimizes wait time</a:t>
            </a:r>
          </a:p>
          <a:p>
            <a:pPr marL="742950" indent="-742950" eaLnBrk="0" hangingPunct="0">
              <a:buFont typeface="+mj-lt"/>
              <a:buAutoNum type="alphaUcPeriod"/>
            </a:pPr>
            <a:endParaRPr lang="en-US" sz="3600" dirty="0">
              <a:latin typeface="+mn-lt"/>
            </a:endParaRPr>
          </a:p>
          <a:p>
            <a:pPr marL="742950" indent="-742950" eaLnBrk="0" hangingPunct="0">
              <a:buFont typeface="+mj-lt"/>
              <a:buAutoNum type="alphaUcPeriod"/>
            </a:pPr>
            <a:r>
              <a:rPr lang="en-US" sz="3600" dirty="0">
                <a:latin typeface="+mn-lt"/>
              </a:rPr>
              <a:t>SJN may starve large jobs</a:t>
            </a:r>
          </a:p>
          <a:p>
            <a:pPr marL="742950" indent="-742950" eaLnBrk="0" hangingPunct="0">
              <a:buFont typeface="+mj-lt"/>
              <a:buAutoNum type="alphaUcPeriod"/>
            </a:pPr>
            <a:endParaRPr lang="en-US" sz="3600" dirty="0">
              <a:latin typeface="+mn-lt"/>
            </a:endParaRPr>
          </a:p>
          <a:p>
            <a:pPr marL="742950" indent="-742950" eaLnBrk="0" hangingPunct="0">
              <a:buFont typeface="+mj-lt"/>
              <a:buAutoNum type="alphaUcPeriod"/>
            </a:pPr>
            <a:r>
              <a:rPr lang="en-US" sz="3600" dirty="0">
                <a:latin typeface="+mn-lt"/>
              </a:rPr>
              <a:t>SJN is easier implemented than FIFO (a.k.a., FCFS) </a:t>
            </a:r>
          </a:p>
          <a:p>
            <a:pPr marL="742950" indent="-742950" eaLnBrk="0" hangingPunct="0">
              <a:buFont typeface="+mj-lt"/>
              <a:buAutoNum type="alphaUcPeriod"/>
            </a:pPr>
            <a:endParaRPr lang="en-US" sz="3600" dirty="0">
              <a:latin typeface="+mn-lt"/>
            </a:endParaRPr>
          </a:p>
          <a:p>
            <a:pPr marL="742950" indent="-742950" eaLnBrk="0" hangingPunct="0">
              <a:buFont typeface="+mj-lt"/>
              <a:buAutoNum type="alphaUcPeriod"/>
            </a:pPr>
            <a:r>
              <a:rPr lang="en-US" sz="3600" dirty="0">
                <a:latin typeface="+mn-lt"/>
              </a:rPr>
              <a:t>SJN must know service times</a:t>
            </a:r>
          </a:p>
        </p:txBody>
      </p:sp>
    </p:spTree>
    <p:extLst>
      <p:ext uri="{BB962C8B-B14F-4D97-AF65-F5344CB8AC3E}">
        <p14:creationId xmlns:p14="http://schemas.microsoft.com/office/powerpoint/2010/main" val="29776902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Priority Scheduling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2203450" y="1371600"/>
            <a:ext cx="15327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  Pri</a:t>
            </a:r>
          </a:p>
          <a:p>
            <a:pPr eaLnBrk="0" hangingPunct="0"/>
            <a:r>
              <a:rPr lang="en-US" sz="2000"/>
              <a:t>0    350     5</a:t>
            </a:r>
          </a:p>
          <a:p>
            <a:pPr eaLnBrk="0" hangingPunct="0"/>
            <a:r>
              <a:rPr lang="en-US" sz="2000"/>
              <a:t>1    125     2</a:t>
            </a:r>
          </a:p>
          <a:p>
            <a:pPr eaLnBrk="0" hangingPunct="0"/>
            <a:r>
              <a:rPr lang="en-US" sz="2000"/>
              <a:t>2    475     3</a:t>
            </a:r>
          </a:p>
          <a:p>
            <a:pPr eaLnBrk="0" hangingPunct="0"/>
            <a:r>
              <a:rPr lang="en-US" sz="2000"/>
              <a:t>3    250     1</a:t>
            </a:r>
          </a:p>
          <a:p>
            <a:pPr eaLnBrk="0" hangingPunct="0"/>
            <a:r>
              <a:rPr lang="en-US" sz="2000"/>
              <a:t>4      75     4</a:t>
            </a:r>
            <a:endParaRPr lang="en-US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7772400" y="3276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5105400" y="3276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38800" y="3276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4267200" y="3276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7391400" y="3276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2169" name="Text Box 9"/>
          <p:cNvSpPr txBox="1">
            <a:spLocks noChangeArrowheads="1"/>
          </p:cNvSpPr>
          <p:nvPr/>
        </p:nvSpPr>
        <p:spPr bwMode="auto">
          <a:xfrm>
            <a:off x="1828801" y="3962400"/>
            <a:ext cx="768832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350+75+475+125+250</a:t>
            </a:r>
          </a:p>
          <a:p>
            <a:pPr eaLnBrk="0" hangingPunct="0"/>
            <a:r>
              <a:rPr lang="en-US" sz="2000"/>
              <a:t>               = 1275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125+250 = 375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475+125+250 = 850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250</a:t>
            </a:r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)+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)+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)+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75+475+125+250 = 925</a:t>
            </a: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9753600" y="4038600"/>
            <a:ext cx="15520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925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250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375</a:t>
            </a:r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850</a:t>
            </a:r>
          </a:p>
        </p:txBody>
      </p:sp>
      <p:sp>
        <p:nvSpPr>
          <p:cNvPr id="732171" name="Text Box 11"/>
          <p:cNvSpPr txBox="1">
            <a:spLocks noChangeArrowheads="1"/>
          </p:cNvSpPr>
          <p:nvPr/>
        </p:nvSpPr>
        <p:spPr bwMode="auto">
          <a:xfrm>
            <a:off x="3846513" y="6096000"/>
            <a:ext cx="56077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(925+250+375+0+850)/5 = 2400/5 = 480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8756651" y="2971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32173" name="Text Box 13"/>
          <p:cNvSpPr txBox="1">
            <a:spLocks noChangeArrowheads="1"/>
          </p:cNvSpPr>
          <p:nvPr/>
        </p:nvSpPr>
        <p:spPr bwMode="auto">
          <a:xfrm>
            <a:off x="76200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925</a:t>
            </a:r>
          </a:p>
        </p:txBody>
      </p:sp>
      <p:sp>
        <p:nvSpPr>
          <p:cNvPr id="732174" name="Text Box 14"/>
          <p:cNvSpPr txBox="1">
            <a:spLocks noChangeArrowheads="1"/>
          </p:cNvSpPr>
          <p:nvPr/>
        </p:nvSpPr>
        <p:spPr bwMode="auto">
          <a:xfrm>
            <a:off x="70104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850</a:t>
            </a:r>
          </a:p>
        </p:txBody>
      </p:sp>
      <p:sp>
        <p:nvSpPr>
          <p:cNvPr id="732175" name="Text Box 15"/>
          <p:cNvSpPr txBox="1">
            <a:spLocks noChangeArrowheads="1"/>
          </p:cNvSpPr>
          <p:nvPr/>
        </p:nvSpPr>
        <p:spPr bwMode="auto">
          <a:xfrm>
            <a:off x="54102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375</a:t>
            </a:r>
          </a:p>
        </p:txBody>
      </p:sp>
      <p:sp>
        <p:nvSpPr>
          <p:cNvPr id="732176" name="Text Box 16"/>
          <p:cNvSpPr txBox="1">
            <a:spLocks noChangeArrowheads="1"/>
          </p:cNvSpPr>
          <p:nvPr/>
        </p:nvSpPr>
        <p:spPr bwMode="auto">
          <a:xfrm>
            <a:off x="4876801" y="29718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250</a:t>
            </a:r>
          </a:p>
        </p:txBody>
      </p:sp>
      <p:sp>
        <p:nvSpPr>
          <p:cNvPr id="732177" name="Text Box 17"/>
          <p:cNvSpPr txBox="1">
            <a:spLocks noChangeArrowheads="1"/>
          </p:cNvSpPr>
          <p:nvPr/>
        </p:nvSpPr>
        <p:spPr bwMode="auto">
          <a:xfrm>
            <a:off x="4108450" y="2971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5257800" y="1752600"/>
            <a:ext cx="485261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buFont typeface="Arial"/>
              <a:buChar char="•"/>
            </a:pPr>
            <a:r>
              <a:rPr lang="en-US" sz="2400" i="1" u="sng" dirty="0">
                <a:latin typeface="+mj-lt"/>
              </a:rPr>
              <a:t>Reflects importance of external use</a:t>
            </a:r>
            <a:endParaRPr lang="en-US" sz="2400" dirty="0">
              <a:latin typeface="+mj-lt"/>
            </a:endParaRP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May cause starvation</a:t>
            </a:r>
          </a:p>
          <a:p>
            <a:pPr marL="285750" indent="-28575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Can address starvation with aging</a:t>
            </a:r>
          </a:p>
        </p:txBody>
      </p:sp>
      <p:sp>
        <p:nvSpPr>
          <p:cNvPr id="732179" name="Text Box 19"/>
          <p:cNvSpPr txBox="1">
            <a:spLocks noChangeArrowheads="1"/>
          </p:cNvSpPr>
          <p:nvPr/>
        </p:nvSpPr>
        <p:spPr bwMode="auto">
          <a:xfrm>
            <a:off x="5257800" y="1371601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Q7: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Pros and Cons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1752601" y="6096000"/>
            <a:ext cx="202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TRand_avg</a:t>
            </a:r>
            <a:r>
              <a:rPr lang="en-US" sz="2000">
                <a:solidFill>
                  <a:srgbClr val="FF0000"/>
                </a:solidFill>
              </a:rPr>
              <a:t> = 735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8" grpId="0"/>
      <p:bldP spid="7321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220345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Deadline Scheduling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2203450" y="1371600"/>
            <a:ext cx="21435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  Deadline</a:t>
            </a:r>
          </a:p>
          <a:p>
            <a:pPr eaLnBrk="0" hangingPunct="0"/>
            <a:r>
              <a:rPr lang="en-US" sz="2000"/>
              <a:t>0    350        575</a:t>
            </a:r>
          </a:p>
          <a:p>
            <a:pPr eaLnBrk="0" hangingPunct="0"/>
            <a:r>
              <a:rPr lang="en-US" sz="2000"/>
              <a:t>1    125        550</a:t>
            </a:r>
          </a:p>
          <a:p>
            <a:pPr eaLnBrk="0" hangingPunct="0"/>
            <a:r>
              <a:rPr lang="en-US" sz="2000"/>
              <a:t>2    475      1050</a:t>
            </a:r>
          </a:p>
          <a:p>
            <a:pPr eaLnBrk="0" hangingPunct="0"/>
            <a:r>
              <a:rPr lang="en-US" sz="2000"/>
              <a:t>3    250     (none)</a:t>
            </a:r>
          </a:p>
          <a:p>
            <a:pPr eaLnBrk="0" hangingPunct="0"/>
            <a:r>
              <a:rPr lang="en-US" sz="2000"/>
              <a:t>4      75        200</a:t>
            </a:r>
            <a:endParaRPr lang="en-US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5181600" y="36576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4267200" y="3657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6324600" y="36576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8077200" y="3657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8756651" y="33528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7924801" y="31242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1050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5867401" y="31242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4876801" y="31242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4108450" y="3352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3198" name="Text Box 14"/>
          <p:cNvSpPr txBox="1">
            <a:spLocks noChangeArrowheads="1"/>
          </p:cNvSpPr>
          <p:nvPr/>
        </p:nvSpPr>
        <p:spPr bwMode="auto">
          <a:xfrm>
            <a:off x="5486400" y="1371601"/>
            <a:ext cx="3239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i="1" u="sng"/>
              <a:t>Allocates service by deadline</a:t>
            </a:r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May not be feasible</a:t>
            </a: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5181600" y="46482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3200" name="Rectangle 16"/>
          <p:cNvSpPr>
            <a:spLocks noChangeArrowheads="1"/>
          </p:cNvSpPr>
          <p:nvPr/>
        </p:nvSpPr>
        <p:spPr bwMode="auto">
          <a:xfrm>
            <a:off x="4648200" y="46482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3201" name="Rectangle 17"/>
          <p:cNvSpPr>
            <a:spLocks noChangeArrowheads="1"/>
          </p:cNvSpPr>
          <p:nvPr/>
        </p:nvSpPr>
        <p:spPr bwMode="auto">
          <a:xfrm>
            <a:off x="6324600" y="46482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8077200" y="46482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4267200" y="46482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4648200" y="57150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3205" name="Rectangle 21"/>
          <p:cNvSpPr>
            <a:spLocks noChangeArrowheads="1"/>
          </p:cNvSpPr>
          <p:nvPr/>
        </p:nvSpPr>
        <p:spPr bwMode="auto">
          <a:xfrm>
            <a:off x="5791200" y="57150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3206" name="Rectangle 22"/>
          <p:cNvSpPr>
            <a:spLocks noChangeArrowheads="1"/>
          </p:cNvSpPr>
          <p:nvPr/>
        </p:nvSpPr>
        <p:spPr bwMode="auto">
          <a:xfrm>
            <a:off x="6324600" y="5715000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3207" name="Rectangle 23"/>
          <p:cNvSpPr>
            <a:spLocks noChangeArrowheads="1"/>
          </p:cNvSpPr>
          <p:nvPr/>
        </p:nvSpPr>
        <p:spPr bwMode="auto">
          <a:xfrm>
            <a:off x="8077200" y="57150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3208" name="Rectangle 24"/>
          <p:cNvSpPr>
            <a:spLocks noChangeArrowheads="1"/>
          </p:cNvSpPr>
          <p:nvPr/>
        </p:nvSpPr>
        <p:spPr bwMode="auto">
          <a:xfrm>
            <a:off x="4267200" y="5715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3209" name="Line 25"/>
          <p:cNvSpPr>
            <a:spLocks noChangeShapeType="1"/>
          </p:cNvSpPr>
          <p:nvPr/>
        </p:nvSpPr>
        <p:spPr bwMode="auto">
          <a:xfrm>
            <a:off x="51816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0" name="Line 26"/>
          <p:cNvSpPr>
            <a:spLocks noChangeShapeType="1"/>
          </p:cNvSpPr>
          <p:nvPr/>
        </p:nvSpPr>
        <p:spPr bwMode="auto">
          <a:xfrm>
            <a:off x="63246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1" name="Text Box 27"/>
          <p:cNvSpPr txBox="1">
            <a:spLocks noChangeArrowheads="1"/>
          </p:cNvSpPr>
          <p:nvPr/>
        </p:nvSpPr>
        <p:spPr bwMode="auto">
          <a:xfrm>
            <a:off x="6400801" y="31242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575</a:t>
            </a:r>
          </a:p>
        </p:txBody>
      </p:sp>
      <p:sp>
        <p:nvSpPr>
          <p:cNvPr id="733212" name="Line 28"/>
          <p:cNvSpPr>
            <a:spLocks noChangeShapeType="1"/>
          </p:cNvSpPr>
          <p:nvPr/>
        </p:nvSpPr>
        <p:spPr bwMode="auto">
          <a:xfrm>
            <a:off x="64770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3" name="Line 29"/>
          <p:cNvSpPr>
            <a:spLocks noChangeShapeType="1"/>
          </p:cNvSpPr>
          <p:nvPr/>
        </p:nvSpPr>
        <p:spPr bwMode="auto">
          <a:xfrm>
            <a:off x="81534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3214" name="Text Box 30"/>
          <p:cNvSpPr txBox="1">
            <a:spLocks noChangeArrowheads="1"/>
          </p:cNvSpPr>
          <p:nvPr/>
        </p:nvSpPr>
        <p:spPr bwMode="auto">
          <a:xfrm>
            <a:off x="4876800" y="26670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d4</a:t>
            </a:r>
          </a:p>
        </p:txBody>
      </p:sp>
      <p:sp>
        <p:nvSpPr>
          <p:cNvPr id="733215" name="Text Box 31"/>
          <p:cNvSpPr txBox="1">
            <a:spLocks noChangeArrowheads="1"/>
          </p:cNvSpPr>
          <p:nvPr/>
        </p:nvSpPr>
        <p:spPr bwMode="auto">
          <a:xfrm>
            <a:off x="5791200" y="26670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d1</a:t>
            </a:r>
          </a:p>
        </p:txBody>
      </p:sp>
      <p:sp>
        <p:nvSpPr>
          <p:cNvPr id="733216" name="Text Box 32"/>
          <p:cNvSpPr txBox="1">
            <a:spLocks noChangeArrowheads="1"/>
          </p:cNvSpPr>
          <p:nvPr/>
        </p:nvSpPr>
        <p:spPr bwMode="auto">
          <a:xfrm>
            <a:off x="6400800" y="26670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d0</a:t>
            </a:r>
          </a:p>
        </p:txBody>
      </p:sp>
      <p:sp>
        <p:nvSpPr>
          <p:cNvPr id="733217" name="Text Box 33"/>
          <p:cNvSpPr txBox="1">
            <a:spLocks noChangeArrowheads="1"/>
          </p:cNvSpPr>
          <p:nvPr/>
        </p:nvSpPr>
        <p:spPr bwMode="auto">
          <a:xfrm>
            <a:off x="7924800" y="26670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644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68362"/>
            <a:ext cx="7696200" cy="503238"/>
          </a:xfrm>
        </p:spPr>
        <p:txBody>
          <a:bodyPr/>
          <a:lstStyle/>
          <a:p>
            <a:r>
              <a:rPr lang="en-US" dirty="0">
                <a:latin typeface="+mj-lt"/>
              </a:rPr>
              <a:t>Preemptive Schedulers</a:t>
            </a:r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3429000" y="286385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Ready</a:t>
            </a:r>
          </a:p>
          <a:p>
            <a:pPr algn="ctr" eaLnBrk="0" hangingPunct="0"/>
            <a:r>
              <a:rPr lang="en-US"/>
              <a:t>List</a:t>
            </a:r>
          </a:p>
        </p:txBody>
      </p:sp>
      <p:sp>
        <p:nvSpPr>
          <p:cNvPr id="734212" name="AutoShape 4"/>
          <p:cNvSpPr>
            <a:spLocks noChangeArrowheads="1"/>
          </p:cNvSpPr>
          <p:nvPr/>
        </p:nvSpPr>
        <p:spPr bwMode="auto">
          <a:xfrm>
            <a:off x="5410200" y="2863850"/>
            <a:ext cx="14478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Scheduler</a:t>
            </a:r>
          </a:p>
        </p:txBody>
      </p:sp>
      <p:sp>
        <p:nvSpPr>
          <p:cNvPr id="734213" name="Oval 5"/>
          <p:cNvSpPr>
            <a:spLocks noChangeArrowheads="1"/>
          </p:cNvSpPr>
          <p:nvPr/>
        </p:nvSpPr>
        <p:spPr bwMode="auto">
          <a:xfrm>
            <a:off x="7696200" y="2940050"/>
            <a:ext cx="990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4572000" y="3168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>
            <a:off x="6858000" y="3168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6" name="Line 8"/>
          <p:cNvSpPr>
            <a:spLocks noChangeShapeType="1"/>
          </p:cNvSpPr>
          <p:nvPr/>
        </p:nvSpPr>
        <p:spPr bwMode="auto">
          <a:xfrm>
            <a:off x="8686800" y="3168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7" name="Line 9"/>
          <p:cNvSpPr>
            <a:spLocks noChangeShapeType="1"/>
          </p:cNvSpPr>
          <p:nvPr/>
        </p:nvSpPr>
        <p:spPr bwMode="auto">
          <a:xfrm>
            <a:off x="2743200" y="3168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8" name="Freeform 10"/>
          <p:cNvSpPr>
            <a:spLocks/>
          </p:cNvSpPr>
          <p:nvPr/>
        </p:nvSpPr>
        <p:spPr bwMode="auto">
          <a:xfrm>
            <a:off x="3048000" y="2330450"/>
            <a:ext cx="5181600" cy="685800"/>
          </a:xfrm>
          <a:custGeom>
            <a:avLst/>
            <a:gdLst>
              <a:gd name="T0" fmla="*/ 3264 w 3264"/>
              <a:gd name="T1" fmla="*/ 384 h 432"/>
              <a:gd name="T2" fmla="*/ 3264 w 3264"/>
              <a:gd name="T3" fmla="*/ 0 h 432"/>
              <a:gd name="T4" fmla="*/ 0 w 3264"/>
              <a:gd name="T5" fmla="*/ 0 h 432"/>
              <a:gd name="T6" fmla="*/ 0 w 3264"/>
              <a:gd name="T7" fmla="*/ 432 h 432"/>
              <a:gd name="T8" fmla="*/ 240 w 326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432">
                <a:moveTo>
                  <a:pt x="3264" y="384"/>
                </a:moveTo>
                <a:lnTo>
                  <a:pt x="3264" y="0"/>
                </a:lnTo>
                <a:lnTo>
                  <a:pt x="0" y="0"/>
                </a:lnTo>
                <a:lnTo>
                  <a:pt x="0" y="432"/>
                </a:lnTo>
                <a:lnTo>
                  <a:pt x="24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4343401" y="2025650"/>
            <a:ext cx="3172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Preemption or voluntary yield</a:t>
            </a:r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9372601" y="294005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Done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1905001" y="2863851"/>
            <a:ext cx="101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New</a:t>
            </a:r>
          </a:p>
          <a:p>
            <a:pPr eaLnBrk="0" hangingPunct="0"/>
            <a:r>
              <a:rPr lang="en-US"/>
              <a:t>Process</a:t>
            </a:r>
          </a:p>
        </p:txBody>
      </p:sp>
      <p:sp>
        <p:nvSpPr>
          <p:cNvPr id="734222" name="Rectangle 14"/>
          <p:cNvSpPr>
            <a:spLocks noChangeArrowheads="1"/>
          </p:cNvSpPr>
          <p:nvPr/>
        </p:nvSpPr>
        <p:spPr bwMode="auto">
          <a:xfrm>
            <a:off x="2057400" y="4038600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Highest priority process is guaranteed to be running at all times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Or at least at the beginning of a time slice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Dominant form of contemporary scheduling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But complex to build &amp; analyze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213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1"/>
            <a:ext cx="8839200" cy="685799"/>
          </a:xfrm>
        </p:spPr>
        <p:txBody>
          <a:bodyPr/>
          <a:lstStyle/>
          <a:p>
            <a:r>
              <a:rPr lang="en-NZ" sz="4000" dirty="0">
                <a:latin typeface="+mj-lt"/>
              </a:rPr>
              <a:t>Scheduling and Process State Transitions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90600"/>
            <a:ext cx="9144000" cy="5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7086601" y="4191000"/>
            <a:ext cx="1266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01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6259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7086600" y="4191000"/>
            <a:ext cx="1409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539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086600" y="4191001"/>
            <a:ext cx="15520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99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8307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7086600" y="4191001"/>
            <a:ext cx="15520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</p:txBody>
      </p:sp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8315" name="Rectangle 11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21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0362" name="Rectangle 10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0364" name="Rectangle 12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0366" name="Rectangle 14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72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429000" y="4197350"/>
            <a:ext cx="18405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1383" name="Text Box 7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1385" name="Text Box 9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1386" name="Text Box 10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1387" name="Text Box 11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1388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1389" name="Rectangle 13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1390" name="Rectangle 14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1391" name="Rectangle 15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1392" name="Rectangle 16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1393" name="Rectangle 17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1394" name="Rectangle 18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1395" name="Rectangle 19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1396" name="Rectangle 20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1397" name="Rectangle 21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527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3429000" y="4197350"/>
            <a:ext cx="18405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2408" name="Text Box 8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2409" name="Text Box 9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2411" name="Text Box 11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2412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2413" name="Rectangle 13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2414" name="Rectangle 14"/>
          <p:cNvSpPr>
            <a:spLocks noChangeArrowheads="1"/>
          </p:cNvSpPr>
          <p:nvPr/>
        </p:nvSpPr>
        <p:spPr bwMode="auto">
          <a:xfrm>
            <a:off x="8534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2415" name="Rectangle 15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2416" name="Rectangle 16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2418" name="Rectangle 18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2419" name="Rectangle 19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2420" name="Rectangle 20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2421" name="Rectangle 21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2422" name="Rectangle 22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2423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8534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0482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3429000" y="4197350"/>
            <a:ext cx="18405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8534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3439" name="Rectangle 15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3440" name="Rectangle 16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3442" name="Rectangle 18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3443" name="Rectangle 19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3444" name="Rectangle 20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3445" name="Rectangle 21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3446" name="Rectangle 22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3447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3448" name="Rectangle 24"/>
          <p:cNvSpPr>
            <a:spLocks noChangeArrowheads="1"/>
          </p:cNvSpPr>
          <p:nvPr/>
        </p:nvSpPr>
        <p:spPr bwMode="auto">
          <a:xfrm>
            <a:off x="929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883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3886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4800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3452" name="Rectangle 28"/>
          <p:cNvSpPr>
            <a:spLocks noChangeArrowheads="1"/>
          </p:cNvSpPr>
          <p:nvPr/>
        </p:nvSpPr>
        <p:spPr bwMode="auto">
          <a:xfrm>
            <a:off x="4343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3453" name="Rectangle 29"/>
          <p:cNvSpPr>
            <a:spLocks noChangeArrowheads="1"/>
          </p:cNvSpPr>
          <p:nvPr/>
        </p:nvSpPr>
        <p:spPr bwMode="auto">
          <a:xfrm>
            <a:off x="5257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3454" name="Rectangle 30"/>
          <p:cNvSpPr>
            <a:spLocks noChangeArrowheads="1"/>
          </p:cNvSpPr>
          <p:nvPr/>
        </p:nvSpPr>
        <p:spPr bwMode="auto">
          <a:xfrm>
            <a:off x="617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3455" name="Rectangle 31"/>
          <p:cNvSpPr>
            <a:spLocks noChangeArrowheads="1"/>
          </p:cNvSpPr>
          <p:nvPr/>
        </p:nvSpPr>
        <p:spPr bwMode="auto">
          <a:xfrm>
            <a:off x="5715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3456" name="Text Box 32"/>
          <p:cNvSpPr txBox="1">
            <a:spLocks noChangeArrowheads="1"/>
          </p:cNvSpPr>
          <p:nvPr/>
        </p:nvSpPr>
        <p:spPr bwMode="auto">
          <a:xfrm>
            <a:off x="8534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9448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3458" name="Text Box 34"/>
          <p:cNvSpPr txBox="1">
            <a:spLocks noChangeArrowheads="1"/>
          </p:cNvSpPr>
          <p:nvPr/>
        </p:nvSpPr>
        <p:spPr bwMode="auto">
          <a:xfrm>
            <a:off x="36576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45720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750</a:t>
            </a:r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54864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850</a:t>
            </a:r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64008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94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3429001" y="4191000"/>
            <a:ext cx="19688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4456" name="Text Box 8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4457" name="Text Box 9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4458" name="Text Box 10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4459" name="Text Box 11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4460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4461" name="Rectangle 13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8534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64" name="Rectangle 16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4465" name="Rectangle 17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4466" name="Rectangle 18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67" name="Rectangle 19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4468" name="Rectangle 20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4469" name="Rectangle 21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70" name="Rectangle 22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4471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72" name="Rectangle 24"/>
          <p:cNvSpPr>
            <a:spLocks noChangeArrowheads="1"/>
          </p:cNvSpPr>
          <p:nvPr/>
        </p:nvSpPr>
        <p:spPr bwMode="auto">
          <a:xfrm>
            <a:off x="929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4473" name="Rectangle 25"/>
          <p:cNvSpPr>
            <a:spLocks noChangeArrowheads="1"/>
          </p:cNvSpPr>
          <p:nvPr/>
        </p:nvSpPr>
        <p:spPr bwMode="auto">
          <a:xfrm>
            <a:off x="883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74" name="Rectangle 26"/>
          <p:cNvSpPr>
            <a:spLocks noChangeArrowheads="1"/>
          </p:cNvSpPr>
          <p:nvPr/>
        </p:nvSpPr>
        <p:spPr bwMode="auto">
          <a:xfrm>
            <a:off x="3886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75" name="Rectangle 27"/>
          <p:cNvSpPr>
            <a:spLocks noChangeArrowheads="1"/>
          </p:cNvSpPr>
          <p:nvPr/>
        </p:nvSpPr>
        <p:spPr bwMode="auto">
          <a:xfrm>
            <a:off x="4800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4476" name="Rectangle 28"/>
          <p:cNvSpPr>
            <a:spLocks noChangeArrowheads="1"/>
          </p:cNvSpPr>
          <p:nvPr/>
        </p:nvSpPr>
        <p:spPr bwMode="auto">
          <a:xfrm>
            <a:off x="4343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77" name="Rectangle 29"/>
          <p:cNvSpPr>
            <a:spLocks noChangeArrowheads="1"/>
          </p:cNvSpPr>
          <p:nvPr/>
        </p:nvSpPr>
        <p:spPr bwMode="auto">
          <a:xfrm>
            <a:off x="5257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78" name="Rectangle 30"/>
          <p:cNvSpPr>
            <a:spLocks noChangeArrowheads="1"/>
          </p:cNvSpPr>
          <p:nvPr/>
        </p:nvSpPr>
        <p:spPr bwMode="auto">
          <a:xfrm>
            <a:off x="617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4479" name="Rectangle 31"/>
          <p:cNvSpPr>
            <a:spLocks noChangeArrowheads="1"/>
          </p:cNvSpPr>
          <p:nvPr/>
        </p:nvSpPr>
        <p:spPr bwMode="auto">
          <a:xfrm>
            <a:off x="5715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80" name="Rectangle 32"/>
          <p:cNvSpPr>
            <a:spLocks noChangeArrowheads="1"/>
          </p:cNvSpPr>
          <p:nvPr/>
        </p:nvSpPr>
        <p:spPr bwMode="auto">
          <a:xfrm>
            <a:off x="662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81" name="Rectangle 33"/>
          <p:cNvSpPr>
            <a:spLocks noChangeArrowheads="1"/>
          </p:cNvSpPr>
          <p:nvPr/>
        </p:nvSpPr>
        <p:spPr bwMode="auto">
          <a:xfrm>
            <a:off x="708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4482" name="Rectangle 34"/>
          <p:cNvSpPr>
            <a:spLocks noChangeArrowheads="1"/>
          </p:cNvSpPr>
          <p:nvPr/>
        </p:nvSpPr>
        <p:spPr bwMode="auto">
          <a:xfrm>
            <a:off x="754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4483" name="Text Box 35"/>
          <p:cNvSpPr txBox="1">
            <a:spLocks noChangeArrowheads="1"/>
          </p:cNvSpPr>
          <p:nvPr/>
        </p:nvSpPr>
        <p:spPr bwMode="auto">
          <a:xfrm>
            <a:off x="8534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744484" name="Text Box 36"/>
          <p:cNvSpPr txBox="1">
            <a:spLocks noChangeArrowheads="1"/>
          </p:cNvSpPr>
          <p:nvPr/>
        </p:nvSpPr>
        <p:spPr bwMode="auto">
          <a:xfrm>
            <a:off x="9448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6576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45720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750</a:t>
            </a:r>
          </a:p>
        </p:txBody>
      </p:sp>
      <p:sp>
        <p:nvSpPr>
          <p:cNvPr id="744487" name="Text Box 39"/>
          <p:cNvSpPr txBox="1">
            <a:spLocks noChangeArrowheads="1"/>
          </p:cNvSpPr>
          <p:nvPr/>
        </p:nvSpPr>
        <p:spPr bwMode="auto">
          <a:xfrm>
            <a:off x="54864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850</a:t>
            </a:r>
          </a:p>
        </p:txBody>
      </p:sp>
      <p:sp>
        <p:nvSpPr>
          <p:cNvPr id="744488" name="Text Box 40"/>
          <p:cNvSpPr txBox="1">
            <a:spLocks noChangeArrowheads="1"/>
          </p:cNvSpPr>
          <p:nvPr/>
        </p:nvSpPr>
        <p:spPr bwMode="auto">
          <a:xfrm>
            <a:off x="64008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744489" name="Text Box 41"/>
          <p:cNvSpPr txBox="1">
            <a:spLocks noChangeArrowheads="1"/>
          </p:cNvSpPr>
          <p:nvPr/>
        </p:nvSpPr>
        <p:spPr bwMode="auto">
          <a:xfrm>
            <a:off x="7239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77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571"/>
            <a:ext cx="11201400" cy="1670086"/>
          </a:xfrm>
        </p:spPr>
        <p:txBody>
          <a:bodyPr/>
          <a:lstStyle/>
          <a:p>
            <a:pPr algn="l"/>
            <a:r>
              <a:rPr lang="en-NZ" sz="4000" dirty="0">
                <a:solidFill>
                  <a:srgbClr val="FF0000"/>
                </a:solidFill>
              </a:rPr>
              <a:t>Exercise </a:t>
            </a:r>
            <a:r>
              <a:rPr lang="en-NZ" sz="4000" dirty="0" smtClean="0">
                <a:solidFill>
                  <a:srgbClr val="FF0000"/>
                </a:solidFill>
              </a:rPr>
              <a:t>2. </a:t>
            </a:r>
            <a:r>
              <a:rPr lang="en-US" sz="4000" dirty="0"/>
              <a:t>What are reasons for</a:t>
            </a:r>
            <a:r>
              <a:rPr lang="en-US" sz="4000" b="1" dirty="0"/>
              <a:t> </a:t>
            </a:r>
            <a:r>
              <a:rPr lang="en-US" sz="4000" dirty="0"/>
              <a:t>running jobs (processes) to cease using a CPU?  Can you write down one reason or two? Hint: There are four.</a:t>
            </a:r>
            <a:endParaRPr lang="en-NZ" sz="40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29000" y="2786389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Ready</a:t>
            </a:r>
          </a:p>
          <a:p>
            <a:pPr algn="ctr" eaLnBrk="0" hangingPunct="0"/>
            <a:r>
              <a:rPr lang="en-US" altLang="en-US"/>
              <a:t>List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410200" y="2786389"/>
            <a:ext cx="14478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Scheduler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696200" y="2862589"/>
            <a:ext cx="990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CPU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10200" y="4005589"/>
            <a:ext cx="1447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Resource</a:t>
            </a:r>
          </a:p>
          <a:p>
            <a:pPr algn="ctr" eaLnBrk="0" hangingPunct="0"/>
            <a:r>
              <a:rPr lang="en-US" altLang="en-US"/>
              <a:t>Manager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62600" y="5224789"/>
            <a:ext cx="1219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Resources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572000" y="3091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58000" y="3091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8686800" y="309118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43200" y="309118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3048000" y="2252989"/>
            <a:ext cx="5181600" cy="685800"/>
          </a:xfrm>
          <a:custGeom>
            <a:avLst/>
            <a:gdLst>
              <a:gd name="T0" fmla="*/ 3264 w 3264"/>
              <a:gd name="T1" fmla="*/ 384 h 432"/>
              <a:gd name="T2" fmla="*/ 3264 w 3264"/>
              <a:gd name="T3" fmla="*/ 0 h 432"/>
              <a:gd name="T4" fmla="*/ 0 w 3264"/>
              <a:gd name="T5" fmla="*/ 0 h 432"/>
              <a:gd name="T6" fmla="*/ 0 w 3264"/>
              <a:gd name="T7" fmla="*/ 432 h 432"/>
              <a:gd name="T8" fmla="*/ 240 w 326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432">
                <a:moveTo>
                  <a:pt x="3264" y="384"/>
                </a:moveTo>
                <a:lnTo>
                  <a:pt x="3264" y="0"/>
                </a:lnTo>
                <a:lnTo>
                  <a:pt x="0" y="0"/>
                </a:lnTo>
                <a:lnTo>
                  <a:pt x="0" y="432"/>
                </a:lnTo>
                <a:lnTo>
                  <a:pt x="24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6858000" y="3319789"/>
            <a:ext cx="1371600" cy="990600"/>
          </a:xfrm>
          <a:custGeom>
            <a:avLst/>
            <a:gdLst>
              <a:gd name="T0" fmla="*/ 912 w 912"/>
              <a:gd name="T1" fmla="*/ 0 h 624"/>
              <a:gd name="T2" fmla="*/ 912 w 912"/>
              <a:gd name="T3" fmla="*/ 624 h 624"/>
              <a:gd name="T4" fmla="*/ 0 w 912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624">
                <a:moveTo>
                  <a:pt x="912" y="0"/>
                </a:moveTo>
                <a:lnTo>
                  <a:pt x="912" y="624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3600" y="461518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6400800" y="461518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43401" y="1948189"/>
            <a:ext cx="3172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Preemption or voluntary yield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657601" y="4310389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Allocate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162800" y="4310389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Request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372601" y="2862589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Done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905001" y="2786390"/>
            <a:ext cx="101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New</a:t>
            </a:r>
          </a:p>
          <a:p>
            <a:pPr eaLnBrk="0" hangingPunct="0"/>
            <a:r>
              <a:rPr lang="en-US" altLang="en-US"/>
              <a:t>Process</a:t>
            </a: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3048000" y="3243589"/>
            <a:ext cx="2362200" cy="1066800"/>
          </a:xfrm>
          <a:custGeom>
            <a:avLst/>
            <a:gdLst>
              <a:gd name="T0" fmla="*/ 1488 w 1488"/>
              <a:gd name="T1" fmla="*/ 672 h 672"/>
              <a:gd name="T2" fmla="*/ 0 w 1488"/>
              <a:gd name="T3" fmla="*/ 672 h 672"/>
              <a:gd name="T4" fmla="*/ 0 w 1488"/>
              <a:gd name="T5" fmla="*/ 0 h 672"/>
              <a:gd name="T6" fmla="*/ 240 w 1488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672">
                <a:moveTo>
                  <a:pt x="1488" y="672"/>
                </a:moveTo>
                <a:lnTo>
                  <a:pt x="0" y="672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8382000" y="3167389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781800" y="4691389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629400" y="4538989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038600" y="3472189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chemeClr val="bg1"/>
                </a:solidFill>
              </a:rPr>
              <a:t>job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91000" y="3319789"/>
            <a:ext cx="381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600" dirty="0">
                <a:solidFill>
                  <a:srgbClr val="FFFFFF"/>
                </a:solidFill>
              </a:rPr>
              <a:t>job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352800" y="370078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/>
              <a:t>“Ready”</a:t>
            </a:r>
            <a:endParaRPr lang="en-US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610600" y="3395989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/>
              <a:t>“Running”</a:t>
            </a:r>
            <a:endParaRPr lang="en-US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934200" y="4919989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/>
              <a:t>“Blocked”</a:t>
            </a:r>
            <a:endParaRPr lang="en-US" alt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971800" y="5867400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Model of Process Execution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20000" y="6400801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Slide courtesy of Dr. Gary Nutt</a:t>
            </a:r>
          </a:p>
        </p:txBody>
      </p:sp>
    </p:spTree>
    <p:extLst>
      <p:ext uri="{BB962C8B-B14F-4D97-AF65-F5344CB8AC3E}">
        <p14:creationId xmlns:p14="http://schemas.microsoft.com/office/powerpoint/2010/main" val="20507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3429001" y="4191000"/>
            <a:ext cx="19688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1275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5480" name="Text Box 8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5481" name="Text Box 9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5485" name="Rectangle 13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8534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5489" name="Rectangle 17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5492" name="Rectangle 20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5495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496" name="Rectangle 24"/>
          <p:cNvSpPr>
            <a:spLocks noChangeArrowheads="1"/>
          </p:cNvSpPr>
          <p:nvPr/>
        </p:nvSpPr>
        <p:spPr bwMode="auto">
          <a:xfrm>
            <a:off x="929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5497" name="Rectangle 25"/>
          <p:cNvSpPr>
            <a:spLocks noChangeArrowheads="1"/>
          </p:cNvSpPr>
          <p:nvPr/>
        </p:nvSpPr>
        <p:spPr bwMode="auto">
          <a:xfrm>
            <a:off x="883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498" name="Rectangle 26"/>
          <p:cNvSpPr>
            <a:spLocks noChangeArrowheads="1"/>
          </p:cNvSpPr>
          <p:nvPr/>
        </p:nvSpPr>
        <p:spPr bwMode="auto">
          <a:xfrm>
            <a:off x="3886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499" name="Rectangle 27"/>
          <p:cNvSpPr>
            <a:spLocks noChangeArrowheads="1"/>
          </p:cNvSpPr>
          <p:nvPr/>
        </p:nvSpPr>
        <p:spPr bwMode="auto">
          <a:xfrm>
            <a:off x="4800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5500" name="Rectangle 28"/>
          <p:cNvSpPr>
            <a:spLocks noChangeArrowheads="1"/>
          </p:cNvSpPr>
          <p:nvPr/>
        </p:nvSpPr>
        <p:spPr bwMode="auto">
          <a:xfrm>
            <a:off x="4343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01" name="Rectangle 29"/>
          <p:cNvSpPr>
            <a:spLocks noChangeArrowheads="1"/>
          </p:cNvSpPr>
          <p:nvPr/>
        </p:nvSpPr>
        <p:spPr bwMode="auto">
          <a:xfrm>
            <a:off x="5257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502" name="Rectangle 30"/>
          <p:cNvSpPr>
            <a:spLocks noChangeArrowheads="1"/>
          </p:cNvSpPr>
          <p:nvPr/>
        </p:nvSpPr>
        <p:spPr bwMode="auto">
          <a:xfrm>
            <a:off x="617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5503" name="Rectangle 31"/>
          <p:cNvSpPr>
            <a:spLocks noChangeArrowheads="1"/>
          </p:cNvSpPr>
          <p:nvPr/>
        </p:nvSpPr>
        <p:spPr bwMode="auto">
          <a:xfrm>
            <a:off x="5715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662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708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754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5507" name="Rectangle 35"/>
          <p:cNvSpPr>
            <a:spLocks noChangeArrowheads="1"/>
          </p:cNvSpPr>
          <p:nvPr/>
        </p:nvSpPr>
        <p:spPr bwMode="auto">
          <a:xfrm>
            <a:off x="800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08" name="Rectangle 36"/>
          <p:cNvSpPr>
            <a:spLocks noChangeArrowheads="1"/>
          </p:cNvSpPr>
          <p:nvPr/>
        </p:nvSpPr>
        <p:spPr bwMode="auto">
          <a:xfrm>
            <a:off x="845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09" name="Rectangle 37"/>
          <p:cNvSpPr>
            <a:spLocks noChangeArrowheads="1"/>
          </p:cNvSpPr>
          <p:nvPr/>
        </p:nvSpPr>
        <p:spPr bwMode="auto">
          <a:xfrm>
            <a:off x="8915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10" name="Rectangle 38"/>
          <p:cNvSpPr>
            <a:spLocks noChangeArrowheads="1"/>
          </p:cNvSpPr>
          <p:nvPr/>
        </p:nvSpPr>
        <p:spPr bwMode="auto">
          <a:xfrm>
            <a:off x="93726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5511" name="Text Box 39"/>
          <p:cNvSpPr txBox="1">
            <a:spLocks noChangeArrowheads="1"/>
          </p:cNvSpPr>
          <p:nvPr/>
        </p:nvSpPr>
        <p:spPr bwMode="auto">
          <a:xfrm>
            <a:off x="8534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745512" name="Text Box 40"/>
          <p:cNvSpPr txBox="1">
            <a:spLocks noChangeArrowheads="1"/>
          </p:cNvSpPr>
          <p:nvPr/>
        </p:nvSpPr>
        <p:spPr bwMode="auto">
          <a:xfrm>
            <a:off x="9448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5513" name="Text Box 41"/>
          <p:cNvSpPr txBox="1">
            <a:spLocks noChangeArrowheads="1"/>
          </p:cNvSpPr>
          <p:nvPr/>
        </p:nvSpPr>
        <p:spPr bwMode="auto">
          <a:xfrm>
            <a:off x="36576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5514" name="Text Box 42"/>
          <p:cNvSpPr txBox="1">
            <a:spLocks noChangeArrowheads="1"/>
          </p:cNvSpPr>
          <p:nvPr/>
        </p:nvSpPr>
        <p:spPr bwMode="auto">
          <a:xfrm>
            <a:off x="45720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750</a:t>
            </a:r>
          </a:p>
        </p:txBody>
      </p:sp>
      <p:sp>
        <p:nvSpPr>
          <p:cNvPr id="745515" name="Text Box 43"/>
          <p:cNvSpPr txBox="1">
            <a:spLocks noChangeArrowheads="1"/>
          </p:cNvSpPr>
          <p:nvPr/>
        </p:nvSpPr>
        <p:spPr bwMode="auto">
          <a:xfrm>
            <a:off x="54864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850</a:t>
            </a:r>
          </a:p>
        </p:txBody>
      </p:sp>
      <p:sp>
        <p:nvSpPr>
          <p:cNvPr id="745516" name="Text Box 44"/>
          <p:cNvSpPr txBox="1">
            <a:spLocks noChangeArrowheads="1"/>
          </p:cNvSpPr>
          <p:nvPr/>
        </p:nvSpPr>
        <p:spPr bwMode="auto">
          <a:xfrm>
            <a:off x="64008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745517" name="Text Box 45"/>
          <p:cNvSpPr txBox="1">
            <a:spLocks noChangeArrowheads="1"/>
          </p:cNvSpPr>
          <p:nvPr/>
        </p:nvSpPr>
        <p:spPr bwMode="auto">
          <a:xfrm>
            <a:off x="7239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1050</a:t>
            </a:r>
          </a:p>
        </p:txBody>
      </p:sp>
      <p:sp>
        <p:nvSpPr>
          <p:cNvPr id="745518" name="Text Box 46"/>
          <p:cNvSpPr txBox="1">
            <a:spLocks noChangeArrowheads="1"/>
          </p:cNvSpPr>
          <p:nvPr/>
        </p:nvSpPr>
        <p:spPr bwMode="auto">
          <a:xfrm>
            <a:off x="8229601" y="3276600"/>
            <a:ext cx="680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1150</a:t>
            </a:r>
          </a:p>
        </p:txBody>
      </p:sp>
      <p:sp>
        <p:nvSpPr>
          <p:cNvPr id="745519" name="Text Box 47"/>
          <p:cNvSpPr txBox="1">
            <a:spLocks noChangeArrowheads="1"/>
          </p:cNvSpPr>
          <p:nvPr/>
        </p:nvSpPr>
        <p:spPr bwMode="auto">
          <a:xfrm>
            <a:off x="89916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1250</a:t>
            </a:r>
          </a:p>
        </p:txBody>
      </p:sp>
      <p:sp>
        <p:nvSpPr>
          <p:cNvPr id="745520" name="Text Box 48"/>
          <p:cNvSpPr txBox="1">
            <a:spLocks noChangeArrowheads="1"/>
          </p:cNvSpPr>
          <p:nvPr/>
        </p:nvSpPr>
        <p:spPr bwMode="auto">
          <a:xfrm>
            <a:off x="9525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92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ChangeArrowheads="1"/>
          </p:cNvSpPr>
          <p:nvPr/>
        </p:nvSpPr>
        <p:spPr bwMode="auto">
          <a:xfrm>
            <a:off x="2209800" y="381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Round Robin (TQ=50)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22098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429001" y="3962400"/>
            <a:ext cx="19688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1100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1275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950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475</a:t>
            </a:r>
            <a:endParaRPr lang="en-US" sz="2000"/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7086600" y="39624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100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150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200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410201" y="5943600"/>
            <a:ext cx="5322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(0+50+100+150+200)/5 = 500/5 = 100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7772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475</a:t>
            </a:r>
          </a:p>
        </p:txBody>
      </p:sp>
      <p:sp>
        <p:nvSpPr>
          <p:cNvPr id="746505" name="Text Box 9"/>
          <p:cNvSpPr txBox="1">
            <a:spLocks noChangeArrowheads="1"/>
          </p:cNvSpPr>
          <p:nvPr/>
        </p:nvSpPr>
        <p:spPr bwMode="auto">
          <a:xfrm>
            <a:off x="7010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400</a:t>
            </a:r>
          </a:p>
        </p:txBody>
      </p:sp>
      <p:sp>
        <p:nvSpPr>
          <p:cNvPr id="746506" name="Text Box 10"/>
          <p:cNvSpPr txBox="1">
            <a:spLocks noChangeArrowheads="1"/>
          </p:cNvSpPr>
          <p:nvPr/>
        </p:nvSpPr>
        <p:spPr bwMode="auto">
          <a:xfrm>
            <a:off x="617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300</a:t>
            </a:r>
          </a:p>
        </p:txBody>
      </p:sp>
      <p:sp>
        <p:nvSpPr>
          <p:cNvPr id="746507" name="Text Box 11"/>
          <p:cNvSpPr txBox="1">
            <a:spLocks noChangeArrowheads="1"/>
          </p:cNvSpPr>
          <p:nvPr/>
        </p:nvSpPr>
        <p:spPr bwMode="auto">
          <a:xfrm>
            <a:off x="5181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200</a:t>
            </a:r>
          </a:p>
        </p:txBody>
      </p:sp>
      <p:sp>
        <p:nvSpPr>
          <p:cNvPr id="746508" name="Text Box 12"/>
          <p:cNvSpPr txBox="1">
            <a:spLocks noChangeArrowheads="1"/>
          </p:cNvSpPr>
          <p:nvPr/>
        </p:nvSpPr>
        <p:spPr bwMode="auto">
          <a:xfrm>
            <a:off x="4343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100</a:t>
            </a:r>
          </a:p>
        </p:txBody>
      </p:sp>
      <p:sp>
        <p:nvSpPr>
          <p:cNvPr id="746509" name="Text Box 13"/>
          <p:cNvSpPr txBox="1">
            <a:spLocks noChangeArrowheads="1"/>
          </p:cNvSpPr>
          <p:nvPr/>
        </p:nvSpPr>
        <p:spPr bwMode="auto">
          <a:xfrm>
            <a:off x="35052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6510" name="Text Box 14"/>
          <p:cNvSpPr txBox="1">
            <a:spLocks noChangeArrowheads="1"/>
          </p:cNvSpPr>
          <p:nvPr/>
        </p:nvSpPr>
        <p:spPr bwMode="auto">
          <a:xfrm>
            <a:off x="5105400" y="1219200"/>
            <a:ext cx="453201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Equitable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Most widely-used</a:t>
            </a:r>
          </a:p>
          <a:p>
            <a:pPr marL="342900" indent="-342900" eaLnBrk="0" hangingPunct="0">
              <a:buFont typeface="Arial"/>
              <a:buChar char="•"/>
            </a:pPr>
            <a:r>
              <a:rPr lang="en-US" sz="2400" dirty="0">
                <a:latin typeface="+mj-lt"/>
              </a:rPr>
              <a:t>Fits naturally with interval timer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8534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6513" name="Rectangle 17"/>
          <p:cNvSpPr>
            <a:spLocks noChangeArrowheads="1"/>
          </p:cNvSpPr>
          <p:nvPr/>
        </p:nvSpPr>
        <p:spPr bwMode="auto">
          <a:xfrm>
            <a:off x="5943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14" name="Rectangle 18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6515" name="Rectangle 19"/>
          <p:cNvSpPr>
            <a:spLocks noChangeArrowheads="1"/>
          </p:cNvSpPr>
          <p:nvPr/>
        </p:nvSpPr>
        <p:spPr bwMode="auto">
          <a:xfrm>
            <a:off x="502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6516" name="Rectangle 20"/>
          <p:cNvSpPr>
            <a:spLocks noChangeArrowheads="1"/>
          </p:cNvSpPr>
          <p:nvPr/>
        </p:nvSpPr>
        <p:spPr bwMode="auto">
          <a:xfrm>
            <a:off x="4572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17" name="Rectangle 21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6518" name="Rectangle 22"/>
          <p:cNvSpPr>
            <a:spLocks noChangeArrowheads="1"/>
          </p:cNvSpPr>
          <p:nvPr/>
        </p:nvSpPr>
        <p:spPr bwMode="auto">
          <a:xfrm>
            <a:off x="6400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6519" name="Rectangle 23"/>
          <p:cNvSpPr>
            <a:spLocks noChangeArrowheads="1"/>
          </p:cNvSpPr>
          <p:nvPr/>
        </p:nvSpPr>
        <p:spPr bwMode="auto">
          <a:xfrm>
            <a:off x="685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20" name="Rectangle 24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6521" name="Rectangle 25"/>
          <p:cNvSpPr>
            <a:spLocks noChangeArrowheads="1"/>
          </p:cNvSpPr>
          <p:nvPr/>
        </p:nvSpPr>
        <p:spPr bwMode="auto">
          <a:xfrm>
            <a:off x="8077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22" name="Rectangle 26"/>
          <p:cNvSpPr>
            <a:spLocks noChangeArrowheads="1"/>
          </p:cNvSpPr>
          <p:nvPr/>
        </p:nvSpPr>
        <p:spPr bwMode="auto">
          <a:xfrm>
            <a:off x="9296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6523" name="Rectangle 27"/>
          <p:cNvSpPr>
            <a:spLocks noChangeArrowheads="1"/>
          </p:cNvSpPr>
          <p:nvPr/>
        </p:nvSpPr>
        <p:spPr bwMode="auto">
          <a:xfrm>
            <a:off x="8839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24" name="Rectangle 28"/>
          <p:cNvSpPr>
            <a:spLocks noChangeArrowheads="1"/>
          </p:cNvSpPr>
          <p:nvPr/>
        </p:nvSpPr>
        <p:spPr bwMode="auto">
          <a:xfrm>
            <a:off x="3886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25" name="Rectangle 29"/>
          <p:cNvSpPr>
            <a:spLocks noChangeArrowheads="1"/>
          </p:cNvSpPr>
          <p:nvPr/>
        </p:nvSpPr>
        <p:spPr bwMode="auto">
          <a:xfrm>
            <a:off x="4800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6526" name="Rectangle 30"/>
          <p:cNvSpPr>
            <a:spLocks noChangeArrowheads="1"/>
          </p:cNvSpPr>
          <p:nvPr/>
        </p:nvSpPr>
        <p:spPr bwMode="auto">
          <a:xfrm>
            <a:off x="4343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27" name="Rectangle 31"/>
          <p:cNvSpPr>
            <a:spLocks noChangeArrowheads="1"/>
          </p:cNvSpPr>
          <p:nvPr/>
        </p:nvSpPr>
        <p:spPr bwMode="auto">
          <a:xfrm>
            <a:off x="5257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28" name="Rectangle 32"/>
          <p:cNvSpPr>
            <a:spLocks noChangeArrowheads="1"/>
          </p:cNvSpPr>
          <p:nvPr/>
        </p:nvSpPr>
        <p:spPr bwMode="auto">
          <a:xfrm>
            <a:off x="6172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6529" name="Rectangle 33"/>
          <p:cNvSpPr>
            <a:spLocks noChangeArrowheads="1"/>
          </p:cNvSpPr>
          <p:nvPr/>
        </p:nvSpPr>
        <p:spPr bwMode="auto">
          <a:xfrm>
            <a:off x="5715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0" name="Rectangle 34"/>
          <p:cNvSpPr>
            <a:spLocks noChangeArrowheads="1"/>
          </p:cNvSpPr>
          <p:nvPr/>
        </p:nvSpPr>
        <p:spPr bwMode="auto">
          <a:xfrm>
            <a:off x="6629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31" name="Rectangle 35"/>
          <p:cNvSpPr>
            <a:spLocks noChangeArrowheads="1"/>
          </p:cNvSpPr>
          <p:nvPr/>
        </p:nvSpPr>
        <p:spPr bwMode="auto">
          <a:xfrm>
            <a:off x="7086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2" name="Rectangle 36"/>
          <p:cNvSpPr>
            <a:spLocks noChangeArrowheads="1"/>
          </p:cNvSpPr>
          <p:nvPr/>
        </p:nvSpPr>
        <p:spPr bwMode="auto">
          <a:xfrm>
            <a:off x="7543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6533" name="Rectangle 37"/>
          <p:cNvSpPr>
            <a:spLocks noChangeArrowheads="1"/>
          </p:cNvSpPr>
          <p:nvPr/>
        </p:nvSpPr>
        <p:spPr bwMode="auto">
          <a:xfrm>
            <a:off x="800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4" name="Rectangle 38"/>
          <p:cNvSpPr>
            <a:spLocks noChangeArrowheads="1"/>
          </p:cNvSpPr>
          <p:nvPr/>
        </p:nvSpPr>
        <p:spPr bwMode="auto">
          <a:xfrm>
            <a:off x="845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5" name="Rectangle 39"/>
          <p:cNvSpPr>
            <a:spLocks noChangeArrowheads="1"/>
          </p:cNvSpPr>
          <p:nvPr/>
        </p:nvSpPr>
        <p:spPr bwMode="auto">
          <a:xfrm>
            <a:off x="8915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6" name="Rectangle 40"/>
          <p:cNvSpPr>
            <a:spLocks noChangeArrowheads="1"/>
          </p:cNvSpPr>
          <p:nvPr/>
        </p:nvSpPr>
        <p:spPr bwMode="auto">
          <a:xfrm>
            <a:off x="93726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6537" name="Text Box 41"/>
          <p:cNvSpPr txBox="1">
            <a:spLocks noChangeArrowheads="1"/>
          </p:cNvSpPr>
          <p:nvPr/>
        </p:nvSpPr>
        <p:spPr bwMode="auto">
          <a:xfrm>
            <a:off x="85344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550</a:t>
            </a:r>
          </a:p>
        </p:txBody>
      </p:sp>
      <p:sp>
        <p:nvSpPr>
          <p:cNvPr id="746538" name="Text Box 42"/>
          <p:cNvSpPr txBox="1">
            <a:spLocks noChangeArrowheads="1"/>
          </p:cNvSpPr>
          <p:nvPr/>
        </p:nvSpPr>
        <p:spPr bwMode="auto">
          <a:xfrm>
            <a:off x="9448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6539" name="Text Box 43"/>
          <p:cNvSpPr txBox="1">
            <a:spLocks noChangeArrowheads="1"/>
          </p:cNvSpPr>
          <p:nvPr/>
        </p:nvSpPr>
        <p:spPr bwMode="auto">
          <a:xfrm>
            <a:off x="36576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650</a:t>
            </a:r>
          </a:p>
        </p:txBody>
      </p:sp>
      <p:sp>
        <p:nvSpPr>
          <p:cNvPr id="746540" name="Text Box 44"/>
          <p:cNvSpPr txBox="1">
            <a:spLocks noChangeArrowheads="1"/>
          </p:cNvSpPr>
          <p:nvPr/>
        </p:nvSpPr>
        <p:spPr bwMode="auto">
          <a:xfrm>
            <a:off x="45720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750</a:t>
            </a:r>
          </a:p>
        </p:txBody>
      </p:sp>
      <p:sp>
        <p:nvSpPr>
          <p:cNvPr id="746541" name="Text Box 45"/>
          <p:cNvSpPr txBox="1">
            <a:spLocks noChangeArrowheads="1"/>
          </p:cNvSpPr>
          <p:nvPr/>
        </p:nvSpPr>
        <p:spPr bwMode="auto">
          <a:xfrm>
            <a:off x="54864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850</a:t>
            </a:r>
          </a:p>
        </p:txBody>
      </p:sp>
      <p:sp>
        <p:nvSpPr>
          <p:cNvPr id="746542" name="Text Box 46"/>
          <p:cNvSpPr txBox="1">
            <a:spLocks noChangeArrowheads="1"/>
          </p:cNvSpPr>
          <p:nvPr/>
        </p:nvSpPr>
        <p:spPr bwMode="auto">
          <a:xfrm>
            <a:off x="64008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950</a:t>
            </a:r>
          </a:p>
        </p:txBody>
      </p:sp>
      <p:sp>
        <p:nvSpPr>
          <p:cNvPr id="746543" name="Text Box 47"/>
          <p:cNvSpPr txBox="1">
            <a:spLocks noChangeArrowheads="1"/>
          </p:cNvSpPr>
          <p:nvPr/>
        </p:nvSpPr>
        <p:spPr bwMode="auto">
          <a:xfrm>
            <a:off x="7239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1050</a:t>
            </a:r>
          </a:p>
        </p:txBody>
      </p:sp>
      <p:sp>
        <p:nvSpPr>
          <p:cNvPr id="746544" name="Text Box 48"/>
          <p:cNvSpPr txBox="1">
            <a:spLocks noChangeArrowheads="1"/>
          </p:cNvSpPr>
          <p:nvPr/>
        </p:nvSpPr>
        <p:spPr bwMode="auto">
          <a:xfrm>
            <a:off x="8229601" y="3276600"/>
            <a:ext cx="680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1150</a:t>
            </a:r>
          </a:p>
        </p:txBody>
      </p:sp>
      <p:sp>
        <p:nvSpPr>
          <p:cNvPr id="746545" name="Text Box 49"/>
          <p:cNvSpPr txBox="1">
            <a:spLocks noChangeArrowheads="1"/>
          </p:cNvSpPr>
          <p:nvPr/>
        </p:nvSpPr>
        <p:spPr bwMode="auto">
          <a:xfrm>
            <a:off x="89916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1250</a:t>
            </a:r>
          </a:p>
        </p:txBody>
      </p:sp>
      <p:sp>
        <p:nvSpPr>
          <p:cNvPr id="746546" name="Text Box 50"/>
          <p:cNvSpPr txBox="1">
            <a:spLocks noChangeArrowheads="1"/>
          </p:cNvSpPr>
          <p:nvPr/>
        </p:nvSpPr>
        <p:spPr bwMode="auto">
          <a:xfrm>
            <a:off x="9525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1275</a:t>
            </a:r>
          </a:p>
        </p:txBody>
      </p: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1828801" y="5638800"/>
            <a:ext cx="6643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</a:t>
            </a:r>
            <a:r>
              <a:rPr lang="en-US" sz="2000" baseline="-25000">
                <a:solidFill>
                  <a:srgbClr val="FF0000"/>
                </a:solidFill>
              </a:rPr>
              <a:t>TRnd</a:t>
            </a:r>
            <a:r>
              <a:rPr lang="en-US" sz="2000">
                <a:solidFill>
                  <a:srgbClr val="FF0000"/>
                </a:solidFill>
              </a:rPr>
              <a:t>_</a:t>
            </a:r>
            <a:r>
              <a:rPr lang="en-US" sz="2000" baseline="-25000">
                <a:solidFill>
                  <a:srgbClr val="FF0000"/>
                </a:solidFill>
              </a:rPr>
              <a:t>avg</a:t>
            </a:r>
            <a:r>
              <a:rPr lang="en-US" sz="2000">
                <a:solidFill>
                  <a:srgbClr val="FF0000"/>
                </a:solidFill>
              </a:rPr>
              <a:t> = (1100+550+1275+950+475)/5 = 4350/5 = 870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+mj-lt"/>
              </a:rPr>
              <a:t>RR with Overhead=10 (TQ=50)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1905001" y="1371600"/>
            <a:ext cx="1037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    </a:t>
            </a:r>
            <a:r>
              <a:rPr lang="en-US" sz="2000">
                <a:latin typeface="Symbol" charset="0"/>
              </a:rPr>
              <a:t>t</a:t>
            </a:r>
            <a:r>
              <a:rPr lang="en-US" sz="2000"/>
              <a:t>(p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eaLnBrk="0" hangingPunct="0"/>
            <a:r>
              <a:rPr lang="en-US" sz="2000"/>
              <a:t>0    350</a:t>
            </a:r>
          </a:p>
          <a:p>
            <a:pPr eaLnBrk="0" hangingPunct="0"/>
            <a:r>
              <a:rPr lang="en-US" sz="2000"/>
              <a:t>1    125</a:t>
            </a:r>
          </a:p>
          <a:p>
            <a:pPr eaLnBrk="0" hangingPunct="0"/>
            <a:r>
              <a:rPr lang="en-US" sz="2000"/>
              <a:t>2    475</a:t>
            </a:r>
          </a:p>
          <a:p>
            <a:pPr eaLnBrk="0" hangingPunct="0"/>
            <a:r>
              <a:rPr lang="en-US" sz="2000"/>
              <a:t>3    250</a:t>
            </a:r>
          </a:p>
          <a:p>
            <a:pPr eaLnBrk="0" hangingPunct="0"/>
            <a:r>
              <a:rPr lang="en-US" sz="2000"/>
              <a:t>4      75</a:t>
            </a:r>
            <a:endParaRPr lang="en-US"/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3048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3429001" y="4191000"/>
            <a:ext cx="19688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0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1320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660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2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1535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3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1140</a:t>
            </a:r>
            <a:endParaRPr lang="en-US" sz="2000"/>
          </a:p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(p</a:t>
            </a:r>
            <a:r>
              <a:rPr lang="en-US" sz="2000" baseline="-25000"/>
              <a:t>4</a:t>
            </a:r>
            <a:r>
              <a:rPr lang="en-US" sz="2000"/>
              <a:t>) = </a:t>
            </a:r>
            <a:r>
              <a:rPr lang="en-US" sz="2000">
                <a:latin typeface="Symbol" charset="0"/>
              </a:rPr>
              <a:t>565</a:t>
            </a:r>
            <a:endParaRPr lang="en-US" sz="2000"/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7086600" y="4191000"/>
            <a:ext cx="155202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0</a:t>
            </a:r>
            <a:r>
              <a:rPr lang="en-US" sz="2000"/>
              <a:t>) = 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1</a:t>
            </a:r>
            <a:r>
              <a:rPr lang="en-US" sz="2000"/>
              <a:t>) = 60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2</a:t>
            </a:r>
            <a:r>
              <a:rPr lang="en-US" sz="2000"/>
              <a:t>) = 120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3</a:t>
            </a:r>
            <a:r>
              <a:rPr lang="en-US" sz="2000"/>
              <a:t>) = 180</a:t>
            </a:r>
          </a:p>
          <a:p>
            <a:pPr eaLnBrk="0" hangingPunct="0"/>
            <a:r>
              <a:rPr lang="en-US" sz="2000"/>
              <a:t>W(p</a:t>
            </a:r>
            <a:r>
              <a:rPr lang="en-US" sz="2000" baseline="-25000"/>
              <a:t>4</a:t>
            </a:r>
            <a:r>
              <a:rPr lang="en-US" sz="2000"/>
              <a:t>) = 240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5410201" y="6096000"/>
            <a:ext cx="5322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W</a:t>
            </a:r>
            <a:r>
              <a:rPr lang="en-US" sz="2000" baseline="-25000"/>
              <a:t>avg</a:t>
            </a:r>
            <a:r>
              <a:rPr lang="en-US" sz="2000"/>
              <a:t> = (0+60+120+180+240)/5 = 600/5 = 120</a:t>
            </a:r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7543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540</a:t>
            </a: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7086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480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59436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360</a:t>
            </a:r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48768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240</a:t>
            </a:r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38100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120</a:t>
            </a:r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2895600" y="25146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4953001" y="1676401"/>
            <a:ext cx="394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+mj-lt"/>
              </a:rPr>
              <a:t>Overhead must be considered</a:t>
            </a:r>
          </a:p>
        </p:txBody>
      </p:sp>
      <p:sp>
        <p:nvSpPr>
          <p:cNvPr id="747535" name="Rectangle 15"/>
          <p:cNvSpPr>
            <a:spLocks noChangeArrowheads="1"/>
          </p:cNvSpPr>
          <p:nvPr/>
        </p:nvSpPr>
        <p:spPr bwMode="auto">
          <a:xfrm>
            <a:off x="78486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87630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7537" name="Rectangle 17"/>
          <p:cNvSpPr>
            <a:spLocks noChangeArrowheads="1"/>
          </p:cNvSpPr>
          <p:nvPr/>
        </p:nvSpPr>
        <p:spPr bwMode="auto">
          <a:xfrm>
            <a:off x="5715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38" name="Rectangle 18"/>
          <p:cNvSpPr>
            <a:spLocks noChangeArrowheads="1"/>
          </p:cNvSpPr>
          <p:nvPr/>
        </p:nvSpPr>
        <p:spPr bwMode="auto">
          <a:xfrm>
            <a:off x="5181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747539" name="Rectangle 19"/>
          <p:cNvSpPr>
            <a:spLocks noChangeArrowheads="1"/>
          </p:cNvSpPr>
          <p:nvPr/>
        </p:nvSpPr>
        <p:spPr bwMode="auto">
          <a:xfrm>
            <a:off x="4648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7540" name="Rectangle 20"/>
          <p:cNvSpPr>
            <a:spLocks noChangeArrowheads="1"/>
          </p:cNvSpPr>
          <p:nvPr/>
        </p:nvSpPr>
        <p:spPr bwMode="auto">
          <a:xfrm>
            <a:off x="4114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3581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7542" name="Rectangle 22"/>
          <p:cNvSpPr>
            <a:spLocks noChangeArrowheads="1"/>
          </p:cNvSpPr>
          <p:nvPr/>
        </p:nvSpPr>
        <p:spPr bwMode="auto">
          <a:xfrm>
            <a:off x="6248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47543" name="Rectangle 23"/>
          <p:cNvSpPr>
            <a:spLocks noChangeArrowheads="1"/>
          </p:cNvSpPr>
          <p:nvPr/>
        </p:nvSpPr>
        <p:spPr bwMode="auto">
          <a:xfrm>
            <a:off x="67818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44" name="Rectangle 24"/>
          <p:cNvSpPr>
            <a:spLocks noChangeArrowheads="1"/>
          </p:cNvSpPr>
          <p:nvPr/>
        </p:nvSpPr>
        <p:spPr bwMode="auto">
          <a:xfrm>
            <a:off x="73152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7545" name="Rectangle 25"/>
          <p:cNvSpPr>
            <a:spLocks noChangeArrowheads="1"/>
          </p:cNvSpPr>
          <p:nvPr/>
        </p:nvSpPr>
        <p:spPr bwMode="auto">
          <a:xfrm>
            <a:off x="82296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46" name="Rectangle 26"/>
          <p:cNvSpPr>
            <a:spLocks noChangeArrowheads="1"/>
          </p:cNvSpPr>
          <p:nvPr/>
        </p:nvSpPr>
        <p:spPr bwMode="auto">
          <a:xfrm>
            <a:off x="96774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7547" name="Rectangle 27"/>
          <p:cNvSpPr>
            <a:spLocks noChangeArrowheads="1"/>
          </p:cNvSpPr>
          <p:nvPr/>
        </p:nvSpPr>
        <p:spPr bwMode="auto">
          <a:xfrm>
            <a:off x="9144000" y="2819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48" name="Rectangle 28"/>
          <p:cNvSpPr>
            <a:spLocks noChangeArrowheads="1"/>
          </p:cNvSpPr>
          <p:nvPr/>
        </p:nvSpPr>
        <p:spPr bwMode="auto">
          <a:xfrm>
            <a:off x="3124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49" name="Rectangle 29"/>
          <p:cNvSpPr>
            <a:spLocks noChangeArrowheads="1"/>
          </p:cNvSpPr>
          <p:nvPr/>
        </p:nvSpPr>
        <p:spPr bwMode="auto">
          <a:xfrm>
            <a:off x="4191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7550" name="Rectangle 30"/>
          <p:cNvSpPr>
            <a:spLocks noChangeArrowheads="1"/>
          </p:cNvSpPr>
          <p:nvPr/>
        </p:nvSpPr>
        <p:spPr bwMode="auto">
          <a:xfrm>
            <a:off x="3657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51" name="Rectangle 31"/>
          <p:cNvSpPr>
            <a:spLocks noChangeArrowheads="1"/>
          </p:cNvSpPr>
          <p:nvPr/>
        </p:nvSpPr>
        <p:spPr bwMode="auto">
          <a:xfrm>
            <a:off x="4724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5791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5257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6324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55" name="Rectangle 35"/>
          <p:cNvSpPr>
            <a:spLocks noChangeArrowheads="1"/>
          </p:cNvSpPr>
          <p:nvPr/>
        </p:nvSpPr>
        <p:spPr bwMode="auto">
          <a:xfrm>
            <a:off x="68580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56" name="Rectangle 36"/>
          <p:cNvSpPr>
            <a:spLocks noChangeArrowheads="1"/>
          </p:cNvSpPr>
          <p:nvPr/>
        </p:nvSpPr>
        <p:spPr bwMode="auto">
          <a:xfrm>
            <a:off x="7391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747557" name="Rectangle 37"/>
          <p:cNvSpPr>
            <a:spLocks noChangeArrowheads="1"/>
          </p:cNvSpPr>
          <p:nvPr/>
        </p:nvSpPr>
        <p:spPr bwMode="auto">
          <a:xfrm>
            <a:off x="79248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58" name="Rectangle 38"/>
          <p:cNvSpPr>
            <a:spLocks noChangeArrowheads="1"/>
          </p:cNvSpPr>
          <p:nvPr/>
        </p:nvSpPr>
        <p:spPr bwMode="auto">
          <a:xfrm>
            <a:off x="84582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89916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9525000" y="3581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47561" name="Text Box 41"/>
          <p:cNvSpPr txBox="1">
            <a:spLocks noChangeArrowheads="1"/>
          </p:cNvSpPr>
          <p:nvPr/>
        </p:nvSpPr>
        <p:spPr bwMode="auto">
          <a:xfrm>
            <a:off x="80010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575</a:t>
            </a:r>
          </a:p>
        </p:txBody>
      </p:sp>
      <p:sp>
        <p:nvSpPr>
          <p:cNvPr id="747562" name="Text Box 42"/>
          <p:cNvSpPr txBox="1">
            <a:spLocks noChangeArrowheads="1"/>
          </p:cNvSpPr>
          <p:nvPr/>
        </p:nvSpPr>
        <p:spPr bwMode="auto">
          <a:xfrm>
            <a:off x="9982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790</a:t>
            </a:r>
          </a:p>
        </p:txBody>
      </p:sp>
      <p:sp>
        <p:nvSpPr>
          <p:cNvPr id="747563" name="Text Box 43"/>
          <p:cNvSpPr txBox="1">
            <a:spLocks noChangeArrowheads="1"/>
          </p:cNvSpPr>
          <p:nvPr/>
        </p:nvSpPr>
        <p:spPr bwMode="auto">
          <a:xfrm>
            <a:off x="38862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910</a:t>
            </a:r>
          </a:p>
        </p:txBody>
      </p:sp>
      <p:sp>
        <p:nvSpPr>
          <p:cNvPr id="747564" name="Text Box 44"/>
          <p:cNvSpPr txBox="1">
            <a:spLocks noChangeArrowheads="1"/>
          </p:cNvSpPr>
          <p:nvPr/>
        </p:nvSpPr>
        <p:spPr bwMode="auto">
          <a:xfrm>
            <a:off x="48768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1030</a:t>
            </a:r>
          </a:p>
        </p:txBody>
      </p:sp>
      <p:sp>
        <p:nvSpPr>
          <p:cNvPr id="747565" name="Text Box 45"/>
          <p:cNvSpPr txBox="1">
            <a:spLocks noChangeArrowheads="1"/>
          </p:cNvSpPr>
          <p:nvPr/>
        </p:nvSpPr>
        <p:spPr bwMode="auto">
          <a:xfrm>
            <a:off x="6019801" y="3276600"/>
            <a:ext cx="680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1150</a:t>
            </a:r>
          </a:p>
        </p:txBody>
      </p:sp>
      <p:sp>
        <p:nvSpPr>
          <p:cNvPr id="747566" name="Text Box 46"/>
          <p:cNvSpPr txBox="1">
            <a:spLocks noChangeArrowheads="1"/>
          </p:cNvSpPr>
          <p:nvPr/>
        </p:nvSpPr>
        <p:spPr bwMode="auto">
          <a:xfrm>
            <a:off x="70866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1270</a:t>
            </a:r>
          </a:p>
        </p:txBody>
      </p:sp>
      <p:sp>
        <p:nvSpPr>
          <p:cNvPr id="747567" name="Text Box 47"/>
          <p:cNvSpPr txBox="1">
            <a:spLocks noChangeArrowheads="1"/>
          </p:cNvSpPr>
          <p:nvPr/>
        </p:nvSpPr>
        <p:spPr bwMode="auto">
          <a:xfrm>
            <a:off x="80772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1390</a:t>
            </a:r>
          </a:p>
        </p:txBody>
      </p:sp>
      <p:sp>
        <p:nvSpPr>
          <p:cNvPr id="747568" name="Text Box 48"/>
          <p:cNvSpPr txBox="1">
            <a:spLocks noChangeArrowheads="1"/>
          </p:cNvSpPr>
          <p:nvPr/>
        </p:nvSpPr>
        <p:spPr bwMode="auto">
          <a:xfrm>
            <a:off x="89916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1510</a:t>
            </a:r>
          </a:p>
        </p:txBody>
      </p:sp>
      <p:sp>
        <p:nvSpPr>
          <p:cNvPr id="747569" name="Text Box 49"/>
          <p:cNvSpPr txBox="1">
            <a:spLocks noChangeArrowheads="1"/>
          </p:cNvSpPr>
          <p:nvPr/>
        </p:nvSpPr>
        <p:spPr bwMode="auto">
          <a:xfrm>
            <a:off x="9525001" y="327660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1535</a:t>
            </a:r>
          </a:p>
        </p:txBody>
      </p:sp>
      <p:sp>
        <p:nvSpPr>
          <p:cNvPr id="747570" name="Text Box 50"/>
          <p:cNvSpPr txBox="1">
            <a:spLocks noChangeArrowheads="1"/>
          </p:cNvSpPr>
          <p:nvPr/>
        </p:nvSpPr>
        <p:spPr bwMode="auto">
          <a:xfrm>
            <a:off x="1828800" y="5791200"/>
            <a:ext cx="6928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TRnd</a:t>
            </a:r>
            <a:r>
              <a:rPr lang="en-US" sz="2000"/>
              <a:t>_</a:t>
            </a:r>
            <a:r>
              <a:rPr lang="en-US" sz="2000" baseline="-25000"/>
              <a:t>avg</a:t>
            </a:r>
            <a:r>
              <a:rPr lang="en-US" sz="2000"/>
              <a:t> = (1320+660+1535+1140+565)/5 = 5220/5 = 1044</a:t>
            </a:r>
          </a:p>
        </p:txBody>
      </p:sp>
      <p:sp>
        <p:nvSpPr>
          <p:cNvPr id="747571" name="Rectangle 51"/>
          <p:cNvSpPr>
            <a:spLocks noChangeArrowheads="1"/>
          </p:cNvSpPr>
          <p:nvPr/>
        </p:nvSpPr>
        <p:spPr bwMode="auto">
          <a:xfrm>
            <a:off x="3505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2" name="Rectangle 52"/>
          <p:cNvSpPr>
            <a:spLocks noChangeArrowheads="1"/>
          </p:cNvSpPr>
          <p:nvPr/>
        </p:nvSpPr>
        <p:spPr bwMode="auto">
          <a:xfrm>
            <a:off x="6705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3" name="Rectangle 53"/>
          <p:cNvSpPr>
            <a:spLocks noChangeArrowheads="1"/>
          </p:cNvSpPr>
          <p:nvPr/>
        </p:nvSpPr>
        <p:spPr bwMode="auto">
          <a:xfrm>
            <a:off x="6172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4" name="Rectangle 54"/>
          <p:cNvSpPr>
            <a:spLocks noChangeArrowheads="1"/>
          </p:cNvSpPr>
          <p:nvPr/>
        </p:nvSpPr>
        <p:spPr bwMode="auto">
          <a:xfrm>
            <a:off x="5638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5" name="Rectangle 55"/>
          <p:cNvSpPr>
            <a:spLocks noChangeArrowheads="1"/>
          </p:cNvSpPr>
          <p:nvPr/>
        </p:nvSpPr>
        <p:spPr bwMode="auto">
          <a:xfrm>
            <a:off x="5105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6" name="Rectangle 56"/>
          <p:cNvSpPr>
            <a:spLocks noChangeArrowheads="1"/>
          </p:cNvSpPr>
          <p:nvPr/>
        </p:nvSpPr>
        <p:spPr bwMode="auto">
          <a:xfrm>
            <a:off x="45720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7" name="Rectangle 57"/>
          <p:cNvSpPr>
            <a:spLocks noChangeArrowheads="1"/>
          </p:cNvSpPr>
          <p:nvPr/>
        </p:nvSpPr>
        <p:spPr bwMode="auto">
          <a:xfrm>
            <a:off x="9448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8" name="Rectangle 58"/>
          <p:cNvSpPr>
            <a:spLocks noChangeArrowheads="1"/>
          </p:cNvSpPr>
          <p:nvPr/>
        </p:nvSpPr>
        <p:spPr bwMode="auto">
          <a:xfrm>
            <a:off x="9067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9" name="Rectangle 59"/>
          <p:cNvSpPr>
            <a:spLocks noChangeArrowheads="1"/>
          </p:cNvSpPr>
          <p:nvPr/>
        </p:nvSpPr>
        <p:spPr bwMode="auto">
          <a:xfrm>
            <a:off x="86868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0" name="Rectangle 60"/>
          <p:cNvSpPr>
            <a:spLocks noChangeArrowheads="1"/>
          </p:cNvSpPr>
          <p:nvPr/>
        </p:nvSpPr>
        <p:spPr bwMode="auto">
          <a:xfrm>
            <a:off x="8153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1" name="Rectangle 61"/>
          <p:cNvSpPr>
            <a:spLocks noChangeArrowheads="1"/>
          </p:cNvSpPr>
          <p:nvPr/>
        </p:nvSpPr>
        <p:spPr bwMode="auto">
          <a:xfrm>
            <a:off x="77724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2" name="Rectangle 62"/>
          <p:cNvSpPr>
            <a:spLocks noChangeArrowheads="1"/>
          </p:cNvSpPr>
          <p:nvPr/>
        </p:nvSpPr>
        <p:spPr bwMode="auto">
          <a:xfrm>
            <a:off x="72390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3" name="Rectangle 63"/>
          <p:cNvSpPr>
            <a:spLocks noChangeArrowheads="1"/>
          </p:cNvSpPr>
          <p:nvPr/>
        </p:nvSpPr>
        <p:spPr bwMode="auto">
          <a:xfrm>
            <a:off x="4038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4" name="Rectangle 64"/>
          <p:cNvSpPr>
            <a:spLocks noChangeArrowheads="1"/>
          </p:cNvSpPr>
          <p:nvPr/>
        </p:nvSpPr>
        <p:spPr bwMode="auto">
          <a:xfrm>
            <a:off x="78486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5" name="Rectangle 65"/>
          <p:cNvSpPr>
            <a:spLocks noChangeArrowheads="1"/>
          </p:cNvSpPr>
          <p:nvPr/>
        </p:nvSpPr>
        <p:spPr bwMode="auto">
          <a:xfrm>
            <a:off x="73152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6" name="Rectangle 66"/>
          <p:cNvSpPr>
            <a:spLocks noChangeArrowheads="1"/>
          </p:cNvSpPr>
          <p:nvPr/>
        </p:nvSpPr>
        <p:spPr bwMode="auto">
          <a:xfrm>
            <a:off x="6248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7" name="Rectangle 67"/>
          <p:cNvSpPr>
            <a:spLocks noChangeArrowheads="1"/>
          </p:cNvSpPr>
          <p:nvPr/>
        </p:nvSpPr>
        <p:spPr bwMode="auto">
          <a:xfrm>
            <a:off x="57150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8" name="Rectangle 68"/>
          <p:cNvSpPr>
            <a:spLocks noChangeArrowheads="1"/>
          </p:cNvSpPr>
          <p:nvPr/>
        </p:nvSpPr>
        <p:spPr bwMode="auto">
          <a:xfrm>
            <a:off x="51816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101346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0" name="Rectangle 70"/>
          <p:cNvSpPr>
            <a:spLocks noChangeArrowheads="1"/>
          </p:cNvSpPr>
          <p:nvPr/>
        </p:nvSpPr>
        <p:spPr bwMode="auto">
          <a:xfrm>
            <a:off x="8915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83820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2" name="Rectangle 72"/>
          <p:cNvSpPr>
            <a:spLocks noChangeArrowheads="1"/>
          </p:cNvSpPr>
          <p:nvPr/>
        </p:nvSpPr>
        <p:spPr bwMode="auto">
          <a:xfrm>
            <a:off x="6781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3" name="Rectangle 73"/>
          <p:cNvSpPr>
            <a:spLocks noChangeArrowheads="1"/>
          </p:cNvSpPr>
          <p:nvPr/>
        </p:nvSpPr>
        <p:spPr bwMode="auto">
          <a:xfrm>
            <a:off x="46482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4" name="Rectangle 74"/>
          <p:cNvSpPr>
            <a:spLocks noChangeArrowheads="1"/>
          </p:cNvSpPr>
          <p:nvPr/>
        </p:nvSpPr>
        <p:spPr bwMode="auto">
          <a:xfrm>
            <a:off x="41148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5" name="Rectangle 75"/>
          <p:cNvSpPr>
            <a:spLocks noChangeArrowheads="1"/>
          </p:cNvSpPr>
          <p:nvPr/>
        </p:nvSpPr>
        <p:spPr bwMode="auto">
          <a:xfrm>
            <a:off x="3581400" y="3581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6" name="Rectangle 76"/>
          <p:cNvSpPr>
            <a:spLocks noChangeArrowheads="1"/>
          </p:cNvSpPr>
          <p:nvPr/>
        </p:nvSpPr>
        <p:spPr bwMode="auto">
          <a:xfrm>
            <a:off x="9601200" y="2819400"/>
            <a:ext cx="76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7" name="Text Box 77"/>
          <p:cNvSpPr txBox="1">
            <a:spLocks noChangeArrowheads="1"/>
          </p:cNvSpPr>
          <p:nvPr/>
        </p:nvSpPr>
        <p:spPr bwMode="auto">
          <a:xfrm>
            <a:off x="83820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635</a:t>
            </a:r>
          </a:p>
        </p:txBody>
      </p:sp>
      <p:sp>
        <p:nvSpPr>
          <p:cNvPr id="747598" name="Text Box 78"/>
          <p:cNvSpPr txBox="1">
            <a:spLocks noChangeArrowheads="1"/>
          </p:cNvSpPr>
          <p:nvPr/>
        </p:nvSpPr>
        <p:spPr bwMode="auto">
          <a:xfrm>
            <a:off x="8839201" y="2514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670</a:t>
            </a:r>
          </a:p>
        </p:txBody>
      </p:sp>
      <p:sp>
        <p:nvSpPr>
          <p:cNvPr id="747599" name="Text Box 79"/>
          <p:cNvSpPr txBox="1">
            <a:spLocks noChangeArrowheads="1"/>
          </p:cNvSpPr>
          <p:nvPr/>
        </p:nvSpPr>
        <p:spPr bwMode="auto">
          <a:xfrm>
            <a:off x="2819401" y="32766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790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16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683500" cy="4270374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Model of Process Execution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Scheduling Criteria</a:t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Scheduling </a:t>
            </a:r>
            <a:r>
              <a:rPr lang="en-US" dirty="0" err="1">
                <a:ea typeface="MS PGothic" charset="0"/>
              </a:rPr>
              <a:t>Algoritnms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FCFS</a:t>
            </a:r>
          </a:p>
          <a:p>
            <a:pPr lvl="1"/>
            <a:r>
              <a:rPr lang="en-US" dirty="0">
                <a:ea typeface="MS PGothic" charset="0"/>
              </a:rPr>
              <a:t>SJF</a:t>
            </a:r>
          </a:p>
          <a:p>
            <a:pPr lvl="1"/>
            <a:r>
              <a:rPr lang="en-US" dirty="0">
                <a:ea typeface="MS PGothic" charset="0"/>
              </a:rPr>
              <a:t>Priority Scheduling</a:t>
            </a:r>
          </a:p>
          <a:p>
            <a:pPr lvl="1"/>
            <a:r>
              <a:rPr lang="en-US" dirty="0">
                <a:ea typeface="MS PGothic" charset="0"/>
              </a:rPr>
              <a:t>Round Robin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4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1"/>
            <a:ext cx="7824788" cy="1323041"/>
          </a:xfrm>
        </p:spPr>
        <p:txBody>
          <a:bodyPr/>
          <a:lstStyle/>
          <a:p>
            <a:pPr eaLnBrk="1" hangingPunct="1"/>
            <a:r>
              <a:rPr lang="en-NZ" dirty="0">
                <a:latin typeface="+mj-lt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094" y="1828800"/>
            <a:ext cx="10591800" cy="3886199"/>
          </a:xfrm>
        </p:spPr>
        <p:txBody>
          <a:bodyPr/>
          <a:lstStyle/>
          <a:p>
            <a:r>
              <a:rPr lang="en-NZ" sz="2800" dirty="0"/>
              <a:t>Suppose that a scheduling algorithm (at the level of short-term CPU scheduling) favors those processes that have used the least processor time in the past.</a:t>
            </a:r>
          </a:p>
          <a:p>
            <a:endParaRPr lang="en-NZ" sz="2800" dirty="0"/>
          </a:p>
          <a:p>
            <a:r>
              <a:rPr lang="en-NZ" sz="2800" dirty="0"/>
              <a:t>Why this scheduling policy favor I/O-bound processes and yet not permanently starve CPU-bound processes?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1644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1"/>
            <a:ext cx="10591800" cy="1066800"/>
          </a:xfrm>
        </p:spPr>
        <p:txBody>
          <a:bodyPr/>
          <a:lstStyle/>
          <a:p>
            <a:r>
              <a:rPr lang="en-NZ" dirty="0">
                <a:solidFill>
                  <a:srgbClr val="FF0000"/>
                </a:solidFill>
                <a:latin typeface="+mj-lt"/>
              </a:rPr>
              <a:t>Exercise (</a:t>
            </a:r>
            <a:r>
              <a:rPr lang="en-NZ" dirty="0" err="1">
                <a:solidFill>
                  <a:srgbClr val="FF0000"/>
                </a:solidFill>
                <a:latin typeface="+mj-lt"/>
              </a:rPr>
              <a:t>Plickers</a:t>
            </a:r>
            <a:r>
              <a:rPr lang="en-NZ" dirty="0">
                <a:solidFill>
                  <a:srgbClr val="FF0000"/>
                </a:solidFill>
                <a:latin typeface="+mj-lt"/>
              </a:rPr>
              <a:t>).</a:t>
            </a:r>
            <a:r>
              <a:rPr lang="en-NZ" dirty="0">
                <a:latin typeface="+mj-lt"/>
              </a:rPr>
              <a:t> 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1"/>
            <a:ext cx="10744200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system objectives of processor scheduling </a:t>
            </a:r>
            <a:r>
              <a:rPr lang="en-NZ" sz="2800" dirty="0"/>
              <a:t>include the following ones </a:t>
            </a:r>
            <a:r>
              <a:rPr lang="en-NZ" sz="2800" u="sng" dirty="0"/>
              <a:t>except</a:t>
            </a:r>
            <a:r>
              <a:rPr lang="en-NZ" sz="2800" dirty="0"/>
              <a:t>:</a:t>
            </a:r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endParaRPr lang="en-NZ" sz="2800" dirty="0"/>
          </a:p>
          <a:p>
            <a:r>
              <a:rPr lang="en-NZ" sz="2800" dirty="0"/>
              <a:t>Broken down into three separate functions: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51810" y="36842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2553678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Reduce response time, 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Improve throughput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Minimize context switch overhead</a:t>
            </a:r>
          </a:p>
          <a:p>
            <a:pPr marL="514350" indent="-514350">
              <a:buFont typeface="+mj-lt"/>
              <a:buAutoNum type="alphaUcPeriod"/>
            </a:pPr>
            <a:r>
              <a:rPr lang="en-NZ" sz="2800" dirty="0">
                <a:latin typeface="+mn-lt"/>
              </a:rPr>
              <a:t>Optimize processor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27"/>
            <a:ext cx="7359499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53200" y="457200"/>
            <a:ext cx="4800600" cy="95475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000681"/>
                </a:solidFill>
                <a:latin typeface="Calibri"/>
                <a:cs typeface="Calibri"/>
              </a:rPr>
              <a:t>An Example of Separating Policies </a:t>
            </a:r>
            <a:r>
              <a:rPr lang="en-US" sz="2800" smtClean="0">
                <a:solidFill>
                  <a:srgbClr val="000681"/>
                </a:solidFill>
                <a:latin typeface="Calibri"/>
                <a:cs typeface="Calibri"/>
              </a:rPr>
              <a:t>from Mechanisms.</a:t>
            </a:r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102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935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Demonstration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Separation of Scheduling Mechanism </a:t>
            </a:r>
            <a:r>
              <a:rPr lang="en-US"/>
              <a:t>and Scheduling Policies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673"/>
            <a:ext cx="3352800" cy="35392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38200" y="5926048"/>
            <a:ext cx="3505200" cy="76367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Scheduling Policies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24600" y="5959951"/>
            <a:ext cx="4218782" cy="564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Scheduling Mechanism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437238"/>
            <a:ext cx="2770982" cy="35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51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1"/>
            <a:ext cx="10744200" cy="1323041"/>
          </a:xfrm>
        </p:spPr>
        <p:txBody>
          <a:bodyPr/>
          <a:lstStyle/>
          <a:p>
            <a:pPr algn="l"/>
            <a:r>
              <a:rPr lang="en-NZ" sz="3600" dirty="0">
                <a:solidFill>
                  <a:srgbClr val="FF0000"/>
                </a:solidFill>
              </a:rPr>
              <a:t>Question: </a:t>
            </a:r>
            <a:r>
              <a:rPr lang="en-NZ" sz="3600" dirty="0"/>
              <a:t>How many different potential schedules?</a:t>
            </a:r>
            <a:endParaRPr lang="en-NZ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7287" y="1999567"/>
            <a:ext cx="10515600" cy="3886199"/>
          </a:xfrm>
        </p:spPr>
        <p:txBody>
          <a:bodyPr>
            <a:normAutofit/>
          </a:bodyPr>
          <a:lstStyle/>
          <a:p>
            <a:r>
              <a:rPr lang="en-NZ" sz="2800" dirty="0"/>
              <a:t>A CPU scheduler determines an order for the execution of its scheduled proceses. </a:t>
            </a:r>
          </a:p>
          <a:p>
            <a:endParaRPr lang="en-NZ" sz="2800" dirty="0"/>
          </a:p>
          <a:p>
            <a:r>
              <a:rPr lang="en-NZ" sz="2800" dirty="0"/>
              <a:t>Given </a:t>
            </a:r>
            <a:r>
              <a:rPr lang="en-NZ" sz="2800" i="1" dirty="0"/>
              <a:t>n</a:t>
            </a:r>
            <a:r>
              <a:rPr lang="en-NZ" sz="2800" dirty="0"/>
              <a:t> processes to be scheduled</a:t>
            </a:r>
          </a:p>
          <a:p>
            <a:endParaRPr lang="en-NZ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5562601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rgbClr val="FF0000"/>
                </a:solidFill>
                <a:latin typeface="+mn-lt"/>
              </a:rPr>
              <a:t>n factorial n!</a:t>
            </a:r>
          </a:p>
        </p:txBody>
      </p:sp>
    </p:spTree>
    <p:extLst>
      <p:ext uri="{BB962C8B-B14F-4D97-AF65-F5344CB8AC3E}">
        <p14:creationId xmlns:p14="http://schemas.microsoft.com/office/powerpoint/2010/main" val="36008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4628"/>
            <a:ext cx="8534400" cy="890588"/>
          </a:xfrm>
        </p:spPr>
        <p:txBody>
          <a:bodyPr/>
          <a:lstStyle/>
          <a:p>
            <a:pPr eaLnBrk="1" hangingPunct="1"/>
            <a:r>
              <a:rPr lang="en-NZ" sz="3200" dirty="0">
                <a:solidFill>
                  <a:srgbClr val="FF0000"/>
                </a:solidFill>
              </a:rPr>
              <a:t>Question: </a:t>
            </a:r>
            <a:r>
              <a:rPr lang="en-US" sz="3200" dirty="0">
                <a:latin typeface="+mj-lt"/>
                <a:ea typeface="MS PGothic" charset="0"/>
              </a:rPr>
              <a:t>Where are Long term, medium term, short term scheduling?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82906"/>
            <a:ext cx="9144000" cy="55464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4200" y="10668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5908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800" y="3886200"/>
            <a:ext cx="12192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5936</TotalTime>
  <Words>4021</Words>
  <Application>Microsoft Macintosh PowerPoint</Application>
  <PresentationFormat>Widescreen</PresentationFormat>
  <Paragraphs>1147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Helvetica</vt:lpstr>
      <vt:lpstr>MS PGothic</vt:lpstr>
      <vt:lpstr>ＭＳ Ｐゴシック</vt:lpstr>
      <vt:lpstr>SimSun</vt:lpstr>
      <vt:lpstr>Symbol</vt:lpstr>
      <vt:lpstr>Times New Roman</vt:lpstr>
      <vt:lpstr>Arial</vt:lpstr>
      <vt:lpstr>5_Office Theme</vt:lpstr>
      <vt:lpstr>COMP 3500  Introduction to Operating Systems   CPU Scheduling</vt:lpstr>
      <vt:lpstr>Exercise 1 (Plickers). Processor Scheduling</vt:lpstr>
      <vt:lpstr>Scheduling and Process State Transitions</vt:lpstr>
      <vt:lpstr>Exercise 2. What are reasons for running jobs (processes) to cease using a CPU?  Can you write down one reason or two? Hint: There are four.</vt:lpstr>
      <vt:lpstr>Exercise (Plickers). Processor Scheduling</vt:lpstr>
      <vt:lpstr>PowerPoint Presentation</vt:lpstr>
      <vt:lpstr>Demonstration Separation of Scheduling Mechanism and Scheduling Policies </vt:lpstr>
      <vt:lpstr>Question: How many different potential schedules?</vt:lpstr>
      <vt:lpstr>Question: Where are Long term, medium term, short term scheduling?</vt:lpstr>
      <vt:lpstr>Question: Can you propose scheduling criteria?</vt:lpstr>
      <vt:lpstr>Scheduling Criteria</vt:lpstr>
      <vt:lpstr>Wait Time vs. Turnaround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FCFS Average Wait Time</vt:lpstr>
      <vt:lpstr>Exercise 3 (Plickers).  Which one of the following statements is an advantage of FCFS?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Preemptive Schedulers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Exercise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425</cp:revision>
  <dcterms:created xsi:type="dcterms:W3CDTF">2006-08-16T00:00:00Z</dcterms:created>
  <dcterms:modified xsi:type="dcterms:W3CDTF">2017-10-30T17:08:40Z</dcterms:modified>
</cp:coreProperties>
</file>