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handoutMasterIdLst>
    <p:handoutMasterId r:id="rId21"/>
  </p:handoutMasterIdLst>
  <p:sldIdLst>
    <p:sldId id="557" r:id="rId2"/>
    <p:sldId id="679" r:id="rId3"/>
    <p:sldId id="680" r:id="rId4"/>
    <p:sldId id="681" r:id="rId5"/>
    <p:sldId id="682" r:id="rId6"/>
    <p:sldId id="683" r:id="rId7"/>
    <p:sldId id="684" r:id="rId8"/>
    <p:sldId id="685" r:id="rId9"/>
    <p:sldId id="686" r:id="rId10"/>
    <p:sldId id="689" r:id="rId11"/>
    <p:sldId id="690" r:id="rId12"/>
    <p:sldId id="691" r:id="rId13"/>
    <p:sldId id="692" r:id="rId14"/>
    <p:sldId id="693" r:id="rId15"/>
    <p:sldId id="694" r:id="rId16"/>
    <p:sldId id="695" r:id="rId17"/>
    <p:sldId id="696" r:id="rId18"/>
    <p:sldId id="671"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34" autoAdjust="0"/>
  </p:normalViewPr>
  <p:slideViewPr>
    <p:cSldViewPr>
      <p:cViewPr varScale="1">
        <p:scale>
          <a:sx n="96" d="100"/>
          <a:sy n="96" d="100"/>
        </p:scale>
        <p:origin x="1704"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3/27/17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3/27/17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Spring’17 </a:t>
            </a:r>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12b1</a:t>
            </a:r>
            <a:r>
              <a:rPr lang="en-US" altLang="zh-CN" baseline="0" dirty="0" smtClean="0">
                <a:latin typeface="Calibri" charset="0"/>
                <a:ea typeface="SimSun" charset="0"/>
                <a:cs typeface="SimSun" charset="0"/>
              </a:rPr>
              <a:t>: 10 Minutes. Review Memory Management Part 1</a:t>
            </a:r>
          </a:p>
          <a:p>
            <a:pPr eaLnBrk="1" hangingPunct="1"/>
            <a:r>
              <a:rPr lang="en-US" altLang="zh-CN" baseline="0" dirty="0" smtClean="0">
                <a:latin typeface="Calibri" charset="0"/>
                <a:ea typeface="SimSun" charset="0"/>
                <a:cs typeface="SimSun" charset="0"/>
              </a:rPr>
              <a:t>12b2: 40 Minutes. Memory Management Part 2.</a:t>
            </a: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Fall’16</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In lecture 10c: 5 Min: 10c2-Memory Management Part 1, slides 1-5</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11a1-Memory Management Part 1 cont. : 25 Min (Fast Pace)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11a2-Memory Management Part 2: 25 Min (Fast Pace)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8352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68500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18</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49206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08353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Dynamic Linking</a:t>
            </a:r>
          </a:p>
          <a:p>
            <a:endParaRPr lang="en-US" sz="1200" b="1" kern="1200" baseline="0" dirty="0" smtClean="0">
              <a:solidFill>
                <a:schemeClr val="tx1"/>
              </a:solidFill>
              <a:latin typeface="+mn-lt"/>
              <a:ea typeface="+mn-ea"/>
              <a:cs typeface="+mn-cs"/>
            </a:endParaRPr>
          </a:p>
          <a:p>
            <a:r>
              <a:rPr lang="en-US" sz="1200" dirty="0" smtClean="0"/>
              <a:t>Linking postponed until execution time</a:t>
            </a:r>
          </a:p>
          <a:p>
            <a:r>
              <a:rPr lang="en-US" sz="1200" dirty="0" smtClean="0"/>
              <a:t>Small piece of code, </a:t>
            </a:r>
            <a:r>
              <a:rPr lang="en-US" sz="1200" i="1" dirty="0" smtClean="0"/>
              <a:t>stub</a:t>
            </a:r>
            <a:r>
              <a:rPr lang="en-US" sz="1200" dirty="0" smtClean="0"/>
              <a:t>, used to locate the appropriate memory-resident library routine</a:t>
            </a:r>
          </a:p>
          <a:p>
            <a:r>
              <a:rPr lang="en-US" sz="1200" dirty="0" smtClean="0"/>
              <a:t>Stub replaces itself with the address of the routine, and executes the routine</a:t>
            </a:r>
          </a:p>
          <a:p>
            <a:r>
              <a:rPr lang="en-US" sz="1200" dirty="0" smtClean="0"/>
              <a:t>Operating system needed to check if routine is in processes</a:t>
            </a:r>
            <a:r>
              <a:rPr lang="ja-JP" altLang="en-US" sz="1200" dirty="0" smtClean="0">
                <a:latin typeface="Arial"/>
              </a:rPr>
              <a:t>’</a:t>
            </a:r>
            <a:r>
              <a:rPr lang="en-US" sz="1200" dirty="0" smtClean="0"/>
              <a:t> memory address</a:t>
            </a:r>
          </a:p>
          <a:p>
            <a:r>
              <a:rPr lang="en-US" sz="1200" dirty="0" smtClean="0"/>
              <a:t>Dynamic linking is particularly useful for libraries</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18538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13750-8E9A-5B46-BE6F-0AA96DB89D0B}" type="slidenum">
              <a:rPr lang="en-US"/>
              <a:pPr/>
              <a:t>6</a:t>
            </a:fld>
            <a:endParaRPr lang="en-US"/>
          </a:p>
        </p:txBody>
      </p:sp>
      <p:sp>
        <p:nvSpPr>
          <p:cNvPr id="83661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36611" name="Rectangle 3"/>
          <p:cNvSpPr>
            <a:spLocks noGrp="1" noChangeArrowheads="1"/>
          </p:cNvSpPr>
          <p:nvPr>
            <p:ph type="body" idx="1"/>
          </p:nvPr>
        </p:nvSpPr>
        <p:spPr/>
        <p:txBody>
          <a:bodyPr/>
          <a:lstStyle/>
          <a:p>
            <a:r>
              <a:rPr lang="en-US" dirty="0"/>
              <a:t>Question: What is the difference?</a:t>
            </a:r>
          </a:p>
          <a:p>
            <a:r>
              <a:rPr lang="en-US" dirty="0"/>
              <a:t>After the link editor combines relocatable modules</a:t>
            </a:r>
          </a:p>
        </p:txBody>
      </p:sp>
    </p:spTree>
    <p:extLst>
      <p:ext uri="{BB962C8B-B14F-4D97-AF65-F5344CB8AC3E}">
        <p14:creationId xmlns:p14="http://schemas.microsoft.com/office/powerpoint/2010/main" val="64311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Analogy 1: Classroom assignment</a:t>
            </a:r>
          </a:p>
          <a:p>
            <a:r>
              <a:rPr lang="en-US" sz="1200" kern="1200" baseline="0" dirty="0" smtClean="0">
                <a:solidFill>
                  <a:schemeClr val="tx1"/>
                </a:solidFill>
                <a:latin typeface="+mn-lt"/>
                <a:ea typeface="+mn-ea"/>
                <a:cs typeface="+mn-cs"/>
              </a:rPr>
              <a:t>Analogy 2: Array and singly linked list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51899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7C61C-C926-254F-9D65-189E7B0C3DCF}" type="slidenum">
              <a:rPr lang="en-US"/>
              <a:pPr/>
              <a:t>12</a:t>
            </a:fld>
            <a:endParaRPr lang="en-US"/>
          </a:p>
        </p:txBody>
      </p:sp>
      <p:sp>
        <p:nvSpPr>
          <p:cNvPr id="84275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2755" name="Rectangle 3"/>
          <p:cNvSpPr>
            <a:spLocks noGrp="1" noChangeArrowheads="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Reference: http://thumbsup2life.blogspot.com/2011/02/best-fit-first-fit-and-worst-fit-</a:t>
            </a:r>
            <a:r>
              <a:rPr lang="en-US" sz="1200" b="0" i="0" kern="1200" dirty="0" err="1" smtClean="0">
                <a:solidFill>
                  <a:schemeClr val="tx1"/>
                </a:solidFill>
                <a:effectLst/>
                <a:latin typeface="+mn-lt"/>
                <a:ea typeface="ＭＳ Ｐゴシック" charset="0"/>
                <a:cs typeface="ＭＳ Ｐゴシック" charset="0"/>
              </a:rPr>
              <a:t>memory.html</a:t>
            </a:r>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Best-fit memory allocation makes the best use of memory space but slower in making allocation. In the illustration below, on the first processing cycle, jobs 1 to 5 are submitted and be processed first. After the first  cycle, job 2 and 4 located on block 5 and block 3 respectively and both having one turnaround are replace by job 6 and 7 while  job 1, job 3 and job 5 remain on their designated block. In the third cycle, job 1 remain on block 4, while job 8 and job 9 replace job 7 and job 5 respectively (both having 2 turnaround). On the next cycle, job 9 and job 8 remain on their block while job 10 replace job 1 (having 3 turnaround). On the fifth cycle only job 9 and 10 are the remaining jobs to be process and there are 3 free memory blocks  for the incoming jobs. But since there are only 10 jobs, so it will remain free. On the sixth cycle, job 10 is the only remaining job to be process and finally on the seventh cycle, all jobs are successfully process and executed and all the memory blocks are now free.   </a:t>
            </a:r>
            <a:endParaRPr lang="en-US" dirty="0"/>
          </a:p>
        </p:txBody>
      </p:sp>
    </p:spTree>
    <p:extLst>
      <p:ext uri="{BB962C8B-B14F-4D97-AF65-F5344CB8AC3E}">
        <p14:creationId xmlns:p14="http://schemas.microsoft.com/office/powerpoint/2010/main" val="96726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D2EC8-8973-AA4F-82E9-E5DE4FC5AD38}" type="slidenum">
              <a:rPr lang="en-US"/>
              <a:pPr/>
              <a:t>13</a:t>
            </a:fld>
            <a:endParaRPr lang="en-US"/>
          </a:p>
        </p:txBody>
      </p:sp>
      <p:sp>
        <p:nvSpPr>
          <p:cNvPr id="8437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3779" name="Rectangle 3"/>
          <p:cNvSpPr>
            <a:spLocks noGrp="1" noChangeArrowheads="1"/>
          </p:cNvSpPr>
          <p:nvPr>
            <p:ph type="body" idx="1"/>
          </p:nvPr>
        </p:nvSpPr>
        <p:spPr/>
        <p:txBody>
          <a:bodyPr/>
          <a:lstStyle/>
          <a:p>
            <a:r>
              <a:rPr lang="en-US" dirty="0"/>
              <a:t>Timesharing systems forced OS away from fixed-partition strategies</a:t>
            </a:r>
          </a:p>
          <a:p>
            <a:endParaRPr lang="en-US" dirty="0"/>
          </a:p>
        </p:txBody>
      </p:sp>
    </p:spTree>
    <p:extLst>
      <p:ext uri="{BB962C8B-B14F-4D97-AF65-F5344CB8AC3E}">
        <p14:creationId xmlns:p14="http://schemas.microsoft.com/office/powerpoint/2010/main" val="32739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DBB8E-3737-7B4B-ACC3-FA0BD3794D89}" type="slidenum">
              <a:rPr lang="en-US"/>
              <a:pPr/>
              <a:t>15</a:t>
            </a:fld>
            <a:endParaRPr lang="en-US"/>
          </a:p>
        </p:txBody>
      </p:sp>
      <p:sp>
        <p:nvSpPr>
          <p:cNvPr id="8478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7875" name="Rectangle 3"/>
          <p:cNvSpPr>
            <a:spLocks noGrp="1" noChangeArrowheads="1"/>
          </p:cNvSpPr>
          <p:nvPr>
            <p:ph type="body" idx="1"/>
          </p:nvPr>
        </p:nvSpPr>
        <p:spPr/>
        <p:txBody>
          <a:bodyPr/>
          <a:lstStyle/>
          <a:p>
            <a:r>
              <a:rPr lang="en-US"/>
              <a:t>Know memory requirement in advance</a:t>
            </a:r>
          </a:p>
        </p:txBody>
      </p:sp>
    </p:spTree>
    <p:extLst>
      <p:ext uri="{BB962C8B-B14F-4D97-AF65-F5344CB8AC3E}">
        <p14:creationId xmlns:p14="http://schemas.microsoft.com/office/powerpoint/2010/main" val="66422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n-US" sz="2800" dirty="0" smtClean="0"/>
              <a:t>A program may be too big to fit in a partition </a:t>
            </a:r>
          </a:p>
          <a:p>
            <a:pPr lvl="1"/>
            <a:r>
              <a:rPr lang="en-US" sz="2400" dirty="0" smtClean="0"/>
              <a:t>program needs to be designed with the use of overlays</a:t>
            </a:r>
          </a:p>
          <a:p>
            <a:pPr marL="457200" lvl="1" indent="0">
              <a:buNone/>
            </a:pPr>
            <a:endParaRPr lang="en-US" sz="2400" dirty="0" smtClean="0"/>
          </a:p>
          <a:p>
            <a:r>
              <a:rPr lang="en-US" sz="2800" dirty="0" smtClean="0"/>
              <a:t>Main memory utilization is inefficient  </a:t>
            </a:r>
          </a:p>
          <a:p>
            <a:pPr lvl="1"/>
            <a:r>
              <a:rPr lang="en-US" sz="2400" dirty="0" smtClean="0"/>
              <a:t>any program, regardless of size, occupies an entire partition</a:t>
            </a:r>
          </a:p>
          <a:p>
            <a:pPr lvl="1"/>
            <a:endParaRPr lang="en-US" sz="2400" dirty="0" smtClean="0"/>
          </a:p>
          <a:p>
            <a:pPr lvl="1"/>
            <a:r>
              <a:rPr lang="en-US" sz="2400" b="1" i="1" dirty="0" smtClean="0"/>
              <a:t>internal fragmentation </a:t>
            </a:r>
          </a:p>
          <a:p>
            <a:pPr lvl="2"/>
            <a:r>
              <a:rPr lang="en-US" dirty="0" smtClean="0"/>
              <a:t>wasted space due to the block of data loaded being smaller than the partition</a:t>
            </a:r>
            <a:endParaRPr lang="en-US" b="1" i="1" dirty="0" smtClean="0"/>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99678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8737600" y="6356351"/>
            <a:ext cx="14224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304800" y="6248401"/>
            <a:ext cx="16256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23491287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8920480" y="6492876"/>
            <a:ext cx="2844800" cy="365125"/>
          </a:xfrm>
          <a:prstGeom prst="rect">
            <a:avLst/>
          </a:prstGeom>
        </p:spPr>
        <p:txBody>
          <a:bodyPr/>
          <a:lstStyle/>
          <a:p>
            <a:pPr>
              <a:defRPr/>
            </a:pPr>
            <a:fld id="{687B09B9-C906-0F40-B5EC-66B104D87495}" type="datetime1">
              <a:rPr lang="en-US" smtClean="0"/>
              <a:t>3/27/17</a:t>
            </a:fld>
            <a:endParaRPr lang="en-US" dirty="0"/>
          </a:p>
        </p:txBody>
      </p:sp>
      <p:sp>
        <p:nvSpPr>
          <p:cNvPr id="4" name="Footer Placeholder 3"/>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8920480" y="6492876"/>
            <a:ext cx="2844800" cy="365125"/>
          </a:xfrm>
          <a:prstGeom prst="rect">
            <a:avLst/>
          </a:prstGeom>
        </p:spPr>
        <p:txBody>
          <a:bodyPr/>
          <a:lstStyle/>
          <a:p>
            <a:pPr>
              <a:defRPr/>
            </a:pPr>
            <a:fld id="{6B225021-4E49-E94A-BE4C-46DF6C80D5B8}" type="datetime1">
              <a:rPr lang="en-US" smtClean="0"/>
              <a:t>3/27/17</a:t>
            </a:fld>
            <a:endParaRPr lang="en-US" dirty="0"/>
          </a:p>
        </p:txBody>
      </p:sp>
      <p:sp>
        <p:nvSpPr>
          <p:cNvPr id="3" name="Footer Placeholder 2"/>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890542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445105" y="566058"/>
            <a:ext cx="1127276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6437376" y="654268"/>
            <a:ext cx="48768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0688B8AE-CFA3-F447-8BB8-E5238B17FFA5}" type="datetime1">
              <a:rPr lang="en-US" smtClean="0"/>
              <a:t>3/27/17</a:t>
            </a:fld>
            <a:endParaRPr lang="en-US" dirty="0"/>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21223187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3" r:id="rId3"/>
    <p:sldLayoutId id="2147484284" r:id="rId4"/>
    <p:sldLayoutId id="2147484285"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tiff"/></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f"/><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iff"/><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533400"/>
            <a:ext cx="9067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a:t>
            </a:r>
            <a:r>
              <a:rPr lang="en-US" dirty="0" smtClean="0"/>
              <a:t>1 (cont.)</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3581400" y="4162426"/>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solidFill>
                  <a:srgbClr val="0000FF"/>
                </a:solidFill>
                <a:latin typeface="Calibri"/>
              </a:rPr>
              <a:t>Dr. Xiao Qin</a:t>
            </a:r>
          </a:p>
          <a:p>
            <a:pPr algn="ctr">
              <a:spcBef>
                <a:spcPct val="50000"/>
              </a:spcBef>
            </a:pPr>
            <a:r>
              <a:rPr lang="en-US" i="1" dirty="0">
                <a:solidFill>
                  <a:srgbClr val="0000FF"/>
                </a:solidFill>
                <a:latin typeface="Calibri"/>
              </a:rPr>
              <a:t>Auburn University</a:t>
            </a:r>
            <a:br>
              <a:rPr lang="en-US" i="1" dirty="0">
                <a:solidFill>
                  <a:srgbClr val="0000FF"/>
                </a:solidFill>
                <a:latin typeface="Calibri"/>
              </a:rPr>
            </a:br>
            <a:r>
              <a:rPr lang="en-US" i="1" dirty="0">
                <a:solidFill>
                  <a:srgbClr val="0000FF"/>
                </a:solidFill>
                <a:latin typeface="Calibri"/>
              </a:rPr>
              <a:t>http://</a:t>
            </a:r>
            <a:r>
              <a:rPr lang="en-US" i="1" dirty="0" err="1">
                <a:solidFill>
                  <a:srgbClr val="0000FF"/>
                </a:solidFill>
                <a:latin typeface="Calibri"/>
              </a:rPr>
              <a:t>www.eng.auburn.edu</a:t>
            </a:r>
            <a:r>
              <a:rPr lang="en-US" i="1" dirty="0">
                <a:solidFill>
                  <a:srgbClr val="0000FF"/>
                </a:solidFill>
                <a:latin typeface="Calibri"/>
              </a:rPr>
              <a:t>/~</a:t>
            </a:r>
            <a:r>
              <a:rPr lang="en-US" i="1" dirty="0" err="1">
                <a:solidFill>
                  <a:srgbClr val="0000FF"/>
                </a:solidFill>
                <a:latin typeface="Calibri"/>
              </a:rPr>
              <a:t>xqin</a:t>
            </a:r>
            <a:endParaRPr lang="en-US" i="1" dirty="0">
              <a:solidFill>
                <a:srgbClr val="0000FF"/>
              </a:solidFill>
              <a:latin typeface="Calibri"/>
            </a:endParaRPr>
          </a:p>
          <a:p>
            <a:pPr algn="ctr">
              <a:lnSpc>
                <a:spcPct val="50000"/>
              </a:lnSpc>
              <a:spcBef>
                <a:spcPct val="50000"/>
              </a:spcBef>
            </a:pPr>
            <a:r>
              <a:rPr lang="en-US" i="1" dirty="0" err="1">
                <a:solidFill>
                  <a:srgbClr val="0000FF"/>
                </a:solidFill>
                <a:latin typeface="Calibri"/>
              </a:rPr>
              <a:t>xqin@auburn.edu</a:t>
            </a:r>
            <a:endParaRPr lang="en-US" altLang="zh-CN" i="1" dirty="0">
              <a:solidFill>
                <a:srgbClr val="0000FF"/>
              </a:solidFill>
              <a:latin typeface="Calibri"/>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r>
              <a:rPr lang="en-US" dirty="0">
                <a:latin typeface="+mj-lt"/>
              </a:rPr>
              <a:t>Static Memory </a:t>
            </a:r>
            <a:r>
              <a:rPr lang="en-US" dirty="0" smtClean="0">
                <a:latin typeface="+mj-lt"/>
              </a:rPr>
              <a:t>Allocation</a:t>
            </a:r>
            <a:endParaRPr lang="en-US" dirty="0">
              <a:latin typeface="+mj-lt"/>
            </a:endParaRPr>
          </a:p>
        </p:txBody>
      </p:sp>
      <p:sp>
        <p:nvSpPr>
          <p:cNvPr id="849923" name="Rectangle 3"/>
          <p:cNvSpPr>
            <a:spLocks noGrp="1" noChangeArrowheads="1"/>
          </p:cNvSpPr>
          <p:nvPr>
            <p:ph type="body" idx="1"/>
          </p:nvPr>
        </p:nvSpPr>
        <p:spPr>
          <a:xfrm>
            <a:off x="1219200" y="1219200"/>
            <a:ext cx="9905999" cy="2514600"/>
          </a:xfrm>
        </p:spPr>
        <p:txBody>
          <a:bodyPr>
            <a:normAutofit fontScale="85000" lnSpcReduction="20000"/>
          </a:bodyPr>
          <a:lstStyle/>
          <a:p>
            <a:r>
              <a:rPr lang="en-US" i="1" dirty="0" smtClean="0"/>
              <a:t>Hole</a:t>
            </a:r>
            <a:r>
              <a:rPr lang="en-US" dirty="0" smtClean="0"/>
              <a:t> </a:t>
            </a:r>
            <a:r>
              <a:rPr lang="en-US" dirty="0"/>
              <a:t>– block of available memory; holes of various size are scattered throughout </a:t>
            </a:r>
            <a:r>
              <a:rPr lang="en-US" dirty="0" smtClean="0"/>
              <a:t>memory</a:t>
            </a:r>
          </a:p>
          <a:p>
            <a:endParaRPr lang="en-US" dirty="0"/>
          </a:p>
          <a:p>
            <a:r>
              <a:rPr lang="en-US" dirty="0"/>
              <a:t>When a process arrives, it is allocated memory from a hole large enough to accommodate </a:t>
            </a:r>
            <a:r>
              <a:rPr lang="en-US" dirty="0" smtClean="0"/>
              <a:t>it</a:t>
            </a:r>
          </a:p>
          <a:p>
            <a:endParaRPr lang="en-US" dirty="0"/>
          </a:p>
          <a:p>
            <a:r>
              <a:rPr lang="en-US" dirty="0"/>
              <a:t>Operating system maintains information about:</a:t>
            </a:r>
            <a:br>
              <a:rPr lang="en-US" dirty="0"/>
            </a:br>
            <a:r>
              <a:rPr lang="en-US" dirty="0"/>
              <a:t>a) allocated partitions    b) free partitions (hole)</a:t>
            </a:r>
          </a:p>
        </p:txBody>
      </p:sp>
      <p:sp>
        <p:nvSpPr>
          <p:cNvPr id="849924" name="Rectangle 4"/>
          <p:cNvSpPr>
            <a:spLocks noChangeArrowheads="1"/>
          </p:cNvSpPr>
          <p:nvPr/>
        </p:nvSpPr>
        <p:spPr bwMode="auto">
          <a:xfrm>
            <a:off x="26289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5" name="Line 5"/>
          <p:cNvSpPr>
            <a:spLocks noChangeShapeType="1"/>
          </p:cNvSpPr>
          <p:nvPr/>
        </p:nvSpPr>
        <p:spPr bwMode="auto">
          <a:xfrm>
            <a:off x="26289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6" name="Line 6"/>
          <p:cNvSpPr>
            <a:spLocks noChangeShapeType="1"/>
          </p:cNvSpPr>
          <p:nvPr/>
        </p:nvSpPr>
        <p:spPr bwMode="auto">
          <a:xfrm>
            <a:off x="26289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7" name="Line 7"/>
          <p:cNvSpPr>
            <a:spLocks noChangeShapeType="1"/>
          </p:cNvSpPr>
          <p:nvPr/>
        </p:nvSpPr>
        <p:spPr bwMode="auto">
          <a:xfrm>
            <a:off x="26289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8" name="Text Box 8"/>
          <p:cNvSpPr txBox="1">
            <a:spLocks noChangeArrowheads="1"/>
          </p:cNvSpPr>
          <p:nvPr/>
        </p:nvSpPr>
        <p:spPr bwMode="auto">
          <a:xfrm>
            <a:off x="29337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29" name="Text Box 9"/>
          <p:cNvSpPr txBox="1">
            <a:spLocks noChangeArrowheads="1"/>
          </p:cNvSpPr>
          <p:nvPr/>
        </p:nvSpPr>
        <p:spPr bwMode="auto">
          <a:xfrm>
            <a:off x="26289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0" name="Text Box 10"/>
          <p:cNvSpPr txBox="1">
            <a:spLocks noChangeArrowheads="1"/>
          </p:cNvSpPr>
          <p:nvPr/>
        </p:nvSpPr>
        <p:spPr bwMode="auto">
          <a:xfrm>
            <a:off x="2628900" y="51943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8</a:t>
            </a:r>
          </a:p>
        </p:txBody>
      </p:sp>
      <p:sp>
        <p:nvSpPr>
          <p:cNvPr id="849931" name="Text Box 11"/>
          <p:cNvSpPr txBox="1">
            <a:spLocks noChangeArrowheads="1"/>
          </p:cNvSpPr>
          <p:nvPr/>
        </p:nvSpPr>
        <p:spPr bwMode="auto">
          <a:xfrm>
            <a:off x="26289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2" name="Rectangle 12"/>
          <p:cNvSpPr>
            <a:spLocks noChangeArrowheads="1"/>
          </p:cNvSpPr>
          <p:nvPr/>
        </p:nvSpPr>
        <p:spPr bwMode="auto">
          <a:xfrm>
            <a:off x="44577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3" name="Line 13"/>
          <p:cNvSpPr>
            <a:spLocks noChangeShapeType="1"/>
          </p:cNvSpPr>
          <p:nvPr/>
        </p:nvSpPr>
        <p:spPr bwMode="auto">
          <a:xfrm>
            <a:off x="44577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4" name="Line 14"/>
          <p:cNvSpPr>
            <a:spLocks noChangeShapeType="1"/>
          </p:cNvSpPr>
          <p:nvPr/>
        </p:nvSpPr>
        <p:spPr bwMode="auto">
          <a:xfrm>
            <a:off x="44577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5" name="Line 15"/>
          <p:cNvSpPr>
            <a:spLocks noChangeShapeType="1"/>
          </p:cNvSpPr>
          <p:nvPr/>
        </p:nvSpPr>
        <p:spPr bwMode="auto">
          <a:xfrm>
            <a:off x="44577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6" name="Text Box 16"/>
          <p:cNvSpPr txBox="1">
            <a:spLocks noChangeArrowheads="1"/>
          </p:cNvSpPr>
          <p:nvPr/>
        </p:nvSpPr>
        <p:spPr bwMode="auto">
          <a:xfrm>
            <a:off x="47625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37" name="Text Box 17"/>
          <p:cNvSpPr txBox="1">
            <a:spLocks noChangeArrowheads="1"/>
          </p:cNvSpPr>
          <p:nvPr/>
        </p:nvSpPr>
        <p:spPr bwMode="auto">
          <a:xfrm>
            <a:off x="44577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8" name="Text Box 18"/>
          <p:cNvSpPr txBox="1">
            <a:spLocks noChangeArrowheads="1"/>
          </p:cNvSpPr>
          <p:nvPr/>
        </p:nvSpPr>
        <p:spPr bwMode="auto">
          <a:xfrm>
            <a:off x="44577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9" name="Rectangle 19"/>
          <p:cNvSpPr>
            <a:spLocks noChangeArrowheads="1"/>
          </p:cNvSpPr>
          <p:nvPr/>
        </p:nvSpPr>
        <p:spPr bwMode="auto">
          <a:xfrm>
            <a:off x="62865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0" name="Line 20"/>
          <p:cNvSpPr>
            <a:spLocks noChangeShapeType="1"/>
          </p:cNvSpPr>
          <p:nvPr/>
        </p:nvSpPr>
        <p:spPr bwMode="auto">
          <a:xfrm>
            <a:off x="62865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1" name="Line 21"/>
          <p:cNvSpPr>
            <a:spLocks noChangeShapeType="1"/>
          </p:cNvSpPr>
          <p:nvPr/>
        </p:nvSpPr>
        <p:spPr bwMode="auto">
          <a:xfrm>
            <a:off x="62865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2" name="Line 22"/>
          <p:cNvSpPr>
            <a:spLocks noChangeShapeType="1"/>
          </p:cNvSpPr>
          <p:nvPr/>
        </p:nvSpPr>
        <p:spPr bwMode="auto">
          <a:xfrm>
            <a:off x="62865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3" name="Text Box 23"/>
          <p:cNvSpPr txBox="1">
            <a:spLocks noChangeArrowheads="1"/>
          </p:cNvSpPr>
          <p:nvPr/>
        </p:nvSpPr>
        <p:spPr bwMode="auto">
          <a:xfrm>
            <a:off x="65913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44" name="Text Box 24"/>
          <p:cNvSpPr txBox="1">
            <a:spLocks noChangeArrowheads="1"/>
          </p:cNvSpPr>
          <p:nvPr/>
        </p:nvSpPr>
        <p:spPr bwMode="auto">
          <a:xfrm>
            <a:off x="62865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45" name="Text Box 25"/>
          <p:cNvSpPr txBox="1">
            <a:spLocks noChangeArrowheads="1"/>
          </p:cNvSpPr>
          <p:nvPr/>
        </p:nvSpPr>
        <p:spPr bwMode="auto">
          <a:xfrm>
            <a:off x="62865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46" name="Rectangle 26"/>
          <p:cNvSpPr>
            <a:spLocks noChangeArrowheads="1"/>
          </p:cNvSpPr>
          <p:nvPr/>
        </p:nvSpPr>
        <p:spPr bwMode="auto">
          <a:xfrm>
            <a:off x="81153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7" name="Line 27"/>
          <p:cNvSpPr>
            <a:spLocks noChangeShapeType="1"/>
          </p:cNvSpPr>
          <p:nvPr/>
        </p:nvSpPr>
        <p:spPr bwMode="auto">
          <a:xfrm>
            <a:off x="81153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8" name="Line 28"/>
          <p:cNvSpPr>
            <a:spLocks noChangeShapeType="1"/>
          </p:cNvSpPr>
          <p:nvPr/>
        </p:nvSpPr>
        <p:spPr bwMode="auto">
          <a:xfrm>
            <a:off x="81153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9" name="Line 29"/>
          <p:cNvSpPr>
            <a:spLocks noChangeShapeType="1"/>
          </p:cNvSpPr>
          <p:nvPr/>
        </p:nvSpPr>
        <p:spPr bwMode="auto">
          <a:xfrm>
            <a:off x="81153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0" name="Text Box 30"/>
          <p:cNvSpPr txBox="1">
            <a:spLocks noChangeArrowheads="1"/>
          </p:cNvSpPr>
          <p:nvPr/>
        </p:nvSpPr>
        <p:spPr bwMode="auto">
          <a:xfrm>
            <a:off x="84201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51" name="Text Box 31"/>
          <p:cNvSpPr txBox="1">
            <a:spLocks noChangeArrowheads="1"/>
          </p:cNvSpPr>
          <p:nvPr/>
        </p:nvSpPr>
        <p:spPr bwMode="auto">
          <a:xfrm>
            <a:off x="81153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52" name="Text Box 32"/>
          <p:cNvSpPr txBox="1">
            <a:spLocks noChangeArrowheads="1"/>
          </p:cNvSpPr>
          <p:nvPr/>
        </p:nvSpPr>
        <p:spPr bwMode="auto">
          <a:xfrm>
            <a:off x="8115300" y="4829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3" name="Text Box 33"/>
          <p:cNvSpPr txBox="1">
            <a:spLocks noChangeArrowheads="1"/>
          </p:cNvSpPr>
          <p:nvPr/>
        </p:nvSpPr>
        <p:spPr bwMode="auto">
          <a:xfrm>
            <a:off x="81153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54" name="Rectangle 34"/>
          <p:cNvSpPr>
            <a:spLocks noChangeArrowheads="1"/>
          </p:cNvSpPr>
          <p:nvPr/>
        </p:nvSpPr>
        <p:spPr bwMode="auto">
          <a:xfrm>
            <a:off x="4457700" y="4829175"/>
            <a:ext cx="1143000" cy="990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5" name="Rectangle 35"/>
          <p:cNvSpPr>
            <a:spLocks noChangeArrowheads="1"/>
          </p:cNvSpPr>
          <p:nvPr/>
        </p:nvSpPr>
        <p:spPr bwMode="auto">
          <a:xfrm>
            <a:off x="6286500" y="5210175"/>
            <a:ext cx="11430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6" name="Text Box 36"/>
          <p:cNvSpPr txBox="1">
            <a:spLocks noChangeArrowheads="1"/>
          </p:cNvSpPr>
          <p:nvPr/>
        </p:nvSpPr>
        <p:spPr bwMode="auto">
          <a:xfrm>
            <a:off x="6286500" y="4829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7" name="Rectangle 37"/>
          <p:cNvSpPr>
            <a:spLocks noChangeArrowheads="1"/>
          </p:cNvSpPr>
          <p:nvPr/>
        </p:nvSpPr>
        <p:spPr bwMode="auto">
          <a:xfrm>
            <a:off x="8115300" y="5514975"/>
            <a:ext cx="1143000" cy="304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8" name="Line 38"/>
          <p:cNvSpPr>
            <a:spLocks noChangeShapeType="1"/>
          </p:cNvSpPr>
          <p:nvPr/>
        </p:nvSpPr>
        <p:spPr bwMode="auto">
          <a:xfrm>
            <a:off x="8115300" y="516572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9" name="Text Box 39"/>
          <p:cNvSpPr txBox="1">
            <a:spLocks noChangeArrowheads="1"/>
          </p:cNvSpPr>
          <p:nvPr/>
        </p:nvSpPr>
        <p:spPr bwMode="auto">
          <a:xfrm>
            <a:off x="8115300" y="5210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10</a:t>
            </a:r>
          </a:p>
        </p:txBody>
      </p:sp>
      <p:sp>
        <p:nvSpPr>
          <p:cNvPr id="849960" name="AutoShape 40"/>
          <p:cNvSpPr>
            <a:spLocks noChangeArrowheads="1"/>
          </p:cNvSpPr>
          <p:nvPr/>
        </p:nvSpPr>
        <p:spPr bwMode="auto">
          <a:xfrm>
            <a:off x="38481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1" name="AutoShape 41"/>
          <p:cNvSpPr>
            <a:spLocks noChangeArrowheads="1"/>
          </p:cNvSpPr>
          <p:nvPr/>
        </p:nvSpPr>
        <p:spPr bwMode="auto">
          <a:xfrm>
            <a:off x="56769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2" name="AutoShape 42"/>
          <p:cNvSpPr>
            <a:spLocks noChangeArrowheads="1"/>
          </p:cNvSpPr>
          <p:nvPr/>
        </p:nvSpPr>
        <p:spPr bwMode="auto">
          <a:xfrm>
            <a:off x="75057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21081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1295400" y="304800"/>
            <a:ext cx="9906000" cy="1524000"/>
          </a:xfrm>
        </p:spPr>
        <p:txBody>
          <a:bodyPr/>
          <a:lstStyle/>
          <a:p>
            <a:r>
              <a:rPr lang="en-US" dirty="0">
                <a:latin typeface="+mj-lt"/>
              </a:rPr>
              <a:t>Fixed-Partition Memory Mechanism</a:t>
            </a:r>
          </a:p>
        </p:txBody>
      </p:sp>
      <p:sp>
        <p:nvSpPr>
          <p:cNvPr id="814083" name="Rectangle 3"/>
          <p:cNvSpPr>
            <a:spLocks noChangeArrowheads="1"/>
          </p:cNvSpPr>
          <p:nvPr/>
        </p:nvSpPr>
        <p:spPr bwMode="auto">
          <a:xfrm>
            <a:off x="5056187"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4084" name="Rectangle 4"/>
          <p:cNvSpPr>
            <a:spLocks noChangeArrowheads="1"/>
          </p:cNvSpPr>
          <p:nvPr/>
        </p:nvSpPr>
        <p:spPr bwMode="auto">
          <a:xfrm>
            <a:off x="5056187"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4085" name="Rectangle 5"/>
          <p:cNvSpPr>
            <a:spLocks noChangeArrowheads="1"/>
          </p:cNvSpPr>
          <p:nvPr/>
        </p:nvSpPr>
        <p:spPr bwMode="auto">
          <a:xfrm>
            <a:off x="5056187" y="28956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6" name="Rectangle 6"/>
          <p:cNvSpPr>
            <a:spLocks noChangeArrowheads="1"/>
          </p:cNvSpPr>
          <p:nvPr/>
        </p:nvSpPr>
        <p:spPr bwMode="auto">
          <a:xfrm>
            <a:off x="5056187" y="41148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7" name="Rectangle 7"/>
          <p:cNvSpPr>
            <a:spLocks noChangeArrowheads="1"/>
          </p:cNvSpPr>
          <p:nvPr/>
        </p:nvSpPr>
        <p:spPr bwMode="auto">
          <a:xfrm>
            <a:off x="5056187" y="50292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8" name="Rectangle 8"/>
          <p:cNvSpPr>
            <a:spLocks noChangeArrowheads="1"/>
          </p:cNvSpPr>
          <p:nvPr/>
        </p:nvSpPr>
        <p:spPr bwMode="auto">
          <a:xfrm>
            <a:off x="5056187" y="57150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9" name="Text Box 9"/>
          <p:cNvSpPr txBox="1">
            <a:spLocks noChangeArrowheads="1"/>
          </p:cNvSpPr>
          <p:nvPr/>
        </p:nvSpPr>
        <p:spPr bwMode="auto">
          <a:xfrm>
            <a:off x="5208587" y="57150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4090" name="Text Box 10"/>
          <p:cNvSpPr txBox="1">
            <a:spLocks noChangeArrowheads="1"/>
          </p:cNvSpPr>
          <p:nvPr/>
        </p:nvSpPr>
        <p:spPr bwMode="auto">
          <a:xfrm>
            <a:off x="5208587" y="51816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2</a:t>
            </a:r>
          </a:p>
        </p:txBody>
      </p:sp>
      <p:sp>
        <p:nvSpPr>
          <p:cNvPr id="814091" name="Text Box 11"/>
          <p:cNvSpPr txBox="1">
            <a:spLocks noChangeArrowheads="1"/>
          </p:cNvSpPr>
          <p:nvPr/>
        </p:nvSpPr>
        <p:spPr bwMode="auto">
          <a:xfrm>
            <a:off x="5208587" y="4267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4092" name="Text Box 12"/>
          <p:cNvSpPr txBox="1">
            <a:spLocks noChangeArrowheads="1"/>
          </p:cNvSpPr>
          <p:nvPr/>
        </p:nvSpPr>
        <p:spPr bwMode="auto">
          <a:xfrm>
            <a:off x="5208587" y="32766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4093" name="Text Box 13"/>
          <p:cNvSpPr txBox="1">
            <a:spLocks noChangeArrowheads="1"/>
          </p:cNvSpPr>
          <p:nvPr/>
        </p:nvSpPr>
        <p:spPr bwMode="auto">
          <a:xfrm>
            <a:off x="6884988" y="3276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4094" name="Text Box 14"/>
          <p:cNvSpPr txBox="1">
            <a:spLocks noChangeArrowheads="1"/>
          </p:cNvSpPr>
          <p:nvPr/>
        </p:nvSpPr>
        <p:spPr bwMode="auto">
          <a:xfrm>
            <a:off x="6884988" y="4267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4095" name="Text Box 15"/>
          <p:cNvSpPr txBox="1">
            <a:spLocks noChangeArrowheads="1"/>
          </p:cNvSpPr>
          <p:nvPr/>
        </p:nvSpPr>
        <p:spPr bwMode="auto">
          <a:xfrm>
            <a:off x="6884988" y="5105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4096" name="Text Box 16"/>
          <p:cNvSpPr txBox="1">
            <a:spLocks noChangeArrowheads="1"/>
          </p:cNvSpPr>
          <p:nvPr/>
        </p:nvSpPr>
        <p:spPr bwMode="auto">
          <a:xfrm>
            <a:off x="6884988" y="57150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4097" name="Line 17"/>
          <p:cNvSpPr>
            <a:spLocks noChangeShapeType="1"/>
          </p:cNvSpPr>
          <p:nvPr/>
        </p:nvSpPr>
        <p:spPr bwMode="auto">
          <a:xfrm>
            <a:off x="6808787"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8" name="Line 18"/>
          <p:cNvSpPr>
            <a:spLocks noChangeShapeType="1"/>
          </p:cNvSpPr>
          <p:nvPr/>
        </p:nvSpPr>
        <p:spPr bwMode="auto">
          <a:xfrm>
            <a:off x="6808787" y="4114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9" name="Line 19"/>
          <p:cNvSpPr>
            <a:spLocks noChangeShapeType="1"/>
          </p:cNvSpPr>
          <p:nvPr/>
        </p:nvSpPr>
        <p:spPr bwMode="auto">
          <a:xfrm>
            <a:off x="6808787" y="5029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0" name="Line 20"/>
          <p:cNvSpPr>
            <a:spLocks noChangeShapeType="1"/>
          </p:cNvSpPr>
          <p:nvPr/>
        </p:nvSpPr>
        <p:spPr bwMode="auto">
          <a:xfrm>
            <a:off x="6808787" y="5715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1" name="Line 21"/>
          <p:cNvSpPr>
            <a:spLocks noChangeShapeType="1"/>
          </p:cNvSpPr>
          <p:nvPr/>
        </p:nvSpPr>
        <p:spPr bwMode="auto">
          <a:xfrm>
            <a:off x="6808787" y="6248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2" name="Rectangle 22"/>
          <p:cNvSpPr>
            <a:spLocks noChangeArrowheads="1"/>
          </p:cNvSpPr>
          <p:nvPr/>
        </p:nvSpPr>
        <p:spPr bwMode="auto">
          <a:xfrm>
            <a:off x="2693987" y="3505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a:t>
            </a:r>
            <a:r>
              <a:rPr lang="en-US" baseline="-25000"/>
              <a:t>i</a:t>
            </a:r>
          </a:p>
        </p:txBody>
      </p:sp>
      <p:sp>
        <p:nvSpPr>
          <p:cNvPr id="814103" name="Text Box 23"/>
          <p:cNvSpPr txBox="1">
            <a:spLocks noChangeArrowheads="1"/>
          </p:cNvSpPr>
          <p:nvPr/>
        </p:nvSpPr>
        <p:spPr bwMode="auto">
          <a:xfrm>
            <a:off x="2465388" y="2971800"/>
            <a:ext cx="181652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r>
              <a:rPr lang="en-US"/>
              <a:t> needs n</a:t>
            </a:r>
            <a:r>
              <a:rPr lang="en-US" baseline="-25000"/>
              <a:t>i</a:t>
            </a:r>
            <a:r>
              <a:rPr lang="en-US"/>
              <a:t> units</a:t>
            </a:r>
          </a:p>
        </p:txBody>
      </p:sp>
      <p:sp>
        <p:nvSpPr>
          <p:cNvPr id="814104" name="Text Box 24"/>
          <p:cNvSpPr txBox="1">
            <a:spLocks noChangeArrowheads="1"/>
          </p:cNvSpPr>
          <p:nvPr/>
        </p:nvSpPr>
        <p:spPr bwMode="auto">
          <a:xfrm>
            <a:off x="2312987" y="35814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i</a:t>
            </a:r>
          </a:p>
        </p:txBody>
      </p:sp>
      <p:sp>
        <p:nvSpPr>
          <p:cNvPr id="814105" name="Line 25"/>
          <p:cNvSpPr>
            <a:spLocks noChangeShapeType="1"/>
          </p:cNvSpPr>
          <p:nvPr/>
        </p:nvSpPr>
        <p:spPr bwMode="auto">
          <a:xfrm>
            <a:off x="2312987" y="35052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6" name="Line 26"/>
          <p:cNvSpPr>
            <a:spLocks noChangeShapeType="1"/>
          </p:cNvSpPr>
          <p:nvPr/>
        </p:nvSpPr>
        <p:spPr bwMode="auto">
          <a:xfrm>
            <a:off x="2312987" y="41148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7" name="Line 27"/>
          <p:cNvSpPr>
            <a:spLocks noChangeShapeType="1"/>
          </p:cNvSpPr>
          <p:nvPr/>
        </p:nvSpPr>
        <p:spPr bwMode="auto">
          <a:xfrm flipV="1">
            <a:off x="2465387" y="3505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8" name="Line 28"/>
          <p:cNvSpPr>
            <a:spLocks noChangeShapeType="1"/>
          </p:cNvSpPr>
          <p:nvPr/>
        </p:nvSpPr>
        <p:spPr bwMode="auto">
          <a:xfrm>
            <a:off x="2465387" y="3962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9" name="Picture 28"/>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540879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ChangeArrowheads="1"/>
          </p:cNvSpPr>
          <p:nvPr/>
        </p:nvSpPr>
        <p:spPr bwMode="auto">
          <a:xfrm>
            <a:off x="1676400" y="381000"/>
            <a:ext cx="8763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Best-Fit</a:t>
            </a:r>
          </a:p>
        </p:txBody>
      </p:sp>
      <p:sp>
        <p:nvSpPr>
          <p:cNvPr id="815107" name="Rectangle 3"/>
          <p:cNvSpPr>
            <a:spLocks noChangeArrowheads="1"/>
          </p:cNvSpPr>
          <p:nvPr/>
        </p:nvSpPr>
        <p:spPr bwMode="auto">
          <a:xfrm>
            <a:off x="4495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5108" name="Rectangle 4"/>
          <p:cNvSpPr>
            <a:spLocks noChangeArrowheads="1"/>
          </p:cNvSpPr>
          <p:nvPr/>
        </p:nvSpPr>
        <p:spPr bwMode="auto">
          <a:xfrm>
            <a:off x="4495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5109" name="Rectangle 5"/>
          <p:cNvSpPr>
            <a:spLocks noChangeArrowheads="1"/>
          </p:cNvSpPr>
          <p:nvPr/>
        </p:nvSpPr>
        <p:spPr bwMode="auto">
          <a:xfrm>
            <a:off x="4495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0" name="Rectangle 6"/>
          <p:cNvSpPr>
            <a:spLocks noChangeArrowheads="1"/>
          </p:cNvSpPr>
          <p:nvPr/>
        </p:nvSpPr>
        <p:spPr bwMode="auto">
          <a:xfrm>
            <a:off x="4495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1" name="Rectangle 7"/>
          <p:cNvSpPr>
            <a:spLocks noChangeArrowheads="1"/>
          </p:cNvSpPr>
          <p:nvPr/>
        </p:nvSpPr>
        <p:spPr bwMode="auto">
          <a:xfrm>
            <a:off x="4495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2" name="Rectangle 8"/>
          <p:cNvSpPr>
            <a:spLocks noChangeArrowheads="1"/>
          </p:cNvSpPr>
          <p:nvPr/>
        </p:nvSpPr>
        <p:spPr bwMode="auto">
          <a:xfrm>
            <a:off x="4495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3" name="Text Box 9"/>
          <p:cNvSpPr txBox="1">
            <a:spLocks noChangeArrowheads="1"/>
          </p:cNvSpPr>
          <p:nvPr/>
        </p:nvSpPr>
        <p:spPr bwMode="auto">
          <a:xfrm>
            <a:off x="4648200"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5114" name="Text Box 10"/>
          <p:cNvSpPr txBox="1">
            <a:spLocks noChangeArrowheads="1"/>
          </p:cNvSpPr>
          <p:nvPr/>
        </p:nvSpPr>
        <p:spPr bwMode="auto">
          <a:xfrm>
            <a:off x="4648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5115" name="Text Box 11"/>
          <p:cNvSpPr txBox="1">
            <a:spLocks noChangeArrowheads="1"/>
          </p:cNvSpPr>
          <p:nvPr/>
        </p:nvSpPr>
        <p:spPr bwMode="auto">
          <a:xfrm>
            <a:off x="4648200"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5116" name="Text Box 12"/>
          <p:cNvSpPr txBox="1">
            <a:spLocks noChangeArrowheads="1"/>
          </p:cNvSpPr>
          <p:nvPr/>
        </p:nvSpPr>
        <p:spPr bwMode="auto">
          <a:xfrm>
            <a:off x="4648200"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5117" name="Text Box 13"/>
          <p:cNvSpPr txBox="1">
            <a:spLocks noChangeArrowheads="1"/>
          </p:cNvSpPr>
          <p:nvPr/>
        </p:nvSpPr>
        <p:spPr bwMode="auto">
          <a:xfrm>
            <a:off x="6324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5118" name="Text Box 14"/>
          <p:cNvSpPr txBox="1">
            <a:spLocks noChangeArrowheads="1"/>
          </p:cNvSpPr>
          <p:nvPr/>
        </p:nvSpPr>
        <p:spPr bwMode="auto">
          <a:xfrm>
            <a:off x="6324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5119" name="Text Box 15"/>
          <p:cNvSpPr txBox="1">
            <a:spLocks noChangeArrowheads="1"/>
          </p:cNvSpPr>
          <p:nvPr/>
        </p:nvSpPr>
        <p:spPr bwMode="auto">
          <a:xfrm>
            <a:off x="6324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5120" name="Text Box 16"/>
          <p:cNvSpPr txBox="1">
            <a:spLocks noChangeArrowheads="1"/>
          </p:cNvSpPr>
          <p:nvPr/>
        </p:nvSpPr>
        <p:spPr bwMode="auto">
          <a:xfrm>
            <a:off x="6324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5121" name="Line 17"/>
          <p:cNvSpPr>
            <a:spLocks noChangeShapeType="1"/>
          </p:cNvSpPr>
          <p:nvPr/>
        </p:nvSpPr>
        <p:spPr bwMode="auto">
          <a:xfrm>
            <a:off x="6248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2" name="Line 18"/>
          <p:cNvSpPr>
            <a:spLocks noChangeShapeType="1"/>
          </p:cNvSpPr>
          <p:nvPr/>
        </p:nvSpPr>
        <p:spPr bwMode="auto">
          <a:xfrm>
            <a:off x="6248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3" name="Line 19"/>
          <p:cNvSpPr>
            <a:spLocks noChangeShapeType="1"/>
          </p:cNvSpPr>
          <p:nvPr/>
        </p:nvSpPr>
        <p:spPr bwMode="auto">
          <a:xfrm>
            <a:off x="6248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4" name="Line 20"/>
          <p:cNvSpPr>
            <a:spLocks noChangeShapeType="1"/>
          </p:cNvSpPr>
          <p:nvPr/>
        </p:nvSpPr>
        <p:spPr bwMode="auto">
          <a:xfrm>
            <a:off x="6248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5" name="Line 21"/>
          <p:cNvSpPr>
            <a:spLocks noChangeShapeType="1"/>
          </p:cNvSpPr>
          <p:nvPr/>
        </p:nvSpPr>
        <p:spPr bwMode="auto">
          <a:xfrm>
            <a:off x="6248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6" name="Rectangle 22"/>
          <p:cNvSpPr>
            <a:spLocks noChangeArrowheads="1"/>
          </p:cNvSpPr>
          <p:nvPr/>
        </p:nvSpPr>
        <p:spPr bwMode="auto">
          <a:xfrm>
            <a:off x="4495800" y="47244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7" name="Text Box 23"/>
          <p:cNvSpPr txBox="1">
            <a:spLocks noChangeArrowheads="1"/>
          </p:cNvSpPr>
          <p:nvPr/>
        </p:nvSpPr>
        <p:spPr bwMode="auto">
          <a:xfrm>
            <a:off x="5181600" y="47244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5128" name="Text Box 24"/>
          <p:cNvSpPr txBox="1">
            <a:spLocks noChangeArrowheads="1"/>
          </p:cNvSpPr>
          <p:nvPr/>
        </p:nvSpPr>
        <p:spPr bwMode="auto">
          <a:xfrm>
            <a:off x="2057401" y="4130676"/>
            <a:ext cx="2057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rgbClr val="FF0000"/>
                </a:solidFill>
              </a:rPr>
              <a:t>Internal</a:t>
            </a:r>
          </a:p>
          <a:p>
            <a:pPr eaLnBrk="0" hangingPunct="0"/>
            <a:r>
              <a:rPr lang="en-US" dirty="0">
                <a:solidFill>
                  <a:srgbClr val="FF0000"/>
                </a:solidFill>
              </a:rPr>
              <a:t>Fragmentation</a:t>
            </a:r>
          </a:p>
        </p:txBody>
      </p:sp>
      <p:sp>
        <p:nvSpPr>
          <p:cNvPr id="815129" name="Line 25"/>
          <p:cNvSpPr>
            <a:spLocks noChangeShapeType="1"/>
          </p:cNvSpPr>
          <p:nvPr/>
        </p:nvSpPr>
        <p:spPr bwMode="auto">
          <a:xfrm>
            <a:off x="3581400" y="48768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30" name="Text Box 26"/>
          <p:cNvSpPr txBox="1">
            <a:spLocks noChangeArrowheads="1"/>
          </p:cNvSpPr>
          <p:nvPr/>
        </p:nvSpPr>
        <p:spPr bwMode="auto">
          <a:xfrm>
            <a:off x="766484" y="1682705"/>
            <a:ext cx="3962399"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400" dirty="0">
                <a:latin typeface="+mn-lt"/>
              </a:rPr>
              <a:t>Loader must adjust every address in the absolute module when placed in memory</a:t>
            </a:r>
          </a:p>
        </p:txBody>
      </p:sp>
      <p:sp>
        <p:nvSpPr>
          <p:cNvPr id="815132" name="Text Box 28"/>
          <p:cNvSpPr txBox="1">
            <a:spLocks noChangeArrowheads="1"/>
          </p:cNvSpPr>
          <p:nvPr/>
        </p:nvSpPr>
        <p:spPr bwMode="auto">
          <a:xfrm>
            <a:off x="7239000" y="1760796"/>
            <a:ext cx="4267200"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Exercise 1 (</a:t>
            </a:r>
            <a:r>
              <a:rPr lang="en-US" sz="2800" dirty="0" err="1" smtClean="0">
                <a:solidFill>
                  <a:srgbClr val="FF0000"/>
                </a:solidFill>
                <a:latin typeface="+mn-lt"/>
              </a:rPr>
              <a:t>Plickers</a:t>
            </a:r>
            <a:r>
              <a:rPr lang="en-US" sz="2800" dirty="0" smtClean="0">
                <a:solidFill>
                  <a:srgbClr val="FF0000"/>
                </a:solidFill>
                <a:latin typeface="+mn-lt"/>
              </a:rPr>
              <a:t>): </a:t>
            </a:r>
            <a:r>
              <a:rPr lang="en-US" sz="2400" dirty="0" smtClean="0">
                <a:latin typeface="+mn-lt"/>
              </a:rPr>
              <a:t>Which one of the statements is the benefit of the best-fit strategy?</a:t>
            </a:r>
          </a:p>
          <a:p>
            <a:pPr>
              <a:spcBef>
                <a:spcPct val="50000"/>
              </a:spcBef>
            </a:pPr>
            <a:r>
              <a:rPr lang="en-US" sz="2400" dirty="0" smtClean="0">
                <a:latin typeface="+mn-lt"/>
              </a:rPr>
              <a:t>A. Fast</a:t>
            </a:r>
          </a:p>
          <a:p>
            <a:pPr>
              <a:spcBef>
                <a:spcPct val="50000"/>
              </a:spcBef>
            </a:pPr>
            <a:r>
              <a:rPr lang="en-US" sz="2400" dirty="0" smtClean="0">
                <a:latin typeface="+mn-lt"/>
              </a:rPr>
              <a:t>B. Good storage utilization</a:t>
            </a:r>
          </a:p>
          <a:p>
            <a:pPr>
              <a:spcBef>
                <a:spcPct val="50000"/>
              </a:spcBef>
            </a:pPr>
            <a:r>
              <a:rPr lang="en-US" sz="2400" dirty="0" smtClean="0">
                <a:latin typeface="+mn-lt"/>
              </a:rPr>
              <a:t>C. Minimize internal fragment</a:t>
            </a:r>
          </a:p>
          <a:p>
            <a:pPr>
              <a:spcBef>
                <a:spcPct val="50000"/>
              </a:spcBef>
            </a:pPr>
            <a:r>
              <a:rPr lang="en-US" sz="2400" dirty="0" smtClean="0">
                <a:latin typeface="+mn-lt"/>
              </a:rPr>
              <a:t>D. Easy implementation</a:t>
            </a:r>
            <a:endParaRPr lang="en-US" sz="2400" dirty="0">
              <a:latin typeface="+mn-lt"/>
            </a:endParaRPr>
          </a:p>
        </p:txBody>
      </p:sp>
      <p:pic>
        <p:nvPicPr>
          <p:cNvPr id="28" name="Picture 27"/>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8021449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5132"/>
                                        </p:tgtEl>
                                        <p:attrNameLst>
                                          <p:attrName>style.visibility</p:attrName>
                                        </p:attrNameLst>
                                      </p:cBhvr>
                                      <p:to>
                                        <p:strVal val="visible"/>
                                      </p:to>
                                    </p:set>
                                    <p:animEffect transition="in" filter="blinds(horizontal)">
                                      <p:cBhvr>
                                        <p:cTn id="7" dur="500"/>
                                        <p:tgtEl>
                                          <p:spTgt spid="81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ChangeArrowheads="1"/>
          </p:cNvSpPr>
          <p:nvPr/>
        </p:nvSpPr>
        <p:spPr bwMode="auto">
          <a:xfrm>
            <a:off x="1524000" y="609600"/>
            <a:ext cx="8991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Worst-Fit</a:t>
            </a:r>
          </a:p>
        </p:txBody>
      </p:sp>
      <p:sp>
        <p:nvSpPr>
          <p:cNvPr id="816131" name="Rectangle 3"/>
          <p:cNvSpPr>
            <a:spLocks noChangeArrowheads="1"/>
          </p:cNvSpPr>
          <p:nvPr/>
        </p:nvSpPr>
        <p:spPr bwMode="auto">
          <a:xfrm>
            <a:off x="2971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6132" name="Rectangle 4"/>
          <p:cNvSpPr>
            <a:spLocks noChangeArrowheads="1"/>
          </p:cNvSpPr>
          <p:nvPr/>
        </p:nvSpPr>
        <p:spPr bwMode="auto">
          <a:xfrm>
            <a:off x="2971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6133" name="Rectangle 5"/>
          <p:cNvSpPr>
            <a:spLocks noChangeArrowheads="1"/>
          </p:cNvSpPr>
          <p:nvPr/>
        </p:nvSpPr>
        <p:spPr bwMode="auto">
          <a:xfrm>
            <a:off x="2971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4" name="Rectangle 6"/>
          <p:cNvSpPr>
            <a:spLocks noChangeArrowheads="1"/>
          </p:cNvSpPr>
          <p:nvPr/>
        </p:nvSpPr>
        <p:spPr bwMode="auto">
          <a:xfrm>
            <a:off x="2971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5" name="Rectangle 7"/>
          <p:cNvSpPr>
            <a:spLocks noChangeArrowheads="1"/>
          </p:cNvSpPr>
          <p:nvPr/>
        </p:nvSpPr>
        <p:spPr bwMode="auto">
          <a:xfrm>
            <a:off x="2971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6" name="Rectangle 8"/>
          <p:cNvSpPr>
            <a:spLocks noChangeArrowheads="1"/>
          </p:cNvSpPr>
          <p:nvPr/>
        </p:nvSpPr>
        <p:spPr bwMode="auto">
          <a:xfrm>
            <a:off x="2971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7" name="Text Box 9"/>
          <p:cNvSpPr txBox="1">
            <a:spLocks noChangeArrowheads="1"/>
          </p:cNvSpPr>
          <p:nvPr/>
        </p:nvSpPr>
        <p:spPr bwMode="auto">
          <a:xfrm>
            <a:off x="3124201"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6138" name="Text Box 10"/>
          <p:cNvSpPr txBox="1">
            <a:spLocks noChangeArrowheads="1"/>
          </p:cNvSpPr>
          <p:nvPr/>
        </p:nvSpPr>
        <p:spPr bwMode="auto">
          <a:xfrm>
            <a:off x="3124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6139" name="Text Box 11"/>
          <p:cNvSpPr txBox="1">
            <a:spLocks noChangeArrowheads="1"/>
          </p:cNvSpPr>
          <p:nvPr/>
        </p:nvSpPr>
        <p:spPr bwMode="auto">
          <a:xfrm>
            <a:off x="3124201"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6140" name="Text Box 12"/>
          <p:cNvSpPr txBox="1">
            <a:spLocks noChangeArrowheads="1"/>
          </p:cNvSpPr>
          <p:nvPr/>
        </p:nvSpPr>
        <p:spPr bwMode="auto">
          <a:xfrm>
            <a:off x="3124201"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6141" name="Text Box 13"/>
          <p:cNvSpPr txBox="1">
            <a:spLocks noChangeArrowheads="1"/>
          </p:cNvSpPr>
          <p:nvPr/>
        </p:nvSpPr>
        <p:spPr bwMode="auto">
          <a:xfrm>
            <a:off x="4800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6142" name="Text Box 14"/>
          <p:cNvSpPr txBox="1">
            <a:spLocks noChangeArrowheads="1"/>
          </p:cNvSpPr>
          <p:nvPr/>
        </p:nvSpPr>
        <p:spPr bwMode="auto">
          <a:xfrm>
            <a:off x="4800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6143" name="Text Box 15"/>
          <p:cNvSpPr txBox="1">
            <a:spLocks noChangeArrowheads="1"/>
          </p:cNvSpPr>
          <p:nvPr/>
        </p:nvSpPr>
        <p:spPr bwMode="auto">
          <a:xfrm>
            <a:off x="4800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6144" name="Text Box 16"/>
          <p:cNvSpPr txBox="1">
            <a:spLocks noChangeArrowheads="1"/>
          </p:cNvSpPr>
          <p:nvPr/>
        </p:nvSpPr>
        <p:spPr bwMode="auto">
          <a:xfrm>
            <a:off x="4800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6145" name="Line 17"/>
          <p:cNvSpPr>
            <a:spLocks noChangeShapeType="1"/>
          </p:cNvSpPr>
          <p:nvPr/>
        </p:nvSpPr>
        <p:spPr bwMode="auto">
          <a:xfrm>
            <a:off x="4724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6" name="Line 18"/>
          <p:cNvSpPr>
            <a:spLocks noChangeShapeType="1"/>
          </p:cNvSpPr>
          <p:nvPr/>
        </p:nvSpPr>
        <p:spPr bwMode="auto">
          <a:xfrm>
            <a:off x="4724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7" name="Line 19"/>
          <p:cNvSpPr>
            <a:spLocks noChangeShapeType="1"/>
          </p:cNvSpPr>
          <p:nvPr/>
        </p:nvSpPr>
        <p:spPr bwMode="auto">
          <a:xfrm>
            <a:off x="4724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8" name="Line 20"/>
          <p:cNvSpPr>
            <a:spLocks noChangeShapeType="1"/>
          </p:cNvSpPr>
          <p:nvPr/>
        </p:nvSpPr>
        <p:spPr bwMode="auto">
          <a:xfrm>
            <a:off x="4724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9" name="Line 21"/>
          <p:cNvSpPr>
            <a:spLocks noChangeShapeType="1"/>
          </p:cNvSpPr>
          <p:nvPr/>
        </p:nvSpPr>
        <p:spPr bwMode="auto">
          <a:xfrm>
            <a:off x="4724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0" name="Rectangle 22"/>
          <p:cNvSpPr>
            <a:spLocks noChangeArrowheads="1"/>
          </p:cNvSpPr>
          <p:nvPr/>
        </p:nvSpPr>
        <p:spPr bwMode="auto">
          <a:xfrm>
            <a:off x="2971800"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1" name="Text Box 23"/>
          <p:cNvSpPr txBox="1">
            <a:spLocks noChangeArrowheads="1"/>
          </p:cNvSpPr>
          <p:nvPr/>
        </p:nvSpPr>
        <p:spPr bwMode="auto">
          <a:xfrm>
            <a:off x="3581400" y="26670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6153" name="Text Box 25"/>
          <p:cNvSpPr txBox="1">
            <a:spLocks noChangeArrowheads="1"/>
          </p:cNvSpPr>
          <p:nvPr/>
        </p:nvSpPr>
        <p:spPr bwMode="auto">
          <a:xfrm>
            <a:off x="6477000" y="2133600"/>
            <a:ext cx="4724400"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a:solidFill>
                  <a:srgbClr val="FF0000"/>
                </a:solidFill>
              </a:rPr>
              <a:t>Exercise </a:t>
            </a:r>
            <a:r>
              <a:rPr lang="en-US" sz="2400" dirty="0" smtClean="0">
                <a:solidFill>
                  <a:srgbClr val="FF0000"/>
                </a:solidFill>
              </a:rPr>
              <a:t>2 </a:t>
            </a:r>
            <a:r>
              <a:rPr lang="en-US" sz="2400" dirty="0">
                <a:solidFill>
                  <a:srgbClr val="FF0000"/>
                </a:solidFill>
              </a:rPr>
              <a:t>(</a:t>
            </a:r>
            <a:r>
              <a:rPr lang="en-US" sz="2400" dirty="0" err="1">
                <a:solidFill>
                  <a:srgbClr val="FF0000"/>
                </a:solidFill>
              </a:rPr>
              <a:t>Plickers</a:t>
            </a:r>
            <a:r>
              <a:rPr lang="en-US" sz="2400" dirty="0">
                <a:solidFill>
                  <a:srgbClr val="FF0000"/>
                </a:solidFill>
              </a:rPr>
              <a:t>): </a:t>
            </a:r>
            <a:r>
              <a:rPr lang="en-US" sz="2400" dirty="0"/>
              <a:t>Which one of the statements is the benefit of the worst-fit strategy? </a:t>
            </a:r>
          </a:p>
          <a:p>
            <a:pPr>
              <a:spcBef>
                <a:spcPct val="50000"/>
              </a:spcBef>
            </a:pPr>
            <a:r>
              <a:rPr lang="en-US" sz="2400" dirty="0"/>
              <a:t>A. Fast</a:t>
            </a:r>
          </a:p>
          <a:p>
            <a:pPr>
              <a:spcBef>
                <a:spcPct val="50000"/>
              </a:spcBef>
            </a:pPr>
            <a:r>
              <a:rPr lang="en-US" sz="2400" dirty="0"/>
              <a:t>B. </a:t>
            </a:r>
            <a:r>
              <a:rPr lang="en-US" sz="2400" dirty="0" smtClean="0"/>
              <a:t>Good </a:t>
            </a:r>
            <a:r>
              <a:rPr lang="en-US" sz="2400" dirty="0"/>
              <a:t>storage utilization</a:t>
            </a:r>
          </a:p>
          <a:p>
            <a:pPr>
              <a:spcBef>
                <a:spcPct val="50000"/>
              </a:spcBef>
            </a:pPr>
            <a:r>
              <a:rPr lang="en-US" sz="2400" dirty="0"/>
              <a:t>C. Minimize internal fragment</a:t>
            </a:r>
          </a:p>
          <a:p>
            <a:pPr>
              <a:spcBef>
                <a:spcPct val="50000"/>
              </a:spcBef>
            </a:pPr>
            <a:r>
              <a:rPr lang="en-US" sz="2400" dirty="0"/>
              <a:t>D. Easy implementation</a:t>
            </a:r>
          </a:p>
        </p:txBody>
      </p:sp>
      <p:pic>
        <p:nvPicPr>
          <p:cNvPr id="25" name="Picture 24"/>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950678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ChangeArrowheads="1"/>
          </p:cNvSpPr>
          <p:nvPr/>
        </p:nvSpPr>
        <p:spPr bwMode="auto">
          <a:xfrm>
            <a:off x="1524000" y="609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First-Fit</a:t>
            </a:r>
          </a:p>
        </p:txBody>
      </p:sp>
      <p:sp>
        <p:nvSpPr>
          <p:cNvPr id="817155" name="Rectangle 3"/>
          <p:cNvSpPr>
            <a:spLocks noChangeArrowheads="1"/>
          </p:cNvSpPr>
          <p:nvPr/>
        </p:nvSpPr>
        <p:spPr bwMode="auto">
          <a:xfrm>
            <a:off x="2846388"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7156" name="Rectangle 4"/>
          <p:cNvSpPr>
            <a:spLocks noChangeArrowheads="1"/>
          </p:cNvSpPr>
          <p:nvPr/>
        </p:nvSpPr>
        <p:spPr bwMode="auto">
          <a:xfrm>
            <a:off x="2846388"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7157" name="Rectangle 5"/>
          <p:cNvSpPr>
            <a:spLocks noChangeArrowheads="1"/>
          </p:cNvSpPr>
          <p:nvPr/>
        </p:nvSpPr>
        <p:spPr bwMode="auto">
          <a:xfrm>
            <a:off x="2846388"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8" name="Rectangle 6"/>
          <p:cNvSpPr>
            <a:spLocks noChangeArrowheads="1"/>
          </p:cNvSpPr>
          <p:nvPr/>
        </p:nvSpPr>
        <p:spPr bwMode="auto">
          <a:xfrm>
            <a:off x="2846388"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9" name="Rectangle 7"/>
          <p:cNvSpPr>
            <a:spLocks noChangeArrowheads="1"/>
          </p:cNvSpPr>
          <p:nvPr/>
        </p:nvSpPr>
        <p:spPr bwMode="auto">
          <a:xfrm>
            <a:off x="2846388"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0" name="Rectangle 8"/>
          <p:cNvSpPr>
            <a:spLocks noChangeArrowheads="1"/>
          </p:cNvSpPr>
          <p:nvPr/>
        </p:nvSpPr>
        <p:spPr bwMode="auto">
          <a:xfrm>
            <a:off x="2846388"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1" name="Text Box 9"/>
          <p:cNvSpPr txBox="1">
            <a:spLocks noChangeArrowheads="1"/>
          </p:cNvSpPr>
          <p:nvPr/>
        </p:nvSpPr>
        <p:spPr bwMode="auto">
          <a:xfrm>
            <a:off x="2998789"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7162" name="Text Box 10"/>
          <p:cNvSpPr txBox="1">
            <a:spLocks noChangeArrowheads="1"/>
          </p:cNvSpPr>
          <p:nvPr/>
        </p:nvSpPr>
        <p:spPr bwMode="auto">
          <a:xfrm>
            <a:off x="2998789"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7163" name="Text Box 11"/>
          <p:cNvSpPr txBox="1">
            <a:spLocks noChangeArrowheads="1"/>
          </p:cNvSpPr>
          <p:nvPr/>
        </p:nvSpPr>
        <p:spPr bwMode="auto">
          <a:xfrm>
            <a:off x="2998789"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7164" name="Text Box 12"/>
          <p:cNvSpPr txBox="1">
            <a:spLocks noChangeArrowheads="1"/>
          </p:cNvSpPr>
          <p:nvPr/>
        </p:nvSpPr>
        <p:spPr bwMode="auto">
          <a:xfrm>
            <a:off x="2998789"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7165" name="Text Box 13"/>
          <p:cNvSpPr txBox="1">
            <a:spLocks noChangeArrowheads="1"/>
          </p:cNvSpPr>
          <p:nvPr/>
        </p:nvSpPr>
        <p:spPr bwMode="auto">
          <a:xfrm>
            <a:off x="4675188"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7166" name="Text Box 14"/>
          <p:cNvSpPr txBox="1">
            <a:spLocks noChangeArrowheads="1"/>
          </p:cNvSpPr>
          <p:nvPr/>
        </p:nvSpPr>
        <p:spPr bwMode="auto">
          <a:xfrm>
            <a:off x="4675188"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7167" name="Text Box 15"/>
          <p:cNvSpPr txBox="1">
            <a:spLocks noChangeArrowheads="1"/>
          </p:cNvSpPr>
          <p:nvPr/>
        </p:nvSpPr>
        <p:spPr bwMode="auto">
          <a:xfrm>
            <a:off x="4675188"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7168" name="Text Box 16"/>
          <p:cNvSpPr txBox="1">
            <a:spLocks noChangeArrowheads="1"/>
          </p:cNvSpPr>
          <p:nvPr/>
        </p:nvSpPr>
        <p:spPr bwMode="auto">
          <a:xfrm>
            <a:off x="4675188"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7169" name="Line 17"/>
          <p:cNvSpPr>
            <a:spLocks noChangeShapeType="1"/>
          </p:cNvSpPr>
          <p:nvPr/>
        </p:nvSpPr>
        <p:spPr bwMode="auto">
          <a:xfrm>
            <a:off x="4598988"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0" name="Line 18"/>
          <p:cNvSpPr>
            <a:spLocks noChangeShapeType="1"/>
          </p:cNvSpPr>
          <p:nvPr/>
        </p:nvSpPr>
        <p:spPr bwMode="auto">
          <a:xfrm>
            <a:off x="45989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1" name="Line 19"/>
          <p:cNvSpPr>
            <a:spLocks noChangeShapeType="1"/>
          </p:cNvSpPr>
          <p:nvPr/>
        </p:nvSpPr>
        <p:spPr bwMode="auto">
          <a:xfrm>
            <a:off x="4598988"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2" name="Line 20"/>
          <p:cNvSpPr>
            <a:spLocks noChangeShapeType="1"/>
          </p:cNvSpPr>
          <p:nvPr/>
        </p:nvSpPr>
        <p:spPr bwMode="auto">
          <a:xfrm>
            <a:off x="4598988"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3" name="Line 21"/>
          <p:cNvSpPr>
            <a:spLocks noChangeShapeType="1"/>
          </p:cNvSpPr>
          <p:nvPr/>
        </p:nvSpPr>
        <p:spPr bwMode="auto">
          <a:xfrm>
            <a:off x="4598988"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4" name="Rectangle 22"/>
          <p:cNvSpPr>
            <a:spLocks noChangeArrowheads="1"/>
          </p:cNvSpPr>
          <p:nvPr/>
        </p:nvSpPr>
        <p:spPr bwMode="auto">
          <a:xfrm>
            <a:off x="2846388"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5" name="Text Box 23"/>
          <p:cNvSpPr txBox="1">
            <a:spLocks noChangeArrowheads="1"/>
          </p:cNvSpPr>
          <p:nvPr/>
        </p:nvSpPr>
        <p:spPr bwMode="auto">
          <a:xfrm>
            <a:off x="3455988" y="26670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7177" name="Text Box 25"/>
          <p:cNvSpPr txBox="1">
            <a:spLocks noChangeArrowheads="1"/>
          </p:cNvSpPr>
          <p:nvPr/>
        </p:nvSpPr>
        <p:spPr bwMode="auto">
          <a:xfrm>
            <a:off x="6477000" y="2133600"/>
            <a:ext cx="4876800"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a:solidFill>
                  <a:srgbClr val="FF0000"/>
                </a:solidFill>
              </a:rPr>
              <a:t>Exercise </a:t>
            </a:r>
            <a:r>
              <a:rPr lang="en-US" sz="2400" dirty="0" smtClean="0">
                <a:solidFill>
                  <a:srgbClr val="FF0000"/>
                </a:solidFill>
              </a:rPr>
              <a:t>3 (</a:t>
            </a:r>
            <a:r>
              <a:rPr lang="en-US" sz="2400" dirty="0" err="1" smtClean="0">
                <a:solidFill>
                  <a:srgbClr val="FF0000"/>
                </a:solidFill>
              </a:rPr>
              <a:t>Plickers</a:t>
            </a:r>
            <a:r>
              <a:rPr lang="en-US" sz="2400" dirty="0">
                <a:solidFill>
                  <a:srgbClr val="FF0000"/>
                </a:solidFill>
              </a:rPr>
              <a:t>): </a:t>
            </a:r>
            <a:r>
              <a:rPr lang="en-US" sz="2400" dirty="0"/>
              <a:t>Which one of the statements is the benefit of the </a:t>
            </a:r>
            <a:r>
              <a:rPr lang="en-US" sz="2400" dirty="0" smtClean="0"/>
              <a:t>first-fit </a:t>
            </a:r>
            <a:r>
              <a:rPr lang="en-US" sz="2400" dirty="0"/>
              <a:t>strategy? </a:t>
            </a:r>
          </a:p>
          <a:p>
            <a:pPr>
              <a:spcBef>
                <a:spcPct val="50000"/>
              </a:spcBef>
            </a:pPr>
            <a:r>
              <a:rPr lang="en-US" sz="2400" dirty="0"/>
              <a:t>A. Fast</a:t>
            </a:r>
          </a:p>
          <a:p>
            <a:pPr>
              <a:spcBef>
                <a:spcPct val="50000"/>
              </a:spcBef>
            </a:pPr>
            <a:r>
              <a:rPr lang="en-US" sz="2400" dirty="0"/>
              <a:t>B. Good storage utilization</a:t>
            </a:r>
          </a:p>
          <a:p>
            <a:pPr>
              <a:spcBef>
                <a:spcPct val="50000"/>
              </a:spcBef>
            </a:pPr>
            <a:r>
              <a:rPr lang="en-US" sz="2400" dirty="0"/>
              <a:t>C. Minimize internal fragment</a:t>
            </a:r>
          </a:p>
          <a:p>
            <a:pPr>
              <a:spcBef>
                <a:spcPct val="50000"/>
              </a:spcBef>
            </a:pPr>
            <a:r>
              <a:rPr lang="en-US" sz="2400" dirty="0"/>
              <a:t>D. </a:t>
            </a:r>
            <a:r>
              <a:rPr lang="en-US" sz="2400" dirty="0" smtClean="0"/>
              <a:t>Comprehensive </a:t>
            </a:r>
            <a:r>
              <a:rPr lang="en-US" sz="2400" dirty="0"/>
              <a:t>implementation</a:t>
            </a:r>
          </a:p>
        </p:txBody>
      </p:sp>
      <p:pic>
        <p:nvPicPr>
          <p:cNvPr id="25" name="Picture 24"/>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435561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1524000" y="457200"/>
            <a:ext cx="8686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Next-Fit</a:t>
            </a:r>
          </a:p>
        </p:txBody>
      </p:sp>
      <p:sp>
        <p:nvSpPr>
          <p:cNvPr id="818179" name="Rectangle 3"/>
          <p:cNvSpPr>
            <a:spLocks noChangeArrowheads="1"/>
          </p:cNvSpPr>
          <p:nvPr/>
        </p:nvSpPr>
        <p:spPr bwMode="auto">
          <a:xfrm>
            <a:off x="3352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8180" name="Rectangle 4"/>
          <p:cNvSpPr>
            <a:spLocks noChangeArrowheads="1"/>
          </p:cNvSpPr>
          <p:nvPr/>
        </p:nvSpPr>
        <p:spPr bwMode="auto">
          <a:xfrm>
            <a:off x="3352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8181" name="Rectangle 5"/>
          <p:cNvSpPr>
            <a:spLocks noChangeArrowheads="1"/>
          </p:cNvSpPr>
          <p:nvPr/>
        </p:nvSpPr>
        <p:spPr bwMode="auto">
          <a:xfrm>
            <a:off x="3352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2" name="Rectangle 6"/>
          <p:cNvSpPr>
            <a:spLocks noChangeArrowheads="1"/>
          </p:cNvSpPr>
          <p:nvPr/>
        </p:nvSpPr>
        <p:spPr bwMode="auto">
          <a:xfrm>
            <a:off x="3352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3" name="Rectangle 7"/>
          <p:cNvSpPr>
            <a:spLocks noChangeArrowheads="1"/>
          </p:cNvSpPr>
          <p:nvPr/>
        </p:nvSpPr>
        <p:spPr bwMode="auto">
          <a:xfrm>
            <a:off x="3352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4" name="Rectangle 8"/>
          <p:cNvSpPr>
            <a:spLocks noChangeArrowheads="1"/>
          </p:cNvSpPr>
          <p:nvPr/>
        </p:nvSpPr>
        <p:spPr bwMode="auto">
          <a:xfrm>
            <a:off x="3352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5" name="Text Box 9"/>
          <p:cNvSpPr txBox="1">
            <a:spLocks noChangeArrowheads="1"/>
          </p:cNvSpPr>
          <p:nvPr/>
        </p:nvSpPr>
        <p:spPr bwMode="auto">
          <a:xfrm>
            <a:off x="3505201"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8186" name="Text Box 10"/>
          <p:cNvSpPr txBox="1">
            <a:spLocks noChangeArrowheads="1"/>
          </p:cNvSpPr>
          <p:nvPr/>
        </p:nvSpPr>
        <p:spPr bwMode="auto">
          <a:xfrm>
            <a:off x="3505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8187" name="Text Box 11"/>
          <p:cNvSpPr txBox="1">
            <a:spLocks noChangeArrowheads="1"/>
          </p:cNvSpPr>
          <p:nvPr/>
        </p:nvSpPr>
        <p:spPr bwMode="auto">
          <a:xfrm>
            <a:off x="3505201"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8188" name="Text Box 12"/>
          <p:cNvSpPr txBox="1">
            <a:spLocks noChangeArrowheads="1"/>
          </p:cNvSpPr>
          <p:nvPr/>
        </p:nvSpPr>
        <p:spPr bwMode="auto">
          <a:xfrm>
            <a:off x="3505201"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8189" name="Text Box 13"/>
          <p:cNvSpPr txBox="1">
            <a:spLocks noChangeArrowheads="1"/>
          </p:cNvSpPr>
          <p:nvPr/>
        </p:nvSpPr>
        <p:spPr bwMode="auto">
          <a:xfrm>
            <a:off x="5181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8190" name="Text Box 14"/>
          <p:cNvSpPr txBox="1">
            <a:spLocks noChangeArrowheads="1"/>
          </p:cNvSpPr>
          <p:nvPr/>
        </p:nvSpPr>
        <p:spPr bwMode="auto">
          <a:xfrm>
            <a:off x="5181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8191" name="Text Box 15"/>
          <p:cNvSpPr txBox="1">
            <a:spLocks noChangeArrowheads="1"/>
          </p:cNvSpPr>
          <p:nvPr/>
        </p:nvSpPr>
        <p:spPr bwMode="auto">
          <a:xfrm>
            <a:off x="5181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8192" name="Text Box 16"/>
          <p:cNvSpPr txBox="1">
            <a:spLocks noChangeArrowheads="1"/>
          </p:cNvSpPr>
          <p:nvPr/>
        </p:nvSpPr>
        <p:spPr bwMode="auto">
          <a:xfrm>
            <a:off x="5181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8193" name="Line 17"/>
          <p:cNvSpPr>
            <a:spLocks noChangeShapeType="1"/>
          </p:cNvSpPr>
          <p:nvPr/>
        </p:nvSpPr>
        <p:spPr bwMode="auto">
          <a:xfrm>
            <a:off x="5105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4" name="Line 18"/>
          <p:cNvSpPr>
            <a:spLocks noChangeShapeType="1"/>
          </p:cNvSpPr>
          <p:nvPr/>
        </p:nvSpPr>
        <p:spPr bwMode="auto">
          <a:xfrm>
            <a:off x="5105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5" name="Line 19"/>
          <p:cNvSpPr>
            <a:spLocks noChangeShapeType="1"/>
          </p:cNvSpPr>
          <p:nvPr/>
        </p:nvSpPr>
        <p:spPr bwMode="auto">
          <a:xfrm>
            <a:off x="5105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6" name="Line 20"/>
          <p:cNvSpPr>
            <a:spLocks noChangeShapeType="1"/>
          </p:cNvSpPr>
          <p:nvPr/>
        </p:nvSpPr>
        <p:spPr bwMode="auto">
          <a:xfrm>
            <a:off x="5105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7" name="Line 21"/>
          <p:cNvSpPr>
            <a:spLocks noChangeShapeType="1"/>
          </p:cNvSpPr>
          <p:nvPr/>
        </p:nvSpPr>
        <p:spPr bwMode="auto">
          <a:xfrm>
            <a:off x="5105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8" name="Rectangle 22"/>
          <p:cNvSpPr>
            <a:spLocks noChangeArrowheads="1"/>
          </p:cNvSpPr>
          <p:nvPr/>
        </p:nvSpPr>
        <p:spPr bwMode="auto">
          <a:xfrm>
            <a:off x="3352800" y="38100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9" name="Text Box 23"/>
          <p:cNvSpPr txBox="1">
            <a:spLocks noChangeArrowheads="1"/>
          </p:cNvSpPr>
          <p:nvPr/>
        </p:nvSpPr>
        <p:spPr bwMode="auto">
          <a:xfrm>
            <a:off x="3962400" y="38862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8200" name="Rectangle 24"/>
          <p:cNvSpPr>
            <a:spLocks noChangeArrowheads="1"/>
          </p:cNvSpPr>
          <p:nvPr/>
        </p:nvSpPr>
        <p:spPr bwMode="auto">
          <a:xfrm>
            <a:off x="3352800" y="4724400"/>
            <a:ext cx="1676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201" name="Text Box 25"/>
          <p:cNvSpPr txBox="1">
            <a:spLocks noChangeArrowheads="1"/>
          </p:cNvSpPr>
          <p:nvPr/>
        </p:nvSpPr>
        <p:spPr bwMode="auto">
          <a:xfrm>
            <a:off x="4038601" y="4648200"/>
            <a:ext cx="54694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i+1</a:t>
            </a:r>
            <a:endParaRPr lang="en-US"/>
          </a:p>
        </p:txBody>
      </p:sp>
      <p:sp>
        <p:nvSpPr>
          <p:cNvPr id="818202" name="Text Box 26"/>
          <p:cNvSpPr txBox="1">
            <a:spLocks noChangeArrowheads="1"/>
          </p:cNvSpPr>
          <p:nvPr/>
        </p:nvSpPr>
        <p:spPr bwMode="auto">
          <a:xfrm>
            <a:off x="6096000" y="2743200"/>
            <a:ext cx="4419600" cy="1061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Fixed-Partition strategies were used in batch multiprogramming systems (</a:t>
            </a:r>
            <a:r>
              <a:rPr lang="en-US">
                <a:solidFill>
                  <a:srgbClr val="FF0000"/>
                </a:solidFill>
              </a:rPr>
              <a:t>why?</a:t>
            </a:r>
            <a:r>
              <a:rPr lang="en-US"/>
              <a:t>)</a:t>
            </a:r>
          </a:p>
          <a:p>
            <a:pPr>
              <a:spcBef>
                <a:spcPct val="50000"/>
              </a:spcBef>
            </a:pPr>
            <a:r>
              <a:rPr lang="en-US"/>
              <a:t>Not good for timesharing systems</a:t>
            </a:r>
          </a:p>
        </p:txBody>
      </p:sp>
      <p:pic>
        <p:nvPicPr>
          <p:cNvPr id="28" name="Picture 27"/>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40533091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782762"/>
          </a:xfrm>
        </p:spPr>
        <p:txBody>
          <a:bodyPr/>
          <a:lstStyle/>
          <a:p>
            <a:r>
              <a:rPr lang="en-US" sz="4000" dirty="0" smtClean="0">
                <a:solidFill>
                  <a:srgbClr val="FF0000"/>
                </a:solidFill>
                <a:latin typeface="+mj-lt"/>
              </a:rPr>
              <a:t>Exercise 4 (</a:t>
            </a:r>
            <a:r>
              <a:rPr lang="en-US" sz="4000" dirty="0" err="1" smtClean="0">
                <a:solidFill>
                  <a:srgbClr val="FF0000"/>
                </a:solidFill>
                <a:latin typeface="+mj-lt"/>
              </a:rPr>
              <a:t>Plickers</a:t>
            </a:r>
            <a:r>
              <a:rPr lang="en-US" sz="4000" dirty="0" smtClean="0">
                <a:solidFill>
                  <a:srgbClr val="FF0000"/>
                </a:solidFill>
                <a:latin typeface="+mj-lt"/>
              </a:rPr>
              <a:t>):</a:t>
            </a:r>
            <a:r>
              <a:rPr lang="en-US" sz="4000" dirty="0" smtClean="0">
                <a:latin typeface="+mj-lt"/>
              </a:rPr>
              <a:t> </a:t>
            </a:r>
            <a:r>
              <a:rPr lang="en-US" sz="4000" dirty="0"/>
              <a:t>Which one of the following statements about static memory management is </a:t>
            </a:r>
            <a:r>
              <a:rPr lang="en-US" sz="4000" i="1" u="sng" dirty="0"/>
              <a:t>incorrect</a:t>
            </a:r>
            <a:r>
              <a:rPr lang="en-US" sz="4000" dirty="0"/>
              <a:t>? </a:t>
            </a:r>
            <a:endParaRPr lang="en-US" sz="4000" dirty="0">
              <a:latin typeface="+mj-lt"/>
            </a:endParaRPr>
          </a:p>
        </p:txBody>
      </p:sp>
      <p:sp>
        <p:nvSpPr>
          <p:cNvPr id="3" name="Content Placeholder 2"/>
          <p:cNvSpPr>
            <a:spLocks noGrp="1"/>
          </p:cNvSpPr>
          <p:nvPr>
            <p:ph idx="4294967295"/>
          </p:nvPr>
        </p:nvSpPr>
        <p:spPr>
          <a:xfrm>
            <a:off x="1752600" y="2438400"/>
            <a:ext cx="9372600" cy="3505200"/>
          </a:xfrm>
        </p:spPr>
        <p:txBody>
          <a:bodyPr/>
          <a:lstStyle/>
          <a:p>
            <a:pPr marL="0" indent="0">
              <a:buNone/>
            </a:pPr>
            <a:r>
              <a:rPr lang="en-US" sz="2800" dirty="0"/>
              <a:t>A. A program may be too big to fit in a partition </a:t>
            </a:r>
          </a:p>
          <a:p>
            <a:pPr marL="0" indent="0">
              <a:buNone/>
            </a:pPr>
            <a:endParaRPr lang="en-US" sz="2800" dirty="0"/>
          </a:p>
          <a:p>
            <a:pPr marL="0" indent="0">
              <a:buNone/>
            </a:pPr>
            <a:r>
              <a:rPr lang="en-US" sz="2800" dirty="0" smtClean="0"/>
              <a:t>B</a:t>
            </a:r>
            <a:r>
              <a:rPr lang="en-US" sz="2800" dirty="0"/>
              <a:t>. Main memory utilization is </a:t>
            </a:r>
            <a:r>
              <a:rPr lang="en-US" sz="2800" dirty="0" smtClean="0"/>
              <a:t>very efficient  </a:t>
            </a:r>
            <a:endParaRPr lang="en-US" sz="2800" dirty="0"/>
          </a:p>
          <a:p>
            <a:pPr marL="0" indent="0">
              <a:buNone/>
            </a:pPr>
            <a:endParaRPr lang="en-US" sz="2800" dirty="0" smtClean="0"/>
          </a:p>
          <a:p>
            <a:pPr marL="0" lvl="1" indent="0">
              <a:buNone/>
            </a:pPr>
            <a:r>
              <a:rPr lang="en-US" dirty="0" smtClean="0"/>
              <a:t>C</a:t>
            </a:r>
            <a:r>
              <a:rPr lang="en-US" dirty="0"/>
              <a:t>. </a:t>
            </a:r>
            <a:r>
              <a:rPr lang="en-US" dirty="0" smtClean="0"/>
              <a:t>Wasted </a:t>
            </a:r>
            <a:r>
              <a:rPr lang="en-US" dirty="0"/>
              <a:t>space due </a:t>
            </a:r>
            <a:r>
              <a:rPr lang="en-US" dirty="0" smtClean="0"/>
              <a:t>to internal fragmentations </a:t>
            </a:r>
            <a:endParaRPr lang="en-US" dirty="0"/>
          </a:p>
          <a:p>
            <a:pPr marL="0" lvl="1" indent="0">
              <a:buNone/>
            </a:pPr>
            <a:endParaRPr lang="en-US" dirty="0" smtClean="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16</a:t>
            </a:fld>
            <a:endParaRPr lang="en-US" dirty="0"/>
          </a:p>
        </p:txBody>
      </p:sp>
      <p:pic>
        <p:nvPicPr>
          <p:cNvPr id="6" name="Picture 5"/>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090414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79482" y="2286478"/>
            <a:ext cx="8231319" cy="2285523"/>
          </a:xfrm>
          <a:prstGeom prst="rect">
            <a:avLst/>
          </a:prstGeom>
        </p:spPr>
      </p:pic>
      <p:sp>
        <p:nvSpPr>
          <p:cNvPr id="7" name="TextBox 6"/>
          <p:cNvSpPr txBox="1"/>
          <p:nvPr/>
        </p:nvSpPr>
        <p:spPr>
          <a:xfrm>
            <a:off x="1981200" y="4572000"/>
            <a:ext cx="8229600" cy="523220"/>
          </a:xfrm>
          <a:prstGeom prst="rect">
            <a:avLst/>
          </a:prstGeom>
          <a:noFill/>
        </p:spPr>
        <p:txBody>
          <a:bodyPr wrap="square" rtlCol="0">
            <a:spAutoFit/>
          </a:bodyPr>
          <a:lstStyle/>
          <a:p>
            <a:pPr algn="ctr"/>
            <a:r>
              <a:rPr lang="en-US" sz="2800" dirty="0">
                <a:latin typeface="+mn-lt"/>
              </a:rPr>
              <a:t>Memory Management Terms </a:t>
            </a:r>
          </a:p>
        </p:txBody>
      </p:sp>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17</a:t>
            </a:fld>
            <a:endParaRPr lang="en-US" dirty="0"/>
          </a:p>
        </p:txBody>
      </p:sp>
      <p:sp>
        <p:nvSpPr>
          <p:cNvPr id="5" name="Title 1"/>
          <p:cNvSpPr>
            <a:spLocks noGrp="1"/>
          </p:cNvSpPr>
          <p:nvPr>
            <p:ph type="title"/>
          </p:nvPr>
        </p:nvSpPr>
        <p:spPr>
          <a:xfrm>
            <a:off x="1981200" y="914400"/>
            <a:ext cx="8229600" cy="914400"/>
          </a:xfrm>
        </p:spPr>
        <p:txBody>
          <a:bodyPr/>
          <a:lstStyle/>
          <a:p>
            <a:pPr algn="ctr"/>
            <a:r>
              <a:rPr lang="en-NZ" sz="4400" dirty="0">
                <a:solidFill>
                  <a:srgbClr val="0000FF"/>
                </a:solidFill>
                <a:latin typeface="+mj-lt"/>
              </a:rPr>
              <a:t>Frame vs. Page vs. Segment</a:t>
            </a:r>
          </a:p>
        </p:txBody>
      </p:sp>
      <p:pic>
        <p:nvPicPr>
          <p:cNvPr id="8" name="Picture 7"/>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08392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9667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2133600" y="1371600"/>
            <a:ext cx="7683500" cy="4270374"/>
          </a:xfrm>
        </p:spPr>
        <p:txBody>
          <a:bodyPr/>
          <a:lstStyle/>
          <a:p>
            <a:r>
              <a:rPr lang="en-US" dirty="0">
                <a:latin typeface="+mn-lt"/>
                <a:ea typeface="MS PGothic" charset="0"/>
              </a:rPr>
              <a:t>Memory Management Requirements </a:t>
            </a:r>
          </a:p>
          <a:p>
            <a:endParaRPr lang="en-US" dirty="0" smtClean="0">
              <a:ea typeface="MS PGothic" charset="0"/>
            </a:endParaRPr>
          </a:p>
          <a:p>
            <a:r>
              <a:rPr lang="en-US" dirty="0">
                <a:ea typeface="MS PGothic" charset="0"/>
              </a:rPr>
              <a:t>Dynamic Relocation using a Relocation Register</a:t>
            </a:r>
            <a:br>
              <a:rPr lang="en-US" dirty="0">
                <a:ea typeface="MS PGothic" charset="0"/>
              </a:rPr>
            </a:br>
            <a:endParaRPr lang="en-US" dirty="0">
              <a:ea typeface="MS PGothic" charset="0"/>
            </a:endParaRPr>
          </a:p>
          <a:p>
            <a:r>
              <a:rPr lang="en-US" dirty="0">
                <a:ea typeface="MS PGothic" charset="0"/>
              </a:rPr>
              <a:t>Static Memory </a:t>
            </a:r>
            <a:r>
              <a:rPr lang="en-US" dirty="0" smtClean="0">
                <a:ea typeface="MS PGothic" charset="0"/>
              </a:rPr>
              <a:t>Partitioning</a:t>
            </a:r>
          </a:p>
          <a:p>
            <a:endParaRPr lang="en-US" dirty="0">
              <a:ea typeface="MS PGothic" charset="0"/>
            </a:endParaRPr>
          </a:p>
          <a:p>
            <a:r>
              <a:rPr lang="fr-FR" dirty="0">
                <a:ea typeface="MS PGothic" charset="0"/>
              </a:rPr>
              <a:t>Frame vs. Page vs. Segment</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18</a:t>
            </a:fld>
            <a:endParaRPr lang="en-US"/>
          </a:p>
        </p:txBody>
      </p:sp>
    </p:spTree>
    <p:extLst>
      <p:ext uri="{BB962C8B-B14F-4D97-AF65-F5344CB8AC3E}">
        <p14:creationId xmlns:p14="http://schemas.microsoft.com/office/powerpoint/2010/main" val="3408064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948"/>
          </a:xfrm>
        </p:spPr>
        <p:txBody>
          <a:bodyPr/>
          <a:lstStyle/>
          <a:p>
            <a:pPr algn="l"/>
            <a:r>
              <a:rPr lang="en-US" dirty="0">
                <a:latin typeface="+mj-lt"/>
              </a:rPr>
              <a:t>Address Space </a:t>
            </a:r>
            <a:r>
              <a:rPr lang="en-US" dirty="0" smtClean="0">
                <a:latin typeface="+mj-lt"/>
              </a:rPr>
              <a:t>vs. </a:t>
            </a:r>
            <a:r>
              <a:rPr lang="en-US" dirty="0">
                <a:latin typeface="+mj-lt"/>
              </a:rPr>
              <a:t>Primary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sp>
        <p:nvSpPr>
          <p:cNvPr id="6" name="Rectangle 3"/>
          <p:cNvSpPr>
            <a:spLocks noChangeArrowheads="1"/>
          </p:cNvSpPr>
          <p:nvPr/>
        </p:nvSpPr>
        <p:spPr bwMode="auto">
          <a:xfrm>
            <a:off x="3655483" y="2743201"/>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4"/>
          <p:cNvSpPr>
            <a:spLocks noChangeArrowheads="1"/>
          </p:cNvSpPr>
          <p:nvPr/>
        </p:nvSpPr>
        <p:spPr bwMode="auto">
          <a:xfrm>
            <a:off x="3655483" y="3962401"/>
            <a:ext cx="825500" cy="208893"/>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8" name="Rectangle 5"/>
          <p:cNvSpPr>
            <a:spLocks noChangeArrowheads="1"/>
          </p:cNvSpPr>
          <p:nvPr/>
        </p:nvSpPr>
        <p:spPr bwMode="auto">
          <a:xfrm>
            <a:off x="7253817" y="2438400"/>
            <a:ext cx="825500" cy="40386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9" name="Rectangle 6"/>
          <p:cNvSpPr>
            <a:spLocks noChangeArrowheads="1"/>
          </p:cNvSpPr>
          <p:nvPr/>
        </p:nvSpPr>
        <p:spPr bwMode="auto">
          <a:xfrm>
            <a:off x="7255329" y="3810001"/>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10" name="Line 7"/>
          <p:cNvSpPr>
            <a:spLocks noChangeShapeType="1"/>
          </p:cNvSpPr>
          <p:nvPr/>
        </p:nvSpPr>
        <p:spPr bwMode="auto">
          <a:xfrm>
            <a:off x="4495800" y="2765534"/>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8"/>
          <p:cNvSpPr>
            <a:spLocks noChangeShapeType="1"/>
          </p:cNvSpPr>
          <p:nvPr/>
        </p:nvSpPr>
        <p:spPr bwMode="auto">
          <a:xfrm>
            <a:off x="4495800" y="3962400"/>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9"/>
          <p:cNvSpPr txBox="1">
            <a:spLocks noChangeArrowheads="1"/>
          </p:cNvSpPr>
          <p:nvPr/>
        </p:nvSpPr>
        <p:spPr bwMode="auto">
          <a:xfrm>
            <a:off x="3276600" y="4953000"/>
            <a:ext cx="231007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Mapped to object</a:t>
            </a:r>
          </a:p>
          <a:p>
            <a:pPr eaLnBrk="0" hangingPunct="0"/>
            <a:r>
              <a:rPr lang="en-US" sz="2000" dirty="0">
                <a:latin typeface="+mn-lt"/>
              </a:rPr>
              <a:t>other than memory</a:t>
            </a:r>
          </a:p>
        </p:txBody>
      </p:sp>
      <p:sp>
        <p:nvSpPr>
          <p:cNvPr id="13" name="Freeform 10"/>
          <p:cNvSpPr>
            <a:spLocks/>
          </p:cNvSpPr>
          <p:nvPr/>
        </p:nvSpPr>
        <p:spPr bwMode="auto">
          <a:xfrm>
            <a:off x="2664883" y="4267200"/>
            <a:ext cx="825500" cy="835572"/>
          </a:xfrm>
          <a:custGeom>
            <a:avLst/>
            <a:gdLst>
              <a:gd name="T0" fmla="*/ 432 w 624"/>
              <a:gd name="T1" fmla="*/ 576 h 576"/>
              <a:gd name="T2" fmla="*/ 0 w 624"/>
              <a:gd name="T3" fmla="*/ 576 h 576"/>
              <a:gd name="T4" fmla="*/ 624 w 624"/>
              <a:gd name="T5" fmla="*/ 0 h 576"/>
            </a:gdLst>
            <a:ahLst/>
            <a:cxnLst>
              <a:cxn ang="0">
                <a:pos x="T0" y="T1"/>
              </a:cxn>
              <a:cxn ang="0">
                <a:pos x="T2" y="T3"/>
              </a:cxn>
              <a:cxn ang="0">
                <a:pos x="T4" y="T5"/>
              </a:cxn>
            </a:cxnLst>
            <a:rect l="0" t="0" r="r" b="b"/>
            <a:pathLst>
              <a:path w="624" h="576">
                <a:moveTo>
                  <a:pt x="432" y="576"/>
                </a:moveTo>
                <a:lnTo>
                  <a:pt x="0" y="576"/>
                </a:lnTo>
                <a:lnTo>
                  <a:pt x="624" y="0"/>
                </a:ln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2877609" y="2098675"/>
            <a:ext cx="249634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Process Address Space</a:t>
            </a:r>
          </a:p>
        </p:txBody>
      </p:sp>
      <p:sp>
        <p:nvSpPr>
          <p:cNvPr id="15" name="Text Box 12"/>
          <p:cNvSpPr txBox="1">
            <a:spLocks noChangeArrowheads="1"/>
          </p:cNvSpPr>
          <p:nvPr/>
        </p:nvSpPr>
        <p:spPr bwMode="auto">
          <a:xfrm>
            <a:off x="6474127" y="1898620"/>
            <a:ext cx="3180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Hardware Primary Memory</a:t>
            </a:r>
          </a:p>
        </p:txBody>
      </p:sp>
      <p:pic>
        <p:nvPicPr>
          <p:cNvPr id="3074" name="Picture 2" descr="http://www.igcseict.info/theory/1/comp/files/stacks_image_6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86935"/>
            <a:ext cx="2381250" cy="187642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49703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animBg="1"/>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3</a:t>
            </a:fld>
            <a:endParaRPr lang="en-US" dirty="0"/>
          </a:p>
        </p:txBody>
      </p:sp>
      <p:grpSp>
        <p:nvGrpSpPr>
          <p:cNvPr id="44" name="Group 43"/>
          <p:cNvGrpSpPr/>
          <p:nvPr/>
        </p:nvGrpSpPr>
        <p:grpSpPr>
          <a:xfrm>
            <a:off x="1828800" y="4676776"/>
            <a:ext cx="7848600" cy="1704975"/>
            <a:chOff x="304800" y="4676775"/>
            <a:chExt cx="7848600" cy="1704975"/>
          </a:xfrm>
        </p:grpSpPr>
        <p:sp>
          <p:nvSpPr>
            <p:cNvPr id="10" name="Text Box 8"/>
            <p:cNvSpPr txBox="1">
              <a:spLocks noChangeArrowheads="1"/>
            </p:cNvSpPr>
            <p:nvPr/>
          </p:nvSpPr>
          <p:spPr bwMode="auto">
            <a:xfrm>
              <a:off x="304800" y="5181600"/>
              <a:ext cx="784860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Load time:</a:t>
              </a:r>
            </a:p>
            <a:p>
              <a:pPr lvl="1" eaLnBrk="0" hangingPunct="0">
                <a:buFontTx/>
                <a:buChar char="•"/>
              </a:pPr>
              <a:r>
                <a:rPr lang="en-US" dirty="0"/>
                <a:t>Allocate primary memory</a:t>
              </a:r>
            </a:p>
            <a:p>
              <a:pPr lvl="1" eaLnBrk="0" hangingPunct="0">
                <a:buFontTx/>
                <a:buChar char="•"/>
              </a:pPr>
              <a:r>
                <a:rPr lang="en-US" dirty="0"/>
                <a:t>Adjust addresses in address space</a:t>
              </a:r>
            </a:p>
            <a:p>
              <a:pPr lvl="1" eaLnBrk="0" hangingPunct="0">
                <a:buFontTx/>
                <a:buChar char="•"/>
              </a:pPr>
              <a:r>
                <a:rPr lang="en-US" dirty="0"/>
                <a:t>Copy address space from secondary to primary memory</a:t>
              </a:r>
            </a:p>
          </p:txBody>
        </p:sp>
        <p:sp>
          <p:nvSpPr>
            <p:cNvPr id="11" name="AutoShape 9"/>
            <p:cNvSpPr>
              <a:spLocks noChangeArrowheads="1"/>
            </p:cNvSpPr>
            <p:nvPr/>
          </p:nvSpPr>
          <p:spPr bwMode="auto">
            <a:xfrm>
              <a:off x="4953000" y="4676775"/>
              <a:ext cx="1219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Loader</a:t>
              </a:r>
              <a:endParaRPr lang="en-US" dirty="0"/>
            </a:p>
          </p:txBody>
        </p:sp>
      </p:grpSp>
      <p:grpSp>
        <p:nvGrpSpPr>
          <p:cNvPr id="45" name="Group 44"/>
          <p:cNvGrpSpPr/>
          <p:nvPr/>
        </p:nvGrpSpPr>
        <p:grpSpPr>
          <a:xfrm>
            <a:off x="7924801" y="3228975"/>
            <a:ext cx="2328799" cy="2971800"/>
            <a:chOff x="6400800" y="3228975"/>
            <a:chExt cx="2328799" cy="2971800"/>
          </a:xfrm>
        </p:grpSpPr>
        <p:sp>
          <p:nvSpPr>
            <p:cNvPr id="12" name="Line 10"/>
            <p:cNvSpPr>
              <a:spLocks noChangeShapeType="1"/>
            </p:cNvSpPr>
            <p:nvPr/>
          </p:nvSpPr>
          <p:spPr bwMode="auto">
            <a:xfrm>
              <a:off x="7467600" y="3914775"/>
              <a:ext cx="0" cy="2286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1"/>
            <p:cNvSpPr>
              <a:spLocks noChangeShapeType="1"/>
            </p:cNvSpPr>
            <p:nvPr/>
          </p:nvSpPr>
          <p:spPr bwMode="auto">
            <a:xfrm>
              <a:off x="8686800" y="383857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2"/>
            <p:cNvSpPr>
              <a:spLocks noChangeArrowheads="1"/>
            </p:cNvSpPr>
            <p:nvPr/>
          </p:nvSpPr>
          <p:spPr bwMode="auto">
            <a:xfrm>
              <a:off x="7467600" y="4752975"/>
              <a:ext cx="1219200" cy="1219200"/>
            </a:xfrm>
            <a:prstGeom prst="rect">
              <a:avLst/>
            </a:prstGeom>
            <a:solidFill>
              <a:schemeClr val="hlink"/>
            </a:solidFill>
            <a:ln w="9525">
              <a:solidFill>
                <a:schemeClr val="tx2">
                  <a:lumMod val="20000"/>
                  <a:lumOff val="80000"/>
                </a:schemeClr>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000" dirty="0">
                  <a:solidFill>
                    <a:schemeClr val="bg1"/>
                  </a:solidFill>
                </a:rPr>
                <a:t>Process</a:t>
              </a:r>
            </a:p>
            <a:p>
              <a:pPr algn="ctr" eaLnBrk="0" hangingPunct="0"/>
              <a:r>
                <a:rPr lang="en-US" sz="2000" dirty="0">
                  <a:solidFill>
                    <a:schemeClr val="bg1"/>
                  </a:solidFill>
                </a:rPr>
                <a:t>address</a:t>
              </a:r>
            </a:p>
            <a:p>
              <a:pPr algn="ctr" eaLnBrk="0" hangingPunct="0"/>
              <a:r>
                <a:rPr lang="en-US" sz="2000" dirty="0">
                  <a:solidFill>
                    <a:schemeClr val="bg1"/>
                  </a:solidFill>
                </a:rPr>
                <a:t>space</a:t>
              </a:r>
              <a:endParaRPr lang="en-US" dirty="0">
                <a:solidFill>
                  <a:schemeClr val="bg1"/>
                </a:solidFill>
              </a:endParaRPr>
            </a:p>
          </p:txBody>
        </p:sp>
        <p:sp>
          <p:nvSpPr>
            <p:cNvPr id="15" name="Text Box 13"/>
            <p:cNvSpPr txBox="1">
              <a:spLocks noChangeArrowheads="1"/>
            </p:cNvSpPr>
            <p:nvPr/>
          </p:nvSpPr>
          <p:spPr bwMode="auto">
            <a:xfrm>
              <a:off x="7620000" y="3228975"/>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Primary</a:t>
              </a:r>
            </a:p>
            <a:p>
              <a:pPr eaLnBrk="0" hangingPunct="0"/>
              <a:r>
                <a:rPr lang="en-US" sz="2000" dirty="0"/>
                <a:t>memory</a:t>
              </a:r>
              <a:endParaRPr lang="en-US" dirty="0"/>
            </a:p>
          </p:txBody>
        </p:sp>
        <p:sp>
          <p:nvSpPr>
            <p:cNvPr id="16" name="AutoShape 14"/>
            <p:cNvSpPr>
              <a:spLocks noChangeArrowheads="1"/>
            </p:cNvSpPr>
            <p:nvPr/>
          </p:nvSpPr>
          <p:spPr bwMode="auto">
            <a:xfrm>
              <a:off x="6400800" y="4905375"/>
              <a:ext cx="914400" cy="381000"/>
            </a:xfrm>
            <a:prstGeom prst="rightArrow">
              <a:avLst>
                <a:gd name="adj1" fmla="val 50000"/>
                <a:gd name="adj2" fmla="val 6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7" name="AutoShape 15"/>
          <p:cNvSpPr>
            <a:spLocks noChangeArrowheads="1"/>
          </p:cNvSpPr>
          <p:nvPr/>
        </p:nvSpPr>
        <p:spPr bwMode="auto">
          <a:xfrm>
            <a:off x="6934200" y="4219575"/>
            <a:ext cx="3810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 name="Group 39"/>
          <p:cNvGrpSpPr/>
          <p:nvPr/>
        </p:nvGrpSpPr>
        <p:grpSpPr>
          <a:xfrm>
            <a:off x="1828800" y="1323976"/>
            <a:ext cx="5105400" cy="3464957"/>
            <a:chOff x="304800" y="1323975"/>
            <a:chExt cx="5105400" cy="3464957"/>
          </a:xfrm>
        </p:grpSpPr>
        <p:sp>
          <p:nvSpPr>
            <p:cNvPr id="8" name="Text Box 6"/>
            <p:cNvSpPr txBox="1">
              <a:spLocks noChangeArrowheads="1"/>
            </p:cNvSpPr>
            <p:nvPr/>
          </p:nvSpPr>
          <p:spPr bwMode="auto">
            <a:xfrm>
              <a:off x="304800" y="4419600"/>
              <a:ext cx="5105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Compile time: Translate elements</a:t>
              </a:r>
            </a:p>
          </p:txBody>
        </p:sp>
        <p:grpSp>
          <p:nvGrpSpPr>
            <p:cNvPr id="3" name="Group 2"/>
            <p:cNvGrpSpPr/>
            <p:nvPr/>
          </p:nvGrpSpPr>
          <p:grpSpPr>
            <a:xfrm>
              <a:off x="838200" y="1323975"/>
              <a:ext cx="1066800" cy="2819400"/>
              <a:chOff x="838200" y="1323975"/>
              <a:chExt cx="1066800" cy="2819400"/>
            </a:xfrm>
          </p:grpSpPr>
          <p:sp>
            <p:nvSpPr>
              <p:cNvPr id="4" name="Rectangle 3"/>
              <p:cNvSpPr>
                <a:spLocks noChangeArrowheads="1"/>
              </p:cNvSpPr>
              <p:nvPr/>
            </p:nvSpPr>
            <p:spPr bwMode="auto">
              <a:xfrm>
                <a:off x="9144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10668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5"/>
              <p:cNvSpPr>
                <a:spLocks noChangeArrowheads="1"/>
              </p:cNvSpPr>
              <p:nvPr/>
            </p:nvSpPr>
            <p:spPr bwMode="auto">
              <a:xfrm>
                <a:off x="12192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Source</a:t>
                </a:r>
              </a:p>
              <a:p>
                <a:pPr algn="ctr" eaLnBrk="0" hangingPunct="0"/>
                <a:r>
                  <a:rPr lang="en-US" dirty="0"/>
                  <a:t>code</a:t>
                </a:r>
              </a:p>
            </p:txBody>
          </p:sp>
          <p:sp>
            <p:nvSpPr>
              <p:cNvPr id="18" name="AutoShape 16"/>
              <p:cNvSpPr>
                <a:spLocks noChangeArrowheads="1"/>
              </p:cNvSpPr>
              <p:nvPr/>
            </p:nvSpPr>
            <p:spPr bwMode="auto">
              <a:xfrm>
                <a:off x="1219200" y="2619375"/>
                <a:ext cx="4572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dirty="0"/>
                  <a:t>C</a:t>
                </a:r>
              </a:p>
            </p:txBody>
          </p:sp>
          <p:sp>
            <p:nvSpPr>
              <p:cNvPr id="19" name="Rectangle 17"/>
              <p:cNvSpPr>
                <a:spLocks noChangeArrowheads="1"/>
              </p:cNvSpPr>
              <p:nvPr/>
            </p:nvSpPr>
            <p:spPr bwMode="auto">
              <a:xfrm>
                <a:off x="838200" y="3000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0" name="Rectangle 18"/>
              <p:cNvSpPr>
                <a:spLocks noChangeArrowheads="1"/>
              </p:cNvSpPr>
              <p:nvPr/>
            </p:nvSpPr>
            <p:spPr bwMode="auto">
              <a:xfrm>
                <a:off x="990600" y="3152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1" name="Rectangle 19"/>
              <p:cNvSpPr>
                <a:spLocks noChangeArrowheads="1"/>
              </p:cNvSpPr>
              <p:nvPr/>
            </p:nvSpPr>
            <p:spPr bwMode="auto">
              <a:xfrm>
                <a:off x="1143000" y="33051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err="1"/>
                  <a:t>Reloc</a:t>
                </a:r>
                <a:endParaRPr lang="en-US" dirty="0"/>
              </a:p>
              <a:p>
                <a:pPr algn="ctr" eaLnBrk="0" hangingPunct="0"/>
                <a:r>
                  <a:rPr lang="en-US" dirty="0"/>
                  <a:t>Object</a:t>
                </a:r>
              </a:p>
              <a:p>
                <a:pPr algn="ctr" eaLnBrk="0" hangingPunct="0"/>
                <a:r>
                  <a:rPr lang="en-US" dirty="0"/>
                  <a:t>code</a:t>
                </a:r>
              </a:p>
            </p:txBody>
          </p:sp>
        </p:grpSp>
      </p:grpSp>
      <p:sp>
        <p:nvSpPr>
          <p:cNvPr id="23" name="AutoShape 21"/>
          <p:cNvSpPr>
            <a:spLocks noChangeArrowheads="1"/>
          </p:cNvSpPr>
          <p:nvPr/>
        </p:nvSpPr>
        <p:spPr bwMode="auto">
          <a:xfrm>
            <a:off x="3962400" y="3228975"/>
            <a:ext cx="838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Link</a:t>
            </a:r>
          </a:p>
          <a:p>
            <a:pPr algn="ctr" eaLnBrk="0" hangingPunct="0"/>
            <a:r>
              <a:rPr lang="en-US" sz="2000" dirty="0"/>
              <a:t>Edit</a:t>
            </a:r>
            <a:endParaRPr lang="en-US" dirty="0"/>
          </a:p>
        </p:txBody>
      </p:sp>
      <p:grpSp>
        <p:nvGrpSpPr>
          <p:cNvPr id="41" name="Group 40"/>
          <p:cNvGrpSpPr/>
          <p:nvPr/>
        </p:nvGrpSpPr>
        <p:grpSpPr>
          <a:xfrm>
            <a:off x="3657600" y="1323975"/>
            <a:ext cx="2209800" cy="1143000"/>
            <a:chOff x="2133600" y="1323975"/>
            <a:chExt cx="2209800" cy="1143000"/>
          </a:xfrm>
        </p:grpSpPr>
        <p:sp>
          <p:nvSpPr>
            <p:cNvPr id="24" name="Rectangle 22"/>
            <p:cNvSpPr>
              <a:spLocks noChangeArrowheads="1"/>
            </p:cNvSpPr>
            <p:nvPr/>
          </p:nvSpPr>
          <p:spPr bwMode="auto">
            <a:xfrm>
              <a:off x="21336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5" name="Rectangle 23"/>
            <p:cNvSpPr>
              <a:spLocks noChangeArrowheads="1"/>
            </p:cNvSpPr>
            <p:nvPr/>
          </p:nvSpPr>
          <p:spPr bwMode="auto">
            <a:xfrm>
              <a:off x="22860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6" name="Rectangle 24"/>
            <p:cNvSpPr>
              <a:spLocks noChangeArrowheads="1"/>
            </p:cNvSpPr>
            <p:nvPr/>
          </p:nvSpPr>
          <p:spPr bwMode="auto">
            <a:xfrm>
              <a:off x="24384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Library</a:t>
              </a:r>
            </a:p>
            <a:p>
              <a:pPr algn="ctr" eaLnBrk="0" hangingPunct="0"/>
              <a:r>
                <a:rPr lang="en-US" dirty="0"/>
                <a:t>code</a:t>
              </a:r>
            </a:p>
          </p:txBody>
        </p:sp>
        <p:sp>
          <p:nvSpPr>
            <p:cNvPr id="28" name="Rectangle 26"/>
            <p:cNvSpPr>
              <a:spLocks noChangeArrowheads="1"/>
            </p:cNvSpPr>
            <p:nvPr/>
          </p:nvSpPr>
          <p:spPr bwMode="auto">
            <a:xfrm>
              <a:off x="33528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9" name="Rectangle 27"/>
            <p:cNvSpPr>
              <a:spLocks noChangeArrowheads="1"/>
            </p:cNvSpPr>
            <p:nvPr/>
          </p:nvSpPr>
          <p:spPr bwMode="auto">
            <a:xfrm>
              <a:off x="35052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 name="Rectangle 28"/>
            <p:cNvSpPr>
              <a:spLocks noChangeArrowheads="1"/>
            </p:cNvSpPr>
            <p:nvPr/>
          </p:nvSpPr>
          <p:spPr bwMode="auto">
            <a:xfrm>
              <a:off x="36576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Other</a:t>
              </a:r>
            </a:p>
            <a:p>
              <a:pPr algn="ctr" eaLnBrk="0" hangingPunct="0"/>
              <a:r>
                <a:rPr lang="en-US"/>
                <a:t>objects</a:t>
              </a:r>
            </a:p>
          </p:txBody>
        </p:sp>
      </p:grpSp>
      <p:grpSp>
        <p:nvGrpSpPr>
          <p:cNvPr id="43" name="Group 42"/>
          <p:cNvGrpSpPr/>
          <p:nvPr/>
        </p:nvGrpSpPr>
        <p:grpSpPr>
          <a:xfrm>
            <a:off x="5105400" y="2466975"/>
            <a:ext cx="3544564" cy="1600200"/>
            <a:chOff x="3581400" y="2466975"/>
            <a:chExt cx="3544564" cy="1600200"/>
          </a:xfrm>
        </p:grpSpPr>
        <p:sp>
          <p:nvSpPr>
            <p:cNvPr id="32" name="AutoShape 30"/>
            <p:cNvSpPr>
              <a:spLocks noChangeArrowheads="1"/>
            </p:cNvSpPr>
            <p:nvPr/>
          </p:nvSpPr>
          <p:spPr bwMode="auto">
            <a:xfrm>
              <a:off x="4953000" y="3228975"/>
              <a:ext cx="1295400" cy="8382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33" name="AutoShape 31"/>
            <p:cNvSpPr>
              <a:spLocks noChangeArrowheads="1"/>
            </p:cNvSpPr>
            <p:nvPr/>
          </p:nvSpPr>
          <p:spPr bwMode="auto">
            <a:xfrm>
              <a:off x="3581400" y="3457575"/>
              <a:ext cx="1143000" cy="381000"/>
            </a:xfrm>
            <a:prstGeom prst="rightArrow">
              <a:avLst>
                <a:gd name="adj1" fmla="val 50000"/>
                <a:gd name="adj2" fmla="val 7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Text Box 32"/>
            <p:cNvSpPr txBox="1">
              <a:spLocks noChangeArrowheads="1"/>
            </p:cNvSpPr>
            <p:nvPr/>
          </p:nvSpPr>
          <p:spPr bwMode="auto">
            <a:xfrm>
              <a:off x="5715000" y="2466975"/>
              <a:ext cx="141096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Secondary</a:t>
              </a:r>
            </a:p>
            <a:p>
              <a:pPr eaLnBrk="0" hangingPunct="0"/>
              <a:r>
                <a:rPr lang="en-US" sz="2000" dirty="0"/>
                <a:t>  memory</a:t>
              </a:r>
              <a:endParaRPr lang="en-US" dirty="0"/>
            </a:p>
          </p:txBody>
        </p:sp>
        <p:sp>
          <p:nvSpPr>
            <p:cNvPr id="35" name="Rectangle 33"/>
            <p:cNvSpPr>
              <a:spLocks noChangeArrowheads="1"/>
            </p:cNvSpPr>
            <p:nvPr/>
          </p:nvSpPr>
          <p:spPr bwMode="auto">
            <a:xfrm>
              <a:off x="5334000" y="353377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2" name="Group 41"/>
          <p:cNvGrpSpPr/>
          <p:nvPr/>
        </p:nvGrpSpPr>
        <p:grpSpPr>
          <a:xfrm>
            <a:off x="3505200" y="2619375"/>
            <a:ext cx="1676400" cy="990600"/>
            <a:chOff x="1981200" y="2619375"/>
            <a:chExt cx="1676400" cy="990600"/>
          </a:xfrm>
        </p:grpSpPr>
        <p:sp>
          <p:nvSpPr>
            <p:cNvPr id="27" name="AutoShape 25"/>
            <p:cNvSpPr>
              <a:spLocks noChangeArrowheads="1"/>
            </p:cNvSpPr>
            <p:nvPr/>
          </p:nvSpPr>
          <p:spPr bwMode="auto">
            <a:xfrm rot="8239224">
              <a:off x="3352800" y="26193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AutoShape 29"/>
            <p:cNvSpPr>
              <a:spLocks noChangeArrowheads="1"/>
            </p:cNvSpPr>
            <p:nvPr/>
          </p:nvSpPr>
          <p:spPr bwMode="auto">
            <a:xfrm>
              <a:off x="2514600" y="2695575"/>
              <a:ext cx="381000" cy="2286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AutoShape 34"/>
            <p:cNvSpPr>
              <a:spLocks noChangeArrowheads="1"/>
            </p:cNvSpPr>
            <p:nvPr/>
          </p:nvSpPr>
          <p:spPr bwMode="auto">
            <a:xfrm>
              <a:off x="1981200" y="32289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 name="Text Box 35"/>
          <p:cNvSpPr txBox="1">
            <a:spLocks noChangeArrowheads="1"/>
          </p:cNvSpPr>
          <p:nvPr/>
        </p:nvSpPr>
        <p:spPr bwMode="auto">
          <a:xfrm>
            <a:off x="1828800" y="4800600"/>
            <a:ext cx="5105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Link time: Combine elements</a:t>
            </a:r>
          </a:p>
        </p:txBody>
      </p:sp>
      <p:sp>
        <p:nvSpPr>
          <p:cNvPr id="39" name="Rectangle 2"/>
          <p:cNvSpPr txBox="1">
            <a:spLocks noChangeArrowheads="1"/>
          </p:cNvSpPr>
          <p:nvPr/>
        </p:nvSpPr>
        <p:spPr bwMode="auto">
          <a:xfrm>
            <a:off x="2286000" y="533400"/>
            <a:ext cx="7772400" cy="6096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imes New Roman" charset="0"/>
                <a:ea typeface="ＭＳ Ｐゴシック" charset="0"/>
              </a:defRPr>
            </a:lvl2pPr>
            <a:lvl3pPr algn="ctr" rtl="0" fontAlgn="base">
              <a:spcBef>
                <a:spcPct val="0"/>
              </a:spcBef>
              <a:spcAft>
                <a:spcPct val="0"/>
              </a:spcAft>
              <a:defRPr sz="4400">
                <a:solidFill>
                  <a:schemeClr val="accent2"/>
                </a:solidFill>
                <a:latin typeface="Times New Roman" charset="0"/>
                <a:ea typeface="ＭＳ Ｐゴシック" charset="0"/>
              </a:defRPr>
            </a:lvl3pPr>
            <a:lvl4pPr algn="ctr" rtl="0" fontAlgn="base">
              <a:spcBef>
                <a:spcPct val="0"/>
              </a:spcBef>
              <a:spcAft>
                <a:spcPct val="0"/>
              </a:spcAft>
              <a:defRPr sz="4400">
                <a:solidFill>
                  <a:schemeClr val="accent2"/>
                </a:solidFill>
                <a:latin typeface="Times New Roman" charset="0"/>
                <a:ea typeface="ＭＳ Ｐゴシック" charset="0"/>
              </a:defRPr>
            </a:lvl4pPr>
            <a:lvl5pPr algn="ctr" rtl="0" fontAlgn="base">
              <a:spcBef>
                <a:spcPct val="0"/>
              </a:spcBef>
              <a:spcAft>
                <a:spcPct val="0"/>
              </a:spcAft>
              <a:defRPr sz="4400">
                <a:solidFill>
                  <a:schemeClr val="accent2"/>
                </a:solidFill>
                <a:latin typeface="Times New Roman" charset="0"/>
                <a:ea typeface="ＭＳ Ｐゴシック" charset="0"/>
              </a:defRPr>
            </a:lvl5pPr>
            <a:lvl6pPr marL="457200" algn="ctr" rtl="0" fontAlgn="base">
              <a:spcBef>
                <a:spcPct val="0"/>
              </a:spcBef>
              <a:spcAft>
                <a:spcPct val="0"/>
              </a:spcAft>
              <a:defRPr sz="4400">
                <a:solidFill>
                  <a:schemeClr val="accent2"/>
                </a:solidFill>
                <a:latin typeface="Times New Roman" charset="0"/>
                <a:ea typeface="ＭＳ Ｐゴシック" charset="0"/>
              </a:defRPr>
            </a:lvl6pPr>
            <a:lvl7pPr marL="914400" algn="ctr" rtl="0" fontAlgn="base">
              <a:spcBef>
                <a:spcPct val="0"/>
              </a:spcBef>
              <a:spcAft>
                <a:spcPct val="0"/>
              </a:spcAft>
              <a:defRPr sz="4400">
                <a:solidFill>
                  <a:schemeClr val="accent2"/>
                </a:solidFill>
                <a:latin typeface="Times New Roman" charset="0"/>
                <a:ea typeface="ＭＳ Ｐゴシック" charset="0"/>
              </a:defRPr>
            </a:lvl7pPr>
            <a:lvl8pPr marL="1371600" algn="ctr" rtl="0" fontAlgn="base">
              <a:spcBef>
                <a:spcPct val="0"/>
              </a:spcBef>
              <a:spcAft>
                <a:spcPct val="0"/>
              </a:spcAft>
              <a:defRPr sz="4400">
                <a:solidFill>
                  <a:schemeClr val="accent2"/>
                </a:solidFill>
                <a:latin typeface="Times New Roman" charset="0"/>
                <a:ea typeface="ＭＳ Ｐゴシック" charset="0"/>
              </a:defRPr>
            </a:lvl8pPr>
            <a:lvl9pPr marL="1828800" algn="ctr" rtl="0" fontAlgn="base">
              <a:spcBef>
                <a:spcPct val="0"/>
              </a:spcBef>
              <a:spcAft>
                <a:spcPct val="0"/>
              </a:spcAft>
              <a:defRPr sz="4400">
                <a:solidFill>
                  <a:schemeClr val="accent2"/>
                </a:solidFill>
                <a:latin typeface="Times New Roman" charset="0"/>
                <a:ea typeface="ＭＳ Ｐゴシック" charset="0"/>
              </a:defRPr>
            </a:lvl9pPr>
          </a:lstStyle>
          <a:p>
            <a:pPr>
              <a:defRPr/>
            </a:pPr>
            <a:r>
              <a:rPr lang="en-US" dirty="0">
                <a:solidFill>
                  <a:srgbClr val="0000FF"/>
                </a:solidFill>
                <a:ea typeface="ＭＳ Ｐゴシック" charset="0"/>
                <a:cs typeface="ＭＳ Ｐゴシック" charset="0"/>
              </a:rPr>
              <a:t>Creating an Executable Program</a:t>
            </a:r>
          </a:p>
        </p:txBody>
      </p:sp>
      <p:pic>
        <p:nvPicPr>
          <p:cNvPr id="46" name="Picture 45"/>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5844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latin typeface="+mj-lt"/>
              </a:rPr>
              <a:t>A Sample Code Segment</a:t>
            </a:r>
          </a:p>
        </p:txBody>
      </p:sp>
      <p:sp>
        <p:nvSpPr>
          <p:cNvPr id="808963" name="Text Box 3"/>
          <p:cNvSpPr txBox="1">
            <a:spLocks noChangeArrowheads="1"/>
          </p:cNvSpPr>
          <p:nvPr/>
        </p:nvSpPr>
        <p:spPr bwMode="auto">
          <a:xfrm>
            <a:off x="3124200" y="1752601"/>
            <a:ext cx="5571632"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atin typeface="Courier New" charset="0"/>
                <a:cs typeface="Courier New" charset="0"/>
              </a:rPr>
              <a:t>...</a:t>
            </a:r>
          </a:p>
          <a:p>
            <a:r>
              <a:rPr lang="en-US" sz="2800" dirty="0">
                <a:latin typeface="Courier New" charset="0"/>
                <a:cs typeface="Courier New" charset="0"/>
              </a:rPr>
              <a:t>static </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a:t>
            </a:r>
          </a:p>
          <a:p>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proc_a</a:t>
            </a:r>
            <a:r>
              <a:rPr lang="en-US" sz="2800" dirty="0">
                <a:latin typeface="Courier New" charset="0"/>
                <a:cs typeface="Courier New" charset="0"/>
              </a:rPr>
              <a:t>(</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arg</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 = 7;</a:t>
            </a:r>
          </a:p>
          <a:p>
            <a:r>
              <a:rPr lang="en-US" sz="2800" dirty="0">
                <a:latin typeface="Courier New" charset="0"/>
                <a:cs typeface="Courier New" charset="0"/>
              </a:rPr>
              <a:t>        </a:t>
            </a:r>
            <a:r>
              <a:rPr lang="en-US" sz="2800" dirty="0" err="1">
                <a:latin typeface="Courier New" charset="0"/>
                <a:cs typeface="Courier New" charset="0"/>
              </a:rPr>
              <a:t>put_record</a:t>
            </a:r>
            <a:r>
              <a:rPr lang="en-US" sz="2800" dirty="0">
                <a:latin typeface="Courier New" charset="0"/>
                <a:cs typeface="Courier New" charset="0"/>
              </a:rPr>
              <a:t>(</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a:t>
            </a:r>
          </a:p>
          <a:p>
            <a:endParaRPr lang="en-US" dirty="0"/>
          </a:p>
        </p:txBody>
      </p:sp>
      <p:pic>
        <p:nvPicPr>
          <p:cNvPr id="4" name="Picture 3"/>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700766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2209800" y="381000"/>
            <a:ext cx="7696200" cy="685800"/>
          </a:xfrm>
        </p:spPr>
        <p:txBody>
          <a:bodyPr/>
          <a:lstStyle/>
          <a:p>
            <a:r>
              <a:rPr lang="en-US" dirty="0">
                <a:latin typeface="+mj-lt"/>
              </a:rPr>
              <a:t>The Relocatable Object </a:t>
            </a:r>
            <a:r>
              <a:rPr lang="en-US" dirty="0" smtClean="0">
                <a:latin typeface="+mj-lt"/>
              </a:rPr>
              <a:t>Module</a:t>
            </a:r>
            <a:endParaRPr lang="en-US" dirty="0">
              <a:latin typeface="+mj-lt"/>
            </a:endParaRPr>
          </a:p>
        </p:txBody>
      </p:sp>
      <p:sp>
        <p:nvSpPr>
          <p:cNvPr id="809987" name="Text Box 3"/>
          <p:cNvSpPr txBox="1">
            <a:spLocks noChangeArrowheads="1"/>
          </p:cNvSpPr>
          <p:nvPr/>
        </p:nvSpPr>
        <p:spPr bwMode="auto">
          <a:xfrm>
            <a:off x="2036763" y="1219200"/>
            <a:ext cx="4867038" cy="5047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Code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p>
          <a:p>
            <a:r>
              <a:rPr lang="en-US" sz="1400" dirty="0">
                <a:latin typeface="Courier New" charset="0"/>
                <a:cs typeface="Courier New" charset="0"/>
              </a:rPr>
              <a:t>...</a:t>
            </a:r>
          </a:p>
          <a:p>
            <a:r>
              <a:rPr lang="en-US" sz="1400" dirty="0">
                <a:solidFill>
                  <a:srgbClr val="FF0000"/>
                </a:solidFill>
                <a:latin typeface="Courier New" charset="0"/>
                <a:cs typeface="Courier New" charset="0"/>
              </a:rPr>
              <a:t>0008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0220	load	=7, R1</a:t>
            </a:r>
          </a:p>
          <a:p>
            <a:r>
              <a:rPr lang="en-US" sz="1400" dirty="0">
                <a:latin typeface="Courier New" charset="0"/>
                <a:cs typeface="Courier New" charset="0"/>
              </a:rPr>
              <a:t>0224	store	R1, 0036</a:t>
            </a:r>
          </a:p>
          <a:p>
            <a:r>
              <a:rPr lang="en-US" sz="1400" dirty="0">
                <a:latin typeface="Courier New" charset="0"/>
                <a:cs typeface="Courier New" charset="0"/>
              </a:rPr>
              <a:t>0228	push	0036</a:t>
            </a:r>
          </a:p>
          <a:p>
            <a:r>
              <a:rPr lang="en-US" sz="1400" dirty="0">
                <a:latin typeface="Courier New" charset="0"/>
                <a:cs typeface="Courier New" charset="0"/>
              </a:rPr>
              <a:t>0232	call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0400	External reference table</a:t>
            </a:r>
          </a:p>
          <a:p>
            <a:r>
              <a:rPr lang="en-US" sz="1400" dirty="0">
                <a:latin typeface="Courier New" charset="0"/>
                <a:cs typeface="Courier New" charset="0"/>
              </a:rPr>
              <a:t>...</a:t>
            </a:r>
          </a:p>
          <a:p>
            <a:r>
              <a:rPr lang="en-US" sz="1400" dirty="0">
                <a:latin typeface="Courier New" charset="0"/>
                <a:cs typeface="Courier New" charset="0"/>
              </a:rPr>
              <a:t>0404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r>
              <a:rPr lang="en-US" sz="1400" dirty="0">
                <a:latin typeface="Courier New" charset="0"/>
                <a:cs typeface="Courier New" charset="0"/>
              </a:rPr>
              <a:t>	0232</a:t>
            </a:r>
          </a:p>
          <a:p>
            <a:r>
              <a:rPr lang="en-US" sz="1400" dirty="0">
                <a:latin typeface="Courier New" charset="0"/>
                <a:cs typeface="Courier New" charset="0"/>
              </a:rPr>
              <a:t>...</a:t>
            </a:r>
          </a:p>
          <a:p>
            <a:r>
              <a:rPr lang="en-US" sz="1400" dirty="0">
                <a:latin typeface="Courier New" charset="0"/>
                <a:cs typeface="Courier New" charset="0"/>
              </a:rPr>
              <a:t>0500	External definition table</a:t>
            </a:r>
          </a:p>
          <a:p>
            <a:r>
              <a:rPr lang="en-US" sz="1400" dirty="0">
                <a:latin typeface="Courier New" charset="0"/>
                <a:cs typeface="Courier New" charset="0"/>
              </a:rPr>
              <a:t>...</a:t>
            </a:r>
          </a:p>
          <a:p>
            <a:r>
              <a:rPr lang="en-US" sz="1400" dirty="0">
                <a:latin typeface="Courier New" charset="0"/>
                <a:cs typeface="Courier New" charset="0"/>
              </a:rPr>
              <a:t>0540	</a:t>
            </a:r>
            <a:r>
              <a:rPr lang="ja-JP" altLang="en-US" sz="1400" dirty="0">
                <a:latin typeface="Arial"/>
                <a:cs typeface="Courier New" charset="0"/>
              </a:rPr>
              <a:t>‘</a:t>
            </a:r>
            <a:r>
              <a:rPr lang="en-US" sz="1400" dirty="0" err="1">
                <a:latin typeface="Courier New" charset="0"/>
                <a:cs typeface="Courier New" charset="0"/>
              </a:rPr>
              <a:t>proc_a</a:t>
            </a:r>
            <a:r>
              <a:rPr lang="ja-JP" altLang="en-US" sz="1400" dirty="0">
                <a:latin typeface="Arial"/>
                <a:cs typeface="Courier New" charset="0"/>
              </a:rPr>
              <a:t>’</a:t>
            </a:r>
            <a:r>
              <a:rPr lang="en-US" sz="1400" dirty="0">
                <a:latin typeface="Courier New" charset="0"/>
                <a:cs typeface="Courier New" charset="0"/>
              </a:rPr>
              <a:t>	0008</a:t>
            </a:r>
          </a:p>
          <a:p>
            <a:r>
              <a:rPr lang="en-US" sz="1400" dirty="0">
                <a:latin typeface="Courier New" charset="0"/>
                <a:cs typeface="Courier New" charset="0"/>
              </a:rPr>
              <a:t>...</a:t>
            </a:r>
          </a:p>
          <a:p>
            <a:r>
              <a:rPr lang="en-US" sz="1400" dirty="0">
                <a:latin typeface="Courier New" charset="0"/>
                <a:cs typeface="Courier New" charset="0"/>
              </a:rPr>
              <a:t>0600	(symbol table)</a:t>
            </a:r>
          </a:p>
          <a:p>
            <a:r>
              <a:rPr lang="en-US" sz="1400" dirty="0">
                <a:latin typeface="Courier New" charset="0"/>
                <a:cs typeface="Courier New" charset="0"/>
              </a:rPr>
              <a:t>...</a:t>
            </a:r>
          </a:p>
          <a:p>
            <a:r>
              <a:rPr lang="en-US" sz="1400" dirty="0">
                <a:latin typeface="Courier New" charset="0"/>
                <a:cs typeface="Courier New" charset="0"/>
              </a:rPr>
              <a:t>0799	(last location in the code segment)</a:t>
            </a:r>
          </a:p>
        </p:txBody>
      </p:sp>
      <p:sp>
        <p:nvSpPr>
          <p:cNvPr id="809988" name="Text Box 4"/>
          <p:cNvSpPr txBox="1">
            <a:spLocks noChangeArrowheads="1"/>
          </p:cNvSpPr>
          <p:nvPr/>
        </p:nvSpPr>
        <p:spPr bwMode="auto">
          <a:xfrm>
            <a:off x="5618163" y="1666875"/>
            <a:ext cx="4867038"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Data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0036</a:t>
            </a:r>
            <a:r>
              <a:rPr lang="en-US" sz="1400" dirty="0">
                <a:latin typeface="Courier New" charset="0"/>
                <a:cs typeface="Courier New" charset="0"/>
              </a:rPr>
              <a:t>	</a:t>
            </a:r>
            <a:r>
              <a:rPr lang="en-US" sz="1400" dirty="0">
                <a:solidFill>
                  <a:srgbClr val="FF0000"/>
                </a:solidFill>
                <a:latin typeface="Courier New" charset="0"/>
                <a:cs typeface="Courier New" charset="0"/>
              </a:rPr>
              <a:t>[Space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0049	(last location in the data segment)</a:t>
            </a:r>
          </a:p>
          <a:p>
            <a:endParaRPr lang="en-US" sz="1400" dirty="0"/>
          </a:p>
        </p:txBody>
      </p:sp>
      <p:pic>
        <p:nvPicPr>
          <p:cNvPr id="5" name="Picture 4"/>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486947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990600" y="274638"/>
            <a:ext cx="10439400" cy="1763712"/>
          </a:xfrm>
        </p:spPr>
        <p:txBody>
          <a:bodyPr/>
          <a:lstStyle/>
          <a:p>
            <a:r>
              <a:rPr lang="en-US" dirty="0">
                <a:latin typeface="+mj-lt"/>
              </a:rPr>
              <a:t>The Absolute </a:t>
            </a:r>
            <a:r>
              <a:rPr lang="en-US" dirty="0" smtClean="0">
                <a:latin typeface="+mj-lt"/>
              </a:rPr>
              <a:t>Program</a:t>
            </a:r>
            <a:br>
              <a:rPr lang="en-US" dirty="0" smtClean="0">
                <a:latin typeface="+mj-lt"/>
              </a:rPr>
            </a:br>
            <a:r>
              <a:rPr lang="en-US" sz="3200" dirty="0">
                <a:solidFill>
                  <a:schemeClr val="tx1"/>
                </a:solidFill>
              </a:rPr>
              <a:t>After the </a:t>
            </a:r>
            <a:r>
              <a:rPr lang="en-US" sz="3200" dirty="0">
                <a:solidFill>
                  <a:srgbClr val="FF0000"/>
                </a:solidFill>
              </a:rPr>
              <a:t>link editor combines</a:t>
            </a:r>
            <a:r>
              <a:rPr lang="en-US" sz="3200" dirty="0">
                <a:solidFill>
                  <a:schemeClr val="tx1"/>
                </a:solidFill>
              </a:rPr>
              <a:t> relocatable modules</a:t>
            </a:r>
            <a:endParaRPr lang="en-US" sz="3200" dirty="0">
              <a:solidFill>
                <a:schemeClr val="tx1"/>
              </a:solidFill>
              <a:latin typeface="+mj-lt"/>
            </a:endParaRPr>
          </a:p>
        </p:txBody>
      </p:sp>
      <p:sp>
        <p:nvSpPr>
          <p:cNvPr id="811011" name="Text Box 3"/>
          <p:cNvSpPr txBox="1">
            <a:spLocks noChangeArrowheads="1"/>
          </p:cNvSpPr>
          <p:nvPr/>
        </p:nvSpPr>
        <p:spPr bwMode="auto">
          <a:xfrm>
            <a:off x="1981200" y="2038351"/>
            <a:ext cx="4867038" cy="4185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Code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1008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1220	load	=7, R1</a:t>
            </a:r>
          </a:p>
          <a:p>
            <a:r>
              <a:rPr lang="en-US" sz="1400" dirty="0">
                <a:latin typeface="Courier New" charset="0"/>
                <a:cs typeface="Courier New" charset="0"/>
              </a:rPr>
              <a:t>1224	store	R1, </a:t>
            </a:r>
            <a:r>
              <a:rPr lang="en-US" sz="1400" dirty="0">
                <a:solidFill>
                  <a:srgbClr val="FF0000"/>
                </a:solidFill>
                <a:latin typeface="Courier New" charset="0"/>
                <a:cs typeface="Courier New" charset="0"/>
              </a:rPr>
              <a:t>0136</a:t>
            </a:r>
          </a:p>
          <a:p>
            <a:r>
              <a:rPr lang="en-US" sz="1400" dirty="0">
                <a:latin typeface="Courier New" charset="0"/>
                <a:cs typeface="Courier New" charset="0"/>
              </a:rPr>
              <a:t>1228	push	1036</a:t>
            </a:r>
          </a:p>
          <a:p>
            <a:r>
              <a:rPr lang="en-US" sz="1400" dirty="0">
                <a:latin typeface="Courier New" charset="0"/>
                <a:cs typeface="Courier New" charset="0"/>
              </a:rPr>
              <a:t>1232	call	2334</a:t>
            </a:r>
          </a:p>
          <a:p>
            <a:r>
              <a:rPr lang="en-US" sz="1400" dirty="0">
                <a:latin typeface="Courier New" charset="0"/>
                <a:cs typeface="Courier New" charset="0"/>
              </a:rPr>
              <a:t>...</a:t>
            </a:r>
          </a:p>
          <a:p>
            <a:r>
              <a:rPr lang="en-US" sz="1400" dirty="0">
                <a:latin typeface="Courier New" charset="0"/>
                <a:cs typeface="Courier New" charset="0"/>
              </a:rPr>
              <a:t>1399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2334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2670	(optional symbol table)</a:t>
            </a:r>
          </a:p>
          <a:p>
            <a:r>
              <a:rPr lang="en-US" sz="1400" dirty="0">
                <a:latin typeface="Courier New" charset="0"/>
                <a:cs typeface="Courier New" charset="0"/>
              </a:rPr>
              <a:t>...</a:t>
            </a:r>
          </a:p>
          <a:p>
            <a:r>
              <a:rPr lang="en-US" sz="1400" dirty="0">
                <a:latin typeface="Courier New" charset="0"/>
                <a:cs typeface="Courier New" charset="0"/>
              </a:rPr>
              <a:t>2999	(last location in the code segment)</a:t>
            </a:r>
          </a:p>
        </p:txBody>
      </p:sp>
      <p:sp>
        <p:nvSpPr>
          <p:cNvPr id="811012" name="Text Box 4"/>
          <p:cNvSpPr txBox="1">
            <a:spLocks noChangeArrowheads="1"/>
          </p:cNvSpPr>
          <p:nvPr/>
        </p:nvSpPr>
        <p:spPr bwMode="auto">
          <a:xfrm>
            <a:off x="5638800" y="2286000"/>
            <a:ext cx="4867038" cy="1600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Data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1000	(last location in the data segment)</a:t>
            </a:r>
            <a:endParaRPr lang="en-US" sz="1400" dirty="0"/>
          </a:p>
        </p:txBody>
      </p:sp>
      <p:sp>
        <p:nvSpPr>
          <p:cNvPr id="2" name="TextBox 1"/>
          <p:cNvSpPr txBox="1"/>
          <p:nvPr/>
        </p:nvSpPr>
        <p:spPr>
          <a:xfrm>
            <a:off x="5711429" y="4267201"/>
            <a:ext cx="4675981" cy="1200329"/>
          </a:xfrm>
          <a:prstGeom prst="rect">
            <a:avLst/>
          </a:prstGeom>
          <a:noFill/>
        </p:spPr>
        <p:txBody>
          <a:bodyPr wrap="square" rtlCol="0">
            <a:spAutoFit/>
          </a:bodyPr>
          <a:lstStyle/>
          <a:p>
            <a:r>
              <a:rPr lang="en-US" sz="2400" dirty="0" smtClean="0">
                <a:solidFill>
                  <a:srgbClr val="FF0000"/>
                </a:solidFill>
                <a:latin typeface="Calibri"/>
                <a:cs typeface="Calibri"/>
              </a:rPr>
              <a:t>Question:</a:t>
            </a:r>
            <a:r>
              <a:rPr lang="en-US" sz="2400" dirty="0" smtClean="0">
                <a:latin typeface="Calibri"/>
                <a:cs typeface="Calibri"/>
              </a:rPr>
              <a:t> </a:t>
            </a:r>
            <a:r>
              <a:rPr lang="en-US" sz="2400" dirty="0">
                <a:latin typeface="Calibri"/>
                <a:cs typeface="Calibri"/>
              </a:rPr>
              <a:t>What is the difference </a:t>
            </a:r>
          </a:p>
          <a:p>
            <a:r>
              <a:rPr lang="en-US" sz="2400" dirty="0" smtClean="0">
                <a:latin typeface="Calibri"/>
                <a:cs typeface="Calibri"/>
              </a:rPr>
              <a:t>between an </a:t>
            </a:r>
            <a:r>
              <a:rPr lang="en-US" sz="2400" dirty="0">
                <a:latin typeface="Calibri"/>
                <a:cs typeface="Calibri"/>
              </a:rPr>
              <a:t>absolute program and </a:t>
            </a:r>
            <a:r>
              <a:rPr lang="en-US" sz="2400" dirty="0" err="1" smtClean="0">
                <a:latin typeface="Calibri"/>
                <a:cs typeface="Calibri"/>
              </a:rPr>
              <a:t>relocatable</a:t>
            </a:r>
            <a:r>
              <a:rPr lang="en-US" sz="2400" dirty="0" smtClean="0">
                <a:latin typeface="Calibri"/>
                <a:cs typeface="Calibri"/>
              </a:rPr>
              <a:t> </a:t>
            </a:r>
            <a:r>
              <a:rPr lang="en-US" sz="2400" dirty="0">
                <a:latin typeface="Calibri"/>
                <a:cs typeface="Calibri"/>
              </a:rPr>
              <a:t>object </a:t>
            </a:r>
            <a:r>
              <a:rPr lang="en-US" sz="2400" dirty="0" smtClean="0">
                <a:latin typeface="Calibri"/>
                <a:cs typeface="Calibri"/>
              </a:rPr>
              <a:t>modules?</a:t>
            </a:r>
            <a:endParaRPr lang="en-US" sz="2400" dirty="0">
              <a:latin typeface="Calibri"/>
              <a:cs typeface="Calibri"/>
            </a:endParaRPr>
          </a:p>
        </p:txBody>
      </p:sp>
      <p:sp>
        <p:nvSpPr>
          <p:cNvPr id="3" name="Rectangle 2"/>
          <p:cNvSpPr/>
          <p:nvPr/>
        </p:nvSpPr>
        <p:spPr>
          <a:xfrm>
            <a:off x="2895600" y="2713121"/>
            <a:ext cx="18288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3124200"/>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46820" y="3171125"/>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0591800" y="5537071"/>
            <a:ext cx="1371600" cy="1162594"/>
          </a:xfrm>
          <a:prstGeom prst="rect">
            <a:avLst/>
          </a:prstGeom>
        </p:spPr>
      </p:pic>
      <p:sp>
        <p:nvSpPr>
          <p:cNvPr id="10" name="Rectangle 9"/>
          <p:cNvSpPr/>
          <p:nvPr/>
        </p:nvSpPr>
        <p:spPr>
          <a:xfrm>
            <a:off x="4267200" y="3772138"/>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9291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2057400" y="228600"/>
            <a:ext cx="8229600" cy="685800"/>
          </a:xfrm>
        </p:spPr>
        <p:txBody>
          <a:bodyPr/>
          <a:lstStyle/>
          <a:p>
            <a:r>
              <a:rPr lang="en-US" sz="4000" dirty="0">
                <a:latin typeface="+mj-lt"/>
              </a:rPr>
              <a:t>The Program Loaded at Location 4000</a:t>
            </a:r>
          </a:p>
        </p:txBody>
      </p:sp>
      <p:sp>
        <p:nvSpPr>
          <p:cNvPr id="812035" name="Text Box 3"/>
          <p:cNvSpPr txBox="1">
            <a:spLocks noChangeArrowheads="1"/>
          </p:cNvSpPr>
          <p:nvPr/>
        </p:nvSpPr>
        <p:spPr bwMode="auto">
          <a:xfrm>
            <a:off x="2971801" y="914400"/>
            <a:ext cx="4974439"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Relative</a:t>
            </a:r>
            <a:endParaRPr lang="en-US" sz="1400" dirty="0">
              <a:latin typeface="Courier New" charset="0"/>
              <a:cs typeface="Courier New" charset="0"/>
            </a:endParaRPr>
          </a:p>
          <a:p>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process</a:t>
            </a:r>
            <a:r>
              <a:rPr lang="ja-JP" altLang="en-US" sz="1400" dirty="0">
                <a:solidFill>
                  <a:srgbClr val="FF0000"/>
                </a:solidFill>
                <a:latin typeface="Arial"/>
                <a:cs typeface="Courier New" charset="0"/>
              </a:rPr>
              <a:t>’</a:t>
            </a:r>
            <a:r>
              <a:rPr lang="en-US" sz="1400" dirty="0">
                <a:solidFill>
                  <a:srgbClr val="FF0000"/>
                </a:solidFill>
                <a:latin typeface="Courier New" charset="0"/>
                <a:cs typeface="Courier New" charset="0"/>
              </a:rPr>
              <a:t>s programs</a:t>
            </a:r>
            <a:r>
              <a:rPr lang="en-US" sz="1400" dirty="0">
                <a:latin typeface="Courier New" charset="0"/>
                <a:cs typeface="Courier New" charset="0"/>
              </a:rPr>
              <a:t>)</a:t>
            </a:r>
          </a:p>
          <a:p>
            <a:r>
              <a:rPr lang="en-US" sz="1400" dirty="0">
                <a:latin typeface="Courier New" charset="0"/>
                <a:cs typeface="Courier New" charset="0"/>
              </a:rPr>
              <a:t>4000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5008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5036	[Space for </a:t>
            </a:r>
            <a:r>
              <a:rPr lang="en-US" sz="1400" dirty="0" err="1">
                <a:latin typeface="Courier New" charset="0"/>
                <a:cs typeface="Courier New" charset="0"/>
              </a:rPr>
              <a:t>gVar</a:t>
            </a:r>
            <a:r>
              <a:rPr lang="en-US" sz="1400" dirty="0">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5220	load	=7, R1</a:t>
            </a:r>
          </a:p>
          <a:p>
            <a:r>
              <a:rPr lang="en-US" sz="1400" dirty="0">
                <a:latin typeface="Courier New" charset="0"/>
                <a:cs typeface="Courier New" charset="0"/>
              </a:rPr>
              <a:t>5224	store	R1, 7136</a:t>
            </a:r>
          </a:p>
          <a:p>
            <a:r>
              <a:rPr lang="en-US" sz="1400" dirty="0">
                <a:latin typeface="Courier New" charset="0"/>
                <a:cs typeface="Courier New" charset="0"/>
              </a:rPr>
              <a:t>5228	push	5036</a:t>
            </a:r>
          </a:p>
          <a:p>
            <a:r>
              <a:rPr lang="en-US" sz="1400" dirty="0">
                <a:latin typeface="Courier New" charset="0"/>
                <a:cs typeface="Courier New" charset="0"/>
              </a:rPr>
              <a:t>5232	call	6334</a:t>
            </a:r>
          </a:p>
          <a:p>
            <a:r>
              <a:rPr lang="en-US" sz="1400" dirty="0">
                <a:latin typeface="Courier New" charset="0"/>
                <a:cs typeface="Courier New" charset="0"/>
              </a:rPr>
              <a:t>...</a:t>
            </a:r>
          </a:p>
          <a:p>
            <a:r>
              <a:rPr lang="en-US" sz="1400" dirty="0">
                <a:latin typeface="Courier New" charset="0"/>
                <a:cs typeface="Courier New" charset="0"/>
              </a:rPr>
              <a:t>5399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6334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6670	(optional symbol table)</a:t>
            </a:r>
          </a:p>
          <a:p>
            <a:r>
              <a:rPr lang="en-US" sz="1400" dirty="0">
                <a:latin typeface="Courier New" charset="0"/>
                <a:cs typeface="Courier New" charset="0"/>
              </a:rPr>
              <a:t>...</a:t>
            </a:r>
          </a:p>
          <a:p>
            <a:r>
              <a:rPr lang="en-US" sz="1400" dirty="0">
                <a:latin typeface="Courier New" charset="0"/>
                <a:cs typeface="Courier New" charset="0"/>
              </a:rPr>
              <a:t>6999	(last location in the code segment)</a:t>
            </a:r>
          </a:p>
          <a:p>
            <a:r>
              <a:rPr lang="en-US" sz="1400" dirty="0">
                <a:latin typeface="Courier New" charset="0"/>
                <a:cs typeface="Courier New" charset="0"/>
              </a:rPr>
              <a:t>7000	(first location in the data segment)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7136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8000	(Other process</a:t>
            </a:r>
            <a:r>
              <a:rPr lang="ja-JP" altLang="en-US" sz="1400" dirty="0">
                <a:latin typeface="Arial"/>
                <a:cs typeface="Courier New" charset="0"/>
              </a:rPr>
              <a:t>’</a:t>
            </a:r>
            <a:r>
              <a:rPr lang="en-US" sz="1400" dirty="0">
                <a:latin typeface="Courier New" charset="0"/>
                <a:cs typeface="Courier New" charset="0"/>
              </a:rPr>
              <a:t>s programs) </a:t>
            </a:r>
            <a:endParaRPr lang="en-US" sz="1400" dirty="0"/>
          </a:p>
        </p:txBody>
      </p:sp>
      <p:pic>
        <p:nvPicPr>
          <p:cNvPr id="4" name="Picture 3"/>
          <p:cNvPicPr>
            <a:picLocks noChangeAspect="1"/>
          </p:cNvPicPr>
          <p:nvPr/>
        </p:nvPicPr>
        <p:blipFill>
          <a:blip r:embed="rId2"/>
          <a:stretch>
            <a:fillRect/>
          </a:stretch>
        </p:blipFill>
        <p:spPr>
          <a:xfrm>
            <a:off x="10591800" y="5537071"/>
            <a:ext cx="1371600" cy="1162594"/>
          </a:xfrm>
          <a:prstGeom prst="rect">
            <a:avLst/>
          </a:prstGeom>
        </p:spPr>
      </p:pic>
      <p:sp>
        <p:nvSpPr>
          <p:cNvPr id="5" name="Rectangle 4"/>
          <p:cNvSpPr/>
          <p:nvPr/>
        </p:nvSpPr>
        <p:spPr>
          <a:xfrm>
            <a:off x="5257800" y="3048000"/>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1" y="5889768"/>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676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609600" y="76200"/>
            <a:ext cx="11277600" cy="1600200"/>
          </a:xfrm>
        </p:spPr>
        <p:txBody>
          <a:bodyPr/>
          <a:lstStyle/>
          <a:p>
            <a:pPr algn="ctr"/>
            <a:r>
              <a:rPr lang="en-US" dirty="0">
                <a:latin typeface="+mj-lt"/>
              </a:rPr>
              <a:t>Dynamic </a:t>
            </a:r>
            <a:r>
              <a:rPr lang="en-US" dirty="0" smtClean="0">
                <a:latin typeface="+mj-lt"/>
              </a:rPr>
              <a:t>Relocation </a:t>
            </a:r>
            <a:r>
              <a:rPr lang="en-US" dirty="0">
                <a:latin typeface="+mj-lt"/>
              </a:rPr>
              <a:t>using a </a:t>
            </a:r>
            <a:r>
              <a:rPr lang="en-US" dirty="0" smtClean="0">
                <a:latin typeface="+mj-lt"/>
              </a:rPr>
              <a:t>Relocation Register</a:t>
            </a:r>
            <a:endParaRPr lang="en-US" dirty="0">
              <a:latin typeface="+mj-lt"/>
            </a:endParaRPr>
          </a:p>
        </p:txBody>
      </p:sp>
      <p:pic>
        <p:nvPicPr>
          <p:cNvPr id="83763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841" t="3482" r="1089" b="3784"/>
          <a:stretch>
            <a:fillRect/>
          </a:stretch>
        </p:blipFill>
        <p:spPr bwMode="auto">
          <a:xfrm>
            <a:off x="3810000" y="1600200"/>
            <a:ext cx="4343400" cy="3193334"/>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7636" name="Rectangle 4"/>
          <p:cNvSpPr>
            <a:spLocks noChangeArrowheads="1"/>
          </p:cNvSpPr>
          <p:nvPr/>
        </p:nvSpPr>
        <p:spPr bwMode="auto">
          <a:xfrm>
            <a:off x="990600" y="4883217"/>
            <a:ext cx="10439400" cy="18223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a:spcBef>
                <a:spcPct val="20000"/>
              </a:spcBef>
              <a:buFontTx/>
              <a:buChar char="•"/>
            </a:pPr>
            <a:r>
              <a:rPr lang="en-US" sz="2000" dirty="0">
                <a:latin typeface="+mn-lt"/>
              </a:rPr>
              <a:t>Hardware device that maps </a:t>
            </a:r>
            <a:r>
              <a:rPr lang="en-US" sz="2000" dirty="0">
                <a:solidFill>
                  <a:srgbClr val="FF0000"/>
                </a:solidFill>
                <a:latin typeface="+mn-lt"/>
              </a:rPr>
              <a:t>virtual to physical address</a:t>
            </a:r>
          </a:p>
          <a:p>
            <a:pPr marL="342900" indent="-342900">
              <a:spcBef>
                <a:spcPct val="20000"/>
              </a:spcBef>
              <a:buFontTx/>
              <a:buChar char="•"/>
            </a:pPr>
            <a:r>
              <a:rPr lang="en-US" sz="2000" dirty="0">
                <a:latin typeface="+mn-lt"/>
              </a:rPr>
              <a:t>The value in the relocation register is added to every address generated by a user process at the time it is sent to memory</a:t>
            </a:r>
          </a:p>
          <a:p>
            <a:pPr marL="342900" indent="-342900">
              <a:spcBef>
                <a:spcPct val="20000"/>
              </a:spcBef>
              <a:buFontTx/>
              <a:buChar char="•"/>
            </a:pPr>
            <a:r>
              <a:rPr lang="en-US" sz="2000" dirty="0">
                <a:latin typeface="+mn-lt"/>
              </a:rPr>
              <a:t>The </a:t>
            </a:r>
            <a:r>
              <a:rPr lang="en-US" sz="2000" dirty="0">
                <a:solidFill>
                  <a:srgbClr val="FF0000"/>
                </a:solidFill>
                <a:latin typeface="+mn-lt"/>
              </a:rPr>
              <a:t>user program </a:t>
            </a:r>
            <a:r>
              <a:rPr lang="en-US" sz="2000" dirty="0">
                <a:latin typeface="+mn-lt"/>
              </a:rPr>
              <a:t>deals with </a:t>
            </a:r>
            <a:r>
              <a:rPr lang="en-US" sz="2000" i="1" dirty="0">
                <a:solidFill>
                  <a:srgbClr val="FF0000"/>
                </a:solidFill>
                <a:latin typeface="+mn-lt"/>
              </a:rPr>
              <a:t>logical</a:t>
            </a:r>
            <a:r>
              <a:rPr lang="en-US" sz="2000" dirty="0">
                <a:solidFill>
                  <a:srgbClr val="FF0000"/>
                </a:solidFill>
                <a:latin typeface="+mn-lt"/>
              </a:rPr>
              <a:t> addresses</a:t>
            </a:r>
            <a:r>
              <a:rPr lang="en-US" sz="2000" dirty="0">
                <a:latin typeface="+mn-lt"/>
              </a:rPr>
              <a:t>; it never sees the </a:t>
            </a:r>
            <a:r>
              <a:rPr lang="en-US" sz="2000" i="1" dirty="0">
                <a:latin typeface="+mn-lt"/>
              </a:rPr>
              <a:t>real</a:t>
            </a:r>
            <a:r>
              <a:rPr lang="en-US" sz="2000" dirty="0">
                <a:latin typeface="+mn-lt"/>
              </a:rPr>
              <a:t> physical addresses</a:t>
            </a:r>
          </a:p>
        </p:txBody>
      </p:sp>
      <p:pic>
        <p:nvPicPr>
          <p:cNvPr id="5" name="Picture 4"/>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7561583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Static Memory Partitioning</a:t>
            </a:r>
          </a:p>
        </p:txBody>
      </p:sp>
      <p:sp>
        <p:nvSpPr>
          <p:cNvPr id="3" name="Content Placeholder 2"/>
          <p:cNvSpPr>
            <a:spLocks noGrp="1"/>
          </p:cNvSpPr>
          <p:nvPr>
            <p:ph idx="4294967295"/>
          </p:nvPr>
        </p:nvSpPr>
        <p:spPr>
          <a:xfrm>
            <a:off x="7467600" y="2590800"/>
            <a:ext cx="3962400" cy="2667000"/>
          </a:xfrm>
        </p:spPr>
        <p:txBody>
          <a:bodyPr/>
          <a:lstStyle/>
          <a:p>
            <a:pPr marL="0" lvl="4" indent="-288925">
              <a:buClr>
                <a:schemeClr val="accent1">
                  <a:lumMod val="75000"/>
                </a:schemeClr>
              </a:buClr>
              <a:buFont typeface="Wingdings" charset="2"/>
              <a:buChar char="§"/>
            </a:pPr>
            <a:r>
              <a:rPr lang="en-NZ" dirty="0" smtClean="0"/>
              <a:t>Used in several variations in some now-obsolete operating systems</a:t>
            </a:r>
          </a:p>
          <a:p>
            <a:pPr marL="0" lvl="4" indent="-288925">
              <a:buClr>
                <a:schemeClr val="accent1">
                  <a:lumMod val="75000"/>
                </a:schemeClr>
              </a:buClr>
              <a:buFont typeface="Wingdings" charset="2"/>
              <a:buChar char="§"/>
            </a:pPr>
            <a:endParaRPr lang="en-NZ" dirty="0" smtClean="0"/>
          </a:p>
          <a:p>
            <a:pPr marL="0" lvl="4" indent="-288925">
              <a:buClr>
                <a:schemeClr val="accent1">
                  <a:lumMod val="75000"/>
                </a:schemeClr>
              </a:buClr>
              <a:buFont typeface="Wingdings" charset="2"/>
              <a:buChar char="§"/>
            </a:pPr>
            <a:r>
              <a:rPr lang="en-NZ" dirty="0" smtClean="0"/>
              <a:t>Does not involve virtual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
        <p:nvSpPr>
          <p:cNvPr id="6" name="Rectangle 2"/>
          <p:cNvSpPr>
            <a:spLocks noChangeArrowheads="1"/>
          </p:cNvSpPr>
          <p:nvPr/>
        </p:nvSpPr>
        <p:spPr bwMode="auto">
          <a:xfrm>
            <a:off x="5486400"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4"/>
          <p:cNvSpPr>
            <a:spLocks noChangeArrowheads="1"/>
          </p:cNvSpPr>
          <p:nvPr/>
        </p:nvSpPr>
        <p:spPr bwMode="auto">
          <a:xfrm>
            <a:off x="5486400"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Operating</a:t>
            </a:r>
          </a:p>
          <a:p>
            <a:pPr algn="ctr" eaLnBrk="0" hangingPunct="0"/>
            <a:r>
              <a:rPr lang="en-US" dirty="0"/>
              <a:t>System</a:t>
            </a:r>
          </a:p>
        </p:txBody>
      </p:sp>
      <p:sp>
        <p:nvSpPr>
          <p:cNvPr id="9" name="Rectangle 5"/>
          <p:cNvSpPr>
            <a:spLocks noChangeArrowheads="1"/>
          </p:cNvSpPr>
          <p:nvPr/>
        </p:nvSpPr>
        <p:spPr bwMode="auto">
          <a:xfrm>
            <a:off x="5486400" y="3124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3</a:t>
            </a:r>
          </a:p>
        </p:txBody>
      </p:sp>
      <p:sp>
        <p:nvSpPr>
          <p:cNvPr id="10" name="Rectangle 6"/>
          <p:cNvSpPr>
            <a:spLocks noChangeArrowheads="1"/>
          </p:cNvSpPr>
          <p:nvPr/>
        </p:nvSpPr>
        <p:spPr bwMode="auto">
          <a:xfrm>
            <a:off x="5486400" y="3810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0</a:t>
            </a:r>
          </a:p>
        </p:txBody>
      </p:sp>
      <p:sp>
        <p:nvSpPr>
          <p:cNvPr id="11" name="Rectangle 7"/>
          <p:cNvSpPr>
            <a:spLocks noChangeArrowheads="1"/>
          </p:cNvSpPr>
          <p:nvPr/>
        </p:nvSpPr>
        <p:spPr bwMode="auto">
          <a:xfrm>
            <a:off x="5486400" y="4495800"/>
            <a:ext cx="16764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2</a:t>
            </a:r>
          </a:p>
        </p:txBody>
      </p:sp>
      <p:sp>
        <p:nvSpPr>
          <p:cNvPr id="12" name="Rectangle 8"/>
          <p:cNvSpPr>
            <a:spLocks noChangeArrowheads="1"/>
          </p:cNvSpPr>
          <p:nvPr/>
        </p:nvSpPr>
        <p:spPr bwMode="auto">
          <a:xfrm>
            <a:off x="5486400" y="5791200"/>
            <a:ext cx="1676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1</a:t>
            </a:r>
          </a:p>
        </p:txBody>
      </p:sp>
      <p:sp>
        <p:nvSpPr>
          <p:cNvPr id="13" name="Rectangle 9"/>
          <p:cNvSpPr>
            <a:spLocks noChangeArrowheads="1"/>
          </p:cNvSpPr>
          <p:nvPr/>
        </p:nvSpPr>
        <p:spPr bwMode="auto">
          <a:xfrm>
            <a:off x="2438400" y="2209800"/>
            <a:ext cx="4572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0"/>
          <p:cNvSpPr txBox="1">
            <a:spLocks noChangeArrowheads="1"/>
          </p:cNvSpPr>
          <p:nvPr/>
        </p:nvSpPr>
        <p:spPr bwMode="auto">
          <a:xfrm>
            <a:off x="2955926" y="2098675"/>
            <a:ext cx="97975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Unused</a:t>
            </a:r>
          </a:p>
        </p:txBody>
      </p:sp>
      <p:sp>
        <p:nvSpPr>
          <p:cNvPr id="15" name="Rectangle 11"/>
          <p:cNvSpPr>
            <a:spLocks noChangeArrowheads="1"/>
          </p:cNvSpPr>
          <p:nvPr/>
        </p:nvSpPr>
        <p:spPr bwMode="auto">
          <a:xfrm>
            <a:off x="2438400" y="2667000"/>
            <a:ext cx="457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Text Box 12"/>
          <p:cNvSpPr txBox="1">
            <a:spLocks noChangeArrowheads="1"/>
          </p:cNvSpPr>
          <p:nvPr/>
        </p:nvSpPr>
        <p:spPr bwMode="auto">
          <a:xfrm>
            <a:off x="2955926" y="2555875"/>
            <a:ext cx="85151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In Use</a:t>
            </a:r>
          </a:p>
        </p:txBody>
      </p:sp>
      <p:sp>
        <p:nvSpPr>
          <p:cNvPr id="17" name="Text Box 13"/>
          <p:cNvSpPr txBox="1">
            <a:spLocks noChangeArrowheads="1"/>
          </p:cNvSpPr>
          <p:nvPr/>
        </p:nvSpPr>
        <p:spPr bwMode="auto">
          <a:xfrm>
            <a:off x="1905001" y="4343401"/>
            <a:ext cx="344487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u="sng" dirty="0">
                <a:latin typeface="+mj-lt"/>
              </a:rPr>
              <a:t>Issue</a:t>
            </a:r>
            <a:r>
              <a:rPr lang="en-US" sz="2000" dirty="0">
                <a:latin typeface="+mj-lt"/>
              </a:rPr>
              <a:t>: </a:t>
            </a:r>
          </a:p>
          <a:p>
            <a:pPr eaLnBrk="0" hangingPunct="0"/>
            <a:r>
              <a:rPr lang="en-US" sz="2000" dirty="0">
                <a:latin typeface="+mj-lt"/>
              </a:rPr>
              <a:t>Need a mechanism/policy for loading p</a:t>
            </a:r>
            <a:r>
              <a:rPr lang="en-US" sz="2000" baseline="-25000" dirty="0">
                <a:latin typeface="+mj-lt"/>
              </a:rPr>
              <a:t>i</a:t>
            </a:r>
            <a:r>
              <a:rPr lang="ja-JP" altLang="en-US" sz="2000" dirty="0">
                <a:latin typeface="+mj-lt"/>
              </a:rPr>
              <a:t>’</a:t>
            </a:r>
            <a:r>
              <a:rPr lang="en-US" sz="2000" dirty="0">
                <a:latin typeface="+mj-lt"/>
              </a:rPr>
              <a:t>s address space into primary memory </a:t>
            </a:r>
          </a:p>
        </p:txBody>
      </p:sp>
      <p:sp>
        <p:nvSpPr>
          <p:cNvPr id="18" name="Rectangle 14"/>
          <p:cNvSpPr>
            <a:spLocks noChangeArrowheads="1"/>
          </p:cNvSpPr>
          <p:nvPr/>
        </p:nvSpPr>
        <p:spPr bwMode="auto">
          <a:xfrm>
            <a:off x="2133600" y="3505200"/>
            <a:ext cx="16764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solidFill>
                  <a:schemeClr val="bg1"/>
                </a:solidFill>
              </a:rPr>
              <a:t>p</a:t>
            </a:r>
            <a:r>
              <a:rPr lang="en-US" baseline="-25000" dirty="0">
                <a:solidFill>
                  <a:schemeClr val="bg1"/>
                </a:solidFill>
              </a:rPr>
              <a:t>i</a:t>
            </a:r>
          </a:p>
        </p:txBody>
      </p:sp>
      <p:pic>
        <p:nvPicPr>
          <p:cNvPr id="19" name="Picture 18"/>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534223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5659</TotalTime>
  <Words>1511</Words>
  <Application>Microsoft Macintosh PowerPoint</Application>
  <PresentationFormat>Widescreen</PresentationFormat>
  <Paragraphs>340</Paragraphs>
  <Slides>18</Slides>
  <Notes>11</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Calibri</vt:lpstr>
      <vt:lpstr>Courier New</vt:lpstr>
      <vt:lpstr>Helvetica</vt:lpstr>
      <vt:lpstr>MS PGothic</vt:lpstr>
      <vt:lpstr>ＭＳ Ｐゴシック</vt:lpstr>
      <vt:lpstr>SimSun</vt:lpstr>
      <vt:lpstr>Times</vt:lpstr>
      <vt:lpstr>Times New Roman</vt:lpstr>
      <vt:lpstr>Wingdings</vt:lpstr>
      <vt:lpstr>Arial</vt:lpstr>
      <vt:lpstr>5_Office Theme</vt:lpstr>
      <vt:lpstr>COMP 3500  Introduction to Operating Systems   Memory Management: Part 1 (cont.)</vt:lpstr>
      <vt:lpstr>Address Space vs. Primary Memory</vt:lpstr>
      <vt:lpstr>PowerPoint Presentation</vt:lpstr>
      <vt:lpstr>A Sample Code Segment</vt:lpstr>
      <vt:lpstr>The Relocatable Object Module</vt:lpstr>
      <vt:lpstr>The Absolute Program After the link editor combines relocatable modules</vt:lpstr>
      <vt:lpstr>The Program Loaded at Location 4000</vt:lpstr>
      <vt:lpstr>Dynamic Relocation using a Relocation Register</vt:lpstr>
      <vt:lpstr>Static Memory Partitioning</vt:lpstr>
      <vt:lpstr>Static Memory Allocation</vt:lpstr>
      <vt:lpstr>Fixed-Partition Memory Mechanism</vt:lpstr>
      <vt:lpstr>PowerPoint Presentation</vt:lpstr>
      <vt:lpstr>PowerPoint Presentation</vt:lpstr>
      <vt:lpstr>PowerPoint Presentation</vt:lpstr>
      <vt:lpstr>PowerPoint Presentation</vt:lpstr>
      <vt:lpstr>Exercise 4 (Plickers): Which one of the following statements about static memory management is incorrect? </vt:lpstr>
      <vt:lpstr>Frame vs. Page vs. Segment</vt:lpstr>
      <vt:lpstr>Summary</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431</cp:revision>
  <dcterms:created xsi:type="dcterms:W3CDTF">2006-08-16T00:00:00Z</dcterms:created>
  <dcterms:modified xsi:type="dcterms:W3CDTF">2017-03-27T16:55:44Z</dcterms:modified>
</cp:coreProperties>
</file>