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5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23"/>
  </p:notesMasterIdLst>
  <p:sldIdLst>
    <p:sldId id="432" r:id="rId2"/>
    <p:sldId id="457" r:id="rId3"/>
    <p:sldId id="442" r:id="rId4"/>
    <p:sldId id="443" r:id="rId5"/>
    <p:sldId id="444" r:id="rId6"/>
    <p:sldId id="458" r:id="rId7"/>
    <p:sldId id="463" r:id="rId8"/>
    <p:sldId id="464" r:id="rId9"/>
    <p:sldId id="465" r:id="rId10"/>
    <p:sldId id="466" r:id="rId11"/>
    <p:sldId id="467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60" r:id="rId20"/>
    <p:sldId id="461" r:id="rId21"/>
    <p:sldId id="462" r:id="rId22"/>
  </p:sldIdLst>
  <p:sldSz cx="12192000" cy="6858000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5pPr>
    <a:lvl6pPr marL="2286000" algn="l" defTabSz="914400" rtl="0" eaLnBrk="1" latinLnBrk="0" hangingPunct="1"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6pPr>
    <a:lvl7pPr marL="2743200" algn="l" defTabSz="914400" rtl="0" eaLnBrk="1" latinLnBrk="0" hangingPunct="1"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7pPr>
    <a:lvl8pPr marL="3200400" algn="l" defTabSz="914400" rtl="0" eaLnBrk="1" latinLnBrk="0" hangingPunct="1"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8pPr>
    <a:lvl9pPr marL="3657600" algn="l" defTabSz="914400" rtl="0" eaLnBrk="1" latinLnBrk="0" hangingPunct="1"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741"/>
    <p:restoredTop sz="55405"/>
  </p:normalViewPr>
  <p:slideViewPr>
    <p:cSldViewPr>
      <p:cViewPr varScale="1">
        <p:scale>
          <a:sx n="60" d="100"/>
          <a:sy n="60" d="100"/>
        </p:scale>
        <p:origin x="200" y="13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4" Type="http://schemas.openxmlformats.org/officeDocument/2006/relationships/chartUserShapes" Target="../drawings/drawing1.xml"/><Relationship Id="rId1" Type="http://schemas.microsoft.com/office/2011/relationships/chartStyle" Target="style5.xml"/><Relationship Id="rId2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4" Type="http://schemas.openxmlformats.org/officeDocument/2006/relationships/chartUserShapes" Target="../drawings/drawing2.xml"/><Relationship Id="rId1" Type="http://schemas.microsoft.com/office/2011/relationships/chartStyle" Target="style6.xml"/><Relationship Id="rId2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Number of Students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&gt;=90</c:v>
                </c:pt>
                <c:pt idx="1">
                  <c:v>&gt;=80</c:v>
                </c:pt>
                <c:pt idx="2">
                  <c:v>&gt;=70</c:v>
                </c:pt>
                <c:pt idx="3">
                  <c:v>&gt;=60</c:v>
                </c:pt>
                <c:pt idx="4">
                  <c:v>&gt;=50</c:v>
                </c:pt>
                <c:pt idx="5">
                  <c:v>&lt;50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5.0</c:v>
                </c:pt>
                <c:pt idx="1">
                  <c:v>10.0</c:v>
                </c:pt>
                <c:pt idx="2">
                  <c:v>16.0</c:v>
                </c:pt>
                <c:pt idx="3">
                  <c:v>11.0</c:v>
                </c:pt>
                <c:pt idx="4">
                  <c:v>9.0</c:v>
                </c:pt>
                <c:pt idx="5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FE-4326-94F3-0436124E9F5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819612016"/>
        <c:axId val="1819614336"/>
      </c:barChart>
      <c:catAx>
        <c:axId val="181961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614336"/>
        <c:crosses val="autoZero"/>
        <c:auto val="1"/>
        <c:lblAlgn val="ctr"/>
        <c:lblOffset val="100"/>
        <c:noMultiLvlLbl val="0"/>
      </c:catAx>
      <c:valAx>
        <c:axId val="1819614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1961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0"/>
          <c:w val="0.974537037037037"/>
          <c:h val="0.9001029894512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Spring'17(64)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&gt;=90</c:v>
                </c:pt>
                <c:pt idx="1">
                  <c:v>&gt;=80</c:v>
                </c:pt>
                <c:pt idx="2">
                  <c:v>&gt;=70</c:v>
                </c:pt>
                <c:pt idx="3">
                  <c:v>&gt;=60</c:v>
                </c:pt>
                <c:pt idx="4">
                  <c:v>&gt;=50</c:v>
                </c:pt>
                <c:pt idx="5">
                  <c:v>&lt;50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5.0</c:v>
                </c:pt>
                <c:pt idx="1">
                  <c:v>10.0</c:v>
                </c:pt>
                <c:pt idx="2">
                  <c:v>13.0</c:v>
                </c:pt>
                <c:pt idx="3">
                  <c:v>16.0</c:v>
                </c:pt>
                <c:pt idx="4">
                  <c:v>15.0</c:v>
                </c:pt>
                <c:pt idx="5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FE-4326-94F3-0436124E9F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Fall'16 (53)</c:v>
                </c:pt>
              </c:strCache>
            </c:strRef>
          </c:tx>
          <c:spPr>
            <a:gradFill>
              <a:gsLst>
                <a:gs pos="0">
                  <a:schemeClr val="accent2"/>
                </a:gs>
                <a:gs pos="100000">
                  <a:schemeClr val="accent2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lt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&gt;=90</c:v>
                </c:pt>
                <c:pt idx="1">
                  <c:v>&gt;=80</c:v>
                </c:pt>
                <c:pt idx="2">
                  <c:v>&gt;=70</c:v>
                </c:pt>
                <c:pt idx="3">
                  <c:v>&gt;=60</c:v>
                </c:pt>
                <c:pt idx="4">
                  <c:v>&gt;=50</c:v>
                </c:pt>
                <c:pt idx="5">
                  <c:v>&lt;50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4.0</c:v>
                </c:pt>
                <c:pt idx="1">
                  <c:v>10.0</c:v>
                </c:pt>
                <c:pt idx="2">
                  <c:v>18.0</c:v>
                </c:pt>
                <c:pt idx="3">
                  <c:v>11.0</c:v>
                </c:pt>
                <c:pt idx="4">
                  <c:v>6.0</c:v>
                </c:pt>
                <c:pt idx="5">
                  <c:v>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E11-40A9-B04F-6AB58F7A18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Fall15 (57)</c:v>
                </c:pt>
              </c:strCache>
            </c:strRef>
          </c:tx>
          <c:spPr>
            <a:gradFill>
              <a:gsLst>
                <a:gs pos="0">
                  <a:schemeClr val="accent3"/>
                </a:gs>
                <a:gs pos="100000">
                  <a:schemeClr val="accent3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lt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&gt;=90</c:v>
                </c:pt>
                <c:pt idx="1">
                  <c:v>&gt;=80</c:v>
                </c:pt>
                <c:pt idx="2">
                  <c:v>&gt;=70</c:v>
                </c:pt>
                <c:pt idx="3">
                  <c:v>&gt;=60</c:v>
                </c:pt>
                <c:pt idx="4">
                  <c:v>&gt;=50</c:v>
                </c:pt>
                <c:pt idx="5">
                  <c:v>&lt;50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12.0</c:v>
                </c:pt>
                <c:pt idx="1">
                  <c:v>12.0</c:v>
                </c:pt>
                <c:pt idx="2">
                  <c:v>20.0</c:v>
                </c:pt>
                <c:pt idx="3">
                  <c:v>7.0</c:v>
                </c:pt>
                <c:pt idx="4">
                  <c:v>4.0</c:v>
                </c:pt>
                <c:pt idx="5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E11-40A9-B04F-6AB58F7A188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819209376"/>
        <c:axId val="1819211936"/>
      </c:barChart>
      <c:catAx>
        <c:axId val="181920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211936"/>
        <c:crosses val="autoZero"/>
        <c:auto val="1"/>
        <c:lblAlgn val="ctr"/>
        <c:lblOffset val="100"/>
        <c:noMultiLvlLbl val="0"/>
      </c:catAx>
      <c:valAx>
        <c:axId val="1819211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19209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82519320501604"/>
          <c:y val="0.0420192549651558"/>
          <c:w val="0.417480679498396"/>
          <c:h val="0.08170888596955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Fall’16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32258064516129"/>
          <c:y val="0.114989522870177"/>
          <c:w val="0.940860215053764"/>
          <c:h val="0.7593623470870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&gt;=90</c:v>
                </c:pt>
                <c:pt idx="1">
                  <c:v>&gt;=80</c:v>
                </c:pt>
                <c:pt idx="2">
                  <c:v>&gt;=70</c:v>
                </c:pt>
                <c:pt idx="3">
                  <c:v>&gt;=60</c:v>
                </c:pt>
                <c:pt idx="4">
                  <c:v>&lt;60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16.0</c:v>
                </c:pt>
                <c:pt idx="1">
                  <c:v>13.0</c:v>
                </c:pt>
                <c:pt idx="2">
                  <c:v>11.0</c:v>
                </c:pt>
                <c:pt idx="3">
                  <c:v>10.0</c:v>
                </c:pt>
                <c:pt idx="4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FE-4326-94F3-0436124E9F5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819297392"/>
        <c:axId val="1819299712"/>
      </c:barChart>
      <c:catAx>
        <c:axId val="181929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299712"/>
        <c:crosses val="autoZero"/>
        <c:auto val="1"/>
        <c:lblAlgn val="ctr"/>
        <c:lblOffset val="100"/>
        <c:noMultiLvlLbl val="0"/>
      </c:catAx>
      <c:valAx>
        <c:axId val="181929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19297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Spring’17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&gt;=90</c:v>
                </c:pt>
                <c:pt idx="1">
                  <c:v>&gt;=80</c:v>
                </c:pt>
                <c:pt idx="2">
                  <c:v>&gt;=70</c:v>
                </c:pt>
                <c:pt idx="3">
                  <c:v>&gt;=60</c:v>
                </c:pt>
                <c:pt idx="4">
                  <c:v>&gt;=50</c:v>
                </c:pt>
                <c:pt idx="5">
                  <c:v>&lt;50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5.0</c:v>
                </c:pt>
                <c:pt idx="1">
                  <c:v>10.0</c:v>
                </c:pt>
                <c:pt idx="2">
                  <c:v>19.0</c:v>
                </c:pt>
                <c:pt idx="3">
                  <c:v>18.0</c:v>
                </c:pt>
                <c:pt idx="4">
                  <c:v>10.0</c:v>
                </c:pt>
                <c:pt idx="5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B1D-494A-8A1B-DE193FF2920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818886160"/>
        <c:axId val="1819229088"/>
      </c:barChart>
      <c:catAx>
        <c:axId val="181888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229088"/>
        <c:crosses val="autoZero"/>
        <c:auto val="1"/>
        <c:lblAlgn val="ctr"/>
        <c:lblOffset val="100"/>
        <c:noMultiLvlLbl val="0"/>
      </c:catAx>
      <c:valAx>
        <c:axId val="1819229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18886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27314814814815"/>
          <c:y val="0.0"/>
          <c:w val="0.974537037037037"/>
          <c:h val="0.9001029894512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Mdterm 1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10.0</c:v>
                </c:pt>
                <c:pt idx="1">
                  <c:v>31.0</c:v>
                </c:pt>
                <c:pt idx="2">
                  <c:v>21.0</c:v>
                </c:pt>
                <c:pt idx="3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FE-4326-94F3-0436124E9F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Midterm 2</c:v>
                </c:pt>
              </c:strCache>
            </c:strRef>
          </c:tx>
          <c:spPr>
            <a:gradFill>
              <a:gsLst>
                <a:gs pos="0">
                  <a:schemeClr val="accent2"/>
                </a:gs>
                <a:gs pos="100000">
                  <a:schemeClr val="accent2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lt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8.0</c:v>
                </c:pt>
                <c:pt idx="1">
                  <c:v>31.0</c:v>
                </c:pt>
                <c:pt idx="2">
                  <c:v>20.0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97-4C25-8B4E-B1333A9DA74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830000992"/>
        <c:axId val="1830003312"/>
      </c:barChart>
      <c:catAx>
        <c:axId val="183000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003312"/>
        <c:crosses val="autoZero"/>
        <c:auto val="1"/>
        <c:lblAlgn val="ctr"/>
        <c:lblOffset val="100"/>
        <c:noMultiLvlLbl val="0"/>
      </c:catAx>
      <c:valAx>
        <c:axId val="18300033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0000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27314814814815"/>
          <c:y val="0.0"/>
          <c:w val="0.974537037037037"/>
          <c:h val="0.9001029894512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Mdterm 1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10.0</c:v>
                </c:pt>
                <c:pt idx="1">
                  <c:v>31.0</c:v>
                </c:pt>
                <c:pt idx="2">
                  <c:v>21.0</c:v>
                </c:pt>
                <c:pt idx="3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FE-4326-94F3-0436124E9F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Midterm 2</c:v>
                </c:pt>
              </c:strCache>
            </c:strRef>
          </c:tx>
          <c:spPr>
            <a:gradFill>
              <a:gsLst>
                <a:gs pos="0">
                  <a:schemeClr val="accent2"/>
                </a:gs>
                <a:gs pos="100000">
                  <a:schemeClr val="accent2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lt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8.0</c:v>
                </c:pt>
                <c:pt idx="1">
                  <c:v>31.0</c:v>
                </c:pt>
                <c:pt idx="2">
                  <c:v>20.0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97-4C25-8B4E-B1333A9DA7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Drop 2 L Quiz</c:v>
                </c:pt>
              </c:strCache>
            </c:strRef>
          </c:tx>
          <c:spPr>
            <a:gradFill>
              <a:gsLst>
                <a:gs pos="0">
                  <a:schemeClr val="accent3"/>
                </a:gs>
                <a:gs pos="100000">
                  <a:schemeClr val="accent3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lt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11.0</c:v>
                </c:pt>
                <c:pt idx="1">
                  <c:v>31.0</c:v>
                </c:pt>
                <c:pt idx="2">
                  <c:v>17.0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9BA-4A99-A316-DB1DB8B89EE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829264288"/>
        <c:axId val="1829267552"/>
      </c:barChart>
      <c:catAx>
        <c:axId val="18292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267552"/>
        <c:crosses val="autoZero"/>
        <c:auto val="1"/>
        <c:lblAlgn val="ctr"/>
        <c:lblOffset val="100"/>
        <c:noMultiLvlLbl val="0"/>
      </c:catAx>
      <c:valAx>
        <c:axId val="18292675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292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Number of Students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&gt;=90</c:v>
                </c:pt>
                <c:pt idx="1">
                  <c:v>&gt;=80</c:v>
                </c:pt>
                <c:pt idx="2">
                  <c:v>&gt;=70</c:v>
                </c:pt>
                <c:pt idx="3">
                  <c:v>&gt;=60</c:v>
                </c:pt>
                <c:pt idx="4">
                  <c:v>&gt;=50</c:v>
                </c:pt>
                <c:pt idx="5">
                  <c:v>&lt;50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6.0</c:v>
                </c:pt>
                <c:pt idx="1">
                  <c:v>13.0</c:v>
                </c:pt>
                <c:pt idx="2">
                  <c:v>8.0</c:v>
                </c:pt>
                <c:pt idx="3">
                  <c:v>10.0</c:v>
                </c:pt>
                <c:pt idx="4">
                  <c:v>5.0</c:v>
                </c:pt>
                <c:pt idx="5">
                  <c:v>11.0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FE-4326-94F3-0436124E9F5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774699136"/>
        <c:axId val="1774717552"/>
      </c:barChart>
      <c:catAx>
        <c:axId val="177469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717552"/>
        <c:crosses val="autoZero"/>
        <c:auto val="1"/>
        <c:lblAlgn val="ctr"/>
        <c:lblOffset val="100"/>
        <c:noMultiLvlLbl val="0"/>
      </c:catAx>
      <c:valAx>
        <c:axId val="17747175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7469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27314814814815"/>
          <c:y val="0.0362810349235887"/>
          <c:w val="0.974537037037037"/>
          <c:h val="0.8521499392595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Midterm 1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&gt;=90</c:v>
                </c:pt>
                <c:pt idx="1">
                  <c:v>&gt;=80</c:v>
                </c:pt>
                <c:pt idx="2">
                  <c:v>&gt;=70</c:v>
                </c:pt>
                <c:pt idx="3">
                  <c:v>&gt;=60</c:v>
                </c:pt>
                <c:pt idx="4">
                  <c:v>&gt;=50</c:v>
                </c:pt>
                <c:pt idx="5">
                  <c:v>&lt;50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5.0</c:v>
                </c:pt>
                <c:pt idx="1">
                  <c:v>10.0</c:v>
                </c:pt>
                <c:pt idx="2">
                  <c:v>16.0</c:v>
                </c:pt>
                <c:pt idx="3">
                  <c:v>11.0</c:v>
                </c:pt>
                <c:pt idx="4">
                  <c:v>9.0</c:v>
                </c:pt>
                <c:pt idx="5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FE-4326-94F3-0436124E9F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Midterm 2</c:v>
                </c:pt>
              </c:strCache>
            </c:strRef>
          </c:tx>
          <c:spPr>
            <a:gradFill>
              <a:gsLst>
                <a:gs pos="0">
                  <a:schemeClr val="accent2"/>
                </a:gs>
                <a:gs pos="100000">
                  <a:schemeClr val="accent2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lt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&gt;=90</c:v>
                </c:pt>
                <c:pt idx="1">
                  <c:v>&gt;=80</c:v>
                </c:pt>
                <c:pt idx="2">
                  <c:v>&gt;=70</c:v>
                </c:pt>
                <c:pt idx="3">
                  <c:v>&gt;=60</c:v>
                </c:pt>
                <c:pt idx="4">
                  <c:v>&gt;=50</c:v>
                </c:pt>
                <c:pt idx="5">
                  <c:v>&lt;50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6.0</c:v>
                </c:pt>
                <c:pt idx="1">
                  <c:v>13.0</c:v>
                </c:pt>
                <c:pt idx="2">
                  <c:v>8.0</c:v>
                </c:pt>
                <c:pt idx="3">
                  <c:v>10.0</c:v>
                </c:pt>
                <c:pt idx="4">
                  <c:v>5.0</c:v>
                </c:pt>
                <c:pt idx="5">
                  <c:v>11.0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7A0-483E-8618-214B6E78C0B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828898368"/>
        <c:axId val="1828900688"/>
      </c:barChart>
      <c:catAx>
        <c:axId val="182889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900688"/>
        <c:crosses val="autoZero"/>
        <c:auto val="1"/>
        <c:lblAlgn val="ctr"/>
        <c:lblOffset val="100"/>
        <c:noMultiLvlLbl val="0"/>
      </c:catAx>
      <c:valAx>
        <c:axId val="18289006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2889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09973571011957"/>
          <c:y val="0.0980449282520302"/>
          <c:w val="0.361418416447944"/>
          <c:h val="0.08170888596955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0"/>
          <c:w val="0.974537037037037"/>
          <c:h val="0.9001029894512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Spring'17(64)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&gt;=90</c:v>
                </c:pt>
                <c:pt idx="1">
                  <c:v>&gt;=80</c:v>
                </c:pt>
                <c:pt idx="2">
                  <c:v>&gt;=70</c:v>
                </c:pt>
                <c:pt idx="3">
                  <c:v>&gt;=60</c:v>
                </c:pt>
                <c:pt idx="4">
                  <c:v>&gt;=50</c:v>
                </c:pt>
                <c:pt idx="5">
                  <c:v>&lt;50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5.0</c:v>
                </c:pt>
                <c:pt idx="1">
                  <c:v>10.0</c:v>
                </c:pt>
                <c:pt idx="2">
                  <c:v>13.0</c:v>
                </c:pt>
                <c:pt idx="3">
                  <c:v>16.0</c:v>
                </c:pt>
                <c:pt idx="4">
                  <c:v>15.0</c:v>
                </c:pt>
                <c:pt idx="5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FE-4326-94F3-0436124E9F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Fall'16 (53)</c:v>
                </c:pt>
              </c:strCache>
            </c:strRef>
          </c:tx>
          <c:spPr>
            <a:gradFill>
              <a:gsLst>
                <a:gs pos="0">
                  <a:schemeClr val="accent2"/>
                </a:gs>
                <a:gs pos="100000">
                  <a:schemeClr val="accent2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lt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&gt;=90</c:v>
                </c:pt>
                <c:pt idx="1">
                  <c:v>&gt;=80</c:v>
                </c:pt>
                <c:pt idx="2">
                  <c:v>&gt;=70</c:v>
                </c:pt>
                <c:pt idx="3">
                  <c:v>&gt;=60</c:v>
                </c:pt>
                <c:pt idx="4">
                  <c:v>&gt;=50</c:v>
                </c:pt>
                <c:pt idx="5">
                  <c:v>&lt;50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4.0</c:v>
                </c:pt>
                <c:pt idx="1">
                  <c:v>10.0</c:v>
                </c:pt>
                <c:pt idx="2">
                  <c:v>18.0</c:v>
                </c:pt>
                <c:pt idx="3">
                  <c:v>11.0</c:v>
                </c:pt>
                <c:pt idx="4">
                  <c:v>6.0</c:v>
                </c:pt>
                <c:pt idx="5">
                  <c:v>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E11-40A9-B04F-6AB58F7A18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Fall15 (57)</c:v>
                </c:pt>
              </c:strCache>
            </c:strRef>
          </c:tx>
          <c:spPr>
            <a:gradFill>
              <a:gsLst>
                <a:gs pos="0">
                  <a:schemeClr val="accent3"/>
                </a:gs>
                <a:gs pos="100000">
                  <a:schemeClr val="accent3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lt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&gt;=90</c:v>
                </c:pt>
                <c:pt idx="1">
                  <c:v>&gt;=80</c:v>
                </c:pt>
                <c:pt idx="2">
                  <c:v>&gt;=70</c:v>
                </c:pt>
                <c:pt idx="3">
                  <c:v>&gt;=60</c:v>
                </c:pt>
                <c:pt idx="4">
                  <c:v>&gt;=50</c:v>
                </c:pt>
                <c:pt idx="5">
                  <c:v>&lt;50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12.0</c:v>
                </c:pt>
                <c:pt idx="1">
                  <c:v>12.0</c:v>
                </c:pt>
                <c:pt idx="2">
                  <c:v>20.0</c:v>
                </c:pt>
                <c:pt idx="3">
                  <c:v>7.0</c:v>
                </c:pt>
                <c:pt idx="4">
                  <c:v>4.0</c:v>
                </c:pt>
                <c:pt idx="5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E11-40A9-B04F-6AB58F7A18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Fall17 (54)</c:v>
                </c:pt>
              </c:strCache>
            </c:strRef>
          </c:tx>
          <c:spPr>
            <a:gradFill>
              <a:gsLst>
                <a:gs pos="0">
                  <a:schemeClr val="accent4"/>
                </a:gs>
                <a:gs pos="100000">
                  <a:schemeClr val="accent4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&gt;=90</c:v>
                </c:pt>
                <c:pt idx="1">
                  <c:v>&gt;=80</c:v>
                </c:pt>
                <c:pt idx="2">
                  <c:v>&gt;=70</c:v>
                </c:pt>
                <c:pt idx="3">
                  <c:v>&gt;=60</c:v>
                </c:pt>
                <c:pt idx="4">
                  <c:v>&gt;=50</c:v>
                </c:pt>
                <c:pt idx="5">
                  <c:v>&lt;50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6.0</c:v>
                </c:pt>
                <c:pt idx="1">
                  <c:v>13.0</c:v>
                </c:pt>
                <c:pt idx="2">
                  <c:v>8.0</c:v>
                </c:pt>
                <c:pt idx="3">
                  <c:v>10.0</c:v>
                </c:pt>
                <c:pt idx="4">
                  <c:v>5.0</c:v>
                </c:pt>
                <c:pt idx="5">
                  <c:v>11.0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828952768"/>
        <c:axId val="1828955088"/>
      </c:barChart>
      <c:catAx>
        <c:axId val="182895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955088"/>
        <c:crosses val="autoZero"/>
        <c:auto val="1"/>
        <c:lblAlgn val="ctr"/>
        <c:lblOffset val="100"/>
        <c:noMultiLvlLbl val="0"/>
      </c:catAx>
      <c:valAx>
        <c:axId val="1828955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2895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82519320501604"/>
          <c:y val="0.0420192549651558"/>
          <c:w val="0.417480679498396"/>
          <c:h val="0.08637769207679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27314814814815"/>
          <c:y val="0.0"/>
          <c:w val="0.987268492846845"/>
          <c:h val="0.9001029894512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13.0</c:v>
                </c:pt>
                <c:pt idx="1">
                  <c:v>24.0</c:v>
                </c:pt>
                <c:pt idx="2">
                  <c:v>14.0</c:v>
                </c:pt>
                <c:pt idx="3">
                  <c:v>2.0</c:v>
                </c:pt>
                <c:pt idx="4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FE-4326-94F3-0436124E9F5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776309328"/>
        <c:axId val="1778149968"/>
      </c:barChart>
      <c:catAx>
        <c:axId val="177630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149968"/>
        <c:crosses val="autoZero"/>
        <c:auto val="1"/>
        <c:lblAlgn val="ctr"/>
        <c:lblOffset val="100"/>
        <c:noMultiLvlLbl val="0"/>
      </c:catAx>
      <c:valAx>
        <c:axId val="17781499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76309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27314814814815"/>
          <c:y val="0.0"/>
          <c:w val="0.987268492846845"/>
          <c:h val="0.9001029894512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12.0</c:v>
                </c:pt>
                <c:pt idx="1">
                  <c:v>25.0</c:v>
                </c:pt>
                <c:pt idx="2">
                  <c:v>13.0</c:v>
                </c:pt>
                <c:pt idx="3">
                  <c:v>3.0</c:v>
                </c:pt>
                <c:pt idx="4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FE-4326-94F3-0436124E9F5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774282832"/>
        <c:axId val="1774263472"/>
      </c:barChart>
      <c:catAx>
        <c:axId val="177428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263472"/>
        <c:crosses val="autoZero"/>
        <c:auto val="1"/>
        <c:lblAlgn val="ctr"/>
        <c:lblOffset val="100"/>
        <c:noMultiLvlLbl val="0"/>
      </c:catAx>
      <c:valAx>
        <c:axId val="1774263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74282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Number of Students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&gt;=90</c:v>
                </c:pt>
                <c:pt idx="1">
                  <c:v>&gt;=80</c:v>
                </c:pt>
                <c:pt idx="2">
                  <c:v>&gt;=70</c:v>
                </c:pt>
                <c:pt idx="3">
                  <c:v>&gt;=60</c:v>
                </c:pt>
                <c:pt idx="4">
                  <c:v>&gt;=50</c:v>
                </c:pt>
                <c:pt idx="5">
                  <c:v>&lt;50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5.0</c:v>
                </c:pt>
                <c:pt idx="1">
                  <c:v>10.0</c:v>
                </c:pt>
                <c:pt idx="2">
                  <c:v>19.0</c:v>
                </c:pt>
                <c:pt idx="3">
                  <c:v>18.0</c:v>
                </c:pt>
                <c:pt idx="4">
                  <c:v>10.0</c:v>
                </c:pt>
                <c:pt idx="5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FE-4326-94F3-0436124E9F5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829918064"/>
        <c:axId val="1829920384"/>
      </c:barChart>
      <c:catAx>
        <c:axId val="182991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920384"/>
        <c:crosses val="autoZero"/>
        <c:auto val="1"/>
        <c:lblAlgn val="ctr"/>
        <c:lblOffset val="100"/>
        <c:noMultiLvlLbl val="0"/>
      </c:catAx>
      <c:valAx>
        <c:axId val="1829920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2991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Number of Students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&gt;=90</c:v>
                </c:pt>
                <c:pt idx="1">
                  <c:v>&gt;=80</c:v>
                </c:pt>
                <c:pt idx="2">
                  <c:v>&gt;=70</c:v>
                </c:pt>
                <c:pt idx="3">
                  <c:v>&gt;=60</c:v>
                </c:pt>
                <c:pt idx="4">
                  <c:v>&gt;=50</c:v>
                </c:pt>
                <c:pt idx="5">
                  <c:v>&lt;50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5.0</c:v>
                </c:pt>
                <c:pt idx="1">
                  <c:v>10.0</c:v>
                </c:pt>
                <c:pt idx="2">
                  <c:v>13.0</c:v>
                </c:pt>
                <c:pt idx="3">
                  <c:v>16.0</c:v>
                </c:pt>
                <c:pt idx="4">
                  <c:v>15.0</c:v>
                </c:pt>
                <c:pt idx="5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FE-4326-94F3-0436124E9F5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829222624"/>
        <c:axId val="1829224944"/>
      </c:barChart>
      <c:catAx>
        <c:axId val="182922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224944"/>
        <c:crosses val="autoZero"/>
        <c:auto val="1"/>
        <c:lblAlgn val="ctr"/>
        <c:lblOffset val="100"/>
        <c:noMultiLvlLbl val="0"/>
      </c:catAx>
      <c:valAx>
        <c:axId val="18292249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2922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27314814814815"/>
          <c:y val="0.0362810349235887"/>
          <c:w val="0.974537037037037"/>
          <c:h val="0.8521499392595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Midterm 1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&gt;=90</c:v>
                </c:pt>
                <c:pt idx="1">
                  <c:v>&gt;=80</c:v>
                </c:pt>
                <c:pt idx="2">
                  <c:v>&gt;=70</c:v>
                </c:pt>
                <c:pt idx="3">
                  <c:v>&gt;=60</c:v>
                </c:pt>
                <c:pt idx="4">
                  <c:v>&gt;=50</c:v>
                </c:pt>
                <c:pt idx="5">
                  <c:v>&lt;50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5.0</c:v>
                </c:pt>
                <c:pt idx="1">
                  <c:v>10.0</c:v>
                </c:pt>
                <c:pt idx="2">
                  <c:v>19.0</c:v>
                </c:pt>
                <c:pt idx="3">
                  <c:v>18.0</c:v>
                </c:pt>
                <c:pt idx="4">
                  <c:v>10.0</c:v>
                </c:pt>
                <c:pt idx="5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FE-4326-94F3-0436124E9F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Midterm 2</c:v>
                </c:pt>
              </c:strCache>
            </c:strRef>
          </c:tx>
          <c:spPr>
            <a:gradFill>
              <a:gsLst>
                <a:gs pos="0">
                  <a:schemeClr val="accent2"/>
                </a:gs>
                <a:gs pos="100000">
                  <a:schemeClr val="accent2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lt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&gt;=90</c:v>
                </c:pt>
                <c:pt idx="1">
                  <c:v>&gt;=80</c:v>
                </c:pt>
                <c:pt idx="2">
                  <c:v>&gt;=70</c:v>
                </c:pt>
                <c:pt idx="3">
                  <c:v>&gt;=60</c:v>
                </c:pt>
                <c:pt idx="4">
                  <c:v>&gt;=50</c:v>
                </c:pt>
                <c:pt idx="5">
                  <c:v>&lt;50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5.0</c:v>
                </c:pt>
                <c:pt idx="1">
                  <c:v>10.0</c:v>
                </c:pt>
                <c:pt idx="2">
                  <c:v>13.0</c:v>
                </c:pt>
                <c:pt idx="3">
                  <c:v>16.0</c:v>
                </c:pt>
                <c:pt idx="4">
                  <c:v>15.0</c:v>
                </c:pt>
                <c:pt idx="5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7A0-483E-8618-214B6E78C0B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829962736"/>
        <c:axId val="1829965056"/>
      </c:barChart>
      <c:catAx>
        <c:axId val="182996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965056"/>
        <c:crosses val="autoZero"/>
        <c:auto val="1"/>
        <c:lblAlgn val="ctr"/>
        <c:lblOffset val="100"/>
        <c:noMultiLvlLbl val="0"/>
      </c:catAx>
      <c:valAx>
        <c:axId val="18299650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29962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09973571011957"/>
          <c:y val="0.0980449282520302"/>
          <c:w val="0.361418416447944"/>
          <c:h val="0.08170888596955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</cdr:x>
      <cdr:y>0.04114</cdr:y>
    </cdr:from>
    <cdr:to>
      <cdr:x>0.88028</cdr:x>
      <cdr:y>0.25124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05100" y="223838"/>
          <a:ext cx="2057393" cy="11430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800" dirty="0" smtClean="0">
              <a:latin typeface="Calibri" charset="0"/>
              <a:ea typeface="Calibri" charset="0"/>
              <a:cs typeface="Calibri" charset="0"/>
            </a:rPr>
            <a:t>Fall’17 Midterm2</a:t>
          </a:r>
          <a:endParaRPr lang="en-US" sz="2800" dirty="0">
            <a:latin typeface="Calibri" charset="0"/>
            <a:ea typeface="Calibri" charset="0"/>
            <a:cs typeface="Calibri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0.49531</cdr:x>
      <cdr:y>0.00467</cdr:y>
    </cdr:from>
    <cdr:to>
      <cdr:x>0.83334</cdr:x>
      <cdr:y>0.2101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79700" y="25400"/>
          <a:ext cx="1828810" cy="1117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800" dirty="0" smtClean="0">
              <a:latin typeface="Calibri" charset="0"/>
              <a:ea typeface="Calibri" charset="0"/>
              <a:cs typeface="Calibri" charset="0"/>
            </a:rPr>
            <a:t>Fall’17 Midterm1</a:t>
          </a:r>
          <a:endParaRPr lang="en-US" sz="2800" dirty="0">
            <a:latin typeface="Calibri" charset="0"/>
            <a:ea typeface="Calibri" charset="0"/>
            <a:cs typeface="Calibri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84EEA300-0D81-8740-A1A8-1FDA3392135A}" type="datetimeFigureOut">
              <a:rPr lang="en-US" altLang="en-US"/>
              <a:pPr>
                <a:defRPr/>
              </a:pPr>
              <a:t>11/10/17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7F215E-2BBE-9A4B-82E2-85FF88E004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031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0438" tIns="44425" rIns="90438" bIns="44425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en-US" altLang="zh-CN" dirty="0">
              <a:ea typeface="SimSun" charset="0"/>
            </a:endParaRPr>
          </a:p>
        </p:txBody>
      </p:sp>
      <p:sp>
        <p:nvSpPr>
          <p:cNvPr id="5123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556639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994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000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973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123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926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&gt;=90: 7%</a:t>
            </a:r>
          </a:p>
          <a:p>
            <a:r>
              <a:rPr lang="en-US" dirty="0"/>
              <a:t>&gt;=80: 36%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35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068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70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11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04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160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27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991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016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122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r>
              <a:rPr lang="en-US" baseline="0" dirty="0" smtClean="0"/>
              <a:t> 17: </a:t>
            </a:r>
          </a:p>
          <a:p>
            <a:r>
              <a:rPr lang="en-US" baseline="0" dirty="0" smtClean="0"/>
              <a:t>A: 15%</a:t>
            </a:r>
          </a:p>
          <a:p>
            <a:r>
              <a:rPr lang="en-US" baseline="0" dirty="0" smtClean="0"/>
              <a:t>B: 47%</a:t>
            </a:r>
          </a:p>
          <a:p>
            <a:endParaRPr lang="en-US" baseline="0" dirty="0" smtClean="0"/>
          </a:p>
          <a:p>
            <a:r>
              <a:rPr lang="en-US" baseline="0" dirty="0" smtClean="0"/>
              <a:t>Fall 17</a:t>
            </a:r>
          </a:p>
          <a:p>
            <a:r>
              <a:rPr lang="en-US" baseline="0" dirty="0" smtClean="0"/>
              <a:t>A: 22%</a:t>
            </a:r>
          </a:p>
          <a:p>
            <a:r>
              <a:rPr lang="en-US" baseline="0" dirty="0" smtClean="0"/>
              <a:t>B: 47%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17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37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4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264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76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D67858-79AD-5E47-9ADE-A658D4353DCE}" type="datetime1">
              <a:rPr lang="en-US" altLang="en-US"/>
              <a:pPr>
                <a:defRPr/>
              </a:pPr>
              <a:t>11/10/17</a:t>
            </a:fld>
            <a:endParaRPr lang="en-US" alt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7DCF55C9-80E7-1D44-ACC4-8BBCF99562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Copyright © 2008 Pearson Addison-Wesley. All rights reserved.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0830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56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2"/>
          </p:nvPr>
        </p:nvSpPr>
        <p:spPr>
          <a:xfrm>
            <a:off x="6502400" y="6324601"/>
            <a:ext cx="121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mtClean="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13DD8242-E7E1-FE45-BEAD-B9C6AC76727A}" type="datetime1">
              <a:rPr lang="en-US" altLang="en-US"/>
              <a:pPr>
                <a:defRPr/>
              </a:pPr>
              <a:t>11/10/17</a:t>
            </a:fld>
            <a:endParaRPr lang="en-US" altLang="en-US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1422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27279C8E-0064-2B46-BD36-855686ECA0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09600" y="6340476"/>
            <a:ext cx="5791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mtClean="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Copyright © 2008 Pearson Addison-Wesley. All rights reserved.</a:t>
            </a:r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4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 idx="4294967295"/>
          </p:nvPr>
        </p:nvSpPr>
        <p:spPr>
          <a:xfrm>
            <a:off x="2057400" y="762000"/>
            <a:ext cx="8077200" cy="2514600"/>
          </a:xfrm>
        </p:spPr>
        <p:txBody>
          <a:bodyPr/>
          <a:lstStyle/>
          <a:p>
            <a:pPr eaLnBrk="1" hangingPunct="1"/>
            <a:r>
              <a:rPr lang="en-US" altLang="zh-CN" sz="4100" dirty="0">
                <a:latin typeface="Calibri" charset="0"/>
                <a:ea typeface="SimSun" charset="0"/>
              </a:rPr>
              <a:t>COMP 3500 </a:t>
            </a:r>
            <a:br>
              <a:rPr lang="en-US" altLang="zh-CN" sz="4100" dirty="0">
                <a:latin typeface="Calibri" charset="0"/>
                <a:ea typeface="SimSun" charset="0"/>
              </a:rPr>
            </a:br>
            <a:r>
              <a:rPr lang="en-US" altLang="zh-CN" sz="4100" dirty="0">
                <a:latin typeface="Calibri" charset="0"/>
                <a:ea typeface="SimSun" charset="0"/>
              </a:rPr>
              <a:t>Introduction to Operating Systems</a:t>
            </a:r>
            <a:br>
              <a:rPr lang="en-US" altLang="zh-CN" sz="4100" dirty="0">
                <a:latin typeface="Calibri" charset="0"/>
                <a:ea typeface="SimSun" charset="0"/>
              </a:rPr>
            </a:br>
            <a:r>
              <a:rPr lang="en-US" altLang="zh-CN" sz="4100" dirty="0">
                <a:latin typeface="Calibri" charset="0"/>
                <a:ea typeface="SimSun" charset="0"/>
              </a:rPr>
              <a:t/>
            </a:r>
            <a:br>
              <a:rPr lang="en-US" altLang="zh-CN" sz="4100" dirty="0">
                <a:latin typeface="Calibri" charset="0"/>
                <a:ea typeface="SimSun" charset="0"/>
              </a:rPr>
            </a:br>
            <a:r>
              <a:rPr lang="en-US" altLang="zh-CN" sz="4100" dirty="0">
                <a:latin typeface="Calibri" charset="0"/>
                <a:ea typeface="SimSun" charset="0"/>
              </a:rPr>
              <a:t>Midterm Exam 2 - </a:t>
            </a:r>
            <a:r>
              <a:rPr lang="en-US" altLang="zh-CN" dirty="0">
                <a:latin typeface="Calibri" charset="0"/>
                <a:ea typeface="SimSun" charset="0"/>
              </a:rPr>
              <a:t>Feedback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581400" y="3733800"/>
            <a:ext cx="495300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algn="l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algn="l" eaLnBrk="0" hangingPunct="0"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algn="l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algn="l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b="1">
                <a:latin typeface="Calibri" charset="0"/>
                <a:ea typeface="SimSun" charset="0"/>
              </a:rPr>
              <a:t>Dr. Xiao Qin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en-US" sz="2400" i="1">
                <a:latin typeface="Calibri" charset="0"/>
              </a:rPr>
              <a:t>Auburn University</a:t>
            </a:r>
            <a:br>
              <a:rPr kumimoji="1" lang="en-US" altLang="en-US" sz="2400" i="1">
                <a:latin typeface="Calibri" charset="0"/>
              </a:rPr>
            </a:br>
            <a:r>
              <a:rPr kumimoji="1" lang="en-US" altLang="en-US" sz="2400" i="1">
                <a:latin typeface="Calibri" charset="0"/>
              </a:rPr>
              <a:t>http://www.eng.auburn.edu/~xqin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en-US" sz="2400" i="1">
                <a:latin typeface="Calibri" charset="0"/>
              </a:rPr>
              <a:t>xqin@auburn.edu</a:t>
            </a:r>
            <a:endParaRPr kumimoji="1" lang="en-US" altLang="zh-CN" sz="2400" i="1">
              <a:latin typeface="Calibri" charset="0"/>
              <a:ea typeface="SimSun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Fall 2017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Best Performance Award: First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1"/>
            <a:ext cx="10210800" cy="4525963"/>
          </a:xfrm>
        </p:spPr>
        <p:txBody>
          <a:bodyPr/>
          <a:lstStyle/>
          <a:p>
            <a:pPr fontAlgn="ctr"/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Mina Narayanan 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ctr"/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Dustin Easterling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ctr"/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Ryan Santa Ana 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ctr"/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Liam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Joffe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ctr"/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Katelyn Harrison 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600201"/>
            <a:ext cx="39624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0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CSSE Student of the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Year Nominations 2017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1"/>
            <a:ext cx="10591800" cy="4525963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GPA &gt;= 3.8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Your Major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 list of achievements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Nominate four Computer Science students and four Software Engineering students in COMP3500</a:t>
            </a:r>
          </a:p>
          <a:p>
            <a:r>
              <a:rPr lang="en-US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Add “Nomination,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CSSE Student of the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Year 2017” in your resume. </a:t>
            </a:r>
            <a:endParaRPr lang="en-US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1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Spring’17 Midterm Exam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219200"/>
          <a:ext cx="10972800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325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1" y="304800"/>
            <a:ext cx="105664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Spring’17 Midterm Exam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219200"/>
          <a:ext cx="10972800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35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Spring’17 Midterm Exam 1 vs.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219200"/>
          <a:ext cx="10972800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59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76200"/>
            <a:ext cx="10566400" cy="114300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Midterm Exam 2</a:t>
            </a:r>
            <a:br>
              <a:rPr lang="en-US" sz="36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Spring’17 vs. Fall’16 vs. Fall’15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219200"/>
          <a:ext cx="10972800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812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566400" cy="1219201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Class Spring’17 vs. Class Fall’16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Round 1: Midterm Exam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09599" y="1219201"/>
          <a:ext cx="5029201" cy="5333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5791200" y="1219201"/>
          <a:ext cx="5791200" cy="5333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395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566400" cy="114300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Spring’17 Letter Grades</a:t>
            </a:r>
            <a:br>
              <a:rPr lang="en-US" sz="36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Midterm Exam 1 vs.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219200"/>
          <a:ext cx="10972800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0411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566400" cy="114300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Spring’17 Letter Grades</a:t>
            </a:r>
            <a:br>
              <a:rPr lang="en-US" sz="36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Midterm Exam 1 vs. 2 vs. Drop 2 L Quiz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219200"/>
          <a:ext cx="10972800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37668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Spring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2017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Best Performance Award: Third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1"/>
            <a:ext cx="10210800" cy="4525963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John Patterson 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Andrew Choi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Jonathan Pitts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Tyler Jewell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Richard Legacy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2209800"/>
            <a:ext cx="1405417" cy="256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3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Fall’17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Midterm Exam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219200"/>
          <a:ext cx="10972800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511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Spring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2017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Best Performance Award: Second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1"/>
            <a:ext cx="10210800" cy="4525963"/>
          </a:xfrm>
        </p:spPr>
        <p:txBody>
          <a:bodyPr/>
          <a:lstStyle/>
          <a:p>
            <a:pPr fontAlgn="ctr"/>
            <a:r>
              <a:rPr lang="en-US" sz="4400" dirty="0">
                <a:latin typeface="Calibri" charset="0"/>
                <a:ea typeface="Calibri" charset="0"/>
                <a:cs typeface="Calibri" charset="0"/>
              </a:rPr>
              <a:t>Jacob Laney</a:t>
            </a:r>
          </a:p>
          <a:p>
            <a:pPr fontAlgn="ctr"/>
            <a:r>
              <a:rPr lang="en-US" sz="4400" dirty="0">
                <a:latin typeface="Calibri" charset="0"/>
                <a:ea typeface="Calibri" charset="0"/>
                <a:cs typeface="Calibri" charset="0"/>
              </a:rPr>
              <a:t>Cody Wheeler</a:t>
            </a:r>
          </a:p>
          <a:p>
            <a:pPr fontAlgn="ctr"/>
            <a:r>
              <a:rPr lang="en-US" sz="4400" dirty="0">
                <a:latin typeface="Calibri" charset="0"/>
                <a:ea typeface="Calibri" charset="0"/>
                <a:cs typeface="Calibri" charset="0"/>
              </a:rPr>
              <a:t>Austin Andrews</a:t>
            </a:r>
          </a:p>
          <a:p>
            <a:pPr fontAlgn="ctr"/>
            <a:r>
              <a:rPr lang="en-US" sz="4400" dirty="0">
                <a:latin typeface="Calibri" charset="0"/>
                <a:ea typeface="Calibri" charset="0"/>
                <a:cs typeface="Calibri" charset="0"/>
              </a:rPr>
              <a:t>Christopher (</a:t>
            </a:r>
            <a:r>
              <a:rPr lang="en-US" sz="4400" dirty="0" err="1">
                <a:latin typeface="Calibri" charset="0"/>
                <a:ea typeface="Calibri" charset="0"/>
                <a:cs typeface="Calibri" charset="0"/>
              </a:rPr>
              <a:t>Wulfy</a:t>
            </a:r>
            <a:r>
              <a:rPr lang="en-US" sz="4400" dirty="0">
                <a:latin typeface="Calibri" charset="0"/>
                <a:ea typeface="Calibri" charset="0"/>
                <a:cs typeface="Calibri" charset="0"/>
              </a:rPr>
              <a:t>) </a:t>
            </a:r>
            <a:r>
              <a:rPr lang="en-US" sz="4400" dirty="0" err="1">
                <a:latin typeface="Calibri" charset="0"/>
                <a:ea typeface="Calibri" charset="0"/>
                <a:cs typeface="Calibri" charset="0"/>
              </a:rPr>
              <a:t>Boothe</a:t>
            </a:r>
            <a:endParaRPr lang="en-US" sz="4400" dirty="0">
              <a:latin typeface="Calibri" charset="0"/>
              <a:ea typeface="Calibri" charset="0"/>
              <a:cs typeface="Calibri" charset="0"/>
            </a:endParaRPr>
          </a:p>
          <a:p>
            <a:pPr fontAlgn="ctr"/>
            <a:r>
              <a:rPr lang="en-US" sz="4400" dirty="0">
                <a:latin typeface="Calibri" charset="0"/>
                <a:ea typeface="Calibri" charset="0"/>
                <a:cs typeface="Calibri" charset="0"/>
              </a:rPr>
              <a:t>Adam McCarthy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209800"/>
            <a:ext cx="1370494" cy="271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2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  <a:ea typeface="Calibri" charset="0"/>
                <a:cs typeface="Calibri" charset="0"/>
              </a:rPr>
              <a:t>Spring 2017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Best Performance Award: First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1"/>
            <a:ext cx="10210800" cy="4525963"/>
          </a:xfrm>
        </p:spPr>
        <p:txBody>
          <a:bodyPr/>
          <a:lstStyle/>
          <a:p>
            <a:pPr font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Christina Holmes </a:t>
            </a:r>
          </a:p>
          <a:p>
            <a:pPr font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Jordan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Boothe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font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Lane Little </a:t>
            </a:r>
          </a:p>
          <a:p>
            <a:pPr font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Andrew Toomey </a:t>
            </a:r>
          </a:p>
          <a:p>
            <a:pPr font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John Harrison </a:t>
            </a:r>
          </a:p>
          <a:p>
            <a:pPr font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2133600"/>
            <a:ext cx="1371600" cy="285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1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1" y="304800"/>
            <a:ext cx="105664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Fall’17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Midterm Exam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393821"/>
              </p:ext>
            </p:extLst>
          </p:nvPr>
        </p:nvGraphicFramePr>
        <p:xfrm>
          <a:off x="609600" y="1219200"/>
          <a:ext cx="10972800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73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Fall’17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Midterm Exam 1 vs.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589445"/>
              </p:ext>
            </p:extLst>
          </p:nvPr>
        </p:nvGraphicFramePr>
        <p:xfrm>
          <a:off x="609600" y="1219200"/>
          <a:ext cx="10972800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603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76200"/>
            <a:ext cx="10566400" cy="114300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Midterm Exam 2</a:t>
            </a:r>
            <a:br>
              <a:rPr lang="en-US" sz="36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Fall’17 vs. Spring’17 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vs. Fall’16 vs. Fall’15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665696"/>
              </p:ext>
            </p:extLst>
          </p:nvPr>
        </p:nvGraphicFramePr>
        <p:xfrm>
          <a:off x="609600" y="1219200"/>
          <a:ext cx="10972800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6207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Letter Grades: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Midterm 1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vs.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2 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339228"/>
              </p:ext>
            </p:extLst>
          </p:nvPr>
        </p:nvGraphicFramePr>
        <p:xfrm>
          <a:off x="609600" y="1219200"/>
          <a:ext cx="5410200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466577"/>
              </p:ext>
            </p:extLst>
          </p:nvPr>
        </p:nvGraphicFramePr>
        <p:xfrm>
          <a:off x="6248400" y="1219199"/>
          <a:ext cx="5410200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6052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Fall 2017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Best Performance Award: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Fourth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1"/>
            <a:ext cx="10210800" cy="4525963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Elijah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Hampton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Andrea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Benedetto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Nicolas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Fergnani</a:t>
            </a:r>
            <a:endParaRPr lang="en-US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Keith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Krause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Bradley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Bayuga</a:t>
            </a:r>
            <a:endParaRPr lang="en-US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717197"/>
            <a:ext cx="4591530" cy="459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Fall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2017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Best Performance Award: Third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1"/>
            <a:ext cx="10210800" cy="4525963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Collin Stanley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Drew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Chitwood</a:t>
            </a:r>
            <a:endParaRPr lang="en-US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Matthew Maxwell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Robert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Nesbitt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Alexander Shell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600201"/>
            <a:ext cx="381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7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 Fall 2017 </a:t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Best Performance Award: Second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1"/>
            <a:ext cx="10210800" cy="4800599"/>
          </a:xfrm>
        </p:spPr>
        <p:txBody>
          <a:bodyPr/>
          <a:lstStyle/>
          <a:p>
            <a:pPr fontAlgn="ctr"/>
            <a:r>
              <a:rPr lang="en-US" sz="4400" dirty="0" smtClean="0">
                <a:latin typeface="Calibri" charset="0"/>
                <a:ea typeface="Calibri" charset="0"/>
                <a:cs typeface="Calibri" charset="0"/>
              </a:rPr>
              <a:t>Clayton Pennington</a:t>
            </a:r>
            <a:endParaRPr lang="en-US" sz="4400" dirty="0">
              <a:latin typeface="Calibri" charset="0"/>
              <a:ea typeface="Calibri" charset="0"/>
              <a:cs typeface="Calibri" charset="0"/>
            </a:endParaRPr>
          </a:p>
          <a:p>
            <a:pPr fontAlgn="ctr"/>
            <a:r>
              <a:rPr lang="en-US" sz="4400" dirty="0" smtClean="0">
                <a:latin typeface="Calibri" charset="0"/>
                <a:ea typeface="Calibri" charset="0"/>
                <a:cs typeface="Calibri" charset="0"/>
              </a:rPr>
              <a:t>Christopher Dumas</a:t>
            </a:r>
            <a:endParaRPr lang="en-US" sz="4400" dirty="0">
              <a:latin typeface="Calibri" charset="0"/>
              <a:ea typeface="Calibri" charset="0"/>
              <a:cs typeface="Calibri" charset="0"/>
            </a:endParaRPr>
          </a:p>
          <a:p>
            <a:pPr fontAlgn="ctr"/>
            <a:r>
              <a:rPr lang="en-US" sz="4400" dirty="0" smtClean="0">
                <a:latin typeface="Calibri" charset="0"/>
                <a:ea typeface="Calibri" charset="0"/>
                <a:cs typeface="Calibri" charset="0"/>
              </a:rPr>
              <a:t>William </a:t>
            </a:r>
            <a:r>
              <a:rPr lang="en-US" sz="4400" dirty="0" err="1" smtClean="0">
                <a:latin typeface="Calibri" charset="0"/>
                <a:ea typeface="Calibri" charset="0"/>
                <a:cs typeface="Calibri" charset="0"/>
              </a:rPr>
              <a:t>Babanats</a:t>
            </a:r>
            <a:endParaRPr lang="en-US" sz="4400" dirty="0">
              <a:latin typeface="Calibri" charset="0"/>
              <a:ea typeface="Calibri" charset="0"/>
              <a:cs typeface="Calibri" charset="0"/>
            </a:endParaRPr>
          </a:p>
          <a:p>
            <a:pPr fontAlgn="ctr"/>
            <a:r>
              <a:rPr lang="en-US" sz="4400" dirty="0" smtClean="0">
                <a:latin typeface="Calibri" charset="0"/>
                <a:ea typeface="Calibri" charset="0"/>
                <a:cs typeface="Calibri" charset="0"/>
              </a:rPr>
              <a:t>Cody Long</a:t>
            </a:r>
          </a:p>
          <a:p>
            <a:pPr fontAlgn="ctr"/>
            <a:r>
              <a:rPr lang="en-US" sz="4400" dirty="0" smtClean="0">
                <a:latin typeface="Calibri" charset="0"/>
                <a:ea typeface="Calibri" charset="0"/>
                <a:cs typeface="Calibri" charset="0"/>
              </a:rPr>
              <a:t>Conner Lane </a:t>
            </a:r>
          </a:p>
          <a:p>
            <a:pPr fontAlgn="ctr"/>
            <a:r>
              <a:rPr lang="en-US" sz="4400" dirty="0" smtClean="0">
                <a:latin typeface="Calibri" charset="0"/>
                <a:ea typeface="Calibri" charset="0"/>
                <a:cs typeface="Calibri" charset="0"/>
              </a:rPr>
              <a:t>James Malloy</a:t>
            </a:r>
            <a:endParaRPr lang="en-US" sz="44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600201"/>
            <a:ext cx="381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8926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266</Words>
  <Application>Microsoft Macintosh PowerPoint</Application>
  <PresentationFormat>Widescreen</PresentationFormat>
  <Paragraphs>102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MS PGothic</vt:lpstr>
      <vt:lpstr>SimSun</vt:lpstr>
      <vt:lpstr>Arial</vt:lpstr>
      <vt:lpstr>2_Office Theme</vt:lpstr>
      <vt:lpstr>COMP 3500  Introduction to Operating Systems  Midterm Exam 2 - Feedback</vt:lpstr>
      <vt:lpstr>Fall’17 Midterm Exam 1</vt:lpstr>
      <vt:lpstr>Fall’17 Midterm Exam 2</vt:lpstr>
      <vt:lpstr>Fall’17 Midterm Exam 1 vs. 2</vt:lpstr>
      <vt:lpstr>Midterm Exam 2 Fall’17 vs. Spring’17 vs. Fall’16 vs. Fall’15</vt:lpstr>
      <vt:lpstr>Letter Grades: Midterm 1 vs. 2 </vt:lpstr>
      <vt:lpstr>Fall 2017 Best Performance Award: Fourth Place</vt:lpstr>
      <vt:lpstr>Fall 2017 Best Performance Award: Third Place</vt:lpstr>
      <vt:lpstr> Fall 2017  Best Performance Award: Second Place</vt:lpstr>
      <vt:lpstr>Fall 2017 Best Performance Award: First Place</vt:lpstr>
      <vt:lpstr>CSSE Student of the Year Nominations 2017</vt:lpstr>
      <vt:lpstr>Spring’17 Midterm Exam 1</vt:lpstr>
      <vt:lpstr>Spring’17 Midterm Exam 2</vt:lpstr>
      <vt:lpstr>Spring’17 Midterm Exam 1 vs. 2</vt:lpstr>
      <vt:lpstr>Midterm Exam 2 Spring’17 vs. Fall’16 vs. Fall’15</vt:lpstr>
      <vt:lpstr>Class Spring’17 vs. Class Fall’16 Round 1: Midterm Exam 1</vt:lpstr>
      <vt:lpstr>Spring’17 Letter Grades Midterm Exam 1 vs. 2</vt:lpstr>
      <vt:lpstr>Spring’17 Letter Grades Midterm Exam 1 vs. 2 vs. Drop 2 L Quiz</vt:lpstr>
      <vt:lpstr>Spring 2017  Best Performance Award: Third Place</vt:lpstr>
      <vt:lpstr>Spring 2017  Best Performance Award: Second Place</vt:lpstr>
      <vt:lpstr>Spring 2017  Best Performance Award: First Place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2710 Software Construction  Midterm Exam 1 - Feedback</dc:title>
  <dc:creator>Xiao Qin</dc:creator>
  <cp:lastModifiedBy>Xiao Qin</cp:lastModifiedBy>
  <cp:revision>36</cp:revision>
  <dcterms:created xsi:type="dcterms:W3CDTF">2016-02-19T13:59:38Z</dcterms:created>
  <dcterms:modified xsi:type="dcterms:W3CDTF">2017-11-10T18:24:28Z</dcterms:modified>
</cp:coreProperties>
</file>