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756" r:id="rId2"/>
    <p:sldId id="710" r:id="rId3"/>
    <p:sldId id="751" r:id="rId4"/>
    <p:sldId id="750" r:id="rId5"/>
    <p:sldId id="757" r:id="rId6"/>
    <p:sldId id="759" r:id="rId7"/>
    <p:sldId id="752" r:id="rId8"/>
    <p:sldId id="753" r:id="rId9"/>
    <p:sldId id="754" r:id="rId10"/>
    <p:sldId id="747" r:id="rId11"/>
    <p:sldId id="760" r:id="rId12"/>
    <p:sldId id="718" r:id="rId13"/>
    <p:sldId id="763" r:id="rId14"/>
    <p:sldId id="717" r:id="rId15"/>
    <p:sldId id="716" r:id="rId16"/>
    <p:sldId id="748" r:id="rId17"/>
    <p:sldId id="762" r:id="rId18"/>
    <p:sldId id="719" r:id="rId19"/>
    <p:sldId id="749" r:id="rId20"/>
    <p:sldId id="764" r:id="rId21"/>
    <p:sldId id="765" r:id="rId22"/>
    <p:sldId id="766" r:id="rId23"/>
    <p:sldId id="767" r:id="rId24"/>
    <p:sldId id="755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D88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108" autoAdjust="0"/>
  </p:normalViewPr>
  <p:slideViewPr>
    <p:cSldViewPr>
      <p:cViewPr varScale="1">
        <p:scale>
          <a:sx n="88" d="100"/>
          <a:sy n="88" d="100"/>
        </p:scale>
        <p:origin x="202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 Minutes: slides 1-13</a:t>
            </a:r>
          </a:p>
          <a:p>
            <a:r>
              <a:rPr lang="en-US" dirty="0" smtClean="0"/>
              <a:t>Ex1-5.</a:t>
            </a:r>
          </a:p>
          <a:p>
            <a:r>
              <a:rPr lang="en-US" dirty="0" smtClean="0"/>
              <a:t>No</a:t>
            </a:r>
            <a:r>
              <a:rPr lang="en-US" baseline="0" dirty="0" smtClean="0"/>
              <a:t> time for Exercise 6 of 13b-Paging TLB-Handout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optimal policy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selects for replacement that page for which the time to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 is the longest. It can be shown that this policy results in the fewest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page faults [BELA66]. Clearly, this policy is impossible to implement, because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require the operating system to have perfect knowledge of future events. However,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does serve as a standard against which to judge real-world algorithms.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Figure 8.14 gives an example of the optimal policy. The example assumes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fixed frame allocation (fixed resident set size) for this process of three frames.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execution of the process requires reference to five distinct pages. The page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stream formed by executing the program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2 3 2 1 5 2 4 5 3 2 5 2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which means that the first page referenced is 2, the second page referenced is 3,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so on. The optimal policy produces three page faults after the frame allocation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been filled.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F7F674-EC51-4D5F-B8CD-4087CC0A309F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5E3815-9DF2-438D-B124-EECCFF182713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What value? (page#,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 frame#) in the page table.</a:t>
            </a:r>
          </a:p>
          <a:p>
            <a:endParaRPr lang="en-US" altLang="en-US" baseline="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 smtClean="0"/>
              <a:t>Replacement policies must be considered</a:t>
            </a:r>
          </a:p>
          <a:p>
            <a:pPr lvl="1"/>
            <a:r>
              <a:rPr lang="en-US" altLang="en-US" dirty="0" smtClean="0"/>
              <a:t>Some entries can be</a:t>
            </a:r>
            <a:r>
              <a:rPr lang="en-US" altLang="en-US" b="1" dirty="0" smtClean="0">
                <a:solidFill>
                  <a:srgbClr val="3366FF"/>
                </a:solidFill>
              </a:rPr>
              <a:t> wired down </a:t>
            </a:r>
            <a:r>
              <a:rPr lang="en-US" altLang="en-US" dirty="0" smtClean="0"/>
              <a:t>for permanent fast access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8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57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 smtClean="0"/>
              <a:t>TLB update and accessing data in memory are performed in parallel</a:t>
            </a:r>
          </a:p>
          <a:p>
            <a:r>
              <a:rPr lang="en-US" altLang="en-US" sz="1200" dirty="0" err="1" smtClean="0">
                <a:latin typeface="Times New Roman" panose="02020603050405020304" pitchFamily="18" charset="0"/>
              </a:rPr>
              <a:t>T_tlb_update</a:t>
            </a:r>
            <a:r>
              <a:rPr lang="en-US" altLang="en-US" sz="1200" dirty="0" smtClean="0">
                <a:latin typeface="Times New Roman" panose="02020603050405020304" pitchFamily="18" charset="0"/>
              </a:rPr>
              <a:t> &lt;&lt; </a:t>
            </a:r>
            <a:r>
              <a:rPr lang="en-US" altLang="en-US" sz="1200" dirty="0" err="1" smtClean="0">
                <a:latin typeface="Times New Roman" panose="02020603050405020304" pitchFamily="18" charset="0"/>
              </a:rPr>
              <a:t>T_mem</a:t>
            </a:r>
            <a:endParaRPr lang="en-US" altLang="en-US" sz="1200" dirty="0" smtClean="0">
              <a:latin typeface="Times New Roman" panose="02020603050405020304" pitchFamily="18" charset="0"/>
            </a:endParaRPr>
          </a:p>
          <a:p>
            <a:endParaRPr lang="en-US" altLang="en-US" sz="12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/>
              <a:t>Associative Lookup = </a:t>
            </a:r>
            <a:r>
              <a:rPr lang="en-US" altLang="en-US" dirty="0" err="1" smtClean="0">
                <a:sym typeface="Symbol" panose="05050102010706020507" pitchFamily="18" charset="2"/>
              </a:rPr>
              <a:t>T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tlb</a:t>
            </a:r>
            <a:r>
              <a:rPr lang="en-US" altLang="en-US" dirty="0" smtClean="0">
                <a:sym typeface="Symbol" panose="05050102010706020507" pitchFamily="18" charset="2"/>
              </a:rPr>
              <a:t>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19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8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7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96E0EB-1BDE-493E-A0CF-3138A00A6785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7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85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37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39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</a:rPr>
              <a:t>Main memory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</a:rPr>
              <a:t>Table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 smtClean="0">
                <a:latin typeface="Times New Roman" panose="02020603050405020304" pitchFamily="18" charset="0"/>
              </a:rPr>
              <a:t>table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.</a:t>
            </a: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8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CAA53-1ADE-491D-9486-AFE3450EABC8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3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CAA53-1ADE-491D-9486-AFE3450EABC8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9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An example of a two-level scheme typical for use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32-bit address. If we assume byte-level addressing and 4-kbyte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pages,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4-Gbyte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32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virtual address space is composed of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pages. If each of these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is mapped by a 4-byte page table entry, we can create a user page table composed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PTEs requiring 4 Mbytes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22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). This huge user page table, occupying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can be kept in virtual memory and mapped by a root page table with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PTEs occupying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4 Kbyte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of main memory.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0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5715000"/>
            <a:ext cx="152823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304801"/>
            <a:ext cx="8686800" cy="38576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Paging:</a:t>
            </a:r>
          </a:p>
          <a:p>
            <a:pPr eaLnBrk="1" hangingPunct="1"/>
            <a:r>
              <a:rPr lang="en-US" altLang="en-US" sz="3600" dirty="0"/>
              <a:t>1. Hierarchical Page Tables</a:t>
            </a:r>
            <a:r>
              <a:rPr lang="en-US" sz="3600" dirty="0"/>
              <a:t> </a:t>
            </a:r>
          </a:p>
          <a:p>
            <a:pPr eaLnBrk="1" hangingPunct="1"/>
            <a:r>
              <a:rPr lang="en-US" altLang="en-US" sz="3600" dirty="0"/>
              <a:t>2. Translation Look-aside Buffers (</a:t>
            </a:r>
            <a:r>
              <a:rPr lang="en-US" sz="3600" dirty="0"/>
              <a:t>TLB)</a:t>
            </a:r>
            <a:endParaRPr lang="en-US" altLang="zh-CN" sz="36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95700" y="44958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7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932" y="198438"/>
            <a:ext cx="8779669" cy="13255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Exercise 5 </a:t>
            </a:r>
            <a:r>
              <a:rPr lang="en-US" sz="4000" dirty="0">
                <a:solidFill>
                  <a:srgbClr val="FF0000"/>
                </a:solidFill>
              </a:rPr>
              <a:t>(</a:t>
            </a:r>
            <a:r>
              <a:rPr lang="en-US" sz="4000" dirty="0" err="1">
                <a:solidFill>
                  <a:srgbClr val="FF0000"/>
                </a:solidFill>
              </a:rPr>
              <a:t>Wheeldecide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  <a:r>
              <a:rPr lang="en-US" altLang="en-US" sz="4000" dirty="0" smtClean="0">
                <a:solidFill>
                  <a:srgbClr val="FF0000"/>
                </a:solidFill>
              </a:rPr>
              <a:t>: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Memory Accesses in the Paging Scheme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10286999" cy="56388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dirty="0"/>
              <a:t>To load an instruction or data from main memory, how many memory accesses are required in the paging scheme? </a:t>
            </a:r>
          </a:p>
          <a:p>
            <a:pPr lvl="1"/>
            <a:r>
              <a:rPr lang="en-US" altLang="en-US" dirty="0"/>
              <a:t>two memory accesses</a:t>
            </a:r>
          </a:p>
          <a:p>
            <a:pPr lvl="1"/>
            <a:r>
              <a:rPr lang="en-US" altLang="en-US" dirty="0" smtClean="0"/>
              <a:t>One for the page table and one for the data / instruction</a:t>
            </a:r>
          </a:p>
          <a:p>
            <a:pPr lvl="1"/>
            <a:endParaRPr lang="en-US" altLang="en-US" sz="3200" dirty="0" smtClean="0"/>
          </a:p>
          <a:p>
            <a:r>
              <a:rPr lang="en-US" altLang="en-US" dirty="0" smtClean="0"/>
              <a:t>How can you reduce the number of memory </a:t>
            </a:r>
            <a:r>
              <a:rPr lang="en-US" altLang="en-US" dirty="0"/>
              <a:t>access?</a:t>
            </a:r>
          </a:p>
          <a:p>
            <a:pPr lvl="1"/>
            <a:r>
              <a:rPr lang="en-US" altLang="en-US" dirty="0"/>
              <a:t>The two memory access problem can be solved by the use of a special fast-lookup hardware cache called </a:t>
            </a:r>
            <a:r>
              <a:rPr lang="en-US" altLang="en-US" b="1" dirty="0">
                <a:solidFill>
                  <a:srgbClr val="3366FF"/>
                </a:solidFill>
              </a:rPr>
              <a:t>associative memory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TLBs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048000"/>
            <a:ext cx="9982199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876800"/>
            <a:ext cx="10286999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533400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Paging: </a:t>
            </a:r>
            <a:r>
              <a:rPr lang="en-US" altLang="en-US" dirty="0"/>
              <a:t>Translation Look-aside Buffers (</a:t>
            </a:r>
            <a:r>
              <a:rPr lang="en-US" dirty="0"/>
              <a:t>TLB)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95700" y="44196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71" y="185737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Paging Hardware with </a:t>
            </a:r>
            <a:br>
              <a:rPr lang="en-US" altLang="en-US" sz="2800" dirty="0"/>
            </a:br>
            <a:r>
              <a:rPr lang="en-US" altLang="en-US" sz="2800" dirty="0"/>
              <a:t> Translation Look-aside Buffers (TLB)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0" y="4267200"/>
            <a:ext cx="9144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4724400"/>
            <a:ext cx="45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481225"/>
            <a:ext cx="2944586" cy="646331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Why TLBs are typically </a:t>
            </a:r>
            <a:r>
              <a:rPr lang="en-US" altLang="en-US" dirty="0">
                <a:solidFill>
                  <a:schemeClr val="tx1"/>
                </a:solidFill>
              </a:rPr>
              <a:t>small (64 to 1,024 entries</a:t>
            </a:r>
            <a:r>
              <a:rPr lang="en-US" altLang="en-US" dirty="0" smtClean="0">
                <a:solidFill>
                  <a:schemeClr val="tx1"/>
                </a:solidFill>
              </a:rPr>
              <a:t>)?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1666 -0.31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440322"/>
            <a:ext cx="8715375" cy="622935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1828800" y="4495800"/>
            <a:ext cx="888637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9001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Parallel Searching the TLB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427288" y="1211263"/>
            <a:ext cx="7351712" cy="4483100"/>
          </a:xfrm>
        </p:spPr>
        <p:txBody>
          <a:bodyPr/>
          <a:lstStyle/>
          <a:p>
            <a:r>
              <a:rPr lang="en-US" altLang="en-US" dirty="0" smtClean="0"/>
              <a:t>How to search TLB?</a:t>
            </a:r>
          </a:p>
          <a:p>
            <a:pPr lvl="1"/>
            <a:r>
              <a:rPr lang="en-US" altLang="en-US" dirty="0" smtClean="0"/>
              <a:t>Associative memory: parallel search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Address translation (p, d)</a:t>
            </a:r>
          </a:p>
          <a:p>
            <a:pPr marL="627063" lvl="1"/>
            <a:r>
              <a:rPr lang="en-US" altLang="en-US" dirty="0" smtClean="0"/>
              <a:t>If p is in associative register, get frame # out</a:t>
            </a:r>
          </a:p>
          <a:p>
            <a:pPr marL="627063" lvl="1"/>
            <a:r>
              <a:rPr lang="en-US" altLang="en-US" dirty="0" smtClean="0"/>
              <a:t>Otherwise get frame # from page table in memory</a:t>
            </a:r>
          </a:p>
          <a:p>
            <a:pPr marL="627063" lvl="1"/>
            <a:endParaRPr lang="en-US" altLang="en-US" dirty="0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2590801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064328" y="3088820"/>
            <a:ext cx="54864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48000" y="3099708"/>
            <a:ext cx="548640" cy="873580"/>
            <a:chOff x="685800" y="3099708"/>
            <a:chExt cx="548640" cy="87358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85800" y="31242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85800" y="33528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" y="36576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5800" y="39624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3099708"/>
              <a:ext cx="0" cy="87358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1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0156 0.04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4954 L 0.00156 0.0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8287 L 0.00156 0.138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10515599" cy="54102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Question: </a:t>
            </a:r>
            <a:r>
              <a:rPr lang="en-US" altLang="en-US" dirty="0" smtClean="0"/>
              <a:t>Why some TLBs store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address-space identifiers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ASIDs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each TLB entry – uniquely </a:t>
            </a:r>
            <a:r>
              <a:rPr lang="en-US" altLang="en-US" dirty="0" smtClean="0">
                <a:solidFill>
                  <a:srgbClr val="FF0000"/>
                </a:solidFill>
              </a:rPr>
              <a:t>identifies each process?</a:t>
            </a:r>
            <a:r>
              <a:rPr lang="en-US" altLang="en-US" dirty="0" smtClean="0"/>
              <a:t>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98438"/>
            <a:ext cx="8570913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Address Space ID in TLBs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2667001"/>
            <a:ext cx="6781800" cy="461665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To provide address-space protection for that process</a:t>
            </a:r>
          </a:p>
        </p:txBody>
      </p:sp>
    </p:spTree>
    <p:extLst>
      <p:ext uri="{BB962C8B-B14F-4D97-AF65-F5344CB8AC3E}">
        <p14:creationId xmlns:p14="http://schemas.microsoft.com/office/powerpoint/2010/main" val="35447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5737"/>
            <a:ext cx="10667999" cy="80486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Question:</a:t>
            </a:r>
            <a:r>
              <a:rPr lang="en-US" altLang="en-US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happens on </a:t>
            </a:r>
            <a:r>
              <a:rPr lang="en-US" altLang="en-US" dirty="0" smtClean="0"/>
              <a:t>a </a:t>
            </a:r>
            <a:r>
              <a:rPr lang="en-US" altLang="en-US" dirty="0"/>
              <a:t>TLB </a:t>
            </a:r>
            <a:r>
              <a:rPr lang="en-US" altLang="en-US" dirty="0" smtClean="0"/>
              <a:t>miss?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1" y="910646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/>
              <a:t>Value </a:t>
            </a:r>
            <a:r>
              <a:rPr lang="en-US" altLang="en-US" sz="2400" dirty="0">
                <a:solidFill>
                  <a:srgbClr val="FF0000"/>
                </a:solidFill>
              </a:rPr>
              <a:t>(?)</a:t>
            </a:r>
            <a:r>
              <a:rPr lang="en-US" altLang="en-US" sz="2400" dirty="0"/>
              <a:t> is loaded into </a:t>
            </a:r>
            <a:r>
              <a:rPr lang="en-US" altLang="en-US" sz="2400"/>
              <a:t>the TLB </a:t>
            </a:r>
            <a:r>
              <a:rPr lang="en-US" altLang="en-US" sz="2400" dirty="0"/>
              <a:t>for faster access next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  Replacement policies must  </a:t>
            </a:r>
          </a:p>
          <a:p>
            <a:r>
              <a:rPr lang="en-US" altLang="en-US" sz="2400" dirty="0"/>
              <a:t> 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3514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/>
          <a:lstStyle/>
          <a:p>
            <a:r>
              <a:rPr lang="en-US" sz="2800" dirty="0"/>
              <a:t>Paging and Translation Lookaside Buffer (TLB)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09600"/>
            <a:ext cx="6400800" cy="6109308"/>
          </a:xfrm>
          <a:prstGeom prst="rect">
            <a:avLst/>
          </a:prstGeom>
        </p:spPr>
      </p:pic>
      <p:sp>
        <p:nvSpPr>
          <p:cNvPr id="4" name="Diamond 3"/>
          <p:cNvSpPr/>
          <p:nvPr/>
        </p:nvSpPr>
        <p:spPr>
          <a:xfrm>
            <a:off x="6553200" y="16002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V="1">
            <a:off x="8153400" y="1905000"/>
            <a:ext cx="685800" cy="381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39200" y="1905000"/>
            <a:ext cx="0" cy="2362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77200" y="42672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4267738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2438400"/>
            <a:ext cx="14478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5252" y="4495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553200" y="28956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52763" y="3568522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29400" y="3810000"/>
            <a:ext cx="14478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87474" y="3238500"/>
            <a:ext cx="1065727" cy="2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92452" y="2971800"/>
            <a:ext cx="1493949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962400" y="5029200"/>
            <a:ext cx="1600200" cy="6096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92452" y="6019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24400" y="5638800"/>
            <a:ext cx="15026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400" y="5334000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9400" y="5334000"/>
            <a:ext cx="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97452" y="5638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Effective Memory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9296400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/>
              <a:t>Associative Lookup = </a:t>
            </a:r>
            <a:r>
              <a:rPr lang="en-US" altLang="en-US" dirty="0" err="1" smtClean="0">
                <a:sym typeface="Symbol" panose="05050102010706020507" pitchFamily="18" charset="2"/>
              </a:rPr>
              <a:t>T</a:t>
            </a:r>
            <a:r>
              <a:rPr lang="en-US" altLang="en-US" sz="2800" dirty="0" err="1">
                <a:sym typeface="Symbol" panose="05050102010706020507" pitchFamily="18" charset="2"/>
              </a:rPr>
              <a:t>tlb</a:t>
            </a:r>
            <a:r>
              <a:rPr lang="en-US" altLang="en-US" dirty="0" smtClean="0">
                <a:sym typeface="Symbol" panose="05050102010706020507" pitchFamily="18" charset="2"/>
              </a:rPr>
              <a:t> time unit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TLB 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percentage of times that a page number is found in the associative registers; 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hit</a:t>
            </a:r>
            <a:r>
              <a:rPr lang="en-US" altLang="en-US" sz="4800" dirty="0" smtClean="0"/>
              <a:t> =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tlb</a:t>
            </a:r>
            <a:r>
              <a:rPr lang="en-US" altLang="en-US" sz="4800" dirty="0" smtClean="0"/>
              <a:t> 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mem</a:t>
            </a:r>
            <a:endParaRPr lang="en-US" altLang="en-US" sz="4800" baseline="-25000" dirty="0" smtClean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miss</a:t>
            </a:r>
            <a:r>
              <a:rPr lang="en-US" altLang="en-US" sz="4800" dirty="0" smtClean="0"/>
              <a:t> =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tlb</a:t>
            </a:r>
            <a:r>
              <a:rPr lang="en-US" altLang="en-US" sz="4800" dirty="0" smtClean="0"/>
              <a:t> </a:t>
            </a:r>
            <a:r>
              <a:rPr lang="en-US" altLang="en-US" sz="4800" dirty="0"/>
              <a:t>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mem</a:t>
            </a:r>
            <a:r>
              <a:rPr lang="en-US" altLang="en-US" sz="4800" dirty="0" smtClean="0"/>
              <a:t> 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tlb_update</a:t>
            </a:r>
            <a:r>
              <a:rPr lang="en-US" altLang="en-US" sz="4800" dirty="0" smtClean="0"/>
              <a:t> + </a:t>
            </a:r>
            <a:r>
              <a:rPr lang="en-US" altLang="en-US" sz="4800" dirty="0" err="1" smtClean="0"/>
              <a:t>T</a:t>
            </a:r>
            <a:r>
              <a:rPr lang="en-US" altLang="en-US" sz="4800" baseline="-25000" dirty="0" err="1" smtClean="0"/>
              <a:t>mem</a:t>
            </a:r>
            <a:endParaRPr lang="en-US" altLang="en-US" sz="4800" baseline="-250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2800" dirty="0"/>
              <a:t>                                                                   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0400" y="4953001"/>
            <a:ext cx="6019800" cy="707886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miss</a:t>
            </a:r>
            <a:r>
              <a:rPr lang="en-US" altLang="en-US" sz="4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tlb</a:t>
            </a:r>
            <a:r>
              <a:rPr lang="en-US" altLang="en-US" sz="4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n-lt"/>
              </a:rPr>
              <a:t>+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mem</a:t>
            </a:r>
            <a:r>
              <a:rPr lang="en-US" altLang="en-US" sz="4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n-lt"/>
              </a:rPr>
              <a:t>+ </a:t>
            </a:r>
            <a:r>
              <a:rPr lang="en-US" altLang="en-US" sz="4000" dirty="0" err="1" smtClean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n-lt"/>
              </a:rPr>
              <a:t>mem</a:t>
            </a:r>
            <a:endParaRPr lang="en-US" sz="4000" baseline="-25000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724400" y="4343400"/>
            <a:ext cx="2362200" cy="533400"/>
          </a:xfrm>
          <a:prstGeom prst="wedgeRectCallout">
            <a:avLst>
              <a:gd name="adj1" fmla="val -20833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434340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access page table</a:t>
            </a:r>
            <a:endParaRPr lang="en-US" sz="240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458200" y="4343400"/>
            <a:ext cx="1752600" cy="533400"/>
          </a:xfrm>
          <a:prstGeom prst="wedgeRectCallout">
            <a:avLst>
              <a:gd name="adj1" fmla="val 20620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/>
              <a:t> access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5845314"/>
            <a:ext cx="9372600" cy="707886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j-lt"/>
              </a:rPr>
              <a:t>Effective Access Time = </a:t>
            </a:r>
            <a:r>
              <a:rPr lang="en-US" altLang="en-US" sz="4000" dirty="0" smtClean="0">
                <a:solidFill>
                  <a:srgbClr val="FF0000"/>
                </a:solidFill>
                <a:latin typeface="+mj-lt"/>
              </a:rPr>
              <a:t>h*</a:t>
            </a:r>
            <a:r>
              <a:rPr lang="en-US" altLang="en-US" sz="4000" dirty="0" err="1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j-lt"/>
              </a:rPr>
              <a:t>hit</a:t>
            </a:r>
            <a:r>
              <a:rPr lang="en-US" altLang="en-US" sz="4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4000" dirty="0">
                <a:solidFill>
                  <a:srgbClr val="FF0000"/>
                </a:solidFill>
                <a:latin typeface="+mj-lt"/>
              </a:rPr>
              <a:t>+ (1-h)*</a:t>
            </a:r>
            <a:r>
              <a:rPr lang="en-US" altLang="en-US" sz="4000" dirty="0" err="1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en-US" sz="4000" baseline="-25000" dirty="0" err="1" smtClean="0">
                <a:solidFill>
                  <a:srgbClr val="FF0000"/>
                </a:solidFill>
                <a:latin typeface="+mj-lt"/>
              </a:rPr>
              <a:t>miss</a:t>
            </a:r>
            <a:endParaRPr lang="en-US" sz="4000" baseline="-250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hit</a:t>
            </a:r>
            <a:r>
              <a:rPr lang="en-US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miss?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is the effective memory-access time if we have a TLB hit ratio of 80%?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is the minimal hit ratio that guarantees the effective access time of at most 220ns?</a:t>
            </a:r>
          </a:p>
        </p:txBody>
      </p:sp>
    </p:spTree>
    <p:extLst>
      <p:ext uri="{BB962C8B-B14F-4D97-AF65-F5344CB8AC3E}">
        <p14:creationId xmlns:p14="http://schemas.microsoft.com/office/powerpoint/2010/main" val="14979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8000" y="120651"/>
            <a:ext cx="11455400" cy="1098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Review: </a:t>
            </a:r>
            <a:r>
              <a:rPr lang="en-US" dirty="0"/>
              <a:t>Logical-to-Physical Address Translations</a:t>
            </a:r>
            <a:endParaRPr lang="en-US" altLang="en-US" dirty="0"/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543050"/>
            <a:ext cx="801420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971800" y="3429000"/>
            <a:ext cx="304800" cy="304800"/>
          </a:xfrm>
          <a:prstGeom prst="ellipse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4401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0.00023 L 0.04401 0.10833 C 0.04401 0.1581 0.07227 0.2199 0.09453 0.2199 L 0.14479 0.2199 " pathEditMode="relative" rAng="540000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0.21944 L 0.17891 0.21944 C 0.19401 0.21944 0.21237 0.15926 0.21237 0.11018 L 0.21237 -0.00023 " pathEditMode="relative" rAng="10800000" ptsTypes="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37 -0.00023 L 0.43125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long does it take to access data in memory if there is a TLB hit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800100" lvl="2" indent="0">
              <a:buNone/>
            </a:pPr>
            <a:r>
              <a:rPr lang="en-US" sz="3200" dirty="0"/>
              <a:t>A. 10   ns</a:t>
            </a:r>
          </a:p>
          <a:p>
            <a:pPr marL="800100" lvl="2" indent="0">
              <a:buNone/>
            </a:pPr>
            <a:r>
              <a:rPr lang="en-US" sz="3200" dirty="0"/>
              <a:t>B. 200 ns</a:t>
            </a:r>
          </a:p>
          <a:p>
            <a:pPr marL="800100" lvl="2" indent="0">
              <a:buNone/>
            </a:pPr>
            <a:r>
              <a:rPr lang="en-US" sz="3200" dirty="0"/>
              <a:t>C. 210 ns</a:t>
            </a:r>
          </a:p>
          <a:p>
            <a:pPr marL="800100" lvl="2" indent="0">
              <a:buNone/>
            </a:pPr>
            <a:r>
              <a:rPr lang="en-US" sz="3200" dirty="0"/>
              <a:t>D. 410 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8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.2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How long does it take to access data in memory if there is a TLB miss?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800100" lvl="2" indent="0">
              <a:buNone/>
            </a:pPr>
            <a:r>
              <a:rPr lang="en-US" sz="3200" dirty="0"/>
              <a:t>A. 200 ns</a:t>
            </a:r>
          </a:p>
          <a:p>
            <a:pPr marL="800100" lvl="2" indent="0">
              <a:buNone/>
            </a:pPr>
            <a:r>
              <a:rPr lang="en-US" sz="3200" dirty="0"/>
              <a:t>B. 210 ns</a:t>
            </a:r>
          </a:p>
          <a:p>
            <a:pPr marL="800100" lvl="2" indent="0">
              <a:buNone/>
            </a:pPr>
            <a:r>
              <a:rPr lang="en-US" sz="3200" dirty="0"/>
              <a:t>C. 400 ns</a:t>
            </a:r>
          </a:p>
          <a:p>
            <a:pPr marL="800100" lvl="2" indent="0">
              <a:buNone/>
            </a:pPr>
            <a:r>
              <a:rPr lang="en-US" sz="3200" dirty="0"/>
              <a:t>D. 410 ns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4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effective memory-access time if we have a TLB hit ratio of 80%?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800100" lvl="2" indent="0">
              <a:buNone/>
            </a:pPr>
            <a:r>
              <a:rPr lang="en-US" sz="3200" dirty="0"/>
              <a:t>A. </a:t>
            </a:r>
            <a:r>
              <a:rPr lang="en-US" sz="3200" dirty="0" smtClean="0"/>
              <a:t>2</a:t>
            </a:r>
            <a:r>
              <a:rPr lang="en-US" altLang="zh-CN" sz="3200" dirty="0" smtClean="0"/>
              <a:t>1</a:t>
            </a:r>
            <a:r>
              <a:rPr lang="en-US" sz="3200" dirty="0" smtClean="0"/>
              <a:t>0 </a:t>
            </a:r>
            <a:r>
              <a:rPr lang="en-US" sz="3200" dirty="0"/>
              <a:t>ns</a:t>
            </a:r>
          </a:p>
          <a:p>
            <a:pPr marL="800100" lvl="2" indent="0">
              <a:buNone/>
            </a:pPr>
            <a:r>
              <a:rPr lang="en-US" sz="3200" dirty="0"/>
              <a:t>B. </a:t>
            </a:r>
            <a:r>
              <a:rPr lang="en-US" sz="3200" dirty="0" smtClean="0"/>
              <a:t>2</a:t>
            </a:r>
            <a:r>
              <a:rPr lang="en-US" altLang="zh-CN" sz="3200" dirty="0" smtClean="0"/>
              <a:t>5</a:t>
            </a:r>
            <a:r>
              <a:rPr lang="en-US" sz="3200" dirty="0" smtClean="0"/>
              <a:t>0 </a:t>
            </a:r>
            <a:r>
              <a:rPr lang="en-US" sz="3200" dirty="0"/>
              <a:t>ns</a:t>
            </a:r>
          </a:p>
          <a:p>
            <a:pPr marL="800100" lvl="2" indent="0">
              <a:buNone/>
            </a:pPr>
            <a:r>
              <a:rPr lang="en-US" sz="3200" dirty="0"/>
              <a:t>C. </a:t>
            </a:r>
            <a:r>
              <a:rPr lang="en-US" altLang="zh-CN" sz="3200" dirty="0" smtClean="0"/>
              <a:t>370</a:t>
            </a:r>
            <a:r>
              <a:rPr lang="en-US" sz="3200" dirty="0" smtClean="0"/>
              <a:t> </a:t>
            </a:r>
            <a:r>
              <a:rPr lang="en-US" sz="3200" dirty="0"/>
              <a:t>ns</a:t>
            </a:r>
          </a:p>
          <a:p>
            <a:pPr marL="800100" lvl="2" indent="0">
              <a:buNone/>
            </a:pPr>
            <a:r>
              <a:rPr lang="en-US" sz="3200" dirty="0"/>
              <a:t>D. 410 ns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495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 6</a:t>
            </a:r>
            <a:r>
              <a:rPr lang="en-US" altLang="zh-CN" dirty="0" smtClean="0">
                <a:solidFill>
                  <a:srgbClr val="FF0000"/>
                </a:solidFill>
              </a:rPr>
              <a:t>.4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1277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minimal hit ratio that guarantees the effective access time of at most </a:t>
            </a:r>
            <a:r>
              <a:rPr lang="en-US" dirty="0" smtClean="0"/>
              <a:t>220ns?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3200" dirty="0"/>
              <a:t>A. 85%</a:t>
            </a:r>
          </a:p>
          <a:p>
            <a:pPr marL="800100" lvl="2" indent="0">
              <a:buNone/>
            </a:pPr>
            <a:r>
              <a:rPr lang="en-US" sz="3200" dirty="0"/>
              <a:t>B. 90%</a:t>
            </a:r>
          </a:p>
          <a:p>
            <a:pPr marL="800100" lvl="2" indent="0">
              <a:buNone/>
            </a:pPr>
            <a:r>
              <a:rPr lang="en-US" sz="3200" dirty="0"/>
              <a:t>C. 95%</a:t>
            </a:r>
          </a:p>
          <a:p>
            <a:pPr marL="800100" lvl="2" indent="0">
              <a:buNone/>
            </a:pPr>
            <a:r>
              <a:rPr lang="en-US" sz="3200" dirty="0"/>
              <a:t>D. 98%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219200"/>
            <a:ext cx="8086725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Page-table Base Register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Two-Level Page Table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Address Translation in a Two-Level Paying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Translation </a:t>
            </a:r>
            <a:r>
              <a:rPr lang="en-US" altLang="en-US" dirty="0"/>
              <a:t>Look-aside Buffers (TLBs</a:t>
            </a:r>
            <a:r>
              <a:rPr lang="en-US" alt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Memory Access Time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8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9617868" cy="1096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</a:t>
            </a:r>
            <a:r>
              <a:rPr lang="en-US" altLang="en-US" dirty="0"/>
              <a:t>registers to support paging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9829800" cy="3962400"/>
          </a:xfrm>
        </p:spPr>
        <p:txBody>
          <a:bodyPr/>
          <a:lstStyle/>
          <a:p>
            <a:r>
              <a:rPr lang="en-US" dirty="0"/>
              <a:t>Where should we keep page tables? </a:t>
            </a:r>
          </a:p>
          <a:p>
            <a:endParaRPr lang="en-US" dirty="0"/>
          </a:p>
          <a:p>
            <a:r>
              <a:rPr lang="en-US" dirty="0"/>
              <a:t>Where does the </a:t>
            </a:r>
            <a:r>
              <a:rPr lang="en-US" i="1" dirty="0">
                <a:solidFill>
                  <a:srgbClr val="FF0000"/>
                </a:solidFill>
              </a:rPr>
              <a:t>Page-table base register</a:t>
            </a:r>
            <a:r>
              <a:rPr lang="en-US" i="1" dirty="0"/>
              <a:t> (PTBR) </a:t>
            </a:r>
            <a:r>
              <a:rPr lang="en-US" dirty="0"/>
              <a:t>point at?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Page-table length register </a:t>
            </a:r>
            <a:r>
              <a:rPr lang="en-US" i="1" dirty="0"/>
              <a:t>(PTLR)</a:t>
            </a:r>
            <a:r>
              <a:rPr lang="en-US" dirty="0"/>
              <a:t> indicates size of the page table.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3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257800" cy="1143000"/>
          </a:xfrm>
        </p:spPr>
        <p:txBody>
          <a:bodyPr/>
          <a:lstStyle/>
          <a:p>
            <a:r>
              <a:rPr lang="en-US" sz="4000" dirty="0"/>
              <a:t>Page-table Base Register </a:t>
            </a:r>
            <a:br>
              <a:rPr lang="en-US" sz="4000" dirty="0"/>
            </a:br>
            <a:r>
              <a:rPr lang="en-US" sz="4000" dirty="0"/>
              <a:t>(Page Table Pointer)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24601"/>
            <a:ext cx="635000" cy="365125"/>
          </a:xfr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417639"/>
            <a:ext cx="8607468" cy="5248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0600" y="31242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0800" y="22098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7400" y="4749452"/>
            <a:ext cx="1219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1800" y="2209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97600" y="2209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1800" y="2209800"/>
            <a:ext cx="1447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197600" y="274638"/>
            <a:ext cx="5765800" cy="193402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Exercise 1 (</a:t>
            </a:r>
            <a:r>
              <a:rPr lang="en-US" sz="2800" dirty="0" err="1" smtClean="0">
                <a:solidFill>
                  <a:srgbClr val="FF0000"/>
                </a:solidFill>
              </a:rPr>
              <a:t>Plickers</a:t>
            </a:r>
            <a:r>
              <a:rPr lang="en-US" sz="2800" dirty="0" smtClean="0">
                <a:solidFill>
                  <a:srgbClr val="FF0000"/>
                </a:solidFill>
              </a:rPr>
              <a:t>):</a:t>
            </a:r>
            <a:r>
              <a:rPr lang="en-US" sz="2800" dirty="0" smtClean="0"/>
              <a:t> How many memory accesses are </a:t>
            </a:r>
            <a:r>
              <a:rPr lang="en-US" sz="2800" dirty="0"/>
              <a:t>there a word is accessed from the physical memory ? </a:t>
            </a:r>
            <a:endParaRPr lang="en-US" sz="2800" dirty="0" smtClean="0"/>
          </a:p>
          <a:p>
            <a:pPr algn="l"/>
            <a:r>
              <a:rPr lang="en-US" sz="3200" dirty="0"/>
              <a:t>	 </a:t>
            </a:r>
            <a:r>
              <a:rPr lang="en-US" sz="3200" dirty="0" smtClean="0"/>
              <a:t>      A. 0     B. 1 	C. 2	D. 3</a:t>
            </a:r>
          </a:p>
        </p:txBody>
      </p:sp>
    </p:spTree>
    <p:extLst>
      <p:ext uri="{BB962C8B-B14F-4D97-AF65-F5344CB8AC3E}">
        <p14:creationId xmlns:p14="http://schemas.microsoft.com/office/powerpoint/2010/main" val="16467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1357312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Page Tables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676400"/>
            <a:ext cx="107442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Break up the logical address space into multiple page tables</a:t>
            </a:r>
          </a:p>
          <a:p>
            <a:endParaRPr lang="en-US" altLang="en-US" dirty="0"/>
          </a:p>
          <a:p>
            <a:r>
              <a:rPr lang="en-US" altLang="en-US" dirty="0"/>
              <a:t>A simple technique is a two-level page table</a:t>
            </a:r>
          </a:p>
          <a:p>
            <a:endParaRPr lang="en-US" altLang="en-US" dirty="0"/>
          </a:p>
          <a:p>
            <a:r>
              <a:rPr lang="en-US" altLang="en-US" dirty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66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1101726"/>
          </a:xfrm>
        </p:spPr>
        <p:txBody>
          <a:bodyPr/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4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4" y="1268414"/>
            <a:ext cx="5013325" cy="530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9163"/>
            <a:ext cx="10237968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2 (</a:t>
            </a:r>
            <a:r>
              <a:rPr lang="en-US" dirty="0" err="1" smtClean="0">
                <a:solidFill>
                  <a:srgbClr val="FF0000"/>
                </a:solidFill>
              </a:rPr>
              <a:t>Plickers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Two-Level Page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48375" y="6294312"/>
            <a:ext cx="990600" cy="365125"/>
          </a:xfr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1295400"/>
            <a:ext cx="710565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232" y="1067548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4KB root page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682" y="1168290"/>
            <a:ext cx="2900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2.1</a:t>
            </a:r>
            <a:r>
              <a:rPr lang="en-US" sz="2400" dirty="0">
                <a:latin typeface="Calibri"/>
                <a:cs typeface="Calibri"/>
              </a:rPr>
              <a:t>. How many  root page table entries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r>
              <a:rPr lang="en-US" sz="2400" dirty="0">
                <a:latin typeface="Calibri"/>
                <a:cs typeface="Calibri"/>
              </a:rPr>
              <a:t>A. 512;      </a:t>
            </a:r>
            <a:r>
              <a:rPr lang="en-US" sz="2400" dirty="0" smtClean="0">
                <a:latin typeface="Calibri"/>
                <a:cs typeface="Calibri"/>
              </a:rPr>
              <a:t> B</a:t>
            </a:r>
            <a:r>
              <a:rPr lang="en-US" sz="2400" dirty="0">
                <a:latin typeface="Calibri"/>
                <a:cs typeface="Calibri"/>
              </a:rPr>
              <a:t>. 1024;      C. 2048;      D. 4096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1368" y="148667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Assumption</a:t>
            </a:r>
            <a:r>
              <a:rPr lang="en-US" sz="2400" dirty="0" smtClean="0">
                <a:latin typeface="Calibri"/>
                <a:cs typeface="Calibri"/>
              </a:rPr>
              <a:t>  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Calibri"/>
                <a:cs typeface="Calibri"/>
              </a:rPr>
              <a:t>we </a:t>
            </a:r>
            <a:r>
              <a:rPr lang="en-US" sz="2400" dirty="0">
                <a:latin typeface="Calibri"/>
                <a:cs typeface="Calibri"/>
              </a:rPr>
              <a:t>have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4-byte page table entry</a:t>
            </a:r>
            <a:r>
              <a:rPr lang="en-US" sz="2400" dirty="0">
                <a:latin typeface="Calibri"/>
                <a:cs typeface="Calibri"/>
              </a:rPr>
              <a:t>. </a:t>
            </a:r>
            <a:endParaRPr lang="en-US" sz="2400" dirty="0" smtClean="0">
              <a:latin typeface="Calibri"/>
              <a:cs typeface="Calibri"/>
            </a:endParaRP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Calibri"/>
                <a:cs typeface="Calibri"/>
              </a:rPr>
              <a:t>page </a:t>
            </a:r>
            <a:r>
              <a:rPr lang="en-US" sz="2400" dirty="0">
                <a:latin typeface="Calibri"/>
                <a:cs typeface="Calibri"/>
              </a:rPr>
              <a:t>size is 4KB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895600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User Page Table</a:t>
            </a:r>
          </a:p>
          <a:p>
            <a:r>
              <a:rPr lang="en-US" sz="2400" dirty="0" smtClean="0">
                <a:latin typeface="Calibri"/>
                <a:cs typeface="Calibri"/>
              </a:rPr>
              <a:t>2.2. </a:t>
            </a:r>
            <a:r>
              <a:rPr lang="en-US" sz="2400" dirty="0">
                <a:latin typeface="Calibri"/>
                <a:cs typeface="Calibri"/>
              </a:rPr>
              <a:t>How many  user page table entries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latin typeface="Calibri"/>
                <a:cs typeface="Calibri"/>
              </a:rPr>
              <a:t>1K</a:t>
            </a:r>
            <a:r>
              <a:rPr lang="en-US" sz="2400" dirty="0">
                <a:latin typeface="Calibri"/>
                <a:cs typeface="Calibri"/>
              </a:rPr>
              <a:t>;      </a:t>
            </a:r>
            <a:r>
              <a:rPr lang="en-US" sz="2400" dirty="0" smtClean="0">
                <a:latin typeface="Calibri"/>
                <a:cs typeface="Calibri"/>
              </a:rPr>
              <a:t>    B</a:t>
            </a:r>
            <a:r>
              <a:rPr lang="en-US" sz="2400" dirty="0">
                <a:latin typeface="Calibri"/>
                <a:cs typeface="Calibri"/>
              </a:rPr>
              <a:t>. 512K;   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C</a:t>
            </a:r>
            <a:r>
              <a:rPr lang="en-US" sz="2400" dirty="0">
                <a:latin typeface="Calibri"/>
                <a:cs typeface="Calibri"/>
              </a:rPr>
              <a:t>. </a:t>
            </a:r>
            <a:r>
              <a:rPr lang="en-US" sz="2400" dirty="0" smtClean="0">
                <a:latin typeface="Calibri"/>
                <a:cs typeface="Calibri"/>
              </a:rPr>
              <a:t> 1M</a:t>
            </a:r>
            <a:r>
              <a:rPr lang="en-US" sz="2400" dirty="0">
                <a:latin typeface="Calibri"/>
                <a:cs typeface="Calibri"/>
              </a:rPr>
              <a:t>;          D. </a:t>
            </a:r>
            <a:r>
              <a:rPr lang="en-US" sz="2400" dirty="0" smtClean="0">
                <a:latin typeface="Calibri"/>
                <a:cs typeface="Calibri"/>
              </a:rPr>
              <a:t>4M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948369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2.3</a:t>
            </a:r>
            <a:r>
              <a:rPr lang="en-US" sz="2400" dirty="0">
                <a:latin typeface="Calibri"/>
                <a:cs typeface="Calibri"/>
              </a:rPr>
              <a:t>. How large is the user address space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r>
              <a:rPr lang="en-US" sz="2400" dirty="0">
                <a:latin typeface="Calibri"/>
                <a:cs typeface="Calibri"/>
              </a:rPr>
              <a:t>A. 512MB; </a:t>
            </a:r>
            <a:r>
              <a:rPr lang="en-US" sz="2400" dirty="0" smtClean="0">
                <a:latin typeface="Calibri"/>
                <a:cs typeface="Calibri"/>
              </a:rPr>
              <a:t>  B</a:t>
            </a:r>
            <a:r>
              <a:rPr lang="en-US" sz="2400" dirty="0">
                <a:latin typeface="Calibri"/>
                <a:cs typeface="Calibri"/>
              </a:rPr>
              <a:t>. 1GB;      C. 2GB;          D. 4GB</a:t>
            </a:r>
          </a:p>
        </p:txBody>
      </p:sp>
    </p:spTree>
    <p:extLst>
      <p:ext uri="{BB962C8B-B14F-4D97-AF65-F5344CB8AC3E}">
        <p14:creationId xmlns:p14="http://schemas.microsoft.com/office/powerpoint/2010/main" val="16940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3: </a:t>
            </a:r>
            <a:r>
              <a:rPr lang="en-US" dirty="0" smtClean="0"/>
              <a:t>Address Translation in the Two-Level Paging System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19" y="1534156"/>
            <a:ext cx="8238226" cy="524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6" y="1534156"/>
            <a:ext cx="8200845" cy="524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7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049000" cy="1706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4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Plickers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Design virtual address format for a two-level paging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133600"/>
            <a:ext cx="10515600" cy="4221163"/>
          </a:xfrm>
        </p:spPr>
        <p:txBody>
          <a:bodyPr/>
          <a:lstStyle/>
          <a:p>
            <a:r>
              <a:rPr lang="en-US" dirty="0"/>
              <a:t>Suppose you design a two-level page translation scheme where page size is 16MB and page table entry size is 16 bytes.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format of a 64-bit virtual address?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20 bits | 20 bits | 24 bits |</a:t>
            </a:r>
          </a:p>
          <a:p>
            <a:pPr marL="457200" lvl="1" indent="0"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20 bits | 24 bits | 20 bits |</a:t>
            </a:r>
          </a:p>
          <a:p>
            <a:pPr marL="457200" lvl="1" indent="0">
              <a:buNone/>
            </a:pPr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24 bits | 20 bits | 20 bits |</a:t>
            </a:r>
          </a:p>
          <a:p>
            <a:pPr marL="457200" lvl="1" indent="0">
              <a:buNone/>
            </a:pPr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16 bits | 24 bits | 24 bits |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</TotalTime>
  <Words>1414</Words>
  <Application>Microsoft Macintosh PowerPoint</Application>
  <PresentationFormat>Widescreen</PresentationFormat>
  <Paragraphs>217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Helvetica</vt:lpstr>
      <vt:lpstr>Monotype Sorts</vt:lpstr>
      <vt:lpstr>MS PGothic</vt:lpstr>
      <vt:lpstr>ＭＳ Ｐゴシック</vt:lpstr>
      <vt:lpstr>SimSun</vt:lpstr>
      <vt:lpstr>Symbol</vt:lpstr>
      <vt:lpstr>Times New Roman</vt:lpstr>
      <vt:lpstr>5_Office Theme</vt:lpstr>
      <vt:lpstr>PowerPoint Presentation</vt:lpstr>
      <vt:lpstr>PowerPoint Presentation</vt:lpstr>
      <vt:lpstr>Two registers to support paging</vt:lpstr>
      <vt:lpstr>Page-table Base Register  (Page Table Pointer)</vt:lpstr>
      <vt:lpstr>Hierarchical Page Tables</vt:lpstr>
      <vt:lpstr>Two-Level Page-Table Scheme</vt:lpstr>
      <vt:lpstr>Exercise 2 (Plickers): Two-Level Page Table</vt:lpstr>
      <vt:lpstr>Exercise 3: Address Translation in the Two-Level Paging System </vt:lpstr>
      <vt:lpstr>Exercise 4 (Plickers): Design virtual address format for a two-level paging system</vt:lpstr>
      <vt:lpstr>Exercise 5 (Wheeldecide): Memory Accesses in the Paging Scheme</vt:lpstr>
      <vt:lpstr>PowerPoint Presentation</vt:lpstr>
      <vt:lpstr>Paging Hardware with   Translation Look-aside Buffers (TLB)</vt:lpstr>
      <vt:lpstr>PowerPoint Presentation</vt:lpstr>
      <vt:lpstr>Parallel Searching the TLB</vt:lpstr>
      <vt:lpstr>Address Space ID in TLBs</vt:lpstr>
      <vt:lpstr>Question: What happens on a TLB miss?</vt:lpstr>
      <vt:lpstr>Paging and Translation Lookaside Buffer (TLB)</vt:lpstr>
      <vt:lpstr>Effective Memory Access Time</vt:lpstr>
      <vt:lpstr>Exercise 6 (Plickers): Effective Access Time</vt:lpstr>
      <vt:lpstr>Exercise 6.1 (Plickers): Effective Access Time</vt:lpstr>
      <vt:lpstr>Exercise 6.2 (Plickers): Effective Access Time</vt:lpstr>
      <vt:lpstr>Exercise 6.3 (Plickers): Effective Access Time</vt:lpstr>
      <vt:lpstr>Exercise 6.4 (Plickers): Effective Access Time</vt:lpstr>
      <vt:lpstr>Summary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512</cp:revision>
  <dcterms:created xsi:type="dcterms:W3CDTF">2006-08-16T00:00:00Z</dcterms:created>
  <dcterms:modified xsi:type="dcterms:W3CDTF">2017-11-15T18:00:50Z</dcterms:modified>
</cp:coreProperties>
</file>