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1"/>
  </p:notesMasterIdLst>
  <p:handoutMasterIdLst>
    <p:handoutMasterId r:id="rId12"/>
  </p:handoutMasterIdLst>
  <p:sldIdLst>
    <p:sldId id="756" r:id="rId2"/>
    <p:sldId id="757" r:id="rId3"/>
    <p:sldId id="781" r:id="rId4"/>
    <p:sldId id="784" r:id="rId5"/>
    <p:sldId id="785" r:id="rId6"/>
    <p:sldId id="783" r:id="rId7"/>
    <p:sldId id="786" r:id="rId8"/>
    <p:sldId id="759" r:id="rId9"/>
    <p:sldId id="782" r:id="rId1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8FD88"/>
    <a:srgbClr val="4F81BD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9108" autoAdjust="0"/>
  </p:normalViewPr>
  <p:slideViewPr>
    <p:cSldViewPr>
      <p:cViewPr varScale="1">
        <p:scale>
          <a:sx n="88" d="100"/>
          <a:sy n="88" d="100"/>
        </p:scale>
        <p:origin x="2024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12EC83D-DF42-934D-9B4C-9DA45B0AF85E}" type="datetimeFigureOut">
              <a:rPr lang="en-US"/>
              <a:pPr>
                <a:defRPr/>
              </a:pPr>
              <a:t>11/28/16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D712F13-7286-E547-A1B9-BD5D58A0F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17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DAB72A0E-0C65-6244-A8C3-15FE060AFF12}" type="datetimeFigureOut">
              <a:rPr lang="en-US"/>
              <a:pPr>
                <a:defRPr/>
              </a:pPr>
              <a:t>11/28/16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C4C04107-0928-CB46-B9AF-281984CA4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31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25 Minutes</a:t>
            </a:r>
          </a:p>
          <a:p>
            <a:r>
              <a:rPr lang="en-US" dirty="0" smtClean="0"/>
              <a:t>See also:</a:t>
            </a:r>
            <a:r>
              <a:rPr lang="en-US" baseline="0" dirty="0" smtClean="0"/>
              <a:t> Lec16a-Project 5 LRU Implementation </a:t>
            </a:r>
            <a:r>
              <a:rPr lang="en-US" baseline="0" dirty="0" err="1" smtClean="0"/>
              <a:t>Draft.pdf</a:t>
            </a:r>
            <a:r>
              <a:rPr lang="en-US" baseline="0" dirty="0" smtClean="0"/>
              <a:t> in the lectures folder.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83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A7EAA23-9438-40EB-A4F3-CDBA20728548}" type="slidenum">
              <a:rPr lang="en-US" altLang="en-US">
                <a:latin typeface="Helvetica" panose="020B0604020202020204" pitchFamily="34" charset="0"/>
              </a:rPr>
              <a:pPr/>
              <a:t>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176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55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least recently used (LRU) policy replaces the page in memory that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been referenced for the longest time. By the principle of locality, this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the page least likely to be referenced in the near future. And, in fact, the LRU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policy does nearly as well as the optimal policy. The problem with this approach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difficulty in implementation. One approach would be to tag each page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of its last reference; this would have to be done at each memory reference,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instruction and data. Even if the hardware would support such a scheme,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overhead would be tremendous. Alternatively, one could maintain a stack of page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references, again an expensive prospect.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55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Use the white board to illustrate the idea of LRU.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optimal policy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selects for replacement that page for which the time to the next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reference is the longest. It can be shown that this policy results in the fewest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page faults [BELA66]. Clearly, this policy is impossible to implement, because it would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require the operating system to have perfect knowledge of future events. However,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does serve as a standard against which to judge real-world algorithms.</a:t>
            </a:r>
            <a:endParaRPr lang="en-US" dirty="0" smtClean="0"/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Figure 8.14 gives an example of the optimal policy. The example assumes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fixed frame allocation (fixed resident set size) for this process of three frames.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execution of the process requires reference to five distinct pages. The page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stream formed by executing the program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2 3 2 1 5 2 4 5 3 2 5 2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which means that the first page referenced is 2, the second page referenced is 3,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so on. The optimal policy produces three page faults after the frame allocation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been filled.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7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87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4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2648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SGCOE V 158 289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5791201"/>
            <a:ext cx="152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37600" y="6356351"/>
            <a:ext cx="14224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8F4A3D6-8C1B-B547-85DF-557C25BCE1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4329" y="6492876"/>
            <a:ext cx="455407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1" y="5715000"/>
            <a:ext cx="1528233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127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1" y="5715000"/>
            <a:ext cx="1528233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0763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" y="6324601"/>
            <a:ext cx="132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83" r:id="rId2"/>
    <p:sldLayoutId id="214748428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FF"/>
          </a:solidFill>
          <a:latin typeface="Calibri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alibri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alibri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alibri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libri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libri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 bwMode="auto">
          <a:xfrm>
            <a:off x="1752600" y="304801"/>
            <a:ext cx="8686800" cy="396239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00FF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CN" dirty="0">
                <a:latin typeface="Calibri" charset="0"/>
                <a:ea typeface="SimSun" charset="0"/>
                <a:cs typeface="SimSun" charset="0"/>
              </a:rPr>
              <a:t>COMP 3500 </a:t>
            </a:r>
            <a:br>
              <a:rPr lang="en-US" altLang="zh-CN" dirty="0">
                <a:latin typeface="Calibri" charset="0"/>
                <a:ea typeface="SimSun" charset="0"/>
                <a:cs typeface="SimSun" charset="0"/>
              </a:rPr>
            </a:br>
            <a:r>
              <a:rPr lang="en-US" altLang="zh-CN" dirty="0">
                <a:latin typeface="Calibri" charset="0"/>
                <a:ea typeface="SimSun" charset="0"/>
                <a:cs typeface="SimSun" charset="0"/>
              </a:rPr>
              <a:t>Introduction to Operating Systems</a:t>
            </a:r>
            <a:br>
              <a:rPr lang="en-US" altLang="zh-CN" dirty="0">
                <a:latin typeface="Calibri" charset="0"/>
                <a:ea typeface="SimSun" charset="0"/>
                <a:cs typeface="SimSun" charset="0"/>
              </a:rPr>
            </a:br>
            <a:r>
              <a:rPr lang="en-US" dirty="0">
                <a:latin typeface="Calibri" charset="0"/>
              </a:rPr>
              <a:t> </a:t>
            </a:r>
            <a:br>
              <a:rPr lang="en-US" dirty="0">
                <a:latin typeface="Calibri" charset="0"/>
              </a:rPr>
            </a:br>
            <a:r>
              <a:rPr lang="en-US" dirty="0"/>
              <a:t> </a:t>
            </a:r>
            <a:r>
              <a:rPr lang="en-US" sz="4000" dirty="0"/>
              <a:t>Project 5 – Virtual Memory Manager </a:t>
            </a:r>
            <a:br>
              <a:rPr lang="en-US" sz="4000" dirty="0"/>
            </a:br>
            <a:r>
              <a:rPr lang="en-US" sz="4000" dirty="0"/>
              <a:t>Part 4: Implementing LRU in TLB</a:t>
            </a:r>
            <a:endParaRPr lang="en-US" altLang="zh-CN" sz="4000" dirty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581400" y="4543426"/>
            <a:ext cx="49530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Calibri"/>
              </a:rPr>
              <a:t>Dr. Xiao Qin</a:t>
            </a:r>
          </a:p>
          <a:p>
            <a:pPr algn="ctr">
              <a:spcBef>
                <a:spcPct val="50000"/>
              </a:spcBef>
            </a:pPr>
            <a:r>
              <a:rPr lang="en-US" i="1" dirty="0">
                <a:solidFill>
                  <a:srgbClr val="0000FF"/>
                </a:solidFill>
                <a:latin typeface="Calibri"/>
              </a:rPr>
              <a:t>Auburn University</a:t>
            </a:r>
            <a:br>
              <a:rPr lang="en-US" i="1" dirty="0">
                <a:solidFill>
                  <a:srgbClr val="0000FF"/>
                </a:solidFill>
                <a:latin typeface="Calibri"/>
              </a:rPr>
            </a:br>
            <a:r>
              <a:rPr lang="en-US" i="1" dirty="0">
                <a:solidFill>
                  <a:srgbClr val="0000FF"/>
                </a:solidFill>
                <a:latin typeface="Calibri"/>
              </a:rPr>
              <a:t>http://</a:t>
            </a:r>
            <a:r>
              <a:rPr lang="en-US" i="1" dirty="0" err="1">
                <a:solidFill>
                  <a:srgbClr val="0000FF"/>
                </a:solidFill>
                <a:latin typeface="Calibri"/>
              </a:rPr>
              <a:t>www.eng.auburn.edu</a:t>
            </a:r>
            <a:r>
              <a:rPr lang="en-US" i="1" dirty="0">
                <a:solidFill>
                  <a:srgbClr val="0000FF"/>
                </a:solidFill>
                <a:latin typeface="Calibri"/>
              </a:rPr>
              <a:t>/~</a:t>
            </a:r>
            <a:r>
              <a:rPr lang="en-US" i="1" dirty="0" err="1">
                <a:solidFill>
                  <a:srgbClr val="0000FF"/>
                </a:solidFill>
                <a:latin typeface="Calibri"/>
              </a:rPr>
              <a:t>xqin</a:t>
            </a:r>
            <a:endParaRPr lang="en-US" i="1" dirty="0">
              <a:solidFill>
                <a:srgbClr val="0000FF"/>
              </a:solidFill>
              <a:latin typeface="Calibri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i="1" dirty="0" err="1">
                <a:solidFill>
                  <a:srgbClr val="0000FF"/>
                </a:solidFill>
                <a:latin typeface="Calibri"/>
              </a:rPr>
              <a:t>xqin@auburn.edu</a:t>
            </a:r>
            <a:endParaRPr lang="en-US" altLang="zh-CN" i="1" dirty="0">
              <a:solidFill>
                <a:srgbClr val="0000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137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Data Structures to Algorithms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752600" y="2514600"/>
            <a:ext cx="2667000" cy="13716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000" b="1" dirty="0">
                <a:solidFill>
                  <a:schemeClr val="bg1"/>
                </a:solidFill>
              </a:rPr>
              <a:t>Data Structure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620000" y="16002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600200" y="2209800"/>
            <a:ext cx="8991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4648200" y="2514600"/>
            <a:ext cx="2895600" cy="13716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000" b="1" dirty="0">
                <a:solidFill>
                  <a:schemeClr val="bg1"/>
                </a:solidFill>
              </a:rPr>
              <a:t>Algorithm Design</a:t>
            </a:r>
          </a:p>
          <a:p>
            <a:pPr eaLnBrk="1" hangingPunct="1"/>
            <a:endParaRPr lang="en-US" altLang="en-US" sz="2000" b="1" baseline="-25000" dirty="0">
              <a:solidFill>
                <a:schemeClr val="bg1"/>
              </a:solidFill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7772400" y="2514600"/>
            <a:ext cx="2667000" cy="13716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  <a:latin typeface="Trebuchet MS" charset="0"/>
                <a:ea typeface="ＭＳ Ｐゴシック" charset="-128"/>
                <a:cs typeface="ＭＳ Ｐゴシック" charset="0"/>
              </a:rPr>
              <a:t>Implementation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4495800" y="2697163"/>
            <a:ext cx="304800" cy="304800"/>
          </a:xfrm>
          <a:prstGeom prst="sun">
            <a:avLst>
              <a:gd name="adj" fmla="val 25000"/>
            </a:avLst>
          </a:prstGeom>
          <a:solidFill>
            <a:srgbClr val="CC0000"/>
          </a:solidFill>
          <a:ln w="22225">
            <a:solidFill>
              <a:srgbClr val="CC0000"/>
            </a:solidFill>
            <a:miter lim="800000"/>
            <a:headEnd/>
            <a:tailEnd type="none" w="sm" len="med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138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3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26771" y="185737"/>
            <a:ext cx="8229600" cy="8048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Paging Hardware with </a:t>
            </a:r>
            <a:br>
              <a:rPr lang="en-US" altLang="en-US" sz="2800" dirty="0"/>
            </a:br>
            <a:r>
              <a:rPr lang="en-US" altLang="en-US" sz="2800" dirty="0"/>
              <a:t> Translation Look-aside Buffers (TLB)</a:t>
            </a:r>
          </a:p>
        </p:txBody>
      </p:sp>
      <p:pic>
        <p:nvPicPr>
          <p:cNvPr id="46083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90600"/>
            <a:ext cx="7162800" cy="5413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86400" y="4267200"/>
            <a:ext cx="914400" cy="1828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15000" y="4724400"/>
            <a:ext cx="4572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8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11666 -0.3166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-1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4" grpId="0" animBg="1"/>
      <p:bldP spid="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457200"/>
          </a:xfrm>
        </p:spPr>
        <p:txBody>
          <a:bodyPr/>
          <a:lstStyle/>
          <a:p>
            <a:r>
              <a:rPr lang="en-US" sz="2800" dirty="0"/>
              <a:t>Paging and Translation Lookaside Buffer (TLB)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609600"/>
            <a:ext cx="6400800" cy="6109308"/>
          </a:xfrm>
          <a:prstGeom prst="rect">
            <a:avLst/>
          </a:prstGeom>
        </p:spPr>
      </p:pic>
      <p:sp>
        <p:nvSpPr>
          <p:cNvPr id="4" name="Diamond 3"/>
          <p:cNvSpPr/>
          <p:nvPr/>
        </p:nvSpPr>
        <p:spPr>
          <a:xfrm>
            <a:off x="6553200" y="1600200"/>
            <a:ext cx="1600200" cy="685800"/>
          </a:xfrm>
          <a:prstGeom prst="diamond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4" idx="3"/>
          </p:cNvCxnSpPr>
          <p:nvPr/>
        </p:nvCxnSpPr>
        <p:spPr>
          <a:xfrm flipV="1">
            <a:off x="8153400" y="1905000"/>
            <a:ext cx="685800" cy="381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839200" y="1905000"/>
            <a:ext cx="0" cy="2362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077200" y="4267200"/>
            <a:ext cx="762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077200" y="4267738"/>
            <a:ext cx="0" cy="2280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629400" y="2438400"/>
            <a:ext cx="1447800" cy="304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45252" y="4495800"/>
            <a:ext cx="1493949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/>
          <p:cNvSpPr/>
          <p:nvPr/>
        </p:nvSpPr>
        <p:spPr>
          <a:xfrm>
            <a:off x="6553200" y="2895600"/>
            <a:ext cx="1600200" cy="685800"/>
          </a:xfrm>
          <a:prstGeom prst="diamond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7352763" y="3568522"/>
            <a:ext cx="0" cy="2280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629400" y="3810000"/>
            <a:ext cx="1447800" cy="228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5487474" y="3238500"/>
            <a:ext cx="1065727" cy="273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992452" y="2971800"/>
            <a:ext cx="1493949" cy="1905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/>
          <p:cNvSpPr/>
          <p:nvPr/>
        </p:nvSpPr>
        <p:spPr>
          <a:xfrm>
            <a:off x="3962400" y="5029200"/>
            <a:ext cx="1600200" cy="609600"/>
          </a:xfrm>
          <a:prstGeom prst="diamond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992452" y="6019800"/>
            <a:ext cx="1493949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endCxn id="25" idx="0"/>
          </p:cNvCxnSpPr>
          <p:nvPr/>
        </p:nvCxnSpPr>
        <p:spPr>
          <a:xfrm>
            <a:off x="4724400" y="5638800"/>
            <a:ext cx="15026" cy="381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486400" y="5334000"/>
            <a:ext cx="1143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629400" y="5334000"/>
            <a:ext cx="0" cy="304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897452" y="5638800"/>
            <a:ext cx="1493949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4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  <p:bldP spid="23" grpId="0" animBg="1"/>
      <p:bldP spid="23" grpId="1" animBg="1"/>
      <p:bldP spid="24" grpId="0" animBg="1"/>
      <p:bldP spid="25" grpId="0" animBg="1"/>
      <p:bldP spid="25" grpId="1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Recently Used (LRU)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66800" y="1600201"/>
            <a:ext cx="10287000" cy="4449763"/>
          </a:xfrm>
        </p:spPr>
        <p:txBody>
          <a:bodyPr>
            <a:normAutofit/>
          </a:bodyPr>
          <a:lstStyle/>
          <a:p>
            <a:r>
              <a:rPr lang="en-US" dirty="0"/>
              <a:t>Replaces the entry in TLB that has not been referenced for the longest time</a:t>
            </a:r>
          </a:p>
          <a:p>
            <a:endParaRPr lang="en-US" dirty="0"/>
          </a:p>
          <a:p>
            <a:r>
              <a:rPr lang="en-US" dirty="0"/>
              <a:t>By the principle of locality, this should be the entry least likely to be referenced in TLB in the near future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3590"/>
            <a:ext cx="10591800" cy="655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2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3000"/>
            <a:ext cx="12192000" cy="30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909762" y="152400"/>
            <a:ext cx="8534400" cy="838200"/>
          </a:xfrm>
        </p:spPr>
        <p:txBody>
          <a:bodyPr/>
          <a:lstStyle/>
          <a:p>
            <a:r>
              <a:rPr lang="en-US" altLang="en-US" dirty="0" smtClean="0"/>
              <a:t>Exercise 1</a:t>
            </a:r>
            <a:endParaRPr lang="en-US" alt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804862" y="990600"/>
            <a:ext cx="10744200" cy="5562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Work with your group member to extend the data structure of TLB, where </a:t>
            </a:r>
            <a:r>
              <a:rPr lang="en-US" sz="2400" dirty="0">
                <a:solidFill>
                  <a:srgbClr val="FF0000"/>
                </a:solidFill>
              </a:rPr>
              <a:t>the LRU replacement policy</a:t>
            </a:r>
            <a:r>
              <a:rPr lang="en-US" sz="2400" dirty="0"/>
              <a:t> will be implemented:</a:t>
            </a:r>
          </a:p>
          <a:p>
            <a:pPr marL="0" indent="0">
              <a:buNone/>
            </a:pPr>
            <a:endParaRPr lang="en-US" sz="2400" baseline="30000" dirty="0"/>
          </a:p>
          <a:p>
            <a:pPr marL="0" indent="0">
              <a:buNone/>
            </a:pP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typedef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page_t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page_num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frame_t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frame_num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bool    valid;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/*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indicate if this entry is valid */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tlb_entry_t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typedef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tlb_entry_t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tlb_entry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[TLB_SIZE]; 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  /*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next candidate entry to be replaced/used */</a:t>
            </a:r>
            <a:endParaRPr lang="en-US" sz="24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u_int_t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     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next_tlb_ptr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;  </a:t>
            </a:r>
            <a:endParaRPr lang="en-US" sz="24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tlb_t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909762" y="152400"/>
            <a:ext cx="8534400" cy="838200"/>
          </a:xfrm>
        </p:spPr>
        <p:txBody>
          <a:bodyPr/>
          <a:lstStyle/>
          <a:p>
            <a:r>
              <a:rPr lang="en-US" altLang="en-US" dirty="0" smtClean="0"/>
              <a:t>Exercise 2</a:t>
            </a:r>
            <a:endParaRPr lang="en-US" alt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842962" y="1066800"/>
            <a:ext cx="10668000" cy="5562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Work with your group member to design </a:t>
            </a:r>
            <a:r>
              <a:rPr lang="en-US" sz="2400" dirty="0">
                <a:solidFill>
                  <a:srgbClr val="FF0000"/>
                </a:solidFill>
              </a:rPr>
              <a:t>the LRU replacement policy</a:t>
            </a:r>
            <a:r>
              <a:rPr lang="en-US" sz="2400" dirty="0"/>
              <a:t> for your TLB.</a:t>
            </a:r>
          </a:p>
          <a:p>
            <a:pPr marL="0" indent="0">
              <a:buNone/>
            </a:pPr>
            <a:endParaRPr lang="en-US" sz="2400" baseline="30000" dirty="0"/>
          </a:p>
          <a:p>
            <a:pPr marL="0" indent="0">
              <a:buNone/>
            </a:pP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typedef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page_t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page_num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frame_t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frame_num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bool    valid;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/*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indicate if this entry is valid */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tlb_entry_t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typedef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tlb_entry_t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tlb_entry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[TLB_SIZE]; 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u_int_t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  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next_tlb_ptr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;  /* next candidate entry to be replaced/used */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tlb_t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9056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FF0000"/>
            </a:solidFill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6839</TotalTime>
  <Words>562</Words>
  <Application>Microsoft Macintosh PowerPoint</Application>
  <PresentationFormat>Widescreen</PresentationFormat>
  <Paragraphs>82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Courier New</vt:lpstr>
      <vt:lpstr>Helvetica</vt:lpstr>
      <vt:lpstr>MS PGothic</vt:lpstr>
      <vt:lpstr>ＭＳ Ｐゴシック</vt:lpstr>
      <vt:lpstr>SimSun</vt:lpstr>
      <vt:lpstr>Times New Roman</vt:lpstr>
      <vt:lpstr>Trebuchet MS</vt:lpstr>
      <vt:lpstr>5_Office Theme</vt:lpstr>
      <vt:lpstr>PowerPoint Presentation</vt:lpstr>
      <vt:lpstr>From Data Structures to Algorithms</vt:lpstr>
      <vt:lpstr>Paging Hardware with   Translation Look-aside Buffers (TLB)</vt:lpstr>
      <vt:lpstr>Paging and Translation Lookaside Buffer (TLB)</vt:lpstr>
      <vt:lpstr>Least Recently Used (LRU)</vt:lpstr>
      <vt:lpstr>PowerPoint Presentation</vt:lpstr>
      <vt:lpstr>PowerPoint Presentation</vt:lpstr>
      <vt:lpstr>Exercise 1</vt:lpstr>
      <vt:lpstr>Exercise 2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xiao</dc:creator>
  <cp:lastModifiedBy>Xiao Qin</cp:lastModifiedBy>
  <cp:revision>575</cp:revision>
  <cp:lastPrinted>2015-11-20T16:31:27Z</cp:lastPrinted>
  <dcterms:created xsi:type="dcterms:W3CDTF">2006-08-16T00:00:00Z</dcterms:created>
  <dcterms:modified xsi:type="dcterms:W3CDTF">2016-11-28T21:09:20Z</dcterms:modified>
</cp:coreProperties>
</file>