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557" r:id="rId2"/>
    <p:sldId id="726" r:id="rId3"/>
    <p:sldId id="752" r:id="rId4"/>
    <p:sldId id="766" r:id="rId5"/>
    <p:sldId id="754" r:id="rId6"/>
    <p:sldId id="753" r:id="rId7"/>
    <p:sldId id="718" r:id="rId8"/>
    <p:sldId id="767" r:id="rId9"/>
    <p:sldId id="717" r:id="rId10"/>
    <p:sldId id="716" r:id="rId11"/>
    <p:sldId id="768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65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3"/>
    <p:restoredTop sz="69108" autoAdjust="0"/>
  </p:normalViewPr>
  <p:slideViewPr>
    <p:cSldViewPr>
      <p:cViewPr varScale="1">
        <p:scale>
          <a:sx n="88" d="100"/>
          <a:sy n="88" d="100"/>
        </p:scale>
        <p:origin x="14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Fall’17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: 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Main function of project 5: 10 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Slides: 10-20. </a:t>
            </a:r>
            <a:r>
              <a:rPr lang="en-US" altLang="zh-CN" baseline="0" smtClean="0">
                <a:latin typeface="Calibri" charset="0"/>
                <a:ea typeface="SimSun" charset="0"/>
                <a:cs typeface="SimSun" charset="0"/>
              </a:rPr>
              <a:t>40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Fall’16: 35 Minutes: slides 1-10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Fall’16: 13c Cont. to be covered in 14b. Slides 11-21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Fall’15: 35 Minutes: slides 1-11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Lec14a-14c: Project 5 from design to implementation.</a:t>
            </a:r>
          </a:p>
          <a:p>
            <a:pPr eaLnBrk="1" hangingPunct="1"/>
            <a:r>
              <a:rPr lang="en-US" altLang="zh-CN" baseline="0" dirty="0" err="1">
                <a:latin typeface="Calibri" charset="0"/>
                <a:ea typeface="SimSun" charset="0"/>
                <a:cs typeface="SimSun" charset="0"/>
              </a:rPr>
              <a:t>Cont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 to Lec16a</a:t>
            </a: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223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Hierarchical Page Tables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Translation Look-aside Buffers (TLBs)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New Topic: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latin typeface="Times New Roman" panose="02020603050405020304" pitchFamily="18" charset="0"/>
              </a:rPr>
              <a:t>What value? (page#,</a:t>
            </a:r>
            <a:r>
              <a:rPr lang="en-US" altLang="en-US" baseline="0" dirty="0">
                <a:latin typeface="Times New Roman" panose="02020603050405020304" pitchFamily="18" charset="0"/>
              </a:rPr>
              <a:t> frame#) in the page table.</a:t>
            </a:r>
          </a:p>
          <a:p>
            <a:endParaRPr lang="en-US" altLang="en-US" baseline="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wired down </a:t>
            </a:r>
            <a:r>
              <a:rPr lang="en-US" altLang="en-US" dirty="0"/>
              <a:t>for permanent fast access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2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TLB update and accessing data in memory are performed in parallel</a:t>
            </a:r>
          </a:p>
          <a:p>
            <a:r>
              <a:rPr lang="en-US" altLang="en-US" sz="1200" dirty="0" err="1">
                <a:latin typeface="Times New Roman" panose="02020603050405020304" pitchFamily="18" charset="0"/>
              </a:rPr>
              <a:t>T_tlb_update</a:t>
            </a:r>
            <a:r>
              <a:rPr lang="en-US" altLang="en-US" sz="1200" dirty="0">
                <a:latin typeface="Times New Roman" panose="02020603050405020304" pitchFamily="18" charset="0"/>
              </a:rPr>
              <a:t> &lt;&lt;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T_mem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endParaRPr lang="en-US" altLang="en-US" sz="1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Associative Lookup = </a:t>
            </a: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sym typeface="Symbol" panose="05050102010706020507" pitchFamily="18" charset="2"/>
              </a:rPr>
              <a:t>tlb</a:t>
            </a:r>
            <a:r>
              <a:rPr lang="en-US" altLang="en-US" dirty="0">
                <a:sym typeface="Symbol" panose="05050102010706020507" pitchFamily="18" charset="2"/>
              </a:rPr>
              <a:t>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2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828D02-527C-47B7-AD60-B469A0B4D7D3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en-US" altLang="en-US" sz="2800" dirty="0">
                <a:latin typeface="+mn-lt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z="2400" dirty="0">
                <a:latin typeface="+mn-lt"/>
              </a:rPr>
              <a:t>Answer:  more bits to indicate page execute-only, and so on</a:t>
            </a:r>
          </a:p>
          <a:p>
            <a:pPr lvl="1"/>
            <a:endParaRPr lang="en-US" altLang="en-US" sz="24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solidFill>
                  <a:srgbClr val="3366FF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page-table length register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PTLR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1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828D02-527C-47B7-AD60-B469A0B4D7D3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en-US" altLang="en-US" sz="2800" dirty="0">
                <a:latin typeface="+mn-lt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z="2400" dirty="0">
                <a:latin typeface="+mn-lt"/>
              </a:rPr>
              <a:t>Answer:  more bits to indicate page execute-only, and so on</a:t>
            </a:r>
          </a:p>
          <a:p>
            <a:pPr lvl="1"/>
            <a:endParaRPr lang="en-US" altLang="en-US" sz="240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solidFill>
                  <a:srgbClr val="3366FF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page-table length register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+mn-lt"/>
              </a:rPr>
              <a:t>PTLR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4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E5CB4-6C5E-406E-8DA0-F46FE9973390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b="1" dirty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 sz="2400" dirty="0"/>
              <a:t>One copy of read-only (</a:t>
            </a:r>
            <a:r>
              <a:rPr lang="en-US" altLang="en-US" sz="2400" b="1" dirty="0">
                <a:solidFill>
                  <a:srgbClr val="3366FF"/>
                </a:solidFill>
              </a:rPr>
              <a:t>reentrant</a:t>
            </a:r>
            <a:r>
              <a:rPr lang="en-US" altLang="en-US" sz="2400" dirty="0"/>
              <a:t>) code shared among processes (i.e., text editors, compilers, window systems)</a:t>
            </a:r>
          </a:p>
          <a:p>
            <a:pPr lvl="1"/>
            <a:r>
              <a:rPr lang="en-US" altLang="en-US" sz="2400" dirty="0"/>
              <a:t>Similar to multiple threads sharing the same process space</a:t>
            </a:r>
          </a:p>
          <a:p>
            <a:pPr lvl="1"/>
            <a:r>
              <a:rPr lang="en-US" altLang="en-US" sz="2400" dirty="0"/>
              <a:t>Also useful for </a:t>
            </a:r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 if sharing of read-write pages is allowed</a:t>
            </a:r>
          </a:p>
          <a:p>
            <a:pPr lvl="1"/>
            <a:endParaRPr lang="en-US" altLang="en-US" sz="2400" dirty="0"/>
          </a:p>
          <a:p>
            <a:r>
              <a:rPr lang="en-US" altLang="en-US" sz="2800" b="1" dirty="0">
                <a:solidFill>
                  <a:srgbClr val="3366FF"/>
                </a:solidFill>
              </a:rPr>
              <a:t>Private code and data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sz="2400" dirty="0"/>
              <a:t>Each process keeps a separate copy of the code and data</a:t>
            </a:r>
          </a:p>
          <a:p>
            <a:pPr lvl="1"/>
            <a:r>
              <a:rPr lang="en-US" altLang="en-US" sz="2400" dirty="0"/>
              <a:t>The pages for the private code and data can appear anywhere in the logical address space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6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A392FB-06AD-4446-96B9-D585E8D905C3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/>
          <a:p>
            <a:r>
              <a:rPr lang="en-US" altLang="en-US" sz="2400" dirty="0"/>
              <a:t>Common in address spaces &gt; 32 bits</a:t>
            </a:r>
          </a:p>
          <a:p>
            <a:r>
              <a:rPr lang="en-US" altLang="en-US" sz="2400" dirty="0"/>
              <a:t>The virtual page number is hashed into a page table</a:t>
            </a:r>
          </a:p>
          <a:p>
            <a:pPr lvl="1"/>
            <a:r>
              <a:rPr lang="en-US" altLang="en-US" sz="2400" b="1" dirty="0"/>
              <a:t>Answer</a:t>
            </a:r>
            <a:r>
              <a:rPr lang="en-US" altLang="en-US" sz="2400" b="1" baseline="0" dirty="0"/>
              <a:t> Q7:</a:t>
            </a:r>
            <a:r>
              <a:rPr lang="en-US" altLang="en-US" sz="2400" baseline="0" dirty="0"/>
              <a:t> </a:t>
            </a:r>
            <a:r>
              <a:rPr lang="en-US" altLang="en-US" sz="2400" dirty="0"/>
              <a:t>This page table contains a chain of elements hashing to the same location</a:t>
            </a:r>
          </a:p>
          <a:p>
            <a:r>
              <a:rPr lang="en-US" altLang="en-US" sz="2400" dirty="0"/>
              <a:t>Each element contains (1) the virtual page number (2) the value of the mapped page frame (3) a pointer to the next element</a:t>
            </a:r>
          </a:p>
          <a:p>
            <a:endParaRPr lang="en-US" altLang="en-US" sz="2400" dirty="0"/>
          </a:p>
          <a:p>
            <a:r>
              <a:rPr lang="en-US" altLang="en-US" sz="2400" dirty="0"/>
              <a:t>Virtual page numbers are compared in this chain searching for a match</a:t>
            </a:r>
          </a:p>
          <a:p>
            <a:pPr lvl="1"/>
            <a:r>
              <a:rPr lang="en-US" altLang="en-US" sz="2400" dirty="0"/>
              <a:t>If a match is found, the corresponding physical frame is extracted</a:t>
            </a:r>
          </a:p>
          <a:p>
            <a:r>
              <a:rPr lang="en-US" altLang="en-US" sz="2400" dirty="0"/>
              <a:t>Variation for 64-bit addresses is </a:t>
            </a:r>
            <a:r>
              <a:rPr lang="en-US" altLang="en-US" sz="2400" b="1" dirty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sz="2400" dirty="0"/>
              <a:t>Similar to hashed but each entry refers to several pages (such as 16) rather than 1</a:t>
            </a:r>
          </a:p>
          <a:p>
            <a:pPr lvl="1"/>
            <a:r>
              <a:rPr lang="en-US" altLang="en-US" sz="2400" dirty="0"/>
              <a:t>Especially useful for </a:t>
            </a:r>
            <a:r>
              <a:rPr lang="en-US" altLang="en-US" sz="2400" b="1" dirty="0">
                <a:solidFill>
                  <a:srgbClr val="3366FF"/>
                </a:solidFill>
              </a:rPr>
              <a:t>sparse</a:t>
            </a:r>
            <a:r>
              <a:rPr lang="en-US" altLang="en-US" sz="2400" dirty="0"/>
              <a:t> address spaces (where memory references are non-contiguous and scattered)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4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FBB77B-2603-4B8C-B1CB-F70BB68D5786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8BBD0-0B9F-4E52-B477-92315E2194DF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Rather than each process having a page table and keeping track of all possible logical pages, 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dirty="0"/>
              <a:t>Use hash table to limit the search to one — or at most a few — page-table entries</a:t>
            </a:r>
          </a:p>
          <a:p>
            <a:pPr lvl="1"/>
            <a:r>
              <a:rPr lang="en-US" altLang="en-US" dirty="0"/>
              <a:t>TLB can accelerate access</a:t>
            </a:r>
          </a:p>
          <a:p>
            <a:r>
              <a:rPr lang="en-US" altLang="en-US" dirty="0"/>
              <a:t>But how to implement shared memory?</a:t>
            </a:r>
          </a:p>
          <a:p>
            <a:pPr lvl="1"/>
            <a:r>
              <a:rPr lang="en-US" altLang="en-US" dirty="0"/>
              <a:t>One mapping of a virtual address to the shared physical address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3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0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40AC2A-BE4A-47F1-9EF1-6A493A9BD9D8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latin typeface="+mn-lt"/>
              </a:rPr>
              <a:t>Memory structures for paging can get huge using straight-forward methods</a:t>
            </a:r>
          </a:p>
          <a:p>
            <a:pPr lvl="1"/>
            <a:r>
              <a:rPr lang="en-US" altLang="en-US" sz="2400" dirty="0">
                <a:latin typeface="+mn-lt"/>
              </a:rPr>
              <a:t>Consider a 32-bit logical address space as on modern computers</a:t>
            </a:r>
          </a:p>
          <a:p>
            <a:pPr lvl="1"/>
            <a:r>
              <a:rPr lang="en-US" altLang="en-US" sz="2400" dirty="0">
                <a:latin typeface="+mn-lt"/>
              </a:rPr>
              <a:t>Page size of 4 KB (2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Page table would have 1 million entries (2</a:t>
            </a:r>
            <a:r>
              <a:rPr lang="en-US" altLang="en-US" sz="2400" baseline="30000" dirty="0">
                <a:latin typeface="+mn-lt"/>
              </a:rPr>
              <a:t>32</a:t>
            </a:r>
            <a:r>
              <a:rPr lang="en-US" altLang="en-US" sz="2400" dirty="0">
                <a:latin typeface="+mn-lt"/>
              </a:rPr>
              <a:t> / 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If each entry is 4 bytes -&gt; 4 MB of physical address space / memory for page table alone</a:t>
            </a:r>
          </a:p>
          <a:p>
            <a:pPr lvl="2"/>
            <a:r>
              <a:rPr lang="en-US" altLang="en-US" dirty="0">
                <a:latin typeface="+mn-lt"/>
              </a:rPr>
              <a:t>That amount of memory used to cost a lot</a:t>
            </a:r>
          </a:p>
          <a:p>
            <a:pPr lvl="2"/>
            <a:r>
              <a:rPr lang="en-US" altLang="en-US" dirty="0">
                <a:latin typeface="+mn-lt"/>
              </a:rPr>
              <a:t>Don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t want to allocate that contiguously in main memory</a:t>
            </a:r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Hierarchical Paging</a:t>
            </a:r>
          </a:p>
          <a:p>
            <a:r>
              <a:rPr lang="en-US" altLang="en-US" sz="2800" dirty="0">
                <a:latin typeface="+mn-lt"/>
              </a:rPr>
              <a:t>Hashed Page Tables</a:t>
            </a:r>
          </a:p>
          <a:p>
            <a:r>
              <a:rPr lang="en-US" altLang="en-US" sz="2800" dirty="0">
                <a:latin typeface="+mn-lt"/>
              </a:rPr>
              <a:t>Inverted Page Tables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2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40AC2A-BE4A-47F1-9EF1-6A493A9BD9D8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latin typeface="+mn-lt"/>
              </a:rPr>
              <a:t>Memory structures for paging can get huge using straight-forward methods</a:t>
            </a:r>
          </a:p>
          <a:p>
            <a:pPr lvl="1"/>
            <a:r>
              <a:rPr lang="en-US" altLang="en-US" sz="2400" dirty="0">
                <a:latin typeface="+mn-lt"/>
              </a:rPr>
              <a:t>Consider a 32-bit logical address space as on modern computers</a:t>
            </a:r>
          </a:p>
          <a:p>
            <a:pPr lvl="1"/>
            <a:r>
              <a:rPr lang="en-US" altLang="en-US" sz="2400" dirty="0">
                <a:latin typeface="+mn-lt"/>
              </a:rPr>
              <a:t>Page size of 4 KB (2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Page table would have 1 million entries (2</a:t>
            </a:r>
            <a:r>
              <a:rPr lang="en-US" altLang="en-US" sz="2400" baseline="30000" dirty="0">
                <a:latin typeface="+mn-lt"/>
              </a:rPr>
              <a:t>32</a:t>
            </a:r>
            <a:r>
              <a:rPr lang="en-US" altLang="en-US" sz="2400" dirty="0">
                <a:latin typeface="+mn-lt"/>
              </a:rPr>
              <a:t> / 2</a:t>
            </a:r>
            <a:r>
              <a:rPr lang="en-US" altLang="en-US" sz="2400" baseline="30000" dirty="0">
                <a:latin typeface="+mn-lt"/>
              </a:rPr>
              <a:t>12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lvl="1"/>
            <a:r>
              <a:rPr lang="en-US" altLang="en-US" sz="2400" dirty="0">
                <a:latin typeface="+mn-lt"/>
              </a:rPr>
              <a:t>If each entry is 4 bytes -&gt; 4 MB of physical address space / memory for page table alone</a:t>
            </a:r>
          </a:p>
          <a:p>
            <a:pPr lvl="2"/>
            <a:r>
              <a:rPr lang="en-US" altLang="en-US" dirty="0">
                <a:latin typeface="+mn-lt"/>
              </a:rPr>
              <a:t>That amount of memory used to cost a lot</a:t>
            </a:r>
          </a:p>
          <a:p>
            <a:pPr lvl="2"/>
            <a:r>
              <a:rPr lang="en-US" altLang="en-US" dirty="0">
                <a:latin typeface="+mn-lt"/>
              </a:rPr>
              <a:t>Don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t want to allocate that contiguously in main memory</a:t>
            </a:r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Hierarchical Paging</a:t>
            </a:r>
          </a:p>
          <a:p>
            <a:r>
              <a:rPr lang="en-US" altLang="en-US" sz="2800" dirty="0">
                <a:latin typeface="+mn-lt"/>
              </a:rPr>
              <a:t>Hashed Page Tables</a:t>
            </a:r>
          </a:p>
          <a:p>
            <a:r>
              <a:rPr lang="en-US" altLang="en-US" sz="2800" dirty="0">
                <a:latin typeface="+mn-lt"/>
              </a:rPr>
              <a:t>Inverted Page Tables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D49450-D078-4E0E-907C-74A479E279E2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3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6E5D23-D0E5-4720-9115-D340495D32BE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1828800" y="533400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TLB and </a:t>
            </a:r>
            <a:r>
              <a:rPr lang="en-US" altLang="en-US" dirty="0"/>
              <a:t>Memory Accesses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581400" y="4162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 charset="0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 charset="0"/>
              </a:rPr>
            </a:br>
            <a:r>
              <a:rPr lang="en-US" i="1" dirty="0">
                <a:solidFill>
                  <a:srgbClr val="0000FF"/>
                </a:solidFill>
                <a:latin typeface="Calibri" charset="0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 charset="0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xqin</a:t>
            </a:r>
            <a:endParaRPr lang="en-US" i="1" dirty="0">
              <a:solidFill>
                <a:srgbClr val="0000FF"/>
              </a:solidFill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 charset="0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143000"/>
            <a:ext cx="10287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Exercise 4 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): </a:t>
            </a:r>
            <a:r>
              <a:rPr lang="en-US" altLang="en-US" dirty="0"/>
              <a:t>Why some TLBs store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</a:t>
            </a:r>
            <a:r>
              <a:rPr lang="en-US" altLang="en-US" dirty="0">
                <a:solidFill>
                  <a:srgbClr val="FF0000"/>
                </a:solidFill>
              </a:rPr>
              <a:t>identifies each process?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UcPeriod"/>
            </a:pPr>
            <a:r>
              <a:rPr lang="en-US" altLang="en-US" dirty="0"/>
              <a:t>High performance	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Low cost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Security projection 	</a:t>
            </a:r>
          </a:p>
          <a:p>
            <a:pPr marL="514350" indent="-514350">
              <a:buAutoNum type="alphaUcPeriod"/>
            </a:pPr>
            <a:r>
              <a:rPr lang="en-US" altLang="en-US" dirty="0"/>
              <a:t>High scalability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98438"/>
            <a:ext cx="8570913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Space ID in TLBs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4286" y="5438368"/>
            <a:ext cx="9296399" cy="58477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3200" dirty="0"/>
              <a:t>To provide address-space protection for that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5783"/>
            <a:ext cx="11811000" cy="8048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Exercise </a:t>
            </a:r>
            <a:r>
              <a:rPr lang="en-US" altLang="en-US" dirty="0" smtClean="0">
                <a:solidFill>
                  <a:srgbClr val="FF0000"/>
                </a:solidFill>
              </a:rPr>
              <a:t>5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):</a:t>
            </a:r>
            <a:r>
              <a:rPr lang="en-US" altLang="en-US" dirty="0"/>
              <a:t> What happens on a TLB miss?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1" y="910646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/>
              <a:t>Value </a:t>
            </a:r>
            <a:r>
              <a:rPr lang="en-US" altLang="en-US" sz="2400" dirty="0">
                <a:solidFill>
                  <a:srgbClr val="FF0000"/>
                </a:solidFill>
              </a:rPr>
              <a:t>(?)</a:t>
            </a:r>
            <a:r>
              <a:rPr lang="en-US" altLang="en-US" sz="2400" dirty="0"/>
              <a:t> is loaded into </a:t>
            </a:r>
            <a:r>
              <a:rPr lang="en-US" altLang="en-US" sz="2400"/>
              <a:t>the TLB </a:t>
            </a:r>
            <a:r>
              <a:rPr lang="en-US" altLang="en-US" sz="2400" dirty="0"/>
              <a:t>for faster access next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417404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  Replacement policies must  </a:t>
            </a:r>
          </a:p>
          <a:p>
            <a:r>
              <a:rPr lang="en-US" altLang="en-US" sz="2400" dirty="0"/>
              <a:t>  be considered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379" y="2495048"/>
            <a:ext cx="36984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A. There will never be a TLB miss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B. Replace an existing TLB entry</a:t>
            </a:r>
            <a:endParaRPr lang="en-US" sz="2000" dirty="0">
              <a:latin typeface="+mn-lt"/>
              <a:ea typeface="宋体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C. Schedule the entries in TLB </a:t>
            </a:r>
            <a:endParaRPr lang="en-US" sz="2000" dirty="0">
              <a:latin typeface="+mn-lt"/>
              <a:ea typeface="宋体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宋体" charset="-122"/>
              <a:cs typeface="Arial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n-lt"/>
                <a:ea typeface="宋体" charset="-122"/>
                <a:cs typeface="Arial" charset="0"/>
              </a:rPr>
              <a:t>D. There will be a page table miss</a:t>
            </a:r>
            <a:endParaRPr lang="en-US" sz="2000" dirty="0">
              <a:effectLst/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2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Memory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/>
              <a:t>Associative Lookup = </a:t>
            </a: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sym typeface="Symbol" panose="05050102010706020507" pitchFamily="18" charset="2"/>
              </a:rPr>
              <a:t>tlb</a:t>
            </a:r>
            <a:r>
              <a:rPr lang="en-US" altLang="en-US" dirty="0">
                <a:sym typeface="Symbol" panose="05050102010706020507" pitchFamily="18" charset="2"/>
              </a:rPr>
              <a:t> time unit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TLB 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percentage of times that a page number is found in the associative registers;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T</a:t>
            </a:r>
            <a:r>
              <a:rPr lang="en-US" altLang="en-US" sz="2800" baseline="-25000" dirty="0"/>
              <a:t>hit</a:t>
            </a:r>
            <a:r>
              <a:rPr lang="en-US" altLang="en-US" dirty="0"/>
              <a:t> = T</a:t>
            </a:r>
            <a:r>
              <a:rPr lang="en-US" altLang="en-US" baseline="-25000" dirty="0"/>
              <a:t>tlb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dirty="0"/>
              <a:t>T</a:t>
            </a:r>
            <a:r>
              <a:rPr lang="en-US" altLang="en-US" baseline="-25000" dirty="0"/>
              <a:t>miss</a:t>
            </a:r>
            <a:r>
              <a:rPr lang="en-US" altLang="en-US" dirty="0"/>
              <a:t> = T</a:t>
            </a:r>
            <a:r>
              <a:rPr lang="en-US" altLang="en-US" baseline="-25000" dirty="0"/>
              <a:t>tlb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  <a:r>
              <a:rPr lang="en-US" altLang="en-US" dirty="0"/>
              <a:t> +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tlb_update</a:t>
            </a:r>
            <a:r>
              <a:rPr lang="en-US" altLang="en-US" dirty="0"/>
              <a:t> + T</a:t>
            </a:r>
            <a:r>
              <a:rPr lang="en-US" altLang="en-US" baseline="-25000" dirty="0"/>
              <a:t>mem</a:t>
            </a:r>
            <a:endParaRPr lang="en-US" altLang="en-US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  <a:tabLst>
                <a:tab pos="2062163" algn="l"/>
                <a:tab pos="2566988" algn="l"/>
              </a:tabLst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4876801"/>
            <a:ext cx="60198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en-US" sz="3200" baseline="-25000" dirty="0">
                <a:solidFill>
                  <a:srgbClr val="FF0000"/>
                </a:solidFill>
                <a:latin typeface="+mn-lt"/>
              </a:rPr>
              <a:t>miss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=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tlb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+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mem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+ 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mem</a:t>
            </a:r>
            <a:endParaRPr lang="en-US" sz="3200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682284" y="4228563"/>
            <a:ext cx="2362200" cy="533400"/>
          </a:xfrm>
          <a:prstGeom prst="wedgeRectCallout">
            <a:avLst>
              <a:gd name="adj1" fmla="val -20833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2284" y="422856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access page table</a:t>
            </a:r>
            <a:endParaRPr lang="en-US" sz="24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463047" y="4228563"/>
            <a:ext cx="1752600" cy="533400"/>
          </a:xfrm>
          <a:prstGeom prst="wedgeRectCallout">
            <a:avLst>
              <a:gd name="adj1" fmla="val -10243"/>
              <a:gd name="adj2" fmla="val -8786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/>
              <a:t> access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715001"/>
            <a:ext cx="80772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Effective Access Time = h*T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hit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 + (1-h)*T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miss</a:t>
            </a:r>
            <a:endParaRPr lang="en-US" sz="32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Exercise </a:t>
            </a:r>
            <a:r>
              <a:rPr lang="en-US" altLang="en-US" dirty="0" smtClean="0">
                <a:solidFill>
                  <a:srgbClr val="FF0000"/>
                </a:solidFill>
              </a:rPr>
              <a:t>6:</a:t>
            </a:r>
            <a:r>
              <a:rPr lang="en-US" altLang="en-US" dirty="0" smtClean="0"/>
              <a:t> </a:t>
            </a:r>
            <a:r>
              <a:rPr lang="en-US" altLang="en-US" dirty="0"/>
              <a:t>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226457"/>
            <a:ext cx="10439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single-level paging scheme. The TLB has 32 entries. The TLB access time is 10 ns; memory access time is 200ns.</a:t>
            </a:r>
            <a:endParaRPr lang="en-US" sz="3600" dirty="0"/>
          </a:p>
          <a:p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hit?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the effective memory-access time if we have a TLB hit ratio of 80%?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the minimal hit ratio that guarantees the effective access time of at most 220ns?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157288"/>
            <a:ext cx="8458201" cy="44688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+mn-lt"/>
              </a:rPr>
              <a:t>Associate protection bit with each frame to indicate if read-only or read-write access is allowed</a:t>
            </a:r>
          </a:p>
          <a:p>
            <a:endParaRPr lang="en-US" altLang="en-US" sz="28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  <a:p>
            <a:pPr lvl="1"/>
            <a:endParaRPr lang="en-US" altLang="en-US" sz="2400" dirty="0">
              <a:latin typeface="+mn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3962401"/>
            <a:ext cx="3810000" cy="480131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342900" lvl="1" indent="-342900" algn="ctr"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Add one more bit!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841605"/>
            <a:ext cx="1028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Exercise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7: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How can we indicate a page is execute-only or not?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258764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Protection: </a:t>
            </a:r>
            <a:br>
              <a:rPr lang="en-US" altLang="en-US" dirty="0"/>
            </a:br>
            <a:r>
              <a:rPr lang="en-US" altLang="en-US" sz="3600" dirty="0"/>
              <a:t>Valid-invalid bit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172201" cy="48768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Valid-invalid</a:t>
            </a:r>
            <a:r>
              <a:rPr lang="en-US" altLang="en-US" sz="2800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bit attached to each entry in the page table: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associated page is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space, and is thus a legal page</a:t>
            </a:r>
          </a:p>
          <a:p>
            <a:pPr lvl="1"/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invalid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indicates that the page is not in the process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 logical address space</a:t>
            </a:r>
          </a:p>
          <a:p>
            <a:pPr lvl="1"/>
            <a:r>
              <a:rPr lang="en-US" altLang="en-US" sz="2400" dirty="0">
                <a:latin typeface="+mn-lt"/>
              </a:rPr>
              <a:t>Or use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page-table length register (PTLR)</a:t>
            </a:r>
          </a:p>
          <a:p>
            <a:pPr lvl="1"/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Any violations result in a trap to the kernel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48904"/>
            <a:ext cx="413032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58200" y="2959274"/>
            <a:ext cx="2286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8763001" cy="9144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rgbClr val="FF0000"/>
                </a:solidFill>
              </a:rPr>
              <a:t>Exercise </a:t>
            </a:r>
            <a:r>
              <a:rPr lang="en-US" altLang="en-US" sz="3200" dirty="0" smtClean="0">
                <a:solidFill>
                  <a:srgbClr val="FF0000"/>
                </a:solidFill>
              </a:rPr>
              <a:t>8: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What do you observe from the following three page tables?</a:t>
            </a:r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77938"/>
            <a:ext cx="48609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76162" y="1575682"/>
            <a:ext cx="3593926" cy="39624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3366FF"/>
                </a:solidFill>
              </a:rPr>
              <a:t>Shared code: </a:t>
            </a:r>
            <a:r>
              <a:rPr lang="en-US" altLang="en-US" sz="2400" dirty="0"/>
              <a:t>one copy of read-only (</a:t>
            </a:r>
            <a:r>
              <a:rPr lang="en-US" altLang="en-US" sz="2400" b="1" dirty="0">
                <a:solidFill>
                  <a:srgbClr val="3366FF"/>
                </a:solidFill>
              </a:rPr>
              <a:t>reentrant</a:t>
            </a:r>
            <a:r>
              <a:rPr lang="en-US" altLang="en-US" sz="2400" dirty="0"/>
              <a:t>) code shared among processes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Private code and data: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Each process keeps a separate copy of the code and data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10299" y="585876"/>
            <a:ext cx="2514600" cy="480131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342900" lvl="1" indent="-342900" algn="ctr">
              <a:lnSpc>
                <a:spcPct val="90000"/>
              </a:lnSpc>
            </a:pPr>
            <a:r>
              <a:rPr lang="en-US" altLang="en-US" sz="2800" dirty="0"/>
              <a:t> Shared Pages</a:t>
            </a:r>
          </a:p>
        </p:txBody>
      </p:sp>
    </p:spTree>
    <p:extLst>
      <p:ext uri="{BB962C8B-B14F-4D97-AF65-F5344CB8AC3E}">
        <p14:creationId xmlns:p14="http://schemas.microsoft.com/office/powerpoint/2010/main" val="9385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295401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059" y="1966962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The virtual page number is hashed into a page table</a:t>
            </a:r>
            <a:endParaRPr lang="en-US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838851"/>
            <a:ext cx="3591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Exercise 5: </a:t>
            </a:r>
            <a:r>
              <a:rPr lang="en-US" altLang="en-US" sz="2400" dirty="0">
                <a:latin typeface="+mn-lt"/>
              </a:rPr>
              <a:t>What happens if two page numbers are hashed to the same location?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95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138" y="166688"/>
            <a:ext cx="7840662" cy="976312"/>
          </a:xfrm>
        </p:spPr>
        <p:txBody>
          <a:bodyPr/>
          <a:lstStyle/>
          <a:p>
            <a:r>
              <a:rPr lang="en-US" altLang="en-US" dirty="0"/>
              <a:t>Clustered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r>
              <a:rPr lang="en-US" altLang="en-US" sz="2800" dirty="0"/>
              <a:t>Similar to hashed page tables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Each entry refers to several pages (such as 16) rather than 1</a:t>
            </a:r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3366FF"/>
                </a:solidFill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182563"/>
            <a:ext cx="7791450" cy="655637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14" y="1126544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000" y="871470"/>
            <a:ext cx="398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Track all physical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One entry for each frame in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Entry: </a:t>
            </a:r>
            <a:r>
              <a:rPr lang="en-US" altLang="en-US" sz="2400" dirty="0" err="1">
                <a:latin typeface="+mn-lt"/>
              </a:rPr>
              <a:t>pid</a:t>
            </a:r>
            <a:r>
              <a:rPr lang="en-US" altLang="en-US" sz="2400" dirty="0">
                <a:latin typeface="+mn-lt"/>
              </a:rPr>
              <a:t> + page#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Pros: Decreases memory needed to store each page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Cons: increases time needed to search the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5765116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Use a hash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5765117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Exercise 6: </a:t>
            </a:r>
            <a:r>
              <a:rPr lang="en-US" altLang="en-US" sz="2400" dirty="0">
                <a:latin typeface="+mn-lt"/>
              </a:rPr>
              <a:t>How to improve performance of the inverted page table?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2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11017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Review: </a:t>
            </a:r>
            <a:r>
              <a:rPr lang="en-US" altLang="en-US" sz="4000" dirty="0"/>
              <a:t>Two-Level Page-Table Scheme</a:t>
            </a:r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29347"/>
            <a:ext cx="5257800" cy="55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Hierarchical Page Tables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Translation Look-aside Buffers (TLBs)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Hashed Page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Inverted Page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182563"/>
            <a:ext cx="8229600" cy="808037"/>
          </a:xfrm>
        </p:spPr>
        <p:txBody>
          <a:bodyPr/>
          <a:lstStyle/>
          <a:p>
            <a:pPr eaLnBrk="1" hangingPunct="1"/>
            <a:r>
              <a:rPr lang="en-US" altLang="en-US" dirty="0"/>
              <a:t>Why two-level page-table scheme?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143000"/>
            <a:ext cx="10439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Exercise 1 (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): </a:t>
            </a:r>
            <a:r>
              <a:rPr lang="en-US" altLang="en-US" dirty="0">
                <a:latin typeface="+mn-lt"/>
              </a:rPr>
              <a:t>We assume that page size is 4KB (i.e., </a:t>
            </a:r>
            <a:r>
              <a:rPr lang="en-US" altLang="en-US" dirty="0"/>
              <a:t>2</a:t>
            </a:r>
            <a:r>
              <a:rPr lang="en-US" altLang="en-US" baseline="30000" dirty="0"/>
              <a:t>12</a:t>
            </a:r>
            <a:r>
              <a:rPr lang="en-US" altLang="en-US" dirty="0"/>
              <a:t>), each page table entry is 4 bytes.  How large is the page table for </a:t>
            </a:r>
            <a:r>
              <a:rPr lang="en-US" altLang="en-US" dirty="0">
                <a:latin typeface="+mn-lt"/>
              </a:rPr>
              <a:t>a 32-bit logical address space?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dirty="0">
                <a:latin typeface="+mn-lt"/>
              </a:rPr>
              <a:t>A. 1 MB		B. 2 MB		C. 4 MB		D. 8 MB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379233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1 million page table entries (2</a:t>
            </a:r>
            <a:r>
              <a:rPr lang="en-US" altLang="en-US" sz="3200" baseline="30000" dirty="0">
                <a:latin typeface="+mn-lt"/>
              </a:rPr>
              <a:t>32</a:t>
            </a:r>
            <a:r>
              <a:rPr lang="en-US" altLang="en-US" sz="3200" dirty="0">
                <a:latin typeface="+mn-lt"/>
              </a:rPr>
              <a:t> / 2</a:t>
            </a:r>
            <a:r>
              <a:rPr lang="en-US" altLang="en-US" sz="3200" baseline="30000" dirty="0">
                <a:latin typeface="+mn-lt"/>
              </a:rPr>
              <a:t>12</a:t>
            </a:r>
            <a:r>
              <a:rPr lang="en-US" altLang="en-US" sz="3200" dirty="0">
                <a:latin typeface="+mn-lt"/>
              </a:rPr>
              <a:t> = 2</a:t>
            </a:r>
            <a:r>
              <a:rPr lang="en-US" altLang="en-US" sz="3200" baseline="30000" dirty="0">
                <a:latin typeface="+mn-lt"/>
              </a:rPr>
              <a:t>20</a:t>
            </a:r>
            <a:r>
              <a:rPr lang="en-US" altLang="en-US" sz="3200" dirty="0">
                <a:latin typeface="+mn-lt"/>
              </a:rPr>
              <a:t> = 1 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If each entry is 4 bytes -&gt; 4 MB of physical address space / memory for page table alone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76300" y="5665212"/>
            <a:ext cx="10744200" cy="5847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166688" lvl="2" indent="0"/>
            <a:r>
              <a:rPr lang="en-US" altLang="en-US" sz="3200" dirty="0"/>
              <a:t>4 MB cost a lot 20 years ago. How to solve this problem?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723900"/>
            <a:ext cx="104394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Exercise 2 (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): </a:t>
            </a:r>
            <a:r>
              <a:rPr lang="en-US" altLang="en-US" dirty="0">
                <a:latin typeface="+mn-lt"/>
              </a:rPr>
              <a:t>We assume that page size is 1KB (i.e., </a:t>
            </a:r>
            <a:r>
              <a:rPr lang="en-US" altLang="en-US" dirty="0"/>
              <a:t>2</a:t>
            </a:r>
            <a:r>
              <a:rPr lang="en-US" altLang="en-US" baseline="30000" dirty="0"/>
              <a:t>10</a:t>
            </a:r>
            <a:r>
              <a:rPr lang="en-US" altLang="en-US" dirty="0"/>
              <a:t>), each page table entry is 8 bytes.  How large is the page table for </a:t>
            </a:r>
            <a:r>
              <a:rPr lang="en-US" altLang="en-US" dirty="0">
                <a:latin typeface="+mn-lt"/>
              </a:rPr>
              <a:t>a 64-bit logical address space?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dirty="0">
                <a:latin typeface="+mn-lt"/>
              </a:rPr>
              <a:t>A. 2</a:t>
            </a:r>
            <a:r>
              <a:rPr lang="en-US" altLang="en-US" baseline="30000" dirty="0">
                <a:latin typeface="+mn-lt"/>
              </a:rPr>
              <a:t>54</a:t>
            </a:r>
            <a:r>
              <a:rPr lang="en-US" altLang="en-US" dirty="0">
                <a:latin typeface="+mn-lt"/>
              </a:rPr>
              <a:t>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B. </a:t>
            </a:r>
            <a:r>
              <a:rPr lang="en-US" altLang="en-US" dirty="0"/>
              <a:t>2</a:t>
            </a:r>
            <a:r>
              <a:rPr lang="en-US" altLang="en-US" baseline="30000" dirty="0"/>
              <a:t>55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C. </a:t>
            </a:r>
            <a:r>
              <a:rPr lang="en-US" altLang="en-US" dirty="0"/>
              <a:t>2</a:t>
            </a:r>
            <a:r>
              <a:rPr lang="en-US" altLang="en-US" baseline="30000" dirty="0"/>
              <a:t>56 </a:t>
            </a:r>
            <a:r>
              <a:rPr lang="en-US" dirty="0"/>
              <a:t>Bytes </a:t>
            </a:r>
            <a:r>
              <a:rPr lang="en-US" altLang="en-US" dirty="0">
                <a:latin typeface="+mn-lt"/>
              </a:rPr>
              <a:t>	D. </a:t>
            </a:r>
            <a:r>
              <a:rPr lang="en-US" altLang="en-US" dirty="0"/>
              <a:t>2</a:t>
            </a:r>
            <a:r>
              <a:rPr lang="en-US" altLang="en-US" baseline="30000" dirty="0"/>
              <a:t>57 </a:t>
            </a:r>
            <a:r>
              <a:rPr lang="en-US" dirty="0"/>
              <a:t>Bytes </a:t>
            </a:r>
            <a:endParaRPr lang="en-US" alt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886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Page table entries (2</a:t>
            </a:r>
            <a:r>
              <a:rPr lang="en-US" altLang="en-US" sz="3200" baseline="30000" dirty="0">
                <a:latin typeface="+mn-lt"/>
              </a:rPr>
              <a:t>64</a:t>
            </a:r>
            <a:r>
              <a:rPr lang="en-US" altLang="en-US" sz="3200" dirty="0">
                <a:latin typeface="+mn-lt"/>
              </a:rPr>
              <a:t> / 2</a:t>
            </a:r>
            <a:r>
              <a:rPr lang="en-US" altLang="en-US" sz="3200" baseline="30000" dirty="0">
                <a:latin typeface="+mn-lt"/>
              </a:rPr>
              <a:t>10</a:t>
            </a:r>
            <a:r>
              <a:rPr lang="en-US" altLang="en-US" sz="3200" dirty="0">
                <a:latin typeface="+mn-lt"/>
              </a:rPr>
              <a:t> = 2</a:t>
            </a:r>
            <a:r>
              <a:rPr lang="en-US" altLang="en-US" sz="3200" baseline="30000" dirty="0">
                <a:latin typeface="+mn-lt"/>
              </a:rPr>
              <a:t>54</a:t>
            </a:r>
            <a:r>
              <a:rPr lang="en-US" altLang="en-US" sz="3200" dirty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n-lt"/>
              </a:rPr>
              <a:t>2</a:t>
            </a:r>
            <a:r>
              <a:rPr lang="en-US" altLang="en-US" sz="3200" baseline="30000" dirty="0">
                <a:latin typeface="+mn-lt"/>
              </a:rPr>
              <a:t>54</a:t>
            </a:r>
            <a:r>
              <a:rPr lang="en-US" altLang="en-US" sz="3200" dirty="0">
                <a:latin typeface="+mn-lt"/>
              </a:rPr>
              <a:t> entries * 8 B/entry = 2</a:t>
            </a:r>
            <a:r>
              <a:rPr lang="en-US" altLang="en-US" sz="3200" baseline="30000" dirty="0">
                <a:latin typeface="+mn-lt"/>
              </a:rPr>
              <a:t>57 </a:t>
            </a:r>
            <a:r>
              <a:rPr lang="en-US" altLang="en-US" sz="3200" dirty="0">
                <a:latin typeface="+mn-lt"/>
              </a:rPr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166688"/>
            <a:ext cx="8229600" cy="1022350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9448800" cy="4148138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endParaRPr lang="en-US" altLang="en-US" dirty="0"/>
          </a:p>
          <a:p>
            <a:r>
              <a:rPr lang="en-US" altLang="en-US" dirty="0"/>
              <a:t>A simple technique is a </a:t>
            </a:r>
            <a:r>
              <a:rPr lang="en-US" altLang="en-US" dirty="0">
                <a:solidFill>
                  <a:srgbClr val="FF0000"/>
                </a:solidFill>
              </a:rPr>
              <a:t>two-level page table</a:t>
            </a:r>
          </a:p>
          <a:p>
            <a:endParaRPr lang="en-US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4600" y="4191001"/>
            <a:ext cx="6934200" cy="5847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166688" lvl="2" indent="0"/>
            <a:r>
              <a:rPr lang="en-US" altLang="en-US" sz="3200" dirty="0">
                <a:latin typeface="+mn-lt"/>
              </a:rPr>
              <a:t>Keep level-2 page tables in a hard disk.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52714" y="152400"/>
            <a:ext cx="7558087" cy="1524000"/>
          </a:xfrm>
        </p:spPr>
        <p:txBody>
          <a:bodyPr/>
          <a:lstStyle/>
          <a:p>
            <a:pPr eaLnBrk="1" hangingPunct="1"/>
            <a:r>
              <a:rPr lang="en-US" altLang="en-US" dirty="0"/>
              <a:t>Address-Translation in a Two-level Paying Scheme</a:t>
            </a:r>
            <a:endParaRPr lang="en-US" altLang="en-US" sz="2400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759081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81107" y="5638801"/>
            <a:ext cx="4953000" cy="46166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Basic Idea: </a:t>
            </a:r>
            <a:r>
              <a:rPr lang="en-US" altLang="en-US" dirty="0"/>
              <a:t>Page the page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71" y="185737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Exercise 3 (</a:t>
            </a:r>
            <a:r>
              <a:rPr lang="en-US" altLang="en-US" sz="2800" dirty="0" err="1">
                <a:solidFill>
                  <a:srgbClr val="FF0000"/>
                </a:solidFill>
              </a:rPr>
              <a:t>Plickers</a:t>
            </a:r>
            <a:r>
              <a:rPr lang="en-US" altLang="en-US" sz="2800" dirty="0">
                <a:solidFill>
                  <a:srgbClr val="FF0000"/>
                </a:solidFill>
              </a:rPr>
              <a:t>): </a:t>
            </a:r>
            <a:r>
              <a:rPr lang="en-US" altLang="en-US" sz="2800" dirty="0"/>
              <a:t>Paging Hardware with </a:t>
            </a:r>
            <a:br>
              <a:rPr lang="en-US" altLang="en-US" sz="2800" dirty="0"/>
            </a:br>
            <a:r>
              <a:rPr lang="en-US" altLang="en-US" sz="2800" dirty="0"/>
              <a:t> Translation Look-aside Buffers (TLB)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478" y="3084255"/>
            <a:ext cx="2944586" cy="255454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Why TLBs are typically small (64 to 1,024 entries)?</a:t>
            </a:r>
          </a:p>
          <a:p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Program is small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Cost is high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Address space is small</a:t>
            </a:r>
          </a:p>
          <a:p>
            <a:pPr marL="457200" indent="-457200">
              <a:buAutoNum type="alphaUcPeriod"/>
            </a:pPr>
            <a:r>
              <a:rPr lang="en-US" altLang="en-US" sz="2000" dirty="0">
                <a:solidFill>
                  <a:schemeClr val="tx1"/>
                </a:solidFill>
              </a:rPr>
              <a:t>Performance is high</a:t>
            </a:r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r>
              <a:rPr lang="en-US" sz="2800" dirty="0"/>
              <a:t>Paging and Translation Lookaside Buffer (TLB)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9600"/>
            <a:ext cx="6400800" cy="6109308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6553200" y="16002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8153400" y="1905000"/>
            <a:ext cx="685800" cy="38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39200" y="1905000"/>
            <a:ext cx="0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77200" y="42672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267738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438400"/>
            <a:ext cx="1447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5252" y="4495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553200" y="28956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52763" y="3568522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810000"/>
            <a:ext cx="1447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87474" y="3238500"/>
            <a:ext cx="1065727" cy="2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92452" y="2971800"/>
            <a:ext cx="1493949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962400" y="5029200"/>
            <a:ext cx="1600200" cy="6096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92452" y="6019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24400" y="5638800"/>
            <a:ext cx="15026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3340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9400" y="5334000"/>
            <a:ext cx="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97452" y="5638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42345" y="1144588"/>
            <a:ext cx="8774112" cy="4483100"/>
          </a:xfrm>
        </p:spPr>
        <p:txBody>
          <a:bodyPr/>
          <a:lstStyle/>
          <a:p>
            <a:r>
              <a:rPr lang="en-US" altLang="en-US" dirty="0"/>
              <a:t>How to search TLB?</a:t>
            </a:r>
          </a:p>
          <a:p>
            <a:pPr lvl="1"/>
            <a:r>
              <a:rPr lang="en-US" altLang="en-US" dirty="0"/>
              <a:t>Associative memory: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2590801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064328" y="3088820"/>
            <a:ext cx="54864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48000" y="3099708"/>
            <a:ext cx="548640" cy="873580"/>
            <a:chOff x="685800" y="3099708"/>
            <a:chExt cx="548640" cy="87358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31242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85800" y="33528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36576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" y="39624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3099708"/>
              <a:ext cx="0" cy="87358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0156 0.04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4954 L 0.00156 0.0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8287 L 0.00156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6467</TotalTime>
  <Words>1745</Words>
  <Application>Microsoft Macintosh PowerPoint</Application>
  <PresentationFormat>Widescreen</PresentationFormat>
  <Paragraphs>263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Helvetica</vt:lpstr>
      <vt:lpstr>Monotype Sorts</vt:lpstr>
      <vt:lpstr>MS PGothic</vt:lpstr>
      <vt:lpstr>ＭＳ Ｐゴシック</vt:lpstr>
      <vt:lpstr>SimSun</vt:lpstr>
      <vt:lpstr>Symbol</vt:lpstr>
      <vt:lpstr>Times New Roman</vt:lpstr>
      <vt:lpstr>Trebuchet MS</vt:lpstr>
      <vt:lpstr>宋体</vt:lpstr>
      <vt:lpstr>5_Office Theme</vt:lpstr>
      <vt:lpstr>COMP 3500  Introduction to Operating Systems   TLB and Memory Accesses</vt:lpstr>
      <vt:lpstr>Review: Two-Level Page-Table Scheme</vt:lpstr>
      <vt:lpstr>Why two-level page-table scheme?</vt:lpstr>
      <vt:lpstr>PowerPoint Presentation</vt:lpstr>
      <vt:lpstr>Hierarchical Page Tables</vt:lpstr>
      <vt:lpstr>Address-Translation in a Two-level Paying Scheme</vt:lpstr>
      <vt:lpstr>Exercise 3 (Plickers): Paging Hardware with   Translation Look-aside Buffers (TLB)</vt:lpstr>
      <vt:lpstr>Paging and Translation Lookaside Buffer (TLB)</vt:lpstr>
      <vt:lpstr>Parallel Searching the TLB</vt:lpstr>
      <vt:lpstr>Address Space ID in TLBs</vt:lpstr>
      <vt:lpstr>Exercise 5 (Plickers): What happens on a TLB miss?</vt:lpstr>
      <vt:lpstr>Effective Memory Access Time</vt:lpstr>
      <vt:lpstr>Exercise 6: Effective Access Time</vt:lpstr>
      <vt:lpstr>Memory Protection</vt:lpstr>
      <vt:lpstr>Memory Protection:  Valid-invalid bit</vt:lpstr>
      <vt:lpstr>Exercise 8: What do you observe from the following three page tables?</vt:lpstr>
      <vt:lpstr>Hashed Page Table</vt:lpstr>
      <vt:lpstr>Clustered Page Tables</vt:lpstr>
      <vt:lpstr>Inverted Page Table Architecture</vt:lpstr>
      <vt:lpstr>Summary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539</cp:revision>
  <dcterms:created xsi:type="dcterms:W3CDTF">2006-08-16T00:00:00Z</dcterms:created>
  <dcterms:modified xsi:type="dcterms:W3CDTF">2017-12-04T18:32:28Z</dcterms:modified>
</cp:coreProperties>
</file>