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784" r:id="rId2"/>
    <p:sldId id="786" r:id="rId3"/>
    <p:sldId id="787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800" r:id="rId13"/>
    <p:sldId id="796" r:id="rId14"/>
    <p:sldId id="797" r:id="rId15"/>
    <p:sldId id="798" r:id="rId16"/>
    <p:sldId id="799" r:id="rId17"/>
    <p:sldId id="815" r:id="rId18"/>
    <p:sldId id="814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2" r:id="rId31"/>
    <p:sldId id="813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  <a:srgbClr val="F8FD8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/>
    <p:restoredTop sz="69120" autoAdjust="0"/>
  </p:normalViewPr>
  <p:slideViewPr>
    <p:cSldViewPr>
      <p:cViewPr varScale="1">
        <p:scale>
          <a:sx n="129" d="100"/>
          <a:sy n="129" d="100"/>
        </p:scale>
        <p:origin x="224" y="5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A283D-6D23-8040-A95B-211BFD251B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818AD-8B81-5546-ADB1-7F24BC16CFFC}">
      <dgm:prSet custT="1"/>
      <dgm:spPr/>
      <dgm:t>
        <a:bodyPr/>
        <a:lstStyle/>
        <a:p>
          <a:pPr rtl="0"/>
          <a:r>
            <a:rPr lang="en-US" sz="2800" dirty="0" smtClean="0"/>
            <a:t>Four terms are commonly used when discussing files:</a:t>
          </a:r>
        </a:p>
      </dgm:t>
    </dgm:pt>
    <dgm:pt modelId="{E6C7C4A7-B880-AF4A-80DA-3FB3900D6263}" type="parTrans" cxnId="{248F6DDF-CA71-0C4C-A7B8-68DBE321A5C9}">
      <dgm:prSet/>
      <dgm:spPr/>
      <dgm:t>
        <a:bodyPr/>
        <a:lstStyle/>
        <a:p>
          <a:endParaRPr lang="en-US"/>
        </a:p>
      </dgm:t>
    </dgm:pt>
    <dgm:pt modelId="{32725903-370C-4E4F-9034-6CE35C48BF5E}" type="sibTrans" cxnId="{248F6DDF-CA71-0C4C-A7B8-68DBE321A5C9}">
      <dgm:prSet/>
      <dgm:spPr/>
      <dgm:t>
        <a:bodyPr/>
        <a:lstStyle/>
        <a:p>
          <a:endParaRPr lang="en-US"/>
        </a:p>
      </dgm:t>
    </dgm:pt>
    <dgm:pt modelId="{468EAADB-8364-DC42-9542-06ADEC9F5739}">
      <dgm:prSet custT="1"/>
      <dgm:spPr/>
      <dgm:t>
        <a:bodyPr/>
        <a:lstStyle/>
        <a:p>
          <a:pPr rtl="0"/>
          <a:r>
            <a:rPr lang="en-US" sz="2800" dirty="0" smtClean="0"/>
            <a:t>Field</a:t>
          </a:r>
          <a:endParaRPr lang="en-US" sz="2800" dirty="0"/>
        </a:p>
      </dgm:t>
    </dgm:pt>
    <dgm:pt modelId="{6F92C9EF-3BD7-2946-83CF-375D814F6937}" type="parTrans" cxnId="{1BB65DBC-1854-1142-8C68-73316F955722}">
      <dgm:prSet/>
      <dgm:spPr/>
      <dgm:t>
        <a:bodyPr/>
        <a:lstStyle/>
        <a:p>
          <a:endParaRPr lang="en-US" dirty="0"/>
        </a:p>
      </dgm:t>
    </dgm:pt>
    <dgm:pt modelId="{6FA9D3E0-6159-7949-8702-0946F3D95749}" type="sibTrans" cxnId="{1BB65DBC-1854-1142-8C68-73316F955722}">
      <dgm:prSet/>
      <dgm:spPr/>
      <dgm:t>
        <a:bodyPr/>
        <a:lstStyle/>
        <a:p>
          <a:endParaRPr lang="en-US"/>
        </a:p>
      </dgm:t>
    </dgm:pt>
    <dgm:pt modelId="{3FD5B1E6-9DFE-1D44-AE51-AC80C582B774}">
      <dgm:prSet custT="1"/>
      <dgm:spPr/>
      <dgm:t>
        <a:bodyPr/>
        <a:lstStyle/>
        <a:p>
          <a:pPr rtl="0"/>
          <a:r>
            <a:rPr lang="en-US" sz="2800" dirty="0" smtClean="0"/>
            <a:t>Record</a:t>
          </a:r>
        </a:p>
      </dgm:t>
    </dgm:pt>
    <dgm:pt modelId="{B21D3589-ED31-434C-BC65-AA358609875C}" type="parTrans" cxnId="{87EEECC2-6D65-A342-8CC7-59A6409EDFBD}">
      <dgm:prSet/>
      <dgm:spPr/>
      <dgm:t>
        <a:bodyPr/>
        <a:lstStyle/>
        <a:p>
          <a:endParaRPr lang="en-US" dirty="0"/>
        </a:p>
      </dgm:t>
    </dgm:pt>
    <dgm:pt modelId="{5C353675-6394-8F45-AF3D-C3E991430D51}" type="sibTrans" cxnId="{87EEECC2-6D65-A342-8CC7-59A6409EDFBD}">
      <dgm:prSet/>
      <dgm:spPr/>
      <dgm:t>
        <a:bodyPr/>
        <a:lstStyle/>
        <a:p>
          <a:endParaRPr lang="en-US"/>
        </a:p>
      </dgm:t>
    </dgm:pt>
    <dgm:pt modelId="{93A8EBB6-429A-8645-A714-32B00293291F}">
      <dgm:prSet custT="1"/>
      <dgm:spPr/>
      <dgm:t>
        <a:bodyPr/>
        <a:lstStyle/>
        <a:p>
          <a:pPr rtl="0"/>
          <a:r>
            <a:rPr lang="en-US" sz="2800" dirty="0" smtClean="0"/>
            <a:t>File</a:t>
          </a:r>
        </a:p>
      </dgm:t>
    </dgm:pt>
    <dgm:pt modelId="{4A6D80FA-CDDC-2043-A951-1553B74E447B}" type="parTrans" cxnId="{5A389053-CE66-1B4F-8D1F-A7928F04B62A}">
      <dgm:prSet/>
      <dgm:spPr/>
      <dgm:t>
        <a:bodyPr/>
        <a:lstStyle/>
        <a:p>
          <a:endParaRPr lang="en-US" dirty="0"/>
        </a:p>
      </dgm:t>
    </dgm:pt>
    <dgm:pt modelId="{8F40DE2F-2A56-1245-9478-F7DC9B0695BC}" type="sibTrans" cxnId="{5A389053-CE66-1B4F-8D1F-A7928F04B62A}">
      <dgm:prSet/>
      <dgm:spPr/>
      <dgm:t>
        <a:bodyPr/>
        <a:lstStyle/>
        <a:p>
          <a:endParaRPr lang="en-US"/>
        </a:p>
      </dgm:t>
    </dgm:pt>
    <dgm:pt modelId="{D1C8462E-C5A3-9E4A-8B3C-09F4951B4995}">
      <dgm:prSet custT="1"/>
      <dgm:spPr/>
      <dgm:t>
        <a:bodyPr/>
        <a:lstStyle/>
        <a:p>
          <a:pPr rtl="0"/>
          <a:r>
            <a:rPr lang="en-NZ" sz="2800" dirty="0" smtClean="0"/>
            <a:t>Database</a:t>
          </a:r>
        </a:p>
      </dgm:t>
    </dgm:pt>
    <dgm:pt modelId="{A87DA8A3-932D-B349-803D-11E98ED00AC1}" type="parTrans" cxnId="{E5D98FFE-700D-B44B-95F7-169642217197}">
      <dgm:prSet/>
      <dgm:spPr/>
      <dgm:t>
        <a:bodyPr/>
        <a:lstStyle/>
        <a:p>
          <a:endParaRPr lang="en-US" dirty="0"/>
        </a:p>
      </dgm:t>
    </dgm:pt>
    <dgm:pt modelId="{514CE7E4-A44F-EE40-91A3-49CA2C3B60FB}" type="sibTrans" cxnId="{E5D98FFE-700D-B44B-95F7-169642217197}">
      <dgm:prSet/>
      <dgm:spPr/>
      <dgm:t>
        <a:bodyPr/>
        <a:lstStyle/>
        <a:p>
          <a:endParaRPr lang="en-US"/>
        </a:p>
      </dgm:t>
    </dgm:pt>
    <dgm:pt modelId="{C7ECC243-90C3-034B-9140-31F202999C11}" type="pres">
      <dgm:prSet presAssocID="{0E3A283D-6D23-8040-A95B-211BFD251B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722C5-2C23-6146-B256-53F340132300}" type="pres">
      <dgm:prSet presAssocID="{E07818AD-8B81-5546-ADB1-7F24BC16CFFC}" presName="hierRoot1" presStyleCnt="0"/>
      <dgm:spPr/>
    </dgm:pt>
    <dgm:pt modelId="{92227720-2BC5-8A4C-BA76-038DB412A71B}" type="pres">
      <dgm:prSet presAssocID="{E07818AD-8B81-5546-ADB1-7F24BC16CFFC}" presName="composite" presStyleCnt="0"/>
      <dgm:spPr/>
    </dgm:pt>
    <dgm:pt modelId="{6A66E666-AECB-E845-A4C7-B3694BB66F70}" type="pres">
      <dgm:prSet presAssocID="{E07818AD-8B81-5546-ADB1-7F24BC16CFFC}" presName="background" presStyleLbl="node0" presStyleIdx="0" presStyleCnt="1"/>
      <dgm:spPr>
        <a:effectLst/>
      </dgm:spPr>
      <dgm:t>
        <a:bodyPr/>
        <a:lstStyle/>
        <a:p>
          <a:endParaRPr lang="en-US"/>
        </a:p>
      </dgm:t>
    </dgm:pt>
    <dgm:pt modelId="{135254D4-18FE-5C49-9367-0B38361C2432}" type="pres">
      <dgm:prSet presAssocID="{E07818AD-8B81-5546-ADB1-7F24BC16CFFC}" presName="text" presStyleLbl="fgAcc0" presStyleIdx="0" presStyleCnt="1" custScaleX="232524" custScaleY="157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524BF-9AAE-6341-BDBD-2829611E2735}" type="pres">
      <dgm:prSet presAssocID="{E07818AD-8B81-5546-ADB1-7F24BC16CFFC}" presName="hierChild2" presStyleCnt="0"/>
      <dgm:spPr/>
    </dgm:pt>
    <dgm:pt modelId="{4426E0D2-BCF4-864E-A32F-C65AB56756C4}" type="pres">
      <dgm:prSet presAssocID="{6F92C9EF-3BD7-2946-83CF-375D814F693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12C9E40-57A9-CC41-82F0-50E1E3B4F1B0}" type="pres">
      <dgm:prSet presAssocID="{468EAADB-8364-DC42-9542-06ADEC9F5739}" presName="hierRoot2" presStyleCnt="0"/>
      <dgm:spPr/>
    </dgm:pt>
    <dgm:pt modelId="{EFC024EB-E98F-2143-8485-39C37DEAC4A8}" type="pres">
      <dgm:prSet presAssocID="{468EAADB-8364-DC42-9542-06ADEC9F5739}" presName="composite2" presStyleCnt="0"/>
      <dgm:spPr/>
    </dgm:pt>
    <dgm:pt modelId="{348ECF5B-3EE2-1E45-9D6B-57C40CF89F67}" type="pres">
      <dgm:prSet presAssocID="{468EAADB-8364-DC42-9542-06ADEC9F5739}" presName="background2" presStyleLbl="node2" presStyleIdx="0" presStyleCnt="4"/>
      <dgm:spPr/>
    </dgm:pt>
    <dgm:pt modelId="{CBC2EF49-3A00-B740-B24E-2601F997E19D}" type="pres">
      <dgm:prSet presAssocID="{468EAADB-8364-DC42-9542-06ADEC9F573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2D11F-B5F2-FB47-86C6-57360925E7FB}" type="pres">
      <dgm:prSet presAssocID="{468EAADB-8364-DC42-9542-06ADEC9F5739}" presName="hierChild3" presStyleCnt="0"/>
      <dgm:spPr/>
    </dgm:pt>
    <dgm:pt modelId="{1F3DF3BB-DDBD-3046-873A-A4511443B9F5}" type="pres">
      <dgm:prSet presAssocID="{B21D3589-ED31-434C-BC65-AA358609875C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108CB57-F98F-4D4D-BAB8-DCADC29AD4DE}" type="pres">
      <dgm:prSet presAssocID="{3FD5B1E6-9DFE-1D44-AE51-AC80C582B774}" presName="hierRoot2" presStyleCnt="0"/>
      <dgm:spPr/>
    </dgm:pt>
    <dgm:pt modelId="{B04DB3E4-CE43-E246-9DD9-5C389578CEE9}" type="pres">
      <dgm:prSet presAssocID="{3FD5B1E6-9DFE-1D44-AE51-AC80C582B774}" presName="composite2" presStyleCnt="0"/>
      <dgm:spPr/>
    </dgm:pt>
    <dgm:pt modelId="{C708EC25-0655-F348-B3C6-7735C9375F08}" type="pres">
      <dgm:prSet presAssocID="{3FD5B1E6-9DFE-1D44-AE51-AC80C582B774}" presName="background2" presStyleLbl="node2" presStyleIdx="1" presStyleCnt="4"/>
      <dgm:spPr/>
    </dgm:pt>
    <dgm:pt modelId="{B36054F3-B357-7945-A195-AF2F6D08F54A}" type="pres">
      <dgm:prSet presAssocID="{3FD5B1E6-9DFE-1D44-AE51-AC80C582B7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CF1FE-5E46-5144-B6A1-D5B7377185F9}" type="pres">
      <dgm:prSet presAssocID="{3FD5B1E6-9DFE-1D44-AE51-AC80C582B774}" presName="hierChild3" presStyleCnt="0"/>
      <dgm:spPr/>
    </dgm:pt>
    <dgm:pt modelId="{40B5A5E9-2C43-C040-8884-DEE5B3A4A1AE}" type="pres">
      <dgm:prSet presAssocID="{4A6D80FA-CDDC-2043-A951-1553B74E447B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5AC472C-AEE3-664F-906C-09012B5B1CF8}" type="pres">
      <dgm:prSet presAssocID="{93A8EBB6-429A-8645-A714-32B00293291F}" presName="hierRoot2" presStyleCnt="0"/>
      <dgm:spPr/>
    </dgm:pt>
    <dgm:pt modelId="{41E5E0A5-F2CD-2849-8ED7-8E7FFB03876B}" type="pres">
      <dgm:prSet presAssocID="{93A8EBB6-429A-8645-A714-32B00293291F}" presName="composite2" presStyleCnt="0"/>
      <dgm:spPr/>
    </dgm:pt>
    <dgm:pt modelId="{2041D32A-7C58-944B-AE48-E1F459C70BE2}" type="pres">
      <dgm:prSet presAssocID="{93A8EBB6-429A-8645-A714-32B00293291F}" presName="background2" presStyleLbl="node2" presStyleIdx="2" presStyleCnt="4"/>
      <dgm:spPr/>
    </dgm:pt>
    <dgm:pt modelId="{25B7CDE5-8D8B-9945-A882-7FB6F18333ED}" type="pres">
      <dgm:prSet presAssocID="{93A8EBB6-429A-8645-A714-32B00293291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6BB9C9-ADDB-E744-897C-2B484FD84DC8}" type="pres">
      <dgm:prSet presAssocID="{93A8EBB6-429A-8645-A714-32B00293291F}" presName="hierChild3" presStyleCnt="0"/>
      <dgm:spPr/>
    </dgm:pt>
    <dgm:pt modelId="{8FF2F759-86E2-4147-9527-AB31EC631D82}" type="pres">
      <dgm:prSet presAssocID="{A87DA8A3-932D-B349-803D-11E98ED00AC1}" presName="Name10" presStyleLbl="parChTrans1D2" presStyleIdx="3" presStyleCnt="4"/>
      <dgm:spPr/>
      <dgm:t>
        <a:bodyPr/>
        <a:lstStyle/>
        <a:p>
          <a:endParaRPr lang="en-US"/>
        </a:p>
      </dgm:t>
    </dgm:pt>
    <dgm:pt modelId="{EDA1CCE7-63E5-8244-A138-F6F21248BA31}" type="pres">
      <dgm:prSet presAssocID="{D1C8462E-C5A3-9E4A-8B3C-09F4951B4995}" presName="hierRoot2" presStyleCnt="0"/>
      <dgm:spPr/>
    </dgm:pt>
    <dgm:pt modelId="{7EC2BF97-23E7-5C41-BF96-FBA21E93DA8E}" type="pres">
      <dgm:prSet presAssocID="{D1C8462E-C5A3-9E4A-8B3C-09F4951B4995}" presName="composite2" presStyleCnt="0"/>
      <dgm:spPr/>
    </dgm:pt>
    <dgm:pt modelId="{3B00128F-3F47-A948-95B9-868745CF4B7C}" type="pres">
      <dgm:prSet presAssocID="{D1C8462E-C5A3-9E4A-8B3C-09F4951B4995}" presName="background2" presStyleLbl="node2" presStyleIdx="3" presStyleCnt="4"/>
      <dgm:spPr/>
    </dgm:pt>
    <dgm:pt modelId="{7EA8391C-CA03-074D-861E-E07A7C6092A6}" type="pres">
      <dgm:prSet presAssocID="{D1C8462E-C5A3-9E4A-8B3C-09F4951B4995}" presName="text2" presStyleLbl="fgAcc2" presStyleIdx="3" presStyleCnt="4" custScaleX="109474" custScaleY="104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BB63F-4EE6-B84E-8741-268DE224A2DE}" type="pres">
      <dgm:prSet presAssocID="{D1C8462E-C5A3-9E4A-8B3C-09F4951B4995}" presName="hierChild3" presStyleCnt="0"/>
      <dgm:spPr/>
    </dgm:pt>
  </dgm:ptLst>
  <dgm:cxnLst>
    <dgm:cxn modelId="{87EEECC2-6D65-A342-8CC7-59A6409EDFBD}" srcId="{E07818AD-8B81-5546-ADB1-7F24BC16CFFC}" destId="{3FD5B1E6-9DFE-1D44-AE51-AC80C582B774}" srcOrd="1" destOrd="0" parTransId="{B21D3589-ED31-434C-BC65-AA358609875C}" sibTransId="{5C353675-6394-8F45-AF3D-C3E991430D51}"/>
    <dgm:cxn modelId="{943C5FDC-049C-FA43-AFC7-F281213DEDD2}" type="presOf" srcId="{93A8EBB6-429A-8645-A714-32B00293291F}" destId="{25B7CDE5-8D8B-9945-A882-7FB6F18333ED}" srcOrd="0" destOrd="0" presId="urn:microsoft.com/office/officeart/2005/8/layout/hierarchy1"/>
    <dgm:cxn modelId="{62E0188F-8E6B-D648-BC57-3836CF4C08B0}" type="presOf" srcId="{A87DA8A3-932D-B349-803D-11E98ED00AC1}" destId="{8FF2F759-86E2-4147-9527-AB31EC631D82}" srcOrd="0" destOrd="0" presId="urn:microsoft.com/office/officeart/2005/8/layout/hierarchy1"/>
    <dgm:cxn modelId="{37D46595-6974-2543-90F2-83361867078E}" type="presOf" srcId="{D1C8462E-C5A3-9E4A-8B3C-09F4951B4995}" destId="{7EA8391C-CA03-074D-861E-E07A7C6092A6}" srcOrd="0" destOrd="0" presId="urn:microsoft.com/office/officeart/2005/8/layout/hierarchy1"/>
    <dgm:cxn modelId="{50BB7E71-AA76-FF47-8077-3AB3E6054AD8}" type="presOf" srcId="{6F92C9EF-3BD7-2946-83CF-375D814F6937}" destId="{4426E0D2-BCF4-864E-A32F-C65AB56756C4}" srcOrd="0" destOrd="0" presId="urn:microsoft.com/office/officeart/2005/8/layout/hierarchy1"/>
    <dgm:cxn modelId="{5A389053-CE66-1B4F-8D1F-A7928F04B62A}" srcId="{E07818AD-8B81-5546-ADB1-7F24BC16CFFC}" destId="{93A8EBB6-429A-8645-A714-32B00293291F}" srcOrd="2" destOrd="0" parTransId="{4A6D80FA-CDDC-2043-A951-1553B74E447B}" sibTransId="{8F40DE2F-2A56-1245-9478-F7DC9B0695BC}"/>
    <dgm:cxn modelId="{614023A2-0A11-414D-AD09-5AC737266091}" type="presOf" srcId="{3FD5B1E6-9DFE-1D44-AE51-AC80C582B774}" destId="{B36054F3-B357-7945-A195-AF2F6D08F54A}" srcOrd="0" destOrd="0" presId="urn:microsoft.com/office/officeart/2005/8/layout/hierarchy1"/>
    <dgm:cxn modelId="{E5D98FFE-700D-B44B-95F7-169642217197}" srcId="{E07818AD-8B81-5546-ADB1-7F24BC16CFFC}" destId="{D1C8462E-C5A3-9E4A-8B3C-09F4951B4995}" srcOrd="3" destOrd="0" parTransId="{A87DA8A3-932D-B349-803D-11E98ED00AC1}" sibTransId="{514CE7E4-A44F-EE40-91A3-49CA2C3B60FB}"/>
    <dgm:cxn modelId="{03883ADE-042B-C440-987D-853AB286C32A}" type="presOf" srcId="{468EAADB-8364-DC42-9542-06ADEC9F5739}" destId="{CBC2EF49-3A00-B740-B24E-2601F997E19D}" srcOrd="0" destOrd="0" presId="urn:microsoft.com/office/officeart/2005/8/layout/hierarchy1"/>
    <dgm:cxn modelId="{EBCCED60-6DCD-7444-90F5-7E27F9E240E7}" type="presOf" srcId="{B21D3589-ED31-434C-BC65-AA358609875C}" destId="{1F3DF3BB-DDBD-3046-873A-A4511443B9F5}" srcOrd="0" destOrd="0" presId="urn:microsoft.com/office/officeart/2005/8/layout/hierarchy1"/>
    <dgm:cxn modelId="{248F6DDF-CA71-0C4C-A7B8-68DBE321A5C9}" srcId="{0E3A283D-6D23-8040-A95B-211BFD251B82}" destId="{E07818AD-8B81-5546-ADB1-7F24BC16CFFC}" srcOrd="0" destOrd="0" parTransId="{E6C7C4A7-B880-AF4A-80DA-3FB3900D6263}" sibTransId="{32725903-370C-4E4F-9034-6CE35C48BF5E}"/>
    <dgm:cxn modelId="{13BEBEDA-2A20-734E-9AA8-488BED3E48D2}" type="presOf" srcId="{4A6D80FA-CDDC-2043-A951-1553B74E447B}" destId="{40B5A5E9-2C43-C040-8884-DEE5B3A4A1AE}" srcOrd="0" destOrd="0" presId="urn:microsoft.com/office/officeart/2005/8/layout/hierarchy1"/>
    <dgm:cxn modelId="{1BB65DBC-1854-1142-8C68-73316F955722}" srcId="{E07818AD-8B81-5546-ADB1-7F24BC16CFFC}" destId="{468EAADB-8364-DC42-9542-06ADEC9F5739}" srcOrd="0" destOrd="0" parTransId="{6F92C9EF-3BD7-2946-83CF-375D814F6937}" sibTransId="{6FA9D3E0-6159-7949-8702-0946F3D95749}"/>
    <dgm:cxn modelId="{BF232086-D2F0-0C4B-9BBE-2AC17C7B7E49}" type="presOf" srcId="{E07818AD-8B81-5546-ADB1-7F24BC16CFFC}" destId="{135254D4-18FE-5C49-9367-0B38361C2432}" srcOrd="0" destOrd="0" presId="urn:microsoft.com/office/officeart/2005/8/layout/hierarchy1"/>
    <dgm:cxn modelId="{9EB0DF9E-6CD2-084A-8B32-A7E0BFE49528}" type="presOf" srcId="{0E3A283D-6D23-8040-A95B-211BFD251B82}" destId="{C7ECC243-90C3-034B-9140-31F202999C11}" srcOrd="0" destOrd="0" presId="urn:microsoft.com/office/officeart/2005/8/layout/hierarchy1"/>
    <dgm:cxn modelId="{EA89D051-3E5A-2847-AC2F-C4FA54B0382E}" type="presParOf" srcId="{C7ECC243-90C3-034B-9140-31F202999C11}" destId="{723722C5-2C23-6146-B256-53F340132300}" srcOrd="0" destOrd="0" presId="urn:microsoft.com/office/officeart/2005/8/layout/hierarchy1"/>
    <dgm:cxn modelId="{443CE1C0-F476-B04E-BA6A-3CA3290E0D2D}" type="presParOf" srcId="{723722C5-2C23-6146-B256-53F340132300}" destId="{92227720-2BC5-8A4C-BA76-038DB412A71B}" srcOrd="0" destOrd="0" presId="urn:microsoft.com/office/officeart/2005/8/layout/hierarchy1"/>
    <dgm:cxn modelId="{CB0DA149-EE8F-124C-AA5C-5C37BC133C85}" type="presParOf" srcId="{92227720-2BC5-8A4C-BA76-038DB412A71B}" destId="{6A66E666-AECB-E845-A4C7-B3694BB66F70}" srcOrd="0" destOrd="0" presId="urn:microsoft.com/office/officeart/2005/8/layout/hierarchy1"/>
    <dgm:cxn modelId="{1EDBCF4B-7301-0340-ADD1-7B474430F103}" type="presParOf" srcId="{92227720-2BC5-8A4C-BA76-038DB412A71B}" destId="{135254D4-18FE-5C49-9367-0B38361C2432}" srcOrd="1" destOrd="0" presId="urn:microsoft.com/office/officeart/2005/8/layout/hierarchy1"/>
    <dgm:cxn modelId="{03B025AE-4184-B244-80EB-028FCCD2A7F9}" type="presParOf" srcId="{723722C5-2C23-6146-B256-53F340132300}" destId="{C79524BF-9AAE-6341-BDBD-2829611E2735}" srcOrd="1" destOrd="0" presId="urn:microsoft.com/office/officeart/2005/8/layout/hierarchy1"/>
    <dgm:cxn modelId="{EE59BD3D-BF94-D848-8CFA-C7E76EE0B72A}" type="presParOf" srcId="{C79524BF-9AAE-6341-BDBD-2829611E2735}" destId="{4426E0D2-BCF4-864E-A32F-C65AB56756C4}" srcOrd="0" destOrd="0" presId="urn:microsoft.com/office/officeart/2005/8/layout/hierarchy1"/>
    <dgm:cxn modelId="{583C280E-E3F6-AA4F-949B-043646C6FF8D}" type="presParOf" srcId="{C79524BF-9AAE-6341-BDBD-2829611E2735}" destId="{F12C9E40-57A9-CC41-82F0-50E1E3B4F1B0}" srcOrd="1" destOrd="0" presId="urn:microsoft.com/office/officeart/2005/8/layout/hierarchy1"/>
    <dgm:cxn modelId="{3F489A2F-672A-D246-AA15-55F152739431}" type="presParOf" srcId="{F12C9E40-57A9-CC41-82F0-50E1E3B4F1B0}" destId="{EFC024EB-E98F-2143-8485-39C37DEAC4A8}" srcOrd="0" destOrd="0" presId="urn:microsoft.com/office/officeart/2005/8/layout/hierarchy1"/>
    <dgm:cxn modelId="{7E22FC09-615C-2C48-BB09-D60F7BA5551D}" type="presParOf" srcId="{EFC024EB-E98F-2143-8485-39C37DEAC4A8}" destId="{348ECF5B-3EE2-1E45-9D6B-57C40CF89F67}" srcOrd="0" destOrd="0" presId="urn:microsoft.com/office/officeart/2005/8/layout/hierarchy1"/>
    <dgm:cxn modelId="{53559EE2-738F-184D-9B74-30C3EBD825D4}" type="presParOf" srcId="{EFC024EB-E98F-2143-8485-39C37DEAC4A8}" destId="{CBC2EF49-3A00-B740-B24E-2601F997E19D}" srcOrd="1" destOrd="0" presId="urn:microsoft.com/office/officeart/2005/8/layout/hierarchy1"/>
    <dgm:cxn modelId="{F72A40FB-CA0D-234C-8F8E-CF91A62B3EDF}" type="presParOf" srcId="{F12C9E40-57A9-CC41-82F0-50E1E3B4F1B0}" destId="{B702D11F-B5F2-FB47-86C6-57360925E7FB}" srcOrd="1" destOrd="0" presId="urn:microsoft.com/office/officeart/2005/8/layout/hierarchy1"/>
    <dgm:cxn modelId="{02251C5A-1064-8845-82FC-078E500C60A9}" type="presParOf" srcId="{C79524BF-9AAE-6341-BDBD-2829611E2735}" destId="{1F3DF3BB-DDBD-3046-873A-A4511443B9F5}" srcOrd="2" destOrd="0" presId="urn:microsoft.com/office/officeart/2005/8/layout/hierarchy1"/>
    <dgm:cxn modelId="{C71C94D6-4325-7748-AB57-F2CFBEDB7B96}" type="presParOf" srcId="{C79524BF-9AAE-6341-BDBD-2829611E2735}" destId="{5108CB57-F98F-4D4D-BAB8-DCADC29AD4DE}" srcOrd="3" destOrd="0" presId="urn:microsoft.com/office/officeart/2005/8/layout/hierarchy1"/>
    <dgm:cxn modelId="{7976C067-22EF-F841-91FA-4799A19FA0B3}" type="presParOf" srcId="{5108CB57-F98F-4D4D-BAB8-DCADC29AD4DE}" destId="{B04DB3E4-CE43-E246-9DD9-5C389578CEE9}" srcOrd="0" destOrd="0" presId="urn:microsoft.com/office/officeart/2005/8/layout/hierarchy1"/>
    <dgm:cxn modelId="{B1F63699-4A35-454A-8A8B-BB7C08D0490A}" type="presParOf" srcId="{B04DB3E4-CE43-E246-9DD9-5C389578CEE9}" destId="{C708EC25-0655-F348-B3C6-7735C9375F08}" srcOrd="0" destOrd="0" presId="urn:microsoft.com/office/officeart/2005/8/layout/hierarchy1"/>
    <dgm:cxn modelId="{9FCE51FC-0C7F-3645-B539-D26537E89ACE}" type="presParOf" srcId="{B04DB3E4-CE43-E246-9DD9-5C389578CEE9}" destId="{B36054F3-B357-7945-A195-AF2F6D08F54A}" srcOrd="1" destOrd="0" presId="urn:microsoft.com/office/officeart/2005/8/layout/hierarchy1"/>
    <dgm:cxn modelId="{6F6D4148-D54D-384E-A98B-AA4DFCC234B1}" type="presParOf" srcId="{5108CB57-F98F-4D4D-BAB8-DCADC29AD4DE}" destId="{F2DCF1FE-5E46-5144-B6A1-D5B7377185F9}" srcOrd="1" destOrd="0" presId="urn:microsoft.com/office/officeart/2005/8/layout/hierarchy1"/>
    <dgm:cxn modelId="{2223FDD8-5701-9041-A9E6-3443D2EC1899}" type="presParOf" srcId="{C79524BF-9AAE-6341-BDBD-2829611E2735}" destId="{40B5A5E9-2C43-C040-8884-DEE5B3A4A1AE}" srcOrd="4" destOrd="0" presId="urn:microsoft.com/office/officeart/2005/8/layout/hierarchy1"/>
    <dgm:cxn modelId="{06DD69D4-336E-2744-9275-C83A2E9D67A8}" type="presParOf" srcId="{C79524BF-9AAE-6341-BDBD-2829611E2735}" destId="{45AC472C-AEE3-664F-906C-09012B5B1CF8}" srcOrd="5" destOrd="0" presId="urn:microsoft.com/office/officeart/2005/8/layout/hierarchy1"/>
    <dgm:cxn modelId="{E7BF9B1A-9E47-1D4E-8C5B-52A2E7043BA4}" type="presParOf" srcId="{45AC472C-AEE3-664F-906C-09012B5B1CF8}" destId="{41E5E0A5-F2CD-2849-8ED7-8E7FFB03876B}" srcOrd="0" destOrd="0" presId="urn:microsoft.com/office/officeart/2005/8/layout/hierarchy1"/>
    <dgm:cxn modelId="{873CE8CA-DB89-3044-8152-32BDE6749BA3}" type="presParOf" srcId="{41E5E0A5-F2CD-2849-8ED7-8E7FFB03876B}" destId="{2041D32A-7C58-944B-AE48-E1F459C70BE2}" srcOrd="0" destOrd="0" presId="urn:microsoft.com/office/officeart/2005/8/layout/hierarchy1"/>
    <dgm:cxn modelId="{2A841726-7A28-AB43-B2C3-796FEFAA43B7}" type="presParOf" srcId="{41E5E0A5-F2CD-2849-8ED7-8E7FFB03876B}" destId="{25B7CDE5-8D8B-9945-A882-7FB6F18333ED}" srcOrd="1" destOrd="0" presId="urn:microsoft.com/office/officeart/2005/8/layout/hierarchy1"/>
    <dgm:cxn modelId="{CE4AA680-441C-DB45-92B1-9D1ADA4047A7}" type="presParOf" srcId="{45AC472C-AEE3-664F-906C-09012B5B1CF8}" destId="{896BB9C9-ADDB-E744-897C-2B484FD84DC8}" srcOrd="1" destOrd="0" presId="urn:microsoft.com/office/officeart/2005/8/layout/hierarchy1"/>
    <dgm:cxn modelId="{04C1E44A-FD8B-F84F-BBAF-B92FBC224D9D}" type="presParOf" srcId="{C79524BF-9AAE-6341-BDBD-2829611E2735}" destId="{8FF2F759-86E2-4147-9527-AB31EC631D82}" srcOrd="6" destOrd="0" presId="urn:microsoft.com/office/officeart/2005/8/layout/hierarchy1"/>
    <dgm:cxn modelId="{18FC44C7-A5AA-774B-B863-7D1243C6C445}" type="presParOf" srcId="{C79524BF-9AAE-6341-BDBD-2829611E2735}" destId="{EDA1CCE7-63E5-8244-A138-F6F21248BA31}" srcOrd="7" destOrd="0" presId="urn:microsoft.com/office/officeart/2005/8/layout/hierarchy1"/>
    <dgm:cxn modelId="{7B38FA99-6CCA-4143-B82C-71037F844C62}" type="presParOf" srcId="{EDA1CCE7-63E5-8244-A138-F6F21248BA31}" destId="{7EC2BF97-23E7-5C41-BF96-FBA21E93DA8E}" srcOrd="0" destOrd="0" presId="urn:microsoft.com/office/officeart/2005/8/layout/hierarchy1"/>
    <dgm:cxn modelId="{028B27A0-02D9-0142-BD12-26D6D456C9E6}" type="presParOf" srcId="{7EC2BF97-23E7-5C41-BF96-FBA21E93DA8E}" destId="{3B00128F-3F47-A948-95B9-868745CF4B7C}" srcOrd="0" destOrd="0" presId="urn:microsoft.com/office/officeart/2005/8/layout/hierarchy1"/>
    <dgm:cxn modelId="{B1614C3B-B8A5-C742-AD03-75D03D293A30}" type="presParOf" srcId="{7EC2BF97-23E7-5C41-BF96-FBA21E93DA8E}" destId="{7EA8391C-CA03-074D-861E-E07A7C6092A6}" srcOrd="1" destOrd="0" presId="urn:microsoft.com/office/officeart/2005/8/layout/hierarchy1"/>
    <dgm:cxn modelId="{BAF452F7-ABE3-F942-A1C6-EB99064FE85C}" type="presParOf" srcId="{EDA1CCE7-63E5-8244-A138-F6F21248BA31}" destId="{B79BB63F-4EE6-B84E-8741-268DE224A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2F759-86E2-4147-9527-AB31EC631D82}">
      <dsp:nvSpPr>
        <dsp:cNvPr id="0" name=""/>
        <dsp:cNvSpPr/>
      </dsp:nvSpPr>
      <dsp:spPr>
        <a:xfrm>
          <a:off x="3872046" y="2009788"/>
          <a:ext cx="2981667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2981667" y="322336"/>
              </a:lnTo>
              <a:lnTo>
                <a:pt x="2981667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5A5E9-2C43-C040-8884-DEE5B3A4A1AE}">
      <dsp:nvSpPr>
        <dsp:cNvPr id="0" name=""/>
        <dsp:cNvSpPr/>
      </dsp:nvSpPr>
      <dsp:spPr>
        <a:xfrm>
          <a:off x="3872046" y="2009788"/>
          <a:ext cx="916848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916848" y="322336"/>
              </a:lnTo>
              <a:lnTo>
                <a:pt x="916848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3BB-DDBD-3046-873A-A4511443B9F5}">
      <dsp:nvSpPr>
        <dsp:cNvPr id="0" name=""/>
        <dsp:cNvSpPr/>
      </dsp:nvSpPr>
      <dsp:spPr>
        <a:xfrm>
          <a:off x="2801116" y="2009788"/>
          <a:ext cx="1070929" cy="473000"/>
        </a:xfrm>
        <a:custGeom>
          <a:avLst/>
          <a:gdLst/>
          <a:ahLst/>
          <a:cxnLst/>
          <a:rect l="0" t="0" r="0" b="0"/>
          <a:pathLst>
            <a:path>
              <a:moveTo>
                <a:pt x="1070929" y="0"/>
              </a:moveTo>
              <a:lnTo>
                <a:pt x="1070929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6E0D2-BCF4-864E-A32F-C65AB56756C4}">
      <dsp:nvSpPr>
        <dsp:cNvPr id="0" name=""/>
        <dsp:cNvSpPr/>
      </dsp:nvSpPr>
      <dsp:spPr>
        <a:xfrm>
          <a:off x="813338" y="2009788"/>
          <a:ext cx="3058708" cy="473000"/>
        </a:xfrm>
        <a:custGeom>
          <a:avLst/>
          <a:gdLst/>
          <a:ahLst/>
          <a:cxnLst/>
          <a:rect l="0" t="0" r="0" b="0"/>
          <a:pathLst>
            <a:path>
              <a:moveTo>
                <a:pt x="3058708" y="0"/>
              </a:moveTo>
              <a:lnTo>
                <a:pt x="3058708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E666-AECB-E845-A4C7-B3694BB66F70}">
      <dsp:nvSpPr>
        <dsp:cNvPr id="0" name=""/>
        <dsp:cNvSpPr/>
      </dsp:nvSpPr>
      <dsp:spPr>
        <a:xfrm>
          <a:off x="1981203" y="381000"/>
          <a:ext cx="3781686" cy="162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254D4-18FE-5C49-9367-0B38361C2432}">
      <dsp:nvSpPr>
        <dsp:cNvPr id="0" name=""/>
        <dsp:cNvSpPr/>
      </dsp:nvSpPr>
      <dsp:spPr>
        <a:xfrm>
          <a:off x="2161910" y="552672"/>
          <a:ext cx="3781686" cy="162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Four terms are commonly used when discussing files:</a:t>
          </a:r>
        </a:p>
      </dsp:txBody>
      <dsp:txXfrm>
        <a:off x="2209616" y="600378"/>
        <a:ext cx="3686274" cy="1533375"/>
      </dsp:txXfrm>
    </dsp:sp>
    <dsp:sp modelId="{348ECF5B-3EE2-1E45-9D6B-57C40CF89F67}">
      <dsp:nvSpPr>
        <dsp:cNvPr id="0" name=""/>
        <dsp:cNvSpPr/>
      </dsp:nvSpPr>
      <dsp:spPr>
        <a:xfrm>
          <a:off x="156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2EF49-3A00-B740-B24E-2601F997E19D}">
      <dsp:nvSpPr>
        <dsp:cNvPr id="0" name=""/>
        <dsp:cNvSpPr/>
      </dsp:nvSpPr>
      <dsp:spPr>
        <a:xfrm>
          <a:off x="180863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Field</a:t>
          </a:r>
          <a:endParaRPr lang="en-US" sz="2800" kern="1200" dirty="0"/>
        </a:p>
      </dsp:txBody>
      <dsp:txXfrm>
        <a:off x="211111" y="2684708"/>
        <a:ext cx="1565867" cy="972245"/>
      </dsp:txXfrm>
    </dsp:sp>
    <dsp:sp modelId="{C708EC25-0655-F348-B3C6-7735C9375F08}">
      <dsp:nvSpPr>
        <dsp:cNvPr id="0" name=""/>
        <dsp:cNvSpPr/>
      </dsp:nvSpPr>
      <dsp:spPr>
        <a:xfrm>
          <a:off x="1987934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54F3-B357-7945-A195-AF2F6D08F54A}">
      <dsp:nvSpPr>
        <dsp:cNvPr id="0" name=""/>
        <dsp:cNvSpPr/>
      </dsp:nvSpPr>
      <dsp:spPr>
        <a:xfrm>
          <a:off x="2168641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Record</a:t>
          </a:r>
        </a:p>
      </dsp:txBody>
      <dsp:txXfrm>
        <a:off x="2198889" y="2684708"/>
        <a:ext cx="1565867" cy="972245"/>
      </dsp:txXfrm>
    </dsp:sp>
    <dsp:sp modelId="{2041D32A-7C58-944B-AE48-E1F459C70BE2}">
      <dsp:nvSpPr>
        <dsp:cNvPr id="0" name=""/>
        <dsp:cNvSpPr/>
      </dsp:nvSpPr>
      <dsp:spPr>
        <a:xfrm>
          <a:off x="3975712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7CDE5-8D8B-9945-A882-7FB6F18333ED}">
      <dsp:nvSpPr>
        <dsp:cNvPr id="0" name=""/>
        <dsp:cNvSpPr/>
      </dsp:nvSpPr>
      <dsp:spPr>
        <a:xfrm>
          <a:off x="4156419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</a:t>
          </a:r>
        </a:p>
      </dsp:txBody>
      <dsp:txXfrm>
        <a:off x="4186667" y="2684708"/>
        <a:ext cx="1565867" cy="972245"/>
      </dsp:txXfrm>
    </dsp:sp>
    <dsp:sp modelId="{3B00128F-3F47-A948-95B9-868745CF4B7C}">
      <dsp:nvSpPr>
        <dsp:cNvPr id="0" name=""/>
        <dsp:cNvSpPr/>
      </dsp:nvSpPr>
      <dsp:spPr>
        <a:xfrm>
          <a:off x="5963490" y="2482789"/>
          <a:ext cx="1780445" cy="107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8391C-CA03-074D-861E-E07A7C6092A6}">
      <dsp:nvSpPr>
        <dsp:cNvPr id="0" name=""/>
        <dsp:cNvSpPr/>
      </dsp:nvSpPr>
      <dsp:spPr>
        <a:xfrm>
          <a:off x="6144198" y="2654460"/>
          <a:ext cx="1780445" cy="107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800" kern="1200" dirty="0" smtClean="0"/>
            <a:t>Database</a:t>
          </a:r>
        </a:p>
      </dsp:txBody>
      <dsp:txXfrm>
        <a:off x="6175811" y="2686073"/>
        <a:ext cx="1717219" cy="1016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Minutes. Slides 1-12.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 Minutes.</a:t>
            </a:r>
          </a:p>
          <a:p>
            <a:r>
              <a:rPr lang="en-US" smtClean="0"/>
              <a:t>Focus on the idea of LRU.</a:t>
            </a:r>
            <a:endParaRPr lang="en-US" dirty="0" smtClean="0"/>
          </a:p>
          <a:p>
            <a:r>
              <a:rPr lang="en-US" dirty="0" smtClean="0"/>
              <a:t>Clock policy was not 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Efficient searching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Grouping Capability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Current directory (working directory)</a:t>
            </a:r>
          </a:p>
          <a:p>
            <a:pPr lvl="1" eaLnBrk="1" hangingPunct="1"/>
            <a:r>
              <a:rPr lang="en-US" altLang="en-US" dirty="0" smtClean="0">
                <a:solidFill>
                  <a:srgbClr val="0033CC"/>
                </a:solidFill>
              </a:rPr>
              <a:t>cd /spell/mail/</a:t>
            </a:r>
            <a:r>
              <a:rPr lang="en-US" altLang="en-US" dirty="0" err="1" smtClean="0">
                <a:solidFill>
                  <a:srgbClr val="0033CC"/>
                </a:solidFill>
              </a:rPr>
              <a:t>prog</a:t>
            </a:r>
            <a:endParaRPr lang="en-US" altLang="en-US" dirty="0" smtClean="0">
              <a:solidFill>
                <a:srgbClr val="0033CC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rgbClr val="0033CC"/>
                </a:solidFill>
              </a:rPr>
              <a:t>type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3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What abstraction should be presented to programmer?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terms are in common use when discussing files: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Database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is the basic element of data. An individual field contains a single value,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employee’s last name, a date, or the value of a sensor reading. It is characterized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its length and data type (e.g., ASCII string, decimal). Depending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design, fields may be fixed length or variable length. In the latter case, the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consists of two or three subfields: the actual value to be stored, the name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field, and, in some cases, the length of the field. In other cases of variable-length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 the length of the field is indicated by the use of special demarcation symbols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is a collection of related fields that can be treated as a unit by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program. For example, an employee record would contain such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name, social security number, job classification, date of hire, and so on. Again,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design, records may be of fixed length or variable length. A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of variable length if some of its fields are of variable length or if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fields may vary. In the latter case, each field is usually accompanied by a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name. In either case, the entire record usually includes a length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is a collection of similar records. The file is treated as a single entity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applications and may be referenced by name. Files have file names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created and deleted. Access control restrictions usually apply at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level. That is, in a shared system, users and programs are granted or denied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entire files. In some more sophisticated systems, such controls are enforced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or even the field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file systems are structured only in terms of fields, not records. In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a file is a collection of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a collection of related data. The essential aspects of a database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that the relationships that exist among elements of data are explicit and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designed for use by a number of different applications. A database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all of the information related to an organization or project, such as a business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scientific study. The database itself consists of one or more types of files. Usually,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separate database management system that is independent of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although that system may make use of some file management programs.</a:t>
            </a:r>
            <a:endParaRPr lang="en-NZ" dirty="0" smtClean="0"/>
          </a:p>
          <a:p>
            <a:endParaRPr lang="en-NZ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user’s point of view, one of the most important parts of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the file system. The file system provides the resource abstractions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secondary storage. The file system permits users to create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collections, called files, with desirable properties, such 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existence: Files are stored on disk or other secondary storage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disappear when a user logs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Sharable between processes: Files have names and can have associated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permissions that permit controlled sharing.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Structure: Depending on the file system, a file can have an internal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convenient for particular applications. In addition, files can be organized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hierarchical or more complex structure to reflect the relationships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files.</a:t>
            </a:r>
            <a:endParaRPr lang="en-NZ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0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34916-2695-4DD0-843F-02829795559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Ask a question.</a:t>
            </a:r>
          </a:p>
        </p:txBody>
      </p:sp>
    </p:spTree>
    <p:extLst>
      <p:ext uri="{BB962C8B-B14F-4D97-AF65-F5344CB8AC3E}">
        <p14:creationId xmlns:p14="http://schemas.microsoft.com/office/powerpoint/2010/main" val="15025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F5C847B-2DD3-427A-BF31-C3ED691ACFF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 an example of my senior design project. Real-time disk scheduling.</a:t>
            </a:r>
          </a:p>
          <a:p>
            <a:pPr eaLnBrk="1" hangingPunct="1">
              <a:defRPr/>
            </a:pPr>
            <a:r>
              <a:rPr lang="en-US" dirty="0" smtClean="0"/>
              <a:t>Illustrate why file systems must be organized into layers</a:t>
            </a:r>
          </a:p>
        </p:txBody>
      </p:sp>
    </p:spTree>
    <p:extLst>
      <p:ext uri="{BB962C8B-B14F-4D97-AF65-F5344CB8AC3E}">
        <p14:creationId xmlns:p14="http://schemas.microsoft.com/office/powerpoint/2010/main" val="83781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F5C847B-2DD3-427A-BF31-C3ED691ACFFB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 an example of my senior design project. Real-time disk scheduling.</a:t>
            </a:r>
          </a:p>
          <a:p>
            <a:pPr eaLnBrk="1" hangingPunct="1">
              <a:defRPr/>
            </a:pPr>
            <a:r>
              <a:rPr lang="en-US" dirty="0" smtClean="0"/>
              <a:t>Illustrate why file systems must be organized into layers</a:t>
            </a:r>
          </a:p>
        </p:txBody>
      </p:sp>
    </p:spTree>
    <p:extLst>
      <p:ext uri="{BB962C8B-B14F-4D97-AF65-F5344CB8AC3E}">
        <p14:creationId xmlns:p14="http://schemas.microsoft.com/office/powerpoint/2010/main" val="136519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http://</a:t>
            </a:r>
            <a:r>
              <a:rPr lang="en-US" dirty="0" err="1" smtClean="0"/>
              <a:t>pages.cs.wisc.edu</a:t>
            </a:r>
            <a:r>
              <a:rPr lang="en-US" dirty="0" smtClean="0"/>
              <a:t>/~</a:t>
            </a:r>
            <a:r>
              <a:rPr lang="en-US" dirty="0" err="1" smtClean="0"/>
              <a:t>bart</a:t>
            </a:r>
            <a:r>
              <a:rPr lang="en-US" dirty="0" smtClean="0"/>
              <a:t>/537/</a:t>
            </a:r>
            <a:r>
              <a:rPr lang="en-US" dirty="0" err="1" smtClean="0"/>
              <a:t>lecturenotes</a:t>
            </a:r>
            <a:r>
              <a:rPr lang="en-US" dirty="0" smtClean="0"/>
              <a:t>/figures/demos-</a:t>
            </a:r>
            <a:r>
              <a:rPr lang="en-US" dirty="0" err="1" smtClean="0"/>
              <a:t>fs.gif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C2DFDA-E025-4D42-93AC-2B40E8405F1A}" type="datetime1">
              <a:rPr lang="en-US" smtClean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19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474133" y="566058"/>
            <a:ext cx="11195352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26720" y="320040"/>
            <a:ext cx="1133856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9600" y="457200"/>
            <a:ext cx="109728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DF9373-C0D9-44CB-8941-AA95172CEFFF}" type="datetime1">
              <a:rPr lang="en-US" smtClean="0"/>
              <a:t>12/2/16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96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4" r:id="rId2"/>
    <p:sldLayoutId id="2147484285" r:id="rId3"/>
    <p:sldLayoutId id="21474842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533400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altLang="en-US" dirty="0"/>
              <a:t>File Management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81400" y="4162426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13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en-US" dirty="0"/>
              <a:t>File Operations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2074" y="1219200"/>
            <a:ext cx="7772400" cy="52578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File is an </a:t>
            </a:r>
            <a:r>
              <a:rPr lang="en-US" altLang="en-US" sz="2800" b="1" dirty="0"/>
              <a:t>abstract data type</a:t>
            </a:r>
          </a:p>
          <a:p>
            <a:r>
              <a:rPr lang="en-US" altLang="en-US" sz="2800" b="1" dirty="0"/>
              <a:t>Create</a:t>
            </a:r>
          </a:p>
          <a:p>
            <a:r>
              <a:rPr lang="en-US" altLang="en-US" sz="2800" b="1" dirty="0"/>
              <a:t>Write</a:t>
            </a:r>
          </a:p>
          <a:p>
            <a:r>
              <a:rPr lang="en-US" altLang="en-US" sz="2800" b="1" dirty="0"/>
              <a:t>Read</a:t>
            </a:r>
          </a:p>
          <a:p>
            <a:r>
              <a:rPr lang="en-US" altLang="en-US" sz="2800" b="1" dirty="0"/>
              <a:t>Reposition within file</a:t>
            </a:r>
          </a:p>
          <a:p>
            <a:r>
              <a:rPr lang="en-US" altLang="en-US" sz="2800" b="1" dirty="0"/>
              <a:t>Delete</a:t>
            </a:r>
          </a:p>
          <a:p>
            <a:r>
              <a:rPr lang="en-US" altLang="en-US" sz="2800" b="1" dirty="0"/>
              <a:t>Truncate</a:t>
            </a:r>
          </a:p>
          <a:p>
            <a:r>
              <a:rPr lang="en-US" altLang="en-US" sz="2800" i="1" dirty="0"/>
              <a:t>Open(F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)</a:t>
            </a:r>
            <a:r>
              <a:rPr lang="en-US" altLang="en-US" sz="2800" dirty="0"/>
              <a:t> – search the directory structure on disk for entry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, and move the content of entry to memory</a:t>
            </a:r>
          </a:p>
          <a:p>
            <a:r>
              <a:rPr lang="en-US" altLang="en-US" sz="2800" i="1" dirty="0"/>
              <a:t>Close (F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)</a:t>
            </a:r>
            <a:r>
              <a:rPr lang="en-US" altLang="en-US" sz="2800" dirty="0"/>
              <a:t> – move the content of entry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 memory to directory structure on disk</a:t>
            </a:r>
          </a:p>
        </p:txBody>
      </p:sp>
    </p:spTree>
    <p:extLst>
      <p:ext uri="{BB962C8B-B14F-4D97-AF65-F5344CB8AC3E}">
        <p14:creationId xmlns:p14="http://schemas.microsoft.com/office/powerpoint/2010/main" val="4446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Exercise 4 (</a:t>
            </a:r>
            <a:r>
              <a:rPr lang="en-US" dirty="0" err="1">
                <a:solidFill>
                  <a:srgbClr val="FF0000"/>
                </a:solidFill>
              </a:rPr>
              <a:t>Plickers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/>
              <a:t>Secondary storage device contains </a:t>
            </a:r>
            <a:r>
              <a:rPr lang="en-US" dirty="0" smtClean="0"/>
              <a:t>the following items </a:t>
            </a:r>
            <a:r>
              <a:rPr lang="en-US" u="sng" dirty="0" smtClean="0"/>
              <a:t>except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7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1219200" y="1905000"/>
            <a:ext cx="2002811" cy="403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86200" y="2123659"/>
            <a:ext cx="6858000" cy="359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lnSpc>
                <a:spcPct val="90000"/>
              </a:lnSpc>
              <a:buNone/>
            </a:pPr>
            <a:r>
              <a:rPr lang="en-US" sz="3200" dirty="0" smtClean="0"/>
              <a:t>(A) Volume </a:t>
            </a:r>
            <a:r>
              <a:rPr lang="en-US" sz="3200" dirty="0"/>
              <a:t>directory (sometimes a root directory for a file system)</a:t>
            </a:r>
          </a:p>
          <a:p>
            <a:pPr marL="282575" lvl="1" indent="0">
              <a:lnSpc>
                <a:spcPct val="90000"/>
              </a:lnSpc>
              <a:buNone/>
            </a:pPr>
            <a:r>
              <a:rPr lang="en-US" sz="3200" dirty="0" smtClean="0"/>
              <a:t>(B) Process ID or PID</a:t>
            </a:r>
          </a:p>
          <a:p>
            <a:pPr marL="282575" lvl="1" indent="0">
              <a:lnSpc>
                <a:spcPct val="90000"/>
              </a:lnSpc>
              <a:buNone/>
            </a:pPr>
            <a:r>
              <a:rPr lang="en-US" sz="3200" dirty="0" smtClean="0"/>
              <a:t>(C) External </a:t>
            </a:r>
            <a:r>
              <a:rPr lang="en-US" sz="3200" dirty="0"/>
              <a:t>file descriptor for each file</a:t>
            </a:r>
          </a:p>
          <a:p>
            <a:pPr marL="282575" lvl="1" indent="0">
              <a:lnSpc>
                <a:spcPct val="90000"/>
              </a:lnSpc>
              <a:buNone/>
            </a:pPr>
            <a:r>
              <a:rPr lang="en-US" sz="3200" dirty="0" smtClean="0"/>
              <a:t>(D)The </a:t>
            </a:r>
            <a:r>
              <a:rPr lang="en-US" sz="3200" dirty="0"/>
              <a:t>file </a:t>
            </a:r>
            <a:r>
              <a:rPr lang="en-US" sz="3200" dirty="0" smtClean="0"/>
              <a:t>contents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42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Implementing Low Level Files</a:t>
            </a:r>
          </a:p>
        </p:txBody>
      </p:sp>
      <p:pic>
        <p:nvPicPr>
          <p:cNvPr id="107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1600200" y="1600200"/>
            <a:ext cx="2002811" cy="403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38600" y="1389893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Manages </a:t>
            </a:r>
            <a:r>
              <a:rPr lang="en-US" sz="3200" dirty="0">
                <a:solidFill>
                  <a:schemeClr val="tx1"/>
                </a:solidFill>
              </a:rPr>
              <a:t>blocks</a:t>
            </a:r>
          </a:p>
          <a:p>
            <a:pPr lvl="1"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800" dirty="0"/>
              <a:t>Assigns blocks to files (descriptor keeps track)</a:t>
            </a:r>
          </a:p>
          <a:p>
            <a:pPr lvl="1"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800" dirty="0"/>
              <a:t>Keeps track of available blocks</a:t>
            </a:r>
          </a:p>
          <a:p>
            <a:pPr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3200" dirty="0"/>
              <a:t>Maps to/from byte stream</a:t>
            </a:r>
          </a:p>
        </p:txBody>
      </p:sp>
    </p:spTree>
    <p:extLst>
      <p:ext uri="{BB962C8B-B14F-4D97-AF65-F5344CB8AC3E}">
        <p14:creationId xmlns:p14="http://schemas.microsoft.com/office/powerpoint/2010/main" val="99390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Descriptors</a:t>
            </a:r>
          </a:p>
        </p:txBody>
      </p:sp>
      <p:sp>
        <p:nvSpPr>
          <p:cNvPr id="1097731" name="Text Box 3"/>
          <p:cNvSpPr txBox="1">
            <a:spLocks noChangeArrowheads="1"/>
          </p:cNvSpPr>
          <p:nvPr/>
        </p:nvSpPr>
        <p:spPr bwMode="auto">
          <a:xfrm>
            <a:off x="1905000" y="1514691"/>
            <a:ext cx="356802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External name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Current state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Sharable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Owner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User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Locks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Protection settings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Length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Time of creation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Time of last modification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Time of last access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Reference count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Storage device details</a:t>
            </a: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5465067" y="17526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How to design a file control block (a.k.a., file descriptor)?</a:t>
            </a:r>
          </a:p>
        </p:txBody>
      </p:sp>
      <p:sp>
        <p:nvSpPr>
          <p:cNvPr id="1097733" name="Text Box 5"/>
          <p:cNvSpPr txBox="1">
            <a:spLocks noChangeArrowheads="1"/>
          </p:cNvSpPr>
          <p:nvPr/>
        </p:nvSpPr>
        <p:spPr bwMode="auto">
          <a:xfrm>
            <a:off x="5479853" y="2899389"/>
            <a:ext cx="47272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From “File Systems Requirements” to “File Attributes”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From “File Attributes”  to “a File Control Block”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9137"/>
            <a:ext cx="84582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</a:p>
        </p:txBody>
      </p:sp>
      <p:pic>
        <p:nvPicPr>
          <p:cNvPr id="1075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547082" y="838200"/>
            <a:ext cx="9088099" cy="6019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9120" y="2057400"/>
            <a:ext cx="181368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14478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10600" y="10668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0" y="21336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410200"/>
            <a:ext cx="16002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5108" y="48006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5181600"/>
            <a:ext cx="762001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4686300"/>
            <a:ext cx="381000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An open() Operation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75522"/>
            <a:ext cx="10287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Locate the on-device (external)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file descriptor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Extract info needed to read/write file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Authenticate</a:t>
            </a:r>
            <a:r>
              <a:rPr lang="en-US" altLang="en-US" sz="2800" dirty="0">
                <a:latin typeface="+mn-lt"/>
              </a:rPr>
              <a:t> that process can access the file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Create an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internal file descriptor</a:t>
            </a:r>
            <a:r>
              <a:rPr lang="en-US" altLang="en-US" sz="2800" dirty="0">
                <a:latin typeface="+mn-lt"/>
              </a:rPr>
              <a:t> in primary memory (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latin typeface="+mn-lt"/>
              </a:rPr>
              <a:t>System-wide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Create an entry in a 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latin typeface="+mn-lt"/>
              </a:rPr>
              <a:t>per process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open file status table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Allocate resources, e.g., buffers, to support file usage</a:t>
            </a:r>
          </a:p>
        </p:txBody>
      </p:sp>
    </p:spTree>
    <p:extLst>
      <p:ext uri="{BB962C8B-B14F-4D97-AF65-F5344CB8AC3E}">
        <p14:creationId xmlns:p14="http://schemas.microsoft.com/office/powerpoint/2010/main" val="21116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69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Manager Data Structures</a:t>
            </a:r>
          </a:p>
        </p:txBody>
      </p:sp>
      <p:sp>
        <p:nvSpPr>
          <p:cNvPr id="1102851" name="AutoShape 3"/>
          <p:cNvSpPr>
            <a:spLocks noChangeArrowheads="1"/>
          </p:cNvSpPr>
          <p:nvPr/>
        </p:nvSpPr>
        <p:spPr bwMode="auto">
          <a:xfrm>
            <a:off x="8001000" y="5089525"/>
            <a:ext cx="17526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2" name="Rectangle 4"/>
          <p:cNvSpPr>
            <a:spLocks noChangeArrowheads="1"/>
          </p:cNvSpPr>
          <p:nvPr/>
        </p:nvSpPr>
        <p:spPr bwMode="auto">
          <a:xfrm>
            <a:off x="8153400" y="5546725"/>
            <a:ext cx="3810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3" name="Text Box 5"/>
          <p:cNvSpPr txBox="1">
            <a:spLocks noChangeArrowheads="1"/>
          </p:cNvSpPr>
          <p:nvPr/>
        </p:nvSpPr>
        <p:spPr bwMode="auto">
          <a:xfrm>
            <a:off x="4953001" y="6080126"/>
            <a:ext cx="263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External File Descriptor</a:t>
            </a:r>
          </a:p>
        </p:txBody>
      </p:sp>
      <p:sp>
        <p:nvSpPr>
          <p:cNvPr id="1102854" name="Freeform 6"/>
          <p:cNvSpPr>
            <a:spLocks/>
          </p:cNvSpPr>
          <p:nvPr/>
        </p:nvSpPr>
        <p:spPr bwMode="auto">
          <a:xfrm>
            <a:off x="6858000" y="5699125"/>
            <a:ext cx="1295400" cy="457200"/>
          </a:xfrm>
          <a:custGeom>
            <a:avLst/>
            <a:gdLst>
              <a:gd name="T0" fmla="*/ 304800 w 816"/>
              <a:gd name="T1" fmla="*/ 457200 h 288"/>
              <a:gd name="T2" fmla="*/ 0 w 816"/>
              <a:gd name="T3" fmla="*/ 0 h 288"/>
              <a:gd name="T4" fmla="*/ 1295400 w 816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88">
                <a:moveTo>
                  <a:pt x="192" y="288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5" name="Rectangle 7"/>
          <p:cNvSpPr>
            <a:spLocks noChangeArrowheads="1"/>
          </p:cNvSpPr>
          <p:nvPr/>
        </p:nvSpPr>
        <p:spPr bwMode="auto">
          <a:xfrm>
            <a:off x="5943600" y="33369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Open 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Descriptor</a:t>
            </a:r>
          </a:p>
        </p:txBody>
      </p:sp>
      <p:sp>
        <p:nvSpPr>
          <p:cNvPr id="1102856" name="Line 8"/>
          <p:cNvSpPr>
            <a:spLocks noChangeShapeType="1"/>
          </p:cNvSpPr>
          <p:nvPr/>
        </p:nvSpPr>
        <p:spPr bwMode="auto">
          <a:xfrm>
            <a:off x="59436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7" name="Line 9"/>
          <p:cNvSpPr>
            <a:spLocks noChangeShapeType="1"/>
          </p:cNvSpPr>
          <p:nvPr/>
        </p:nvSpPr>
        <p:spPr bwMode="auto">
          <a:xfrm>
            <a:off x="75438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8" name="AutoShape 10"/>
          <p:cNvSpPr>
            <a:spLocks noChangeArrowheads="1"/>
          </p:cNvSpPr>
          <p:nvPr/>
        </p:nvSpPr>
        <p:spPr bwMode="auto">
          <a:xfrm rot="20122305" flipV="1">
            <a:off x="8001001" y="2879725"/>
            <a:ext cx="754063" cy="2590800"/>
          </a:xfrm>
          <a:prstGeom prst="curvedLeftArrow">
            <a:avLst>
              <a:gd name="adj1" fmla="val 68716"/>
              <a:gd name="adj2" fmla="val 137431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9" name="Text Box 11"/>
          <p:cNvSpPr txBox="1">
            <a:spLocks noChangeArrowheads="1"/>
          </p:cNvSpPr>
          <p:nvPr/>
        </p:nvSpPr>
        <p:spPr bwMode="auto">
          <a:xfrm>
            <a:off x="8747126" y="2955926"/>
            <a:ext cx="1768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Copy info from external to the open file descriptor</a:t>
            </a:r>
          </a:p>
        </p:txBody>
      </p:sp>
      <p:sp>
        <p:nvSpPr>
          <p:cNvPr id="1102860" name="Oval 12"/>
          <p:cNvSpPr>
            <a:spLocks noChangeArrowheads="1"/>
          </p:cNvSpPr>
          <p:nvPr/>
        </p:nvSpPr>
        <p:spPr bwMode="auto">
          <a:xfrm>
            <a:off x="8458200" y="3032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1</a:t>
            </a:r>
          </a:p>
        </p:txBody>
      </p:sp>
      <p:sp>
        <p:nvSpPr>
          <p:cNvPr id="1102861" name="Rectangle 13"/>
          <p:cNvSpPr>
            <a:spLocks noChangeArrowheads="1"/>
          </p:cNvSpPr>
          <p:nvPr/>
        </p:nvSpPr>
        <p:spPr bwMode="auto">
          <a:xfrm>
            <a:off x="3352800" y="36417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Process-File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Session</a:t>
            </a:r>
          </a:p>
        </p:txBody>
      </p:sp>
      <p:sp>
        <p:nvSpPr>
          <p:cNvPr id="1102862" name="Line 14"/>
          <p:cNvSpPr>
            <a:spLocks noChangeShapeType="1"/>
          </p:cNvSpPr>
          <p:nvPr/>
        </p:nvSpPr>
        <p:spPr bwMode="auto">
          <a:xfrm>
            <a:off x="49530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3" name="Line 15"/>
          <p:cNvSpPr>
            <a:spLocks noChangeShapeType="1"/>
          </p:cNvSpPr>
          <p:nvPr/>
        </p:nvSpPr>
        <p:spPr bwMode="auto">
          <a:xfrm>
            <a:off x="33528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4" name="Freeform 16"/>
          <p:cNvSpPr>
            <a:spLocks/>
          </p:cNvSpPr>
          <p:nvPr/>
        </p:nvSpPr>
        <p:spPr bwMode="auto">
          <a:xfrm>
            <a:off x="4724400" y="3336925"/>
            <a:ext cx="1219200" cy="685800"/>
          </a:xfrm>
          <a:custGeom>
            <a:avLst/>
            <a:gdLst>
              <a:gd name="T0" fmla="*/ 0 w 768"/>
              <a:gd name="T1" fmla="*/ 685800 h 432"/>
              <a:gd name="T2" fmla="*/ 609600 w 768"/>
              <a:gd name="T3" fmla="*/ 685800 h 432"/>
              <a:gd name="T4" fmla="*/ 609600 w 768"/>
              <a:gd name="T5" fmla="*/ 0 h 432"/>
              <a:gd name="T6" fmla="*/ 1219200 w 768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432">
                <a:moveTo>
                  <a:pt x="0" y="432"/>
                </a:moveTo>
                <a:lnTo>
                  <a:pt x="384" y="432"/>
                </a:lnTo>
                <a:lnTo>
                  <a:pt x="384" y="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65" name="Text Box 17"/>
          <p:cNvSpPr txBox="1">
            <a:spLocks noChangeArrowheads="1"/>
          </p:cNvSpPr>
          <p:nvPr/>
        </p:nvSpPr>
        <p:spPr bwMode="auto">
          <a:xfrm>
            <a:off x="3581401" y="2193926"/>
            <a:ext cx="1768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Keep the state of the process-file session</a:t>
            </a:r>
          </a:p>
        </p:txBody>
      </p:sp>
      <p:sp>
        <p:nvSpPr>
          <p:cNvPr id="1102866" name="Oval 18"/>
          <p:cNvSpPr>
            <a:spLocks noChangeArrowheads="1"/>
          </p:cNvSpPr>
          <p:nvPr/>
        </p:nvSpPr>
        <p:spPr bwMode="auto">
          <a:xfrm>
            <a:off x="3276600" y="2270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2</a:t>
            </a:r>
          </a:p>
        </p:txBody>
      </p:sp>
      <p:sp>
        <p:nvSpPr>
          <p:cNvPr id="1102867" name="Line 19"/>
          <p:cNvSpPr>
            <a:spLocks noChangeShapeType="1"/>
          </p:cNvSpPr>
          <p:nvPr/>
        </p:nvSpPr>
        <p:spPr bwMode="auto">
          <a:xfrm>
            <a:off x="2514600" y="3641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8" name="Text Box 20"/>
          <p:cNvSpPr txBox="1">
            <a:spLocks noChangeArrowheads="1"/>
          </p:cNvSpPr>
          <p:nvPr/>
        </p:nvSpPr>
        <p:spPr bwMode="auto">
          <a:xfrm>
            <a:off x="1905000" y="3702051"/>
            <a:ext cx="167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Return a reference to the data structure</a:t>
            </a:r>
          </a:p>
        </p:txBody>
      </p:sp>
      <p:sp>
        <p:nvSpPr>
          <p:cNvPr id="1102869" name="Oval 21"/>
          <p:cNvSpPr>
            <a:spLocks noChangeArrowheads="1"/>
          </p:cNvSpPr>
          <p:nvPr/>
        </p:nvSpPr>
        <p:spPr bwMode="auto">
          <a:xfrm>
            <a:off x="1676400" y="37179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087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447800"/>
            <a:ext cx="8086725" cy="4724400"/>
          </a:xfrm>
        </p:spPr>
        <p:txBody>
          <a:bodyPr/>
          <a:lstStyle/>
          <a:p>
            <a:r>
              <a:rPr lang="en-US" altLang="en-US" sz="2800" dirty="0"/>
              <a:t>Low Level Files</a:t>
            </a:r>
          </a:p>
          <a:p>
            <a:endParaRPr lang="en-US" sz="2800" dirty="0"/>
          </a:p>
          <a:p>
            <a:r>
              <a:rPr lang="en-US" sz="2800" dirty="0"/>
              <a:t>File Descriptors</a:t>
            </a:r>
          </a:p>
          <a:p>
            <a:endParaRPr lang="en-US" sz="2800" dirty="0"/>
          </a:p>
          <a:p>
            <a:r>
              <a:rPr lang="en-US" altLang="en-US" sz="2800" dirty="0"/>
              <a:t>In-Memory File System Structures</a:t>
            </a:r>
          </a:p>
          <a:p>
            <a:endParaRPr lang="en-US" sz="2800" dirty="0"/>
          </a:p>
          <a:p>
            <a:r>
              <a:rPr lang="en-US" sz="2800" dirty="0"/>
              <a:t>An open()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533400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Directory Structures</a:t>
            </a:r>
          </a:p>
          <a:p>
            <a:r>
              <a:rPr lang="en-US" dirty="0"/>
              <a:t>Block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95700" y="43434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93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1" y="609600"/>
            <a:ext cx="6924675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Virtual File Systems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1"/>
            <a:ext cx="9982200" cy="4038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Virtual File Systems (VFS) provide an object-oriented way of implementing file systems.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VFS allows the </a:t>
            </a:r>
            <a:r>
              <a:rPr lang="en-US" altLang="en-US" dirty="0" smtClean="0">
                <a:solidFill>
                  <a:srgbClr val="FF0000"/>
                </a:solidFill>
              </a:rPr>
              <a:t>same system call</a:t>
            </a:r>
            <a:r>
              <a:rPr lang="en-US" altLang="en-US" dirty="0" smtClean="0"/>
              <a:t> interface (the API) to be used for </a:t>
            </a:r>
            <a:r>
              <a:rPr lang="en-US" altLang="en-US" dirty="0" smtClean="0">
                <a:solidFill>
                  <a:srgbClr val="FF0000"/>
                </a:solidFill>
              </a:rPr>
              <a:t>different types of file systems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API is to the VFS interface, rather than any specific type of file 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1108"/>
            <a:ext cx="7696200" cy="1299093"/>
          </a:xfrm>
        </p:spPr>
        <p:txBody>
          <a:bodyPr/>
          <a:lstStyle/>
          <a:p>
            <a:r>
              <a:rPr lang="en-US" altLang="en-US" dirty="0"/>
              <a:t>The External View of the File Manager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76601" y="1820174"/>
            <a:ext cx="5970572" cy="4733026"/>
            <a:chOff x="1812925" y="1438061"/>
            <a:chExt cx="5910264" cy="5343739"/>
          </a:xfrm>
        </p:grpSpPr>
        <p:sp>
          <p:nvSpPr>
            <p:cNvPr id="1004547" name="Rectangle 3"/>
            <p:cNvSpPr>
              <a:spLocks noChangeArrowheads="1"/>
            </p:cNvSpPr>
            <p:nvPr/>
          </p:nvSpPr>
          <p:spPr bwMode="auto">
            <a:xfrm>
              <a:off x="4038600" y="5715000"/>
              <a:ext cx="1371600" cy="10668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dirty="0"/>
                <a:t>Hardware</a:t>
              </a:r>
            </a:p>
          </p:txBody>
        </p:sp>
        <p:sp>
          <p:nvSpPr>
            <p:cNvPr id="1004548" name="Rectangle 4"/>
            <p:cNvSpPr>
              <a:spLocks noChangeArrowheads="1"/>
            </p:cNvSpPr>
            <p:nvPr/>
          </p:nvSpPr>
          <p:spPr bwMode="auto">
            <a:xfrm>
              <a:off x="4038600" y="1438061"/>
              <a:ext cx="12954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dirty="0"/>
                <a:t>Application</a:t>
              </a:r>
            </a:p>
            <a:p>
              <a:pPr algn="ctr" eaLnBrk="0" hangingPunct="0"/>
              <a:r>
                <a:rPr lang="en-US" altLang="en-US" sz="2000" dirty="0"/>
                <a:t>Program</a:t>
              </a:r>
            </a:p>
          </p:txBody>
        </p:sp>
        <p:sp>
          <p:nvSpPr>
            <p:cNvPr id="1004549" name="Rectangle 5"/>
            <p:cNvSpPr>
              <a:spLocks noChangeArrowheads="1"/>
            </p:cNvSpPr>
            <p:nvPr/>
          </p:nvSpPr>
          <p:spPr bwMode="auto">
            <a:xfrm rot="-5400000">
              <a:off x="1828800" y="4343400"/>
              <a:ext cx="1447800" cy="3810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File Mgr</a:t>
              </a:r>
            </a:p>
          </p:txBody>
        </p:sp>
        <p:sp>
          <p:nvSpPr>
            <p:cNvPr id="1004550" name="Rectangle 6"/>
            <p:cNvSpPr>
              <a:spLocks noChangeArrowheads="1"/>
            </p:cNvSpPr>
            <p:nvPr/>
          </p:nvSpPr>
          <p:spPr bwMode="auto">
            <a:xfrm rot="-5400000">
              <a:off x="22098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Device Mgr</a:t>
              </a:r>
            </a:p>
          </p:txBody>
        </p:sp>
        <p:sp>
          <p:nvSpPr>
            <p:cNvPr id="1004551" name="Rectangle 7"/>
            <p:cNvSpPr>
              <a:spLocks noChangeArrowheads="1"/>
            </p:cNvSpPr>
            <p:nvPr/>
          </p:nvSpPr>
          <p:spPr bwMode="auto">
            <a:xfrm rot="-5400000">
              <a:off x="25908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Memory Mgr</a:t>
              </a:r>
            </a:p>
          </p:txBody>
        </p:sp>
        <p:sp>
          <p:nvSpPr>
            <p:cNvPr id="1004552" name="Rectangle 8"/>
            <p:cNvSpPr>
              <a:spLocks noChangeArrowheads="1"/>
            </p:cNvSpPr>
            <p:nvPr/>
          </p:nvSpPr>
          <p:spPr bwMode="auto">
            <a:xfrm rot="-5400000">
              <a:off x="2933700" y="4381500"/>
              <a:ext cx="1447800" cy="3048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Process Mgr</a:t>
              </a:r>
            </a:p>
          </p:txBody>
        </p:sp>
        <p:sp>
          <p:nvSpPr>
            <p:cNvPr id="1004553" name="Text Box 9"/>
            <p:cNvSpPr txBox="1">
              <a:spLocks noChangeArrowheads="1"/>
            </p:cNvSpPr>
            <p:nvPr/>
          </p:nvSpPr>
          <p:spPr bwMode="auto">
            <a:xfrm>
              <a:off x="1812925" y="5181600"/>
              <a:ext cx="790550" cy="45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UNIX</a:t>
              </a:r>
            </a:p>
          </p:txBody>
        </p:sp>
        <p:sp>
          <p:nvSpPr>
            <p:cNvPr id="1004554" name="Line 10"/>
            <p:cNvSpPr>
              <a:spLocks noChangeShapeType="1"/>
            </p:cNvSpPr>
            <p:nvPr/>
          </p:nvSpPr>
          <p:spPr bwMode="auto">
            <a:xfrm>
              <a:off x="3505200" y="5257800"/>
              <a:ext cx="6858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55" name="Rectangle 11"/>
            <p:cNvSpPr>
              <a:spLocks noChangeArrowheads="1"/>
            </p:cNvSpPr>
            <p:nvPr/>
          </p:nvSpPr>
          <p:spPr bwMode="auto">
            <a:xfrm rot="-5400000">
              <a:off x="4724400" y="4343400"/>
              <a:ext cx="1447800" cy="3810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File Mgr</a:t>
              </a:r>
            </a:p>
          </p:txBody>
        </p:sp>
        <p:sp>
          <p:nvSpPr>
            <p:cNvPr id="1004556" name="Rectangle 12"/>
            <p:cNvSpPr>
              <a:spLocks noChangeArrowheads="1"/>
            </p:cNvSpPr>
            <p:nvPr/>
          </p:nvSpPr>
          <p:spPr bwMode="auto">
            <a:xfrm rot="-5400000">
              <a:off x="51054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Device Mgr</a:t>
              </a:r>
            </a:p>
          </p:txBody>
        </p:sp>
        <p:sp>
          <p:nvSpPr>
            <p:cNvPr id="1004557" name="Rectangle 13"/>
            <p:cNvSpPr>
              <a:spLocks noChangeArrowheads="1"/>
            </p:cNvSpPr>
            <p:nvPr/>
          </p:nvSpPr>
          <p:spPr bwMode="auto">
            <a:xfrm rot="-5400000">
              <a:off x="54864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Memory Mgr</a:t>
              </a:r>
            </a:p>
          </p:txBody>
        </p:sp>
        <p:sp>
          <p:nvSpPr>
            <p:cNvPr id="1004558" name="Rectangle 14"/>
            <p:cNvSpPr>
              <a:spLocks noChangeArrowheads="1"/>
            </p:cNvSpPr>
            <p:nvPr/>
          </p:nvSpPr>
          <p:spPr bwMode="auto">
            <a:xfrm rot="-5400000">
              <a:off x="5829300" y="4381500"/>
              <a:ext cx="1447800" cy="3048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Process Mgr</a:t>
              </a:r>
            </a:p>
          </p:txBody>
        </p:sp>
        <p:sp>
          <p:nvSpPr>
            <p:cNvPr id="1004559" name="Text Box 15"/>
            <p:cNvSpPr txBox="1">
              <a:spLocks noChangeArrowheads="1"/>
            </p:cNvSpPr>
            <p:nvPr/>
          </p:nvSpPr>
          <p:spPr bwMode="auto">
            <a:xfrm>
              <a:off x="5929313" y="5181600"/>
              <a:ext cx="1214228" cy="45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Windows</a:t>
              </a:r>
            </a:p>
          </p:txBody>
        </p:sp>
        <p:sp>
          <p:nvSpPr>
            <p:cNvPr id="1004560" name="Line 16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61" name="Text Box 17"/>
            <p:cNvSpPr txBox="1">
              <a:spLocks noChangeArrowheads="1"/>
            </p:cNvSpPr>
            <p:nvPr/>
          </p:nvSpPr>
          <p:spPr bwMode="auto">
            <a:xfrm>
              <a:off x="3048000" y="2971801"/>
              <a:ext cx="820699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open()</a:t>
              </a:r>
            </a:p>
          </p:txBody>
        </p:sp>
        <p:sp>
          <p:nvSpPr>
            <p:cNvPr id="1004562" name="Text Box 18"/>
            <p:cNvSpPr txBox="1">
              <a:spLocks noChangeArrowheads="1"/>
            </p:cNvSpPr>
            <p:nvPr/>
          </p:nvSpPr>
          <p:spPr bwMode="auto">
            <a:xfrm>
              <a:off x="3232150" y="3200400"/>
              <a:ext cx="820699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read()</a:t>
              </a:r>
            </a:p>
          </p:txBody>
        </p:sp>
        <p:sp>
          <p:nvSpPr>
            <p:cNvPr id="1004563" name="Text Box 19"/>
            <p:cNvSpPr txBox="1">
              <a:spLocks noChangeArrowheads="1"/>
            </p:cNvSpPr>
            <p:nvPr/>
          </p:nvSpPr>
          <p:spPr bwMode="auto">
            <a:xfrm>
              <a:off x="2286000" y="30480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close()</a:t>
              </a:r>
            </a:p>
          </p:txBody>
        </p:sp>
        <p:sp>
          <p:nvSpPr>
            <p:cNvPr id="1004564" name="Line 20"/>
            <p:cNvSpPr>
              <a:spLocks noChangeShapeType="1"/>
            </p:cNvSpPr>
            <p:nvPr/>
          </p:nvSpPr>
          <p:spPr bwMode="auto">
            <a:xfrm flipH="1">
              <a:off x="3733800" y="24384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65" name="Text Box 21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write()</a:t>
              </a:r>
            </a:p>
          </p:txBody>
        </p:sp>
        <p:sp>
          <p:nvSpPr>
            <p:cNvPr id="1004566" name="Text Box 22"/>
            <p:cNvSpPr txBox="1">
              <a:spLocks noChangeArrowheads="1"/>
            </p:cNvSpPr>
            <p:nvPr/>
          </p:nvSpPr>
          <p:spPr bwMode="auto">
            <a:xfrm>
              <a:off x="2057400" y="32766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lseek()</a:t>
              </a:r>
            </a:p>
          </p:txBody>
        </p:sp>
        <p:grpSp>
          <p:nvGrpSpPr>
            <p:cNvPr id="1004567" name="Group 23"/>
            <p:cNvGrpSpPr>
              <a:grpSpLocks/>
            </p:cNvGrpSpPr>
            <p:nvPr/>
          </p:nvGrpSpPr>
          <p:grpSpPr bwMode="auto">
            <a:xfrm>
              <a:off x="4800601" y="2438401"/>
              <a:ext cx="2922588" cy="1262063"/>
              <a:chOff x="3024" y="1392"/>
              <a:chExt cx="1841" cy="795"/>
            </a:xfrm>
          </p:grpSpPr>
          <p:sp>
            <p:nvSpPr>
              <p:cNvPr id="1004568" name="Text Box 24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919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CreateFile()</a:t>
                </a:r>
              </a:p>
            </p:txBody>
          </p:sp>
          <p:sp>
            <p:nvSpPr>
              <p:cNvPr id="1004569" name="Text Box 25"/>
              <p:cNvSpPr txBox="1">
                <a:spLocks noChangeArrowheads="1"/>
              </p:cNvSpPr>
              <p:nvPr/>
            </p:nvSpPr>
            <p:spPr bwMode="auto">
              <a:xfrm>
                <a:off x="4080" y="1776"/>
                <a:ext cx="78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ReadFile()</a:t>
                </a:r>
              </a:p>
            </p:txBody>
          </p:sp>
          <p:sp>
            <p:nvSpPr>
              <p:cNvPr id="1004570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824"/>
                <a:ext cx="986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CloseHandle()</a:t>
                </a:r>
              </a:p>
            </p:txBody>
          </p:sp>
          <p:sp>
            <p:nvSpPr>
              <p:cNvPr id="1004571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968"/>
                <a:ext cx="118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SetFilePointer()</a:t>
                </a:r>
              </a:p>
            </p:txBody>
          </p:sp>
          <p:sp>
            <p:nvSpPr>
              <p:cNvPr id="1004572" name="Line 28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43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573" name="Text Box 29"/>
              <p:cNvSpPr txBox="1">
                <a:spLocks noChangeArrowheads="1"/>
              </p:cNvSpPr>
              <p:nvPr/>
            </p:nvSpPr>
            <p:spPr bwMode="auto">
              <a:xfrm>
                <a:off x="3888" y="1584"/>
                <a:ext cx="85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WriteFile()</a:t>
                </a:r>
              </a:p>
            </p:txBody>
          </p:sp>
        </p:grpSp>
        <p:sp>
          <p:nvSpPr>
            <p:cNvPr id="1004574" name="Text Box 30"/>
            <p:cNvSpPr txBox="1">
              <a:spLocks noChangeArrowheads="1"/>
            </p:cNvSpPr>
            <p:nvPr/>
          </p:nvSpPr>
          <p:spPr bwMode="auto">
            <a:xfrm>
              <a:off x="2805113" y="25146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mount()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065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6106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Schematic View of a Virtual File System</a:t>
            </a:r>
          </a:p>
        </p:txBody>
      </p:sp>
      <p:pic>
        <p:nvPicPr>
          <p:cNvPr id="10772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3276601" y="1752600"/>
            <a:ext cx="5713413" cy="43860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38150"/>
            <a:ext cx="7696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Directory Structure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28125"/>
            <a:ext cx="10439399" cy="6006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collection of nodes containing </a:t>
            </a:r>
            <a:r>
              <a:rPr lang="en-US" sz="2800" dirty="0">
                <a:solidFill>
                  <a:srgbClr val="FF0000"/>
                </a:solidFill>
              </a:rPr>
              <a:t>information about all files</a:t>
            </a:r>
          </a:p>
        </p:txBody>
      </p:sp>
      <p:sp>
        <p:nvSpPr>
          <p:cNvPr id="1104900" name="Oval 4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1" name="Oval 5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2" name="Oval 6"/>
          <p:cNvSpPr>
            <a:spLocks noChangeArrowheads="1"/>
          </p:cNvSpPr>
          <p:nvPr/>
        </p:nvSpPr>
        <p:spPr bwMode="auto">
          <a:xfrm>
            <a:off x="5867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3" name="Oval 7"/>
          <p:cNvSpPr>
            <a:spLocks noChangeArrowheads="1"/>
          </p:cNvSpPr>
          <p:nvPr/>
        </p:nvSpPr>
        <p:spPr bwMode="auto">
          <a:xfrm>
            <a:off x="662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4" name="Oval 8"/>
          <p:cNvSpPr>
            <a:spLocks noChangeArrowheads="1"/>
          </p:cNvSpPr>
          <p:nvPr/>
        </p:nvSpPr>
        <p:spPr bwMode="auto">
          <a:xfrm>
            <a:off x="7391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4343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1</a:t>
            </a: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5105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2</a:t>
            </a:r>
          </a:p>
        </p:txBody>
      </p:sp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5867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3</a:t>
            </a:r>
          </a:p>
        </p:txBody>
      </p:sp>
      <p:sp>
        <p:nvSpPr>
          <p:cNvPr id="1104908" name="Rectangle 12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4</a:t>
            </a:r>
          </a:p>
        </p:txBody>
      </p:sp>
      <p:sp>
        <p:nvSpPr>
          <p:cNvPr id="1104909" name="Rectangle 13"/>
          <p:cNvSpPr>
            <a:spLocks noChangeArrowheads="1"/>
          </p:cNvSpPr>
          <p:nvPr/>
        </p:nvSpPr>
        <p:spPr bwMode="auto">
          <a:xfrm>
            <a:off x="7391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n</a:t>
            </a:r>
          </a:p>
        </p:txBody>
      </p:sp>
      <p:sp>
        <p:nvSpPr>
          <p:cNvPr id="1104910" name="Line 14"/>
          <p:cNvSpPr>
            <a:spLocks noChangeShapeType="1"/>
          </p:cNvSpPr>
          <p:nvPr/>
        </p:nvSpPr>
        <p:spPr bwMode="auto">
          <a:xfrm>
            <a:off x="5362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1" name="Line 15"/>
          <p:cNvSpPr>
            <a:spLocks noChangeShapeType="1"/>
          </p:cNvSpPr>
          <p:nvPr/>
        </p:nvSpPr>
        <p:spPr bwMode="auto">
          <a:xfrm>
            <a:off x="6096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2" name="Line 16"/>
          <p:cNvSpPr>
            <a:spLocks noChangeShapeType="1"/>
          </p:cNvSpPr>
          <p:nvPr/>
        </p:nvSpPr>
        <p:spPr bwMode="auto">
          <a:xfrm>
            <a:off x="7620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3" name="Line 17"/>
          <p:cNvSpPr>
            <a:spLocks noChangeShapeType="1"/>
          </p:cNvSpPr>
          <p:nvPr/>
        </p:nvSpPr>
        <p:spPr bwMode="auto">
          <a:xfrm>
            <a:off x="685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4" name="Line 18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5" name="Freeform 19"/>
          <p:cNvSpPr>
            <a:spLocks/>
          </p:cNvSpPr>
          <p:nvPr/>
        </p:nvSpPr>
        <p:spPr bwMode="auto">
          <a:xfrm>
            <a:off x="4062414" y="1962150"/>
            <a:ext cx="4186237" cy="1473200"/>
          </a:xfrm>
          <a:custGeom>
            <a:avLst/>
            <a:gdLst>
              <a:gd name="T0" fmla="*/ 15875 w 2637"/>
              <a:gd name="T1" fmla="*/ 520700 h 928"/>
              <a:gd name="T2" fmla="*/ 44450 w 2637"/>
              <a:gd name="T3" fmla="*/ 347663 h 928"/>
              <a:gd name="T4" fmla="*/ 650875 w 2637"/>
              <a:gd name="T5" fmla="*/ 58738 h 928"/>
              <a:gd name="T6" fmla="*/ 925512 w 2637"/>
              <a:gd name="T7" fmla="*/ 15875 h 928"/>
              <a:gd name="T8" fmla="*/ 1617662 w 2637"/>
              <a:gd name="T9" fmla="*/ 0 h 928"/>
              <a:gd name="T10" fmla="*/ 2224087 w 2637"/>
              <a:gd name="T11" fmla="*/ 15875 h 928"/>
              <a:gd name="T12" fmla="*/ 2627312 w 2637"/>
              <a:gd name="T13" fmla="*/ 87313 h 928"/>
              <a:gd name="T14" fmla="*/ 3017837 w 2637"/>
              <a:gd name="T15" fmla="*/ 203200 h 928"/>
              <a:gd name="T16" fmla="*/ 3205162 w 2637"/>
              <a:gd name="T17" fmla="*/ 260350 h 928"/>
              <a:gd name="T18" fmla="*/ 3565525 w 2637"/>
              <a:gd name="T19" fmla="*/ 333375 h 928"/>
              <a:gd name="T20" fmla="*/ 3781425 w 2637"/>
              <a:gd name="T21" fmla="*/ 404813 h 928"/>
              <a:gd name="T22" fmla="*/ 3998912 w 2637"/>
              <a:gd name="T23" fmla="*/ 620713 h 928"/>
              <a:gd name="T24" fmla="*/ 4084637 w 2637"/>
              <a:gd name="T25" fmla="*/ 708025 h 928"/>
              <a:gd name="T26" fmla="*/ 4157662 w 2637"/>
              <a:gd name="T27" fmla="*/ 909638 h 928"/>
              <a:gd name="T28" fmla="*/ 4186237 w 2637"/>
              <a:gd name="T29" fmla="*/ 996950 h 928"/>
              <a:gd name="T30" fmla="*/ 4157662 w 2637"/>
              <a:gd name="T31" fmla="*/ 1169988 h 928"/>
              <a:gd name="T32" fmla="*/ 3811587 w 2637"/>
              <a:gd name="T33" fmla="*/ 1385888 h 928"/>
              <a:gd name="T34" fmla="*/ 3494087 w 2637"/>
              <a:gd name="T35" fmla="*/ 1458913 h 928"/>
              <a:gd name="T36" fmla="*/ 1819275 w 2637"/>
              <a:gd name="T37" fmla="*/ 1385888 h 928"/>
              <a:gd name="T38" fmla="*/ 752475 w 2637"/>
              <a:gd name="T39" fmla="*/ 1111250 h 928"/>
              <a:gd name="T40" fmla="*/ 708025 w 2637"/>
              <a:gd name="T41" fmla="*/ 1096963 h 928"/>
              <a:gd name="T42" fmla="*/ 650875 w 2637"/>
              <a:gd name="T43" fmla="*/ 1068388 h 928"/>
              <a:gd name="T44" fmla="*/ 131762 w 2637"/>
              <a:gd name="T45" fmla="*/ 895350 h 928"/>
              <a:gd name="T46" fmla="*/ 44450 w 2637"/>
              <a:gd name="T47" fmla="*/ 635000 h 928"/>
              <a:gd name="T48" fmla="*/ 1587 w 2637"/>
              <a:gd name="T49" fmla="*/ 506413 h 928"/>
              <a:gd name="T50" fmla="*/ 15875 w 2637"/>
              <a:gd name="T51" fmla="*/ 520700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16" name="Freeform 20"/>
          <p:cNvSpPr>
            <a:spLocks/>
          </p:cNvSpPr>
          <p:nvPr/>
        </p:nvSpPr>
        <p:spPr bwMode="auto">
          <a:xfrm>
            <a:off x="3886200" y="3886200"/>
            <a:ext cx="4262438" cy="1600200"/>
          </a:xfrm>
          <a:custGeom>
            <a:avLst/>
            <a:gdLst>
              <a:gd name="T0" fmla="*/ 16164 w 2637"/>
              <a:gd name="T1" fmla="*/ 565588 h 928"/>
              <a:gd name="T2" fmla="*/ 45259 w 2637"/>
              <a:gd name="T3" fmla="*/ 377633 h 928"/>
              <a:gd name="T4" fmla="*/ 662723 w 2637"/>
              <a:gd name="T5" fmla="*/ 63801 h 928"/>
              <a:gd name="T6" fmla="*/ 942359 w 2637"/>
              <a:gd name="T7" fmla="*/ 17244 h 928"/>
              <a:gd name="T8" fmla="*/ 1647108 w 2637"/>
              <a:gd name="T9" fmla="*/ 0 h 928"/>
              <a:gd name="T10" fmla="*/ 2264572 w 2637"/>
              <a:gd name="T11" fmla="*/ 17244 h 928"/>
              <a:gd name="T12" fmla="*/ 2675136 w 2637"/>
              <a:gd name="T13" fmla="*/ 94839 h 928"/>
              <a:gd name="T14" fmla="*/ 3072770 w 2637"/>
              <a:gd name="T15" fmla="*/ 220717 h 928"/>
              <a:gd name="T16" fmla="*/ 3263505 w 2637"/>
              <a:gd name="T17" fmla="*/ 282794 h 928"/>
              <a:gd name="T18" fmla="*/ 3630427 w 2637"/>
              <a:gd name="T19" fmla="*/ 362114 h 928"/>
              <a:gd name="T20" fmla="*/ 3850257 w 2637"/>
              <a:gd name="T21" fmla="*/ 439710 h 928"/>
              <a:gd name="T22" fmla="*/ 4071703 w 2637"/>
              <a:gd name="T23" fmla="*/ 674222 h 928"/>
              <a:gd name="T24" fmla="*/ 4158989 w 2637"/>
              <a:gd name="T25" fmla="*/ 769062 h 928"/>
              <a:gd name="T26" fmla="*/ 4233343 w 2637"/>
              <a:gd name="T27" fmla="*/ 988055 h 928"/>
              <a:gd name="T28" fmla="*/ 4262438 w 2637"/>
              <a:gd name="T29" fmla="*/ 1082894 h 928"/>
              <a:gd name="T30" fmla="*/ 4233343 w 2637"/>
              <a:gd name="T31" fmla="*/ 1270848 h 928"/>
              <a:gd name="T32" fmla="*/ 3880968 w 2637"/>
              <a:gd name="T33" fmla="*/ 1505361 h 928"/>
              <a:gd name="T34" fmla="*/ 3557689 w 2637"/>
              <a:gd name="T35" fmla="*/ 1584681 h 928"/>
              <a:gd name="T36" fmla="*/ 1852391 w 2637"/>
              <a:gd name="T37" fmla="*/ 1505361 h 928"/>
              <a:gd name="T38" fmla="*/ 766172 w 2637"/>
              <a:gd name="T39" fmla="*/ 1207047 h 928"/>
              <a:gd name="T40" fmla="*/ 720913 w 2637"/>
              <a:gd name="T41" fmla="*/ 1191528 h 928"/>
              <a:gd name="T42" fmla="*/ 662723 w 2637"/>
              <a:gd name="T43" fmla="*/ 1160490 h 928"/>
              <a:gd name="T44" fmla="*/ 134161 w 2637"/>
              <a:gd name="T45" fmla="*/ 972535 h 928"/>
              <a:gd name="T46" fmla="*/ 45259 w 2637"/>
              <a:gd name="T47" fmla="*/ 689741 h 928"/>
              <a:gd name="T48" fmla="*/ 1616 w 2637"/>
              <a:gd name="T49" fmla="*/ 550069 h 928"/>
              <a:gd name="T50" fmla="*/ 16164 w 2637"/>
              <a:gd name="T51" fmla="*/ 565588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17" name="Text Box 21"/>
          <p:cNvSpPr txBox="1">
            <a:spLocks noChangeArrowheads="1"/>
          </p:cNvSpPr>
          <p:nvPr/>
        </p:nvSpPr>
        <p:spPr bwMode="auto">
          <a:xfrm>
            <a:off x="2819400" y="2286001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Helvetica" charset="0"/>
              </a:rPr>
              <a:t>Directory</a:t>
            </a:r>
          </a:p>
        </p:txBody>
      </p:sp>
      <p:sp>
        <p:nvSpPr>
          <p:cNvPr id="1104918" name="Text Box 22"/>
          <p:cNvSpPr txBox="1">
            <a:spLocks noChangeArrowheads="1"/>
          </p:cNvSpPr>
          <p:nvPr/>
        </p:nvSpPr>
        <p:spPr bwMode="auto">
          <a:xfrm>
            <a:off x="2959100" y="4191001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Helvetica" charset="0"/>
              </a:rPr>
              <a:t>Files</a:t>
            </a:r>
          </a:p>
        </p:txBody>
      </p:sp>
      <p:sp>
        <p:nvSpPr>
          <p:cNvPr id="1104919" name="Rectangle 23"/>
          <p:cNvSpPr>
            <a:spLocks noChangeArrowheads="1"/>
          </p:cNvSpPr>
          <p:nvPr/>
        </p:nvSpPr>
        <p:spPr bwMode="auto">
          <a:xfrm>
            <a:off x="1905000" y="5592873"/>
            <a:ext cx="8229600" cy="109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latin typeface="+mn-lt"/>
              </a:rPr>
              <a:t>Both the directory structure and the files reside on disk</a:t>
            </a:r>
          </a:p>
          <a:p>
            <a:pPr eaLnBrk="0" hangingPunct="0">
              <a:defRPr/>
            </a:pPr>
            <a:r>
              <a:rPr lang="en-US" sz="2400" dirty="0">
                <a:latin typeface="+mn-lt"/>
              </a:rPr>
              <a:t>Backups of these two structures are kept on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storage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Exercise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Plickers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altLang="en-US" dirty="0" smtClean="0"/>
              <a:t>Single-Level </a:t>
            </a:r>
            <a:r>
              <a:rPr lang="en-US" altLang="en-US" dirty="0"/>
              <a:t>Directory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5589"/>
            <a:ext cx="7029450" cy="5619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A single directory for all users</a:t>
            </a:r>
          </a:p>
        </p:txBody>
      </p:sp>
      <p:pic>
        <p:nvPicPr>
          <p:cNvPr id="110899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37624" r="879" b="37932"/>
          <a:stretch>
            <a:fillRect/>
          </a:stretch>
        </p:blipFill>
        <p:spPr bwMode="auto">
          <a:xfrm>
            <a:off x="1828800" y="2195515"/>
            <a:ext cx="8123238" cy="1509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8998" name="Text Box 6"/>
          <p:cNvSpPr txBox="1">
            <a:spLocks noChangeArrowheads="1"/>
          </p:cNvSpPr>
          <p:nvPr/>
        </p:nvSpPr>
        <p:spPr bwMode="auto">
          <a:xfrm>
            <a:off x="2286000" y="3962400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n-lt"/>
              </a:rPr>
              <a:t>What is a problem with the single-level directory?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 smtClean="0">
                <a:latin typeface="+mn-lt"/>
              </a:rPr>
              <a:t>Difficult to implement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 smtClean="0">
                <a:latin typeface="+mn-lt"/>
              </a:rPr>
              <a:t>Difficult to search the directory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 smtClean="0">
                <a:latin typeface="+mn-lt"/>
              </a:rPr>
              <a:t>Naming and grouping problem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 smtClean="0">
                <a:latin typeface="+mn-lt"/>
              </a:rPr>
              <a:t>Overhead is high </a:t>
            </a:r>
            <a:endParaRPr lang="en-US" sz="24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813" y="456254"/>
            <a:ext cx="7824788" cy="686747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6475" y="1187449"/>
            <a:ext cx="7431088" cy="5794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Separate directory for each user</a:t>
            </a:r>
          </a:p>
        </p:txBody>
      </p:sp>
      <p:sp>
        <p:nvSpPr>
          <p:cNvPr id="1110020" name="Rectangle 4"/>
          <p:cNvSpPr>
            <a:spLocks noChangeArrowheads="1"/>
          </p:cNvSpPr>
          <p:nvPr/>
        </p:nvSpPr>
        <p:spPr bwMode="auto">
          <a:xfrm>
            <a:off x="2522538" y="4576465"/>
            <a:ext cx="70024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Path name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Can have the same file name for different user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Efficient searching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No grouping capability</a:t>
            </a:r>
          </a:p>
        </p:txBody>
      </p:sp>
      <p:pic>
        <p:nvPicPr>
          <p:cNvPr id="1110021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9448" r="1115" b="29169"/>
          <a:stretch>
            <a:fillRect/>
          </a:stretch>
        </p:blipFill>
        <p:spPr bwMode="auto">
          <a:xfrm>
            <a:off x="2698751" y="1828801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10022" name="Text Box 6"/>
          <p:cNvSpPr txBox="1">
            <a:spLocks noChangeArrowheads="1"/>
          </p:cNvSpPr>
          <p:nvPr/>
        </p:nvSpPr>
        <p:spPr bwMode="auto">
          <a:xfrm>
            <a:off x="2827337" y="4114801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Advantages? Problems?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Tree-Structured Directories</a:t>
            </a:r>
          </a:p>
        </p:txBody>
      </p:sp>
      <p:pic>
        <p:nvPicPr>
          <p:cNvPr id="1111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89062"/>
            <a:ext cx="7165975" cy="4554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5525" y="228600"/>
            <a:ext cx="7696200" cy="1219200"/>
          </a:xfrm>
        </p:spPr>
        <p:txBody>
          <a:bodyPr/>
          <a:lstStyle/>
          <a:p>
            <a:r>
              <a:rPr lang="en-US" dirty="0"/>
              <a:t>Block Management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953000"/>
          </a:xfrm>
        </p:spPr>
        <p:txBody>
          <a:bodyPr/>
          <a:lstStyle/>
          <a:p>
            <a:r>
              <a:rPr lang="en-US" sz="2800" dirty="0"/>
              <a:t>The job of selecting &amp; assigning storage blocks to the </a:t>
            </a:r>
            <a:r>
              <a:rPr lang="en-US" sz="2800" dirty="0"/>
              <a:t>file</a:t>
            </a:r>
          </a:p>
          <a:p>
            <a:endParaRPr lang="en-US" sz="2800" dirty="0"/>
          </a:p>
          <a:p>
            <a:r>
              <a:rPr lang="en-US" sz="2800" dirty="0"/>
              <a:t>For a fixed sized file of </a:t>
            </a:r>
            <a:r>
              <a:rPr lang="en-US" sz="2800" dirty="0">
                <a:solidFill>
                  <a:srgbClr val="FF0000"/>
                </a:solidFill>
              </a:rPr>
              <a:t>k blocks</a:t>
            </a:r>
          </a:p>
          <a:p>
            <a:pPr lvl="1"/>
            <a:r>
              <a:rPr lang="en-US" dirty="0"/>
              <a:t>File of length m requires N = </a:t>
            </a:r>
            <a:r>
              <a:rPr lang="en-US" dirty="0">
                <a:sym typeface="Symbol" charset="0"/>
              </a:rPr>
              <a:t></a:t>
            </a:r>
            <a:r>
              <a:rPr lang="en-US" dirty="0"/>
              <a:t>m/k</a:t>
            </a:r>
            <a:r>
              <a:rPr lang="en-US" dirty="0">
                <a:sym typeface="Symbol" charset="0"/>
              </a:rPr>
              <a:t>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Byte b</a:t>
            </a:r>
            <a:r>
              <a:rPr lang="en-US" baseline="-25000" dirty="0"/>
              <a:t>i</a:t>
            </a:r>
            <a:r>
              <a:rPr lang="en-US" dirty="0"/>
              <a:t> is stored in block </a:t>
            </a:r>
            <a:r>
              <a:rPr lang="en-US" dirty="0">
                <a:sym typeface="Symbol" charset="0"/>
              </a:rPr>
              <a:t></a:t>
            </a:r>
            <a:r>
              <a:rPr lang="en-US" dirty="0" err="1"/>
              <a:t>i</a:t>
            </a:r>
            <a:r>
              <a:rPr lang="en-US" dirty="0"/>
              <a:t>/k</a:t>
            </a:r>
            <a:r>
              <a:rPr lang="en-US" dirty="0" smtClean="0">
                <a:sym typeface="Symbol" charset="0"/>
              </a:rPr>
              <a:t></a:t>
            </a:r>
          </a:p>
          <a:p>
            <a:pPr lvl="1"/>
            <a:endParaRPr lang="en-US" dirty="0"/>
          </a:p>
          <a:p>
            <a:r>
              <a:rPr lang="en-US" sz="2800" dirty="0"/>
              <a:t>Three basic strategies: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Contiguous allocation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Linked lists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Indexed 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696200" cy="1143000"/>
          </a:xfrm>
        </p:spPr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1828800"/>
          </a:xfrm>
        </p:spPr>
        <p:txBody>
          <a:bodyPr/>
          <a:lstStyle/>
          <a:p>
            <a:r>
              <a:rPr lang="en-US" sz="2800" dirty="0"/>
              <a:t>Maps the N blocks into N contiguous blocks on the secondary storage </a:t>
            </a:r>
            <a:r>
              <a:rPr lang="en-US" sz="2800" dirty="0" smtClean="0"/>
              <a:t>device</a:t>
            </a:r>
          </a:p>
          <a:p>
            <a:endParaRPr lang="en-US" sz="2800" dirty="0"/>
          </a:p>
          <a:p>
            <a:r>
              <a:rPr lang="en-US" sz="2800" dirty="0"/>
              <a:t>Difficult to support dynamic file sizes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4495801" y="4114801"/>
            <a:ext cx="33441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+mn-lt"/>
              </a:rPr>
              <a:t>Head position		237</a:t>
            </a:r>
          </a:p>
          <a:p>
            <a:pPr eaLnBrk="0" hangingPunct="0"/>
            <a:r>
              <a:rPr lang="en-US" sz="2000" dirty="0">
                <a:latin typeface="+mn-lt"/>
              </a:rPr>
              <a:t>…</a:t>
            </a:r>
          </a:p>
          <a:p>
            <a:pPr eaLnBrk="0" hangingPunct="0"/>
            <a:r>
              <a:rPr lang="en-US" sz="2000" dirty="0">
                <a:latin typeface="+mn-lt"/>
              </a:rPr>
              <a:t>First block		785</a:t>
            </a:r>
          </a:p>
          <a:p>
            <a:pPr eaLnBrk="0" hangingPunct="0"/>
            <a:r>
              <a:rPr lang="en-US" sz="2000" dirty="0">
                <a:latin typeface="+mn-lt"/>
              </a:rPr>
              <a:t>Number of blocks	25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4419600" y="4038600"/>
            <a:ext cx="3505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4391026" y="3505201"/>
            <a:ext cx="1962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+mn-lt"/>
              </a:rPr>
              <a:t>File descriptor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11277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</a:t>
            </a: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Plickers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dirty="0" smtClean="0"/>
              <a:t>Which statement about linked lists is incorrect?</a:t>
            </a:r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892" y="1351100"/>
            <a:ext cx="7772400" cy="261461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Each block contains a header with</a:t>
            </a:r>
          </a:p>
          <a:p>
            <a:pPr lvl="1"/>
            <a:r>
              <a:rPr lang="en-US" sz="2400" dirty="0"/>
              <a:t>Number of bytes in the block</a:t>
            </a:r>
          </a:p>
          <a:p>
            <a:pPr lvl="1"/>
            <a:r>
              <a:rPr lang="en-US" sz="2400" dirty="0"/>
              <a:t>Pointer to next block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Blocks need not be contiguous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Files can expand and contract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Seeks can be </a:t>
            </a:r>
            <a:r>
              <a:rPr lang="en-US" sz="2800" dirty="0" smtClean="0"/>
              <a:t>fast</a:t>
            </a:r>
            <a:endParaRPr lang="en-US" sz="2800" dirty="0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2590800" y="4114800"/>
            <a:ext cx="12490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First block</a:t>
            </a:r>
          </a:p>
          <a:p>
            <a:pPr eaLnBrk="0" hangingPunct="0"/>
            <a:r>
              <a:rPr lang="en-US"/>
              <a:t>…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Head: 417</a:t>
            </a:r>
          </a:p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590800" y="4167187"/>
            <a:ext cx="1371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>
            <a:off x="2590800" y="44719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2590800" y="52339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2590800" y="55387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51054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181601" y="441960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Length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1054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1054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5105401" y="477678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0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5105400" y="523398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4095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5257800" y="492918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66294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6705601" y="441960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Length</a:t>
            </a: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6294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66294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6629401" y="477678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0</a:t>
            </a:r>
          </a:p>
        </p:txBody>
      </p:sp>
      <p:sp>
        <p:nvSpPr>
          <p:cNvPr id="235541" name="Text Box 21"/>
          <p:cNvSpPr txBox="1">
            <a:spLocks noChangeArrowheads="1"/>
          </p:cNvSpPr>
          <p:nvPr/>
        </p:nvSpPr>
        <p:spPr bwMode="auto">
          <a:xfrm>
            <a:off x="6629400" y="523398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4095</a:t>
            </a:r>
          </a:p>
        </p:txBody>
      </p: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6781800" y="492918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84582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8534401" y="441960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Length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84582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84582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7" name="Text Box 27"/>
          <p:cNvSpPr txBox="1">
            <a:spLocks noChangeArrowheads="1"/>
          </p:cNvSpPr>
          <p:nvPr/>
        </p:nvSpPr>
        <p:spPr bwMode="auto">
          <a:xfrm>
            <a:off x="8458201" y="477678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0</a:t>
            </a:r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8458200" y="523398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4095</a:t>
            </a:r>
          </a:p>
        </p:txBody>
      </p:sp>
      <p:sp>
        <p:nvSpPr>
          <p:cNvPr id="235549" name="Text Box 29"/>
          <p:cNvSpPr txBox="1">
            <a:spLocks noChangeArrowheads="1"/>
          </p:cNvSpPr>
          <p:nvPr/>
        </p:nvSpPr>
        <p:spPr bwMode="auto">
          <a:xfrm>
            <a:off x="8610600" y="492918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50" name="Freeform 30"/>
          <p:cNvSpPr>
            <a:spLocks/>
          </p:cNvSpPr>
          <p:nvPr/>
        </p:nvSpPr>
        <p:spPr bwMode="auto">
          <a:xfrm>
            <a:off x="5791200" y="4167187"/>
            <a:ext cx="838200" cy="152400"/>
          </a:xfrm>
          <a:custGeom>
            <a:avLst/>
            <a:gdLst>
              <a:gd name="T0" fmla="*/ 0 w 528"/>
              <a:gd name="T1" fmla="*/ 96 h 96"/>
              <a:gd name="T2" fmla="*/ 336 w 528"/>
              <a:gd name="T3" fmla="*/ 96 h 96"/>
              <a:gd name="T4" fmla="*/ 336 w 528"/>
              <a:gd name="T5" fmla="*/ 0 h 96"/>
              <a:gd name="T6" fmla="*/ 528 w 528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">
                <a:moveTo>
                  <a:pt x="0" y="96"/>
                </a:moveTo>
                <a:lnTo>
                  <a:pt x="336" y="96"/>
                </a:lnTo>
                <a:lnTo>
                  <a:pt x="336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8229600" y="41671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>
            <a:off x="7315200" y="43195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5105401" y="5614987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Block 0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6629401" y="5614987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Block 1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8458200" y="5614987"/>
            <a:ext cx="1184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Block N-1</a:t>
            </a:r>
          </a:p>
        </p:txBody>
      </p:sp>
      <p:sp>
        <p:nvSpPr>
          <p:cNvPr id="235556" name="Freeform 36"/>
          <p:cNvSpPr>
            <a:spLocks/>
          </p:cNvSpPr>
          <p:nvPr/>
        </p:nvSpPr>
        <p:spPr bwMode="auto">
          <a:xfrm>
            <a:off x="3810000" y="4167187"/>
            <a:ext cx="1295400" cy="152400"/>
          </a:xfrm>
          <a:custGeom>
            <a:avLst/>
            <a:gdLst>
              <a:gd name="T0" fmla="*/ 0 w 528"/>
              <a:gd name="T1" fmla="*/ 96 h 96"/>
              <a:gd name="T2" fmla="*/ 336 w 528"/>
              <a:gd name="T3" fmla="*/ 96 h 96"/>
              <a:gd name="T4" fmla="*/ 336 w 528"/>
              <a:gd name="T5" fmla="*/ 0 h 96"/>
              <a:gd name="T6" fmla="*/ 528 w 528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">
                <a:moveTo>
                  <a:pt x="0" y="96"/>
                </a:moveTo>
                <a:lnTo>
                  <a:pt x="336" y="96"/>
                </a:lnTo>
                <a:lnTo>
                  <a:pt x="336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828800" y="6188076"/>
            <a:ext cx="990600" cy="365125"/>
          </a:xfrm>
        </p:spPr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696200" cy="13716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850" y="1285875"/>
            <a:ext cx="8223250" cy="1828800"/>
          </a:xfrm>
        </p:spPr>
        <p:txBody>
          <a:bodyPr/>
          <a:lstStyle/>
          <a:p>
            <a:r>
              <a:rPr lang="en-US" sz="2400" dirty="0"/>
              <a:t>Extract headers and put them in an index</a:t>
            </a:r>
          </a:p>
          <a:p>
            <a:r>
              <a:rPr lang="en-US" sz="2400" dirty="0"/>
              <a:t>Simplify seeks</a:t>
            </a:r>
          </a:p>
          <a:p>
            <a:r>
              <a:rPr lang="en-US" sz="2400" dirty="0"/>
              <a:t>May link indices together (for large files)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209800" y="3087688"/>
            <a:ext cx="1270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Index block</a:t>
            </a:r>
          </a:p>
          <a:p>
            <a:pPr eaLnBrk="0" hangingPunct="0"/>
            <a:r>
              <a:rPr lang="en-US">
                <a:latin typeface="+mn-lt"/>
              </a:rPr>
              <a:t>…</a:t>
            </a:r>
          </a:p>
          <a:p>
            <a:pPr eaLnBrk="0" hangingPunct="0"/>
            <a:endParaRPr lang="en-US">
              <a:latin typeface="+mn-lt"/>
            </a:endParaRPr>
          </a:p>
          <a:p>
            <a:pPr eaLnBrk="0" hangingPunct="0"/>
            <a:endParaRPr lang="en-US">
              <a:latin typeface="+mn-lt"/>
            </a:endParaRPr>
          </a:p>
          <a:p>
            <a:pPr eaLnBrk="0" hangingPunct="0"/>
            <a:r>
              <a:rPr lang="en-US">
                <a:latin typeface="+mn-lt"/>
              </a:rPr>
              <a:t>Head: 417</a:t>
            </a:r>
          </a:p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209800" y="3140075"/>
            <a:ext cx="1371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2209800" y="3444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2209800" y="4206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2209800" y="4511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6934200" y="27590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6934200" y="27590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Byte 0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6934200" y="3216276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7086600" y="2911476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7543800" y="48926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7543800" y="48926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0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7543800" y="5349876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7696200" y="5045076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61" name="Rectangle 17"/>
          <p:cNvSpPr>
            <a:spLocks noChangeArrowheads="1"/>
          </p:cNvSpPr>
          <p:nvPr/>
        </p:nvSpPr>
        <p:spPr bwMode="auto">
          <a:xfrm>
            <a:off x="9296400" y="39782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9296400" y="39782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0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9296400" y="4435476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9448800" y="4130676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65" name="Text Box 21"/>
          <p:cNvSpPr txBox="1">
            <a:spLocks noChangeArrowheads="1"/>
          </p:cNvSpPr>
          <p:nvPr/>
        </p:nvSpPr>
        <p:spPr bwMode="auto">
          <a:xfrm>
            <a:off x="6934201" y="359727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0</a:t>
            </a:r>
          </a:p>
        </p:txBody>
      </p:sp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9296401" y="481647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1</a:t>
            </a:r>
          </a:p>
        </p:txBody>
      </p: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7543800" y="5730875"/>
            <a:ext cx="1075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N-1</a:t>
            </a: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4343400" y="3292475"/>
            <a:ext cx="106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3429000" y="32924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36570" name="Group 26"/>
          <p:cNvGrpSpPr>
            <a:grpSpLocks/>
          </p:cNvGrpSpPr>
          <p:nvPr/>
        </p:nvGrpSpPr>
        <p:grpSpPr bwMode="auto">
          <a:xfrm>
            <a:off x="4419600" y="3368675"/>
            <a:ext cx="914400" cy="457200"/>
            <a:chOff x="1824" y="2448"/>
            <a:chExt cx="576" cy="288"/>
          </a:xfrm>
        </p:grpSpPr>
        <p:sp>
          <p:nvSpPr>
            <p:cNvPr id="236571" name="Rectangle 27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2" name="Rectangle 28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grpSp>
        <p:nvGrpSpPr>
          <p:cNvPr id="236573" name="Group 29"/>
          <p:cNvGrpSpPr>
            <a:grpSpLocks/>
          </p:cNvGrpSpPr>
          <p:nvPr/>
        </p:nvGrpSpPr>
        <p:grpSpPr bwMode="auto">
          <a:xfrm>
            <a:off x="4419600" y="3902075"/>
            <a:ext cx="914400" cy="457200"/>
            <a:chOff x="1824" y="2448"/>
            <a:chExt cx="576" cy="288"/>
          </a:xfrm>
        </p:grpSpPr>
        <p:sp>
          <p:nvSpPr>
            <p:cNvPr id="236574" name="Rectangle 30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5" name="Rectangle 31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4419600" y="5197475"/>
            <a:ext cx="914400" cy="457200"/>
            <a:chOff x="1824" y="2448"/>
            <a:chExt cx="576" cy="288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sp>
        <p:nvSpPr>
          <p:cNvPr id="236579" name="Freeform 35"/>
          <p:cNvSpPr>
            <a:spLocks/>
          </p:cNvSpPr>
          <p:nvPr/>
        </p:nvSpPr>
        <p:spPr bwMode="auto">
          <a:xfrm>
            <a:off x="5105400" y="2759075"/>
            <a:ext cx="1828800" cy="685800"/>
          </a:xfrm>
          <a:custGeom>
            <a:avLst/>
            <a:gdLst>
              <a:gd name="T0" fmla="*/ 0 w 1152"/>
              <a:gd name="T1" fmla="*/ 432 h 432"/>
              <a:gd name="T2" fmla="*/ 432 w 1152"/>
              <a:gd name="T3" fmla="*/ 432 h 432"/>
              <a:gd name="T4" fmla="*/ 432 w 1152"/>
              <a:gd name="T5" fmla="*/ 0 h 432"/>
              <a:gd name="T6" fmla="*/ 1152 w 1152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432">
                <a:moveTo>
                  <a:pt x="0" y="432"/>
                </a:moveTo>
                <a:lnTo>
                  <a:pt x="432" y="432"/>
                </a:lnTo>
                <a:lnTo>
                  <a:pt x="432" y="0"/>
                </a:lnTo>
                <a:lnTo>
                  <a:pt x="115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5105400" y="3978275"/>
            <a:ext cx="419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81" name="Freeform 37"/>
          <p:cNvSpPr>
            <a:spLocks/>
          </p:cNvSpPr>
          <p:nvPr/>
        </p:nvSpPr>
        <p:spPr bwMode="auto">
          <a:xfrm>
            <a:off x="5105400" y="4892675"/>
            <a:ext cx="2438400" cy="381000"/>
          </a:xfrm>
          <a:custGeom>
            <a:avLst/>
            <a:gdLst>
              <a:gd name="T0" fmla="*/ 0 w 1536"/>
              <a:gd name="T1" fmla="*/ 240 h 240"/>
              <a:gd name="T2" fmla="*/ 432 w 1536"/>
              <a:gd name="T3" fmla="*/ 240 h 240"/>
              <a:gd name="T4" fmla="*/ 432 w 1536"/>
              <a:gd name="T5" fmla="*/ 0 h 240"/>
              <a:gd name="T6" fmla="*/ 1536 w 1536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240">
                <a:moveTo>
                  <a:pt x="0" y="240"/>
                </a:moveTo>
                <a:lnTo>
                  <a:pt x="432" y="240"/>
                </a:lnTo>
                <a:lnTo>
                  <a:pt x="432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905000" y="6111876"/>
            <a:ext cx="990600" cy="365125"/>
          </a:xfrm>
        </p:spPr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2438400" y="609600"/>
            <a:ext cx="7772400" cy="5334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rPr>
              <a:t>UNIX Files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096000" y="762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6324601" y="838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209801" y="838201"/>
            <a:ext cx="14573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+mn-lt"/>
              </a:rPr>
              <a:t>mode</a:t>
            </a:r>
          </a:p>
          <a:p>
            <a:pPr eaLnBrk="0" hangingPunct="0"/>
            <a:r>
              <a:rPr lang="en-US" sz="1600" dirty="0">
                <a:latin typeface="+mn-lt"/>
              </a:rPr>
              <a:t>owner</a:t>
            </a:r>
          </a:p>
          <a:p>
            <a:pPr eaLnBrk="0" hangingPunct="0"/>
            <a:r>
              <a:rPr lang="en-US" sz="1600" dirty="0">
                <a:latin typeface="+mn-lt"/>
              </a:rPr>
              <a:t>…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0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1</a:t>
            </a:r>
          </a:p>
          <a:p>
            <a:pPr eaLnBrk="0" hangingPunct="0"/>
            <a:r>
              <a:rPr lang="en-US" sz="1600" dirty="0">
                <a:latin typeface="+mn-lt"/>
              </a:rPr>
              <a:t>…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11</a:t>
            </a:r>
          </a:p>
          <a:p>
            <a:pPr eaLnBrk="0" hangingPunct="0"/>
            <a:r>
              <a:rPr lang="en-US" sz="1600" dirty="0">
                <a:latin typeface="+mn-lt"/>
              </a:rPr>
              <a:t>Single indirect</a:t>
            </a:r>
          </a:p>
          <a:p>
            <a:pPr eaLnBrk="0" hangingPunct="0"/>
            <a:r>
              <a:rPr lang="en-US" sz="1600" dirty="0">
                <a:latin typeface="+mn-lt"/>
              </a:rPr>
              <a:t>Double indirect</a:t>
            </a:r>
          </a:p>
          <a:p>
            <a:pPr eaLnBrk="0" hangingPunct="0"/>
            <a:r>
              <a:rPr lang="en-US" sz="1600" dirty="0">
                <a:latin typeface="+mn-lt"/>
              </a:rPr>
              <a:t>Triple indirect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2057400" y="533400"/>
            <a:ext cx="718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u="sng" dirty="0" err="1">
                <a:latin typeface="+mn-lt"/>
              </a:rPr>
              <a:t>inode</a:t>
            </a:r>
            <a:endParaRPr lang="en-US" dirty="0">
              <a:latin typeface="+mn-lt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2209800" y="914400"/>
            <a:ext cx="1600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/>
          </p:cNvSpPr>
          <p:nvPr/>
        </p:nvSpPr>
        <p:spPr bwMode="auto">
          <a:xfrm>
            <a:off x="3657600" y="762000"/>
            <a:ext cx="2438400" cy="9906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6477000" y="1143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6705601" y="1219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6" name="Freeform 11"/>
          <p:cNvSpPr>
            <a:spLocks/>
          </p:cNvSpPr>
          <p:nvPr/>
        </p:nvSpPr>
        <p:spPr bwMode="auto">
          <a:xfrm>
            <a:off x="3657600" y="1143000"/>
            <a:ext cx="2819400" cy="8382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6934200" y="1905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7162801" y="1981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9" name="Freeform 14"/>
          <p:cNvSpPr>
            <a:spLocks/>
          </p:cNvSpPr>
          <p:nvPr/>
        </p:nvSpPr>
        <p:spPr bwMode="auto">
          <a:xfrm>
            <a:off x="3657600" y="1905000"/>
            <a:ext cx="3276600" cy="6096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Group 15"/>
          <p:cNvGrpSpPr>
            <a:grpSpLocks/>
          </p:cNvGrpSpPr>
          <p:nvPr/>
        </p:nvGrpSpPr>
        <p:grpSpPr bwMode="auto">
          <a:xfrm>
            <a:off x="3657600" y="2286000"/>
            <a:ext cx="6096000" cy="1752600"/>
            <a:chOff x="1344" y="1440"/>
            <a:chExt cx="3840" cy="1104"/>
          </a:xfrm>
        </p:grpSpPr>
        <p:grpSp>
          <p:nvGrpSpPr>
            <p:cNvPr id="61" name="Group 16"/>
            <p:cNvGrpSpPr>
              <a:grpSpLocks/>
            </p:cNvGrpSpPr>
            <p:nvPr/>
          </p:nvGrpSpPr>
          <p:grpSpPr bwMode="auto">
            <a:xfrm>
              <a:off x="2208" y="1440"/>
              <a:ext cx="480" cy="528"/>
              <a:chOff x="2160" y="1920"/>
              <a:chExt cx="480" cy="528"/>
            </a:xfrm>
          </p:grpSpPr>
          <p:sp>
            <p:nvSpPr>
              <p:cNvPr id="69" name="Rectangle 17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344" y="1440"/>
              <a:ext cx="864" cy="288"/>
            </a:xfrm>
            <a:custGeom>
              <a:avLst/>
              <a:gdLst>
                <a:gd name="T0" fmla="*/ 0 w 864"/>
                <a:gd name="T1" fmla="*/ 288 h 288"/>
                <a:gd name="T2" fmla="*/ 576 w 864"/>
                <a:gd name="T3" fmla="*/ 288 h 288"/>
                <a:gd name="T4" fmla="*/ 576 w 864"/>
                <a:gd name="T5" fmla="*/ 0 h 288"/>
                <a:gd name="T6" fmla="*/ 864 w 86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288">
                  <a:moveTo>
                    <a:pt x="0" y="288"/>
                  </a:moveTo>
                  <a:lnTo>
                    <a:pt x="576" y="288"/>
                  </a:lnTo>
                  <a:lnTo>
                    <a:pt x="576" y="0"/>
                  </a:lnTo>
                  <a:lnTo>
                    <a:pt x="86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4272" y="1776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4416" y="182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4512" y="2112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4656" y="2160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2592" y="1488"/>
              <a:ext cx="1680" cy="288"/>
            </a:xfrm>
            <a:custGeom>
              <a:avLst/>
              <a:gdLst>
                <a:gd name="T0" fmla="*/ 0 w 1680"/>
                <a:gd name="T1" fmla="*/ 0 h 288"/>
                <a:gd name="T2" fmla="*/ 672 w 1680"/>
                <a:gd name="T3" fmla="*/ 0 h 288"/>
                <a:gd name="T4" fmla="*/ 672 w 1680"/>
                <a:gd name="T5" fmla="*/ 288 h 288"/>
                <a:gd name="T6" fmla="*/ 1680 w 1680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0" h="288">
                  <a:moveTo>
                    <a:pt x="0" y="0"/>
                  </a:moveTo>
                  <a:lnTo>
                    <a:pt x="672" y="0"/>
                  </a:lnTo>
                  <a:lnTo>
                    <a:pt x="672" y="288"/>
                  </a:lnTo>
                  <a:lnTo>
                    <a:pt x="168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2592" y="1872"/>
              <a:ext cx="1920" cy="240"/>
            </a:xfrm>
            <a:custGeom>
              <a:avLst/>
              <a:gdLst>
                <a:gd name="T0" fmla="*/ 0 w 1920"/>
                <a:gd name="T1" fmla="*/ 0 h 240"/>
                <a:gd name="T2" fmla="*/ 480 w 1920"/>
                <a:gd name="T3" fmla="*/ 0 h 240"/>
                <a:gd name="T4" fmla="*/ 480 w 1920"/>
                <a:gd name="T5" fmla="*/ 240 h 240"/>
                <a:gd name="T6" fmla="*/ 1920 w 192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240">
                  <a:moveTo>
                    <a:pt x="0" y="0"/>
                  </a:moveTo>
                  <a:lnTo>
                    <a:pt x="480" y="0"/>
                  </a:lnTo>
                  <a:lnTo>
                    <a:pt x="480" y="240"/>
                  </a:lnTo>
                  <a:lnTo>
                    <a:pt x="19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26"/>
          <p:cNvGrpSpPr>
            <a:grpSpLocks/>
          </p:cNvGrpSpPr>
          <p:nvPr/>
        </p:nvGrpSpPr>
        <p:grpSpPr bwMode="auto">
          <a:xfrm>
            <a:off x="3657600" y="2971800"/>
            <a:ext cx="6629400" cy="2438400"/>
            <a:chOff x="1344" y="1872"/>
            <a:chExt cx="4176" cy="1536"/>
          </a:xfrm>
        </p:grpSpPr>
        <p:grpSp>
          <p:nvGrpSpPr>
            <p:cNvPr id="72" name="Group 27"/>
            <p:cNvGrpSpPr>
              <a:grpSpLocks/>
            </p:cNvGrpSpPr>
            <p:nvPr/>
          </p:nvGrpSpPr>
          <p:grpSpPr bwMode="auto">
            <a:xfrm>
              <a:off x="2016" y="2064"/>
              <a:ext cx="480" cy="528"/>
              <a:chOff x="2160" y="1920"/>
              <a:chExt cx="480" cy="528"/>
            </a:xfrm>
          </p:grpSpPr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9" name="Text Box 2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grpSp>
          <p:nvGrpSpPr>
            <p:cNvPr id="73" name="Group 30"/>
            <p:cNvGrpSpPr>
              <a:grpSpLocks/>
            </p:cNvGrpSpPr>
            <p:nvPr/>
          </p:nvGrpSpPr>
          <p:grpSpPr bwMode="auto">
            <a:xfrm>
              <a:off x="3120" y="2208"/>
              <a:ext cx="480" cy="528"/>
              <a:chOff x="2160" y="1920"/>
              <a:chExt cx="480" cy="528"/>
            </a:xfrm>
          </p:grpSpPr>
          <p:sp>
            <p:nvSpPr>
              <p:cNvPr id="86" name="Rectangle 31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7" name="Text Box 32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grpSp>
          <p:nvGrpSpPr>
            <p:cNvPr id="74" name="Group 33"/>
            <p:cNvGrpSpPr>
              <a:grpSpLocks/>
            </p:cNvGrpSpPr>
            <p:nvPr/>
          </p:nvGrpSpPr>
          <p:grpSpPr bwMode="auto">
            <a:xfrm>
              <a:off x="3312" y="2544"/>
              <a:ext cx="480" cy="528"/>
              <a:chOff x="2160" y="1920"/>
              <a:chExt cx="480" cy="528"/>
            </a:xfrm>
          </p:grpSpPr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5" name="Text Box 35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75" name="Freeform 36"/>
            <p:cNvSpPr>
              <a:spLocks/>
            </p:cNvSpPr>
            <p:nvPr/>
          </p:nvSpPr>
          <p:spPr bwMode="auto">
            <a:xfrm>
              <a:off x="2400" y="2112"/>
              <a:ext cx="720" cy="96"/>
            </a:xfrm>
            <a:custGeom>
              <a:avLst/>
              <a:gdLst>
                <a:gd name="T0" fmla="*/ 0 w 720"/>
                <a:gd name="T1" fmla="*/ 0 h 96"/>
                <a:gd name="T2" fmla="*/ 432 w 720"/>
                <a:gd name="T3" fmla="*/ 0 h 96"/>
                <a:gd name="T4" fmla="*/ 432 w 720"/>
                <a:gd name="T5" fmla="*/ 96 h 96"/>
                <a:gd name="T6" fmla="*/ 720 w 720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  <a:lnTo>
                    <a:pt x="72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1344" y="1872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432 w 672"/>
                <a:gd name="T3" fmla="*/ 0 h 192"/>
                <a:gd name="T4" fmla="*/ 432 w 672"/>
                <a:gd name="T5" fmla="*/ 192 h 192"/>
                <a:gd name="T6" fmla="*/ 672 w 672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672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608" y="2640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4752" y="2688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4848" y="2976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4992" y="302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>
              <a:off x="3696" y="2592"/>
              <a:ext cx="912" cy="48"/>
            </a:xfrm>
            <a:custGeom>
              <a:avLst/>
              <a:gdLst>
                <a:gd name="T0" fmla="*/ 0 w 912"/>
                <a:gd name="T1" fmla="*/ 0 h 96"/>
                <a:gd name="T2" fmla="*/ 576 w 912"/>
                <a:gd name="T3" fmla="*/ 0 h 96"/>
                <a:gd name="T4" fmla="*/ 576 w 912"/>
                <a:gd name="T5" fmla="*/ 96 h 96"/>
                <a:gd name="T6" fmla="*/ 912 w 91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96">
                  <a:moveTo>
                    <a:pt x="0" y="0"/>
                  </a:moveTo>
                  <a:lnTo>
                    <a:pt x="576" y="0"/>
                  </a:lnTo>
                  <a:lnTo>
                    <a:pt x="576" y="96"/>
                  </a:lnTo>
                  <a:lnTo>
                    <a:pt x="912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>
              <a:off x="3696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2400" y="25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45"/>
          <p:cNvGrpSpPr>
            <a:grpSpLocks/>
          </p:cNvGrpSpPr>
          <p:nvPr/>
        </p:nvGrpSpPr>
        <p:grpSpPr bwMode="auto">
          <a:xfrm>
            <a:off x="3657600" y="3200400"/>
            <a:ext cx="6934200" cy="3581400"/>
            <a:chOff x="1344" y="2016"/>
            <a:chExt cx="4368" cy="2256"/>
          </a:xfrm>
        </p:grpSpPr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3168" y="3312"/>
              <a:ext cx="720" cy="96"/>
            </a:xfrm>
            <a:custGeom>
              <a:avLst/>
              <a:gdLst>
                <a:gd name="T0" fmla="*/ 0 w 720"/>
                <a:gd name="T1" fmla="*/ 0 h 96"/>
                <a:gd name="T2" fmla="*/ 432 w 720"/>
                <a:gd name="T3" fmla="*/ 0 h 96"/>
                <a:gd name="T4" fmla="*/ 432 w 720"/>
                <a:gd name="T5" fmla="*/ 96 h 96"/>
                <a:gd name="T6" fmla="*/ 720 w 720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  <a:lnTo>
                    <a:pt x="72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>
              <a:off x="3168" y="37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48"/>
            <p:cNvGrpSpPr>
              <a:grpSpLocks/>
            </p:cNvGrpSpPr>
            <p:nvPr/>
          </p:nvGrpSpPr>
          <p:grpSpPr bwMode="auto">
            <a:xfrm>
              <a:off x="1776" y="2688"/>
              <a:ext cx="480" cy="528"/>
              <a:chOff x="2160" y="1920"/>
              <a:chExt cx="480" cy="528"/>
            </a:xfrm>
          </p:grpSpPr>
          <p:sp>
            <p:nvSpPr>
              <p:cNvPr id="115" name="Rectangle 49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" name="Text Box 50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94" name="Freeform 51"/>
            <p:cNvSpPr>
              <a:spLocks/>
            </p:cNvSpPr>
            <p:nvPr/>
          </p:nvSpPr>
          <p:spPr bwMode="auto">
            <a:xfrm>
              <a:off x="1344" y="2016"/>
              <a:ext cx="432" cy="672"/>
            </a:xfrm>
            <a:custGeom>
              <a:avLst/>
              <a:gdLst>
                <a:gd name="T0" fmla="*/ 0 w 432"/>
                <a:gd name="T1" fmla="*/ 0 h 672"/>
                <a:gd name="T2" fmla="*/ 240 w 432"/>
                <a:gd name="T3" fmla="*/ 0 h 672"/>
                <a:gd name="T4" fmla="*/ 240 w 432"/>
                <a:gd name="T5" fmla="*/ 672 h 672"/>
                <a:gd name="T6" fmla="*/ 432 w 432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lnTo>
                    <a:pt x="240" y="0"/>
                  </a:lnTo>
                  <a:lnTo>
                    <a:pt x="240" y="672"/>
                  </a:lnTo>
                  <a:lnTo>
                    <a:pt x="432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52"/>
            <p:cNvGrpSpPr>
              <a:grpSpLocks/>
            </p:cNvGrpSpPr>
            <p:nvPr/>
          </p:nvGrpSpPr>
          <p:grpSpPr bwMode="auto">
            <a:xfrm>
              <a:off x="2640" y="2976"/>
              <a:ext cx="480" cy="528"/>
              <a:chOff x="2160" y="1920"/>
              <a:chExt cx="480" cy="528"/>
            </a:xfrm>
          </p:grpSpPr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4" name="Text Box 54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grpSp>
          <p:nvGrpSpPr>
            <p:cNvPr id="96" name="Group 55"/>
            <p:cNvGrpSpPr>
              <a:grpSpLocks/>
            </p:cNvGrpSpPr>
            <p:nvPr/>
          </p:nvGrpSpPr>
          <p:grpSpPr bwMode="auto">
            <a:xfrm>
              <a:off x="2784" y="3264"/>
              <a:ext cx="480" cy="528"/>
              <a:chOff x="2160" y="1920"/>
              <a:chExt cx="480" cy="528"/>
            </a:xfrm>
          </p:grpSpPr>
          <p:sp>
            <p:nvSpPr>
              <p:cNvPr id="111" name="Rectangle 56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2" name="Text Box 57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sp>
          <p:nvSpPr>
            <p:cNvPr id="97" name="Freeform 58"/>
            <p:cNvSpPr>
              <a:spLocks/>
            </p:cNvSpPr>
            <p:nvPr/>
          </p:nvSpPr>
          <p:spPr bwMode="auto">
            <a:xfrm>
              <a:off x="2160" y="2736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336 w 480"/>
                <a:gd name="T3" fmla="*/ 0 h 240"/>
                <a:gd name="T4" fmla="*/ 336 w 480"/>
                <a:gd name="T5" fmla="*/ 240 h 240"/>
                <a:gd name="T6" fmla="*/ 480 w 48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lnTo>
                    <a:pt x="336" y="0"/>
                  </a:lnTo>
                  <a:lnTo>
                    <a:pt x="336" y="240"/>
                  </a:lnTo>
                  <a:lnTo>
                    <a:pt x="48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59"/>
            <p:cNvSpPr>
              <a:spLocks/>
            </p:cNvSpPr>
            <p:nvPr/>
          </p:nvSpPr>
          <p:spPr bwMode="auto">
            <a:xfrm>
              <a:off x="2160" y="3120"/>
              <a:ext cx="624" cy="144"/>
            </a:xfrm>
            <a:custGeom>
              <a:avLst/>
              <a:gdLst>
                <a:gd name="T0" fmla="*/ 0 w 624"/>
                <a:gd name="T1" fmla="*/ 0 h 144"/>
                <a:gd name="T2" fmla="*/ 192 w 624"/>
                <a:gd name="T3" fmla="*/ 0 h 144"/>
                <a:gd name="T4" fmla="*/ 192 w 624"/>
                <a:gd name="T5" fmla="*/ 144 h 144"/>
                <a:gd name="T6" fmla="*/ 624 w 624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144">
                  <a:moveTo>
                    <a:pt x="0" y="0"/>
                  </a:moveTo>
                  <a:lnTo>
                    <a:pt x="192" y="0"/>
                  </a:lnTo>
                  <a:lnTo>
                    <a:pt x="192" y="144"/>
                  </a:lnTo>
                  <a:lnTo>
                    <a:pt x="624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60"/>
            <p:cNvGrpSpPr>
              <a:grpSpLocks/>
            </p:cNvGrpSpPr>
            <p:nvPr/>
          </p:nvGrpSpPr>
          <p:grpSpPr bwMode="auto">
            <a:xfrm>
              <a:off x="3888" y="3408"/>
              <a:ext cx="480" cy="528"/>
              <a:chOff x="2160" y="1920"/>
              <a:chExt cx="480" cy="528"/>
            </a:xfrm>
          </p:grpSpPr>
          <p:sp>
            <p:nvSpPr>
              <p:cNvPr id="109" name="Rectangle 61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0" name="Text Box 62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grpSp>
          <p:nvGrpSpPr>
            <p:cNvPr id="100" name="Group 63"/>
            <p:cNvGrpSpPr>
              <a:grpSpLocks/>
            </p:cNvGrpSpPr>
            <p:nvPr/>
          </p:nvGrpSpPr>
          <p:grpSpPr bwMode="auto">
            <a:xfrm>
              <a:off x="4080" y="3744"/>
              <a:ext cx="480" cy="528"/>
              <a:chOff x="2160" y="1920"/>
              <a:chExt cx="480" cy="528"/>
            </a:xfrm>
          </p:grpSpPr>
          <p:sp>
            <p:nvSpPr>
              <p:cNvPr id="107" name="Rectangle 64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101" name="Rectangle 66"/>
            <p:cNvSpPr>
              <a:spLocks noChangeArrowheads="1"/>
            </p:cNvSpPr>
            <p:nvPr/>
          </p:nvSpPr>
          <p:spPr bwMode="auto">
            <a:xfrm>
              <a:off x="4800" y="3504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7"/>
            <p:cNvSpPr txBox="1">
              <a:spLocks noChangeArrowheads="1"/>
            </p:cNvSpPr>
            <p:nvPr/>
          </p:nvSpPr>
          <p:spPr bwMode="auto">
            <a:xfrm>
              <a:off x="4944" y="3552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3" name="Rectangle 68"/>
            <p:cNvSpPr>
              <a:spLocks noChangeArrowheads="1"/>
            </p:cNvSpPr>
            <p:nvPr/>
          </p:nvSpPr>
          <p:spPr bwMode="auto">
            <a:xfrm>
              <a:off x="5040" y="3840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5184" y="3888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5" name="Freeform 70"/>
            <p:cNvSpPr>
              <a:spLocks/>
            </p:cNvSpPr>
            <p:nvPr/>
          </p:nvSpPr>
          <p:spPr bwMode="auto">
            <a:xfrm>
              <a:off x="4464" y="3504"/>
              <a:ext cx="336" cy="336"/>
            </a:xfrm>
            <a:custGeom>
              <a:avLst/>
              <a:gdLst>
                <a:gd name="T0" fmla="*/ 0 w 336"/>
                <a:gd name="T1" fmla="*/ 336 h 336"/>
                <a:gd name="T2" fmla="*/ 192 w 336"/>
                <a:gd name="T3" fmla="*/ 336 h 336"/>
                <a:gd name="T4" fmla="*/ 192 w 336"/>
                <a:gd name="T5" fmla="*/ 0 h 336"/>
                <a:gd name="T6" fmla="*/ 336 w 336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lnTo>
                    <a:pt x="192" y="336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71"/>
            <p:cNvSpPr>
              <a:spLocks/>
            </p:cNvSpPr>
            <p:nvPr/>
          </p:nvSpPr>
          <p:spPr bwMode="auto">
            <a:xfrm>
              <a:off x="4464" y="3840"/>
              <a:ext cx="576" cy="384"/>
            </a:xfrm>
            <a:custGeom>
              <a:avLst/>
              <a:gdLst>
                <a:gd name="T0" fmla="*/ 0 w 528"/>
                <a:gd name="T1" fmla="*/ 384 h 384"/>
                <a:gd name="T2" fmla="*/ 288 w 528"/>
                <a:gd name="T3" fmla="*/ 384 h 384"/>
                <a:gd name="T4" fmla="*/ 288 w 528"/>
                <a:gd name="T5" fmla="*/ 0 h 384"/>
                <a:gd name="T6" fmla="*/ 528 w 528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0A9A6F0D-A611-4358-861D-7B01E8303898}" type="slidenum">
              <a:rPr lang="en-US" smtClean="0"/>
              <a:pPr algn="l"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87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91440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Exercise 1 (</a:t>
            </a:r>
            <a:r>
              <a:rPr lang="en-US" altLang="en-US" dirty="0" err="1" smtClean="0">
                <a:solidFill>
                  <a:srgbClr val="FF0000"/>
                </a:solidFill>
              </a:rPr>
              <a:t>Plickers</a:t>
            </a:r>
            <a:r>
              <a:rPr lang="en-US" altLang="en-US" dirty="0" smtClean="0">
                <a:solidFill>
                  <a:srgbClr val="FF0000"/>
                </a:solidFill>
              </a:rPr>
              <a:t>). </a:t>
            </a:r>
            <a:r>
              <a:rPr lang="en-US" altLang="en-US" dirty="0" smtClean="0"/>
              <a:t>File </a:t>
            </a:r>
            <a:r>
              <a:rPr lang="en-US" altLang="en-US" dirty="0"/>
              <a:t>Management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5156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i="1" u="sng" dirty="0"/>
              <a:t>File</a:t>
            </a:r>
            <a:r>
              <a:rPr lang="en-US" altLang="en-US" sz="2800" dirty="0"/>
              <a:t> is a named, ordered collection of information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/>
              <a:t>A file manager has the following responsibilities </a:t>
            </a:r>
            <a:r>
              <a:rPr lang="en-US" altLang="en-US" sz="2800" i="1" u="sng" dirty="0" smtClean="0"/>
              <a:t>except</a:t>
            </a:r>
            <a:endParaRPr lang="en-US" altLang="en-US" sz="2800" i="1" u="sng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(A) Storing the information on a device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(B) Mapping the block storage to a logical view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(C) Allocating/deallocating storage and Providing file directories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(D) </a:t>
            </a:r>
            <a:r>
              <a:rPr lang="en-US" dirty="0">
                <a:cs typeface="ＭＳ Ｐゴシック" charset="0"/>
              </a:rPr>
              <a:t>Handle hard drives in a uniform manner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696200" cy="838200"/>
          </a:xfrm>
        </p:spPr>
        <p:txBody>
          <a:bodyPr/>
          <a:lstStyle/>
          <a:p>
            <a:r>
              <a:rPr lang="en-US" dirty="0"/>
              <a:t>Unallocated Blocks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924800" cy="4648200"/>
          </a:xfrm>
        </p:spPr>
        <p:txBody>
          <a:bodyPr/>
          <a:lstStyle/>
          <a:p>
            <a:r>
              <a:rPr lang="en-US" sz="2800" dirty="0"/>
              <a:t>How should unallocated blocks be managed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Need a data structure to keep track of them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Linked list</a:t>
            </a:r>
          </a:p>
          <a:p>
            <a:pPr lvl="2"/>
            <a:r>
              <a:rPr lang="en-US" dirty="0"/>
              <a:t>Very large</a:t>
            </a:r>
          </a:p>
          <a:p>
            <a:pPr lvl="2"/>
            <a:r>
              <a:rPr lang="en-US" dirty="0"/>
              <a:t>Hard to manage spatial locality</a:t>
            </a:r>
          </a:p>
          <a:p>
            <a:pPr lvl="1"/>
            <a:r>
              <a:rPr lang="en-US" sz="2400" dirty="0">
                <a:latin typeface="+mn-lt"/>
              </a:rPr>
              <a:t>Block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status map</a:t>
            </a:r>
            <a:r>
              <a:rPr lang="en-US" sz="2400" dirty="0">
                <a:latin typeface="+mn-lt"/>
              </a:rPr>
              <a:t> (</a:t>
            </a:r>
            <a:r>
              <a:rPr lang="ja-JP" altLang="en-US" sz="2400" dirty="0">
                <a:latin typeface="+mn-lt"/>
              </a:rPr>
              <a:t>“</a:t>
            </a:r>
            <a:r>
              <a:rPr lang="en-US" sz="2400" dirty="0">
                <a:latin typeface="+mn-lt"/>
              </a:rPr>
              <a:t>disk map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sz="2400" dirty="0">
                <a:latin typeface="+mn-lt"/>
              </a:rPr>
              <a:t>)</a:t>
            </a:r>
          </a:p>
          <a:p>
            <a:pPr lvl="2"/>
            <a:r>
              <a:rPr lang="en-US" dirty="0"/>
              <a:t>Bit per block</a:t>
            </a:r>
          </a:p>
          <a:p>
            <a:pPr lvl="2"/>
            <a:r>
              <a:rPr lang="en-US" dirty="0"/>
              <a:t>Easy to identify nearby free blocks</a:t>
            </a:r>
          </a:p>
          <a:p>
            <a:pPr lvl="2"/>
            <a:r>
              <a:rPr lang="en-US" dirty="0"/>
              <a:t>Useful for disk recovery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447800"/>
            <a:ext cx="8086725" cy="4724400"/>
          </a:xfrm>
        </p:spPr>
        <p:txBody>
          <a:bodyPr/>
          <a:lstStyle/>
          <a:p>
            <a:r>
              <a:rPr lang="en-US" sz="2800" dirty="0"/>
              <a:t>Directory </a:t>
            </a:r>
            <a:r>
              <a:rPr lang="en-US" sz="2800" dirty="0"/>
              <a:t>Structures</a:t>
            </a:r>
          </a:p>
          <a:p>
            <a:pPr lvl="1"/>
            <a:r>
              <a:rPr lang="en-US" altLang="en-US" sz="2400" dirty="0"/>
              <a:t>Single-Level Directory</a:t>
            </a:r>
          </a:p>
          <a:p>
            <a:pPr lvl="1"/>
            <a:r>
              <a:rPr lang="en-US" altLang="en-US" sz="2400" dirty="0"/>
              <a:t>Two-Level Directory</a:t>
            </a:r>
          </a:p>
          <a:p>
            <a:pPr lvl="1"/>
            <a:r>
              <a:rPr lang="en-US" sz="2400" dirty="0"/>
              <a:t>Tree-Structured </a:t>
            </a:r>
            <a:r>
              <a:rPr lang="en-US" sz="2400" dirty="0"/>
              <a:t>Directory</a:t>
            </a:r>
          </a:p>
          <a:p>
            <a:pPr lvl="2"/>
            <a:endParaRPr lang="en-US" sz="2800" dirty="0"/>
          </a:p>
          <a:p>
            <a:r>
              <a:rPr lang="en-US" sz="2800" dirty="0"/>
              <a:t>Block </a:t>
            </a:r>
            <a:r>
              <a:rPr lang="en-US" sz="2800" dirty="0"/>
              <a:t>Management</a:t>
            </a:r>
          </a:p>
          <a:p>
            <a:pPr lvl="1"/>
            <a:r>
              <a:rPr lang="en-US" sz="2400" dirty="0"/>
              <a:t>Contiguous </a:t>
            </a:r>
            <a:r>
              <a:rPr lang="en-US" sz="2400" dirty="0"/>
              <a:t>Allocation</a:t>
            </a:r>
          </a:p>
          <a:p>
            <a:pPr lvl="1"/>
            <a:r>
              <a:rPr lang="en-US" sz="2400" dirty="0"/>
              <a:t>Linked </a:t>
            </a:r>
            <a:r>
              <a:rPr lang="en-US" sz="2400" dirty="0"/>
              <a:t>Lists</a:t>
            </a:r>
          </a:p>
          <a:p>
            <a:pPr lvl="1"/>
            <a:r>
              <a:rPr lang="en-US" sz="2400" dirty="0"/>
              <a:t>Indexed Allocation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Terms</a:t>
            </a:r>
            <a:endParaRPr lang="en-N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5618110"/>
              </p:ext>
            </p:extLst>
          </p:nvPr>
        </p:nvGraphicFramePr>
        <p:xfrm>
          <a:off x="2133600" y="16764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13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37" name="Rectangle 21"/>
          <p:cNvSpPr>
            <a:spLocks noGrp="1" noChangeArrowheads="1"/>
          </p:cNvSpPr>
          <p:nvPr>
            <p:ph type="title"/>
          </p:nvPr>
        </p:nvSpPr>
        <p:spPr>
          <a:xfrm>
            <a:off x="2178908" y="288714"/>
            <a:ext cx="7696200" cy="1066800"/>
          </a:xfrm>
        </p:spPr>
        <p:txBody>
          <a:bodyPr/>
          <a:lstStyle/>
          <a:p>
            <a:r>
              <a:rPr lang="en-US" altLang="en-US" dirty="0"/>
              <a:t>Information </a:t>
            </a:r>
            <a:r>
              <a:rPr lang="en-US" altLang="en-US" dirty="0" smtClean="0"/>
              <a:t>Structure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0800" y="1524000"/>
            <a:ext cx="7162800" cy="4724400"/>
            <a:chOff x="1600200" y="1371600"/>
            <a:chExt cx="5638800" cy="5257800"/>
          </a:xfrm>
        </p:grpSpPr>
        <p:sp>
          <p:nvSpPr>
            <p:cNvPr id="1007618" name="AutoShape 2"/>
            <p:cNvSpPr>
              <a:spLocks noChangeArrowheads="1"/>
            </p:cNvSpPr>
            <p:nvPr/>
          </p:nvSpPr>
          <p:spPr bwMode="auto">
            <a:xfrm>
              <a:off x="2819400" y="1752600"/>
              <a:ext cx="3200400" cy="1143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grpSp>
          <p:nvGrpSpPr>
            <p:cNvPr id="1007619" name="Group 3"/>
            <p:cNvGrpSpPr>
              <a:grpSpLocks/>
            </p:cNvGrpSpPr>
            <p:nvPr/>
          </p:nvGrpSpPr>
          <p:grpSpPr bwMode="auto">
            <a:xfrm>
              <a:off x="4038600" y="2057400"/>
              <a:ext cx="762000" cy="609600"/>
              <a:chOff x="2016" y="2448"/>
              <a:chExt cx="480" cy="384"/>
            </a:xfrm>
          </p:grpSpPr>
          <p:sp>
            <p:nvSpPr>
              <p:cNvPr id="1007620" name="Rectangle 4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1" name="Rectangle 5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2" name="Rectangle 6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3" name="Rectangle 7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4" name="Rectangle 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5" name="Rectangle 9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6" name="Rectangle 10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7" name="Rectangle 11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7628" name="Group 12"/>
            <p:cNvGrpSpPr>
              <a:grpSpLocks/>
            </p:cNvGrpSpPr>
            <p:nvPr/>
          </p:nvGrpSpPr>
          <p:grpSpPr bwMode="auto">
            <a:xfrm>
              <a:off x="3886200" y="2133600"/>
              <a:ext cx="762000" cy="609600"/>
              <a:chOff x="2016" y="2448"/>
              <a:chExt cx="480" cy="384"/>
            </a:xfrm>
          </p:grpSpPr>
          <p:sp>
            <p:nvSpPr>
              <p:cNvPr id="1007629" name="Rectangle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0" name="Rectangle 14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1" name="Rectangle 15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2" name="Rectangle 16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3" name="Rectangle 1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4" name="Rectangle 1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5" name="Rectangle 1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6" name="Rectangle 2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7638" name="Group 22"/>
            <p:cNvGrpSpPr>
              <a:grpSpLocks/>
            </p:cNvGrpSpPr>
            <p:nvPr/>
          </p:nvGrpSpPr>
          <p:grpSpPr bwMode="auto">
            <a:xfrm>
              <a:off x="3733800" y="2209800"/>
              <a:ext cx="762000" cy="609600"/>
              <a:chOff x="2016" y="2448"/>
              <a:chExt cx="480" cy="384"/>
            </a:xfrm>
          </p:grpSpPr>
          <p:sp>
            <p:nvSpPr>
              <p:cNvPr id="1007639" name="Rectangle 2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0" name="Rectangle 24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1" name="Rectangle 25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2" name="Rectangle 26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3" name="Rectangle 2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4" name="Rectangle 2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5" name="Rectangle 2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6" name="Rectangle 3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7647" name="Text Box 31"/>
            <p:cNvSpPr txBox="1">
              <a:spLocks noChangeArrowheads="1"/>
            </p:cNvSpPr>
            <p:nvPr/>
          </p:nvSpPr>
          <p:spPr bwMode="auto">
            <a:xfrm>
              <a:off x="4800600" y="1828800"/>
              <a:ext cx="821775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Records</a:t>
              </a:r>
            </a:p>
          </p:txBody>
        </p:sp>
        <p:sp>
          <p:nvSpPr>
            <p:cNvPr id="1007648" name="Text Box 32"/>
            <p:cNvSpPr txBox="1">
              <a:spLocks noChangeArrowheads="1"/>
            </p:cNvSpPr>
            <p:nvPr/>
          </p:nvSpPr>
          <p:spPr bwMode="auto">
            <a:xfrm>
              <a:off x="2895600" y="1371600"/>
              <a:ext cx="1124639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Applications</a:t>
              </a:r>
            </a:p>
          </p:txBody>
        </p:sp>
        <p:sp>
          <p:nvSpPr>
            <p:cNvPr id="1007649" name="Rectangle 33"/>
            <p:cNvSpPr>
              <a:spLocks noChangeArrowheads="1"/>
            </p:cNvSpPr>
            <p:nvPr/>
          </p:nvSpPr>
          <p:spPr bwMode="auto">
            <a:xfrm>
              <a:off x="3200400" y="3124200"/>
              <a:ext cx="2438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Structured Record Files</a:t>
              </a:r>
            </a:p>
          </p:txBody>
        </p:sp>
        <p:sp>
          <p:nvSpPr>
            <p:cNvPr id="1007650" name="AutoShape 34"/>
            <p:cNvSpPr>
              <a:spLocks noChangeArrowheads="1"/>
            </p:cNvSpPr>
            <p:nvPr/>
          </p:nvSpPr>
          <p:spPr bwMode="auto">
            <a:xfrm>
              <a:off x="2819400" y="3733800"/>
              <a:ext cx="3200400" cy="4572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sp>
          <p:nvSpPr>
            <p:cNvPr id="1007651" name="Text Box 35"/>
            <p:cNvSpPr txBox="1">
              <a:spLocks noChangeArrowheads="1"/>
            </p:cNvSpPr>
            <p:nvPr/>
          </p:nvSpPr>
          <p:spPr bwMode="auto">
            <a:xfrm>
              <a:off x="3124200" y="3733801"/>
              <a:ext cx="2316010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Record-Stream Translation</a:t>
              </a:r>
            </a:p>
          </p:txBody>
        </p:sp>
        <p:sp>
          <p:nvSpPr>
            <p:cNvPr id="1007652" name="AutoShape 36"/>
            <p:cNvSpPr>
              <a:spLocks noChangeArrowheads="1"/>
            </p:cNvSpPr>
            <p:nvPr/>
          </p:nvSpPr>
          <p:spPr bwMode="auto">
            <a:xfrm>
              <a:off x="2895600" y="5029200"/>
              <a:ext cx="32004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sp>
          <p:nvSpPr>
            <p:cNvPr id="1007653" name="Text Box 37"/>
            <p:cNvSpPr txBox="1">
              <a:spLocks noChangeArrowheads="1"/>
            </p:cNvSpPr>
            <p:nvPr/>
          </p:nvSpPr>
          <p:spPr bwMode="auto">
            <a:xfrm>
              <a:off x="3200400" y="5029200"/>
              <a:ext cx="2174673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Stream-Block Translation</a:t>
              </a:r>
            </a:p>
          </p:txBody>
        </p:sp>
        <p:sp>
          <p:nvSpPr>
            <p:cNvPr id="1007654" name="Rectangle 38"/>
            <p:cNvSpPr>
              <a:spLocks noChangeArrowheads="1"/>
            </p:cNvSpPr>
            <p:nvPr/>
          </p:nvSpPr>
          <p:spPr bwMode="auto">
            <a:xfrm>
              <a:off x="3200400" y="4419600"/>
              <a:ext cx="2438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dirty="0">
                  <a:solidFill>
                    <a:srgbClr val="FF0000"/>
                  </a:solidFill>
                </a:rPr>
                <a:t>Byte Stream Files</a:t>
              </a:r>
            </a:p>
          </p:txBody>
        </p:sp>
        <p:sp>
          <p:nvSpPr>
            <p:cNvPr id="1007655" name="Rectangle 39"/>
            <p:cNvSpPr>
              <a:spLocks noChangeArrowheads="1"/>
            </p:cNvSpPr>
            <p:nvPr/>
          </p:nvSpPr>
          <p:spPr bwMode="auto">
            <a:xfrm>
              <a:off x="3886200" y="58674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6" name="Rectangle 40"/>
            <p:cNvSpPr>
              <a:spLocks noChangeArrowheads="1"/>
            </p:cNvSpPr>
            <p:nvPr/>
          </p:nvSpPr>
          <p:spPr bwMode="auto">
            <a:xfrm>
              <a:off x="4038600" y="60198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7" name="Rectangle 41"/>
            <p:cNvSpPr>
              <a:spLocks noChangeArrowheads="1"/>
            </p:cNvSpPr>
            <p:nvPr/>
          </p:nvSpPr>
          <p:spPr bwMode="auto">
            <a:xfrm>
              <a:off x="4191000" y="61722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8" name="Line 42"/>
            <p:cNvSpPr>
              <a:spLocks noChangeShapeType="1"/>
            </p:cNvSpPr>
            <p:nvPr/>
          </p:nvSpPr>
          <p:spPr bwMode="auto">
            <a:xfrm>
              <a:off x="1676400" y="57150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9" name="Line 43"/>
            <p:cNvSpPr>
              <a:spLocks noChangeShapeType="1"/>
            </p:cNvSpPr>
            <p:nvPr/>
          </p:nvSpPr>
          <p:spPr bwMode="auto">
            <a:xfrm>
              <a:off x="1676400" y="48768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0" name="Line 44"/>
            <p:cNvSpPr>
              <a:spLocks noChangeShapeType="1"/>
            </p:cNvSpPr>
            <p:nvPr/>
          </p:nvSpPr>
          <p:spPr bwMode="auto">
            <a:xfrm>
              <a:off x="1600200" y="43434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1" name="Line 45"/>
            <p:cNvSpPr>
              <a:spLocks noChangeShapeType="1"/>
            </p:cNvSpPr>
            <p:nvPr/>
          </p:nvSpPr>
          <p:spPr bwMode="auto">
            <a:xfrm>
              <a:off x="1600200" y="36576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2" name="Line 46"/>
            <p:cNvSpPr>
              <a:spLocks noChangeShapeType="1"/>
            </p:cNvSpPr>
            <p:nvPr/>
          </p:nvSpPr>
          <p:spPr bwMode="auto">
            <a:xfrm>
              <a:off x="1600200" y="30480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3" name="Text Box 47"/>
            <p:cNvSpPr txBox="1">
              <a:spLocks noChangeArrowheads="1"/>
            </p:cNvSpPr>
            <p:nvPr/>
          </p:nvSpPr>
          <p:spPr bwMode="auto">
            <a:xfrm>
              <a:off x="1752600" y="5791200"/>
              <a:ext cx="1356836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Storage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97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11049000" cy="1828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Exercise </a:t>
            </a:r>
            <a:r>
              <a:rPr lang="en-US" altLang="en-US" dirty="0" smtClean="0">
                <a:solidFill>
                  <a:srgbClr val="FF0000"/>
                </a:solidFill>
              </a:rPr>
              <a:t>2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Plickers</a:t>
            </a:r>
            <a:r>
              <a:rPr lang="en-US" altLang="en-US" dirty="0">
                <a:solidFill>
                  <a:srgbClr val="FF0000"/>
                </a:solidFill>
              </a:rPr>
              <a:t>). </a:t>
            </a:r>
            <a:r>
              <a:rPr lang="en-US" altLang="en-US" dirty="0" smtClean="0"/>
              <a:t>Which one of the following byte stream file interface is ill-designed?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3200" dirty="0"/>
              <a:t>e.g., </a:t>
            </a:r>
            <a:r>
              <a:rPr lang="en-US" altLang="en-US" sz="3200" dirty="0" err="1"/>
              <a:t>backingstore</a:t>
            </a:r>
            <a:r>
              <a:rPr lang="en-US" altLang="en-US" sz="3200" dirty="0"/>
              <a:t> in project 5</a:t>
            </a:r>
          </a:p>
        </p:txBody>
      </p:sp>
      <p:sp>
        <p:nvSpPr>
          <p:cNvPr id="1008643" name="Text Box 3"/>
          <p:cNvSpPr txBox="1">
            <a:spLocks noChangeArrowheads="1"/>
          </p:cNvSpPr>
          <p:nvPr/>
        </p:nvSpPr>
        <p:spPr bwMode="auto">
          <a:xfrm>
            <a:off x="1371600" y="2819400"/>
            <a:ext cx="9829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(A) </a:t>
            </a:r>
            <a:r>
              <a:rPr lang="en-US" altLang="en-US" sz="3200" dirty="0" err="1" smtClean="0">
                <a:latin typeface="Courier New" pitchFamily="49" charset="0"/>
              </a:rPr>
              <a:t>fileID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r>
              <a:rPr lang="en-US" altLang="en-US" sz="3200" dirty="0">
                <a:latin typeface="Courier New" pitchFamily="49" charset="0"/>
              </a:rPr>
              <a:t>= open(</a:t>
            </a:r>
            <a:r>
              <a:rPr lang="en-US" altLang="en-US" sz="3200" dirty="0" err="1">
                <a:latin typeface="Courier New" pitchFamily="49" charset="0"/>
              </a:rPr>
              <a:t>fileName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(B) </a:t>
            </a:r>
            <a:r>
              <a:rPr lang="en-US" altLang="en-US" sz="3200" dirty="0">
                <a:latin typeface="Courier New" pitchFamily="49" charset="0"/>
              </a:rPr>
              <a:t>read(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buffer, length)</a:t>
            </a:r>
          </a:p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(C) write(</a:t>
            </a:r>
            <a:r>
              <a:rPr lang="en-US" altLang="en-US" sz="3200" dirty="0" err="1" smtClean="0">
                <a:latin typeface="Courier New" pitchFamily="49" charset="0"/>
              </a:rPr>
              <a:t>fileName</a:t>
            </a:r>
            <a:r>
              <a:rPr lang="en-US" altLang="en-US" sz="3200" dirty="0" smtClean="0">
                <a:latin typeface="Courier New" pitchFamily="49" charset="0"/>
              </a:rPr>
              <a:t>, buffer, length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(D) </a:t>
            </a:r>
            <a:r>
              <a:rPr lang="en-US" altLang="en-US" sz="3200" dirty="0">
                <a:latin typeface="Courier New" pitchFamily="49" charset="0"/>
              </a:rPr>
              <a:t>seek(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</a:t>
            </a:r>
            <a:r>
              <a:rPr lang="en-US" altLang="en-US" sz="3200" dirty="0" err="1">
                <a:latin typeface="Courier New" pitchFamily="49" charset="0"/>
              </a:rPr>
              <a:t>filePosition</a:t>
            </a:r>
            <a:r>
              <a:rPr lang="en-US" altLang="en-US" sz="3200" dirty="0" smtClean="0">
                <a:latin typeface="Courier New" pitchFamily="49" charset="0"/>
              </a:rPr>
              <a:t>)</a:t>
            </a:r>
          </a:p>
          <a:p>
            <a:pPr eaLnBrk="0" hangingPunct="0"/>
            <a:endParaRPr lang="en-US" altLang="en-US" sz="3200" dirty="0" smtClean="0">
              <a:latin typeface="Courier New" pitchFamily="49" charset="0"/>
            </a:endParaRPr>
          </a:p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close(</a:t>
            </a:r>
            <a:r>
              <a:rPr lang="en-US" altLang="en-US" sz="3200" dirty="0" err="1" smtClean="0">
                <a:latin typeface="Courier New" pitchFamily="49" charset="0"/>
              </a:rPr>
              <a:t>fileID</a:t>
            </a:r>
            <a:r>
              <a:rPr lang="en-US" altLang="en-US" sz="3200" dirty="0" smtClean="0">
                <a:latin typeface="Courier New" pitchFamily="49" charset="0"/>
              </a:rPr>
              <a:t>)</a:t>
            </a:r>
            <a:endParaRPr lang="en-US" altLang="en-US" sz="3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ChangeArrowheads="1"/>
          </p:cNvSpPr>
          <p:nvPr/>
        </p:nvSpPr>
        <p:spPr bwMode="auto">
          <a:xfrm>
            <a:off x="6096000" y="2286000"/>
            <a:ext cx="3429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696200" cy="1219200"/>
          </a:xfrm>
        </p:spPr>
        <p:txBody>
          <a:bodyPr/>
          <a:lstStyle/>
          <a:p>
            <a:r>
              <a:rPr lang="en-US" altLang="en-US" dirty="0"/>
              <a:t>Low Level Files</a:t>
            </a:r>
          </a:p>
        </p:txBody>
      </p:sp>
      <p:sp>
        <p:nvSpPr>
          <p:cNvPr id="1009668" name="AutoShape 4"/>
          <p:cNvSpPr>
            <a:spLocks noChangeArrowheads="1"/>
          </p:cNvSpPr>
          <p:nvPr/>
        </p:nvSpPr>
        <p:spPr bwMode="auto">
          <a:xfrm>
            <a:off x="6248400" y="3810000"/>
            <a:ext cx="32004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9669" name="Text Box 5"/>
          <p:cNvSpPr txBox="1">
            <a:spLocks noChangeArrowheads="1"/>
          </p:cNvSpPr>
          <p:nvPr/>
        </p:nvSpPr>
        <p:spPr bwMode="auto">
          <a:xfrm>
            <a:off x="6553201" y="3810000"/>
            <a:ext cx="276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Stream-Block Translation</a:t>
            </a: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7239000" y="52578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1" name="Rectangle 7"/>
          <p:cNvSpPr>
            <a:spLocks noChangeArrowheads="1"/>
          </p:cNvSpPr>
          <p:nvPr/>
        </p:nvSpPr>
        <p:spPr bwMode="auto">
          <a:xfrm>
            <a:off x="7391400" y="54102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2" name="Rectangle 8"/>
          <p:cNvSpPr>
            <a:spLocks noChangeArrowheads="1"/>
          </p:cNvSpPr>
          <p:nvPr/>
        </p:nvSpPr>
        <p:spPr bwMode="auto">
          <a:xfrm>
            <a:off x="7543800" y="5562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3" name="Line 9"/>
          <p:cNvSpPr>
            <a:spLocks noChangeShapeType="1"/>
          </p:cNvSpPr>
          <p:nvPr/>
        </p:nvSpPr>
        <p:spPr bwMode="auto">
          <a:xfrm>
            <a:off x="2057400" y="5105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4" name="Line 10"/>
          <p:cNvSpPr>
            <a:spLocks noChangeShapeType="1"/>
          </p:cNvSpPr>
          <p:nvPr/>
        </p:nvSpPr>
        <p:spPr bwMode="auto">
          <a:xfrm>
            <a:off x="2133600" y="3200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5" name="Rectangle 11"/>
          <p:cNvSpPr>
            <a:spLocks noChangeArrowheads="1"/>
          </p:cNvSpPr>
          <p:nvPr/>
        </p:nvSpPr>
        <p:spPr bwMode="auto">
          <a:xfrm>
            <a:off x="60960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0</a:t>
            </a:r>
            <a:endParaRPr lang="en-US" altLang="en-US"/>
          </a:p>
        </p:txBody>
      </p:sp>
      <p:sp>
        <p:nvSpPr>
          <p:cNvPr id="1009676" name="Rectangle 12"/>
          <p:cNvSpPr>
            <a:spLocks noChangeArrowheads="1"/>
          </p:cNvSpPr>
          <p:nvPr/>
        </p:nvSpPr>
        <p:spPr bwMode="auto">
          <a:xfrm>
            <a:off x="64008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1</a:t>
            </a:r>
            <a:endParaRPr lang="en-US" altLang="en-US"/>
          </a:p>
        </p:txBody>
      </p:sp>
      <p:sp>
        <p:nvSpPr>
          <p:cNvPr id="1009677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2</a:t>
            </a:r>
            <a:endParaRPr lang="en-US" altLang="en-US"/>
          </a:p>
        </p:txBody>
      </p:sp>
      <p:sp>
        <p:nvSpPr>
          <p:cNvPr id="1009678" name="Rectangle 14"/>
          <p:cNvSpPr>
            <a:spLocks noChangeArrowheads="1"/>
          </p:cNvSpPr>
          <p:nvPr/>
        </p:nvSpPr>
        <p:spPr bwMode="auto">
          <a:xfrm>
            <a:off x="77724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endParaRPr lang="en-US" altLang="en-US"/>
          </a:p>
        </p:txBody>
      </p:sp>
      <p:sp>
        <p:nvSpPr>
          <p:cNvPr id="1009679" name="Text Box 15"/>
          <p:cNvSpPr txBox="1">
            <a:spLocks noChangeArrowheads="1"/>
          </p:cNvSpPr>
          <p:nvPr/>
        </p:nvSpPr>
        <p:spPr bwMode="auto">
          <a:xfrm>
            <a:off x="8153400" y="21336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...</a:t>
            </a:r>
          </a:p>
        </p:txBody>
      </p:sp>
      <p:sp>
        <p:nvSpPr>
          <p:cNvPr id="1009680" name="Text Box 16"/>
          <p:cNvSpPr txBox="1">
            <a:spLocks noChangeArrowheads="1"/>
          </p:cNvSpPr>
          <p:nvPr/>
        </p:nvSpPr>
        <p:spPr bwMode="auto">
          <a:xfrm>
            <a:off x="7162800" y="21336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...</a:t>
            </a:r>
          </a:p>
        </p:txBody>
      </p:sp>
      <p:sp>
        <p:nvSpPr>
          <p:cNvPr id="1009681" name="AutoShape 17"/>
          <p:cNvSpPr>
            <a:spLocks noChangeArrowheads="1"/>
          </p:cNvSpPr>
          <p:nvPr/>
        </p:nvSpPr>
        <p:spPr bwMode="auto">
          <a:xfrm>
            <a:off x="7772400" y="25908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8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32400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dirty="0">
                <a:latin typeface="Courier New" pitchFamily="49" charset="0"/>
              </a:rPr>
              <a:t>fid = open(“</a:t>
            </a:r>
            <a:r>
              <a:rPr lang="en-US" altLang="en-US" sz="1600" dirty="0" err="1">
                <a:latin typeface="Courier New" pitchFamily="49" charset="0"/>
              </a:rPr>
              <a:t>fileName</a:t>
            </a:r>
            <a:r>
              <a:rPr lang="en-US" altLang="en-US" sz="1600" dirty="0">
                <a:latin typeface="Courier New" pitchFamily="49" charset="0"/>
              </a:rPr>
              <a:t>”,…);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read(fid, </a:t>
            </a:r>
            <a:r>
              <a:rPr lang="en-US" altLang="en-US" sz="1600" dirty="0" err="1">
                <a:latin typeface="Courier New" pitchFamily="49" charset="0"/>
              </a:rPr>
              <a:t>buf</a:t>
            </a:r>
            <a:r>
              <a:rPr lang="en-US" altLang="en-US" sz="1600" dirty="0">
                <a:latin typeface="Courier New" pitchFamily="49" charset="0"/>
              </a:rPr>
              <a:t>, </a:t>
            </a:r>
            <a:r>
              <a:rPr lang="en-US" altLang="en-US" sz="1600" dirty="0" err="1">
                <a:latin typeface="Courier New" pitchFamily="49" charset="0"/>
              </a:rPr>
              <a:t>buflen</a:t>
            </a:r>
            <a:r>
              <a:rPr lang="en-US" altLang="en-US" sz="1600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close(fid);</a:t>
            </a:r>
          </a:p>
        </p:txBody>
      </p:sp>
      <p:sp>
        <p:nvSpPr>
          <p:cNvPr id="1009683" name="Text Box 19"/>
          <p:cNvSpPr txBox="1">
            <a:spLocks noChangeArrowheads="1"/>
          </p:cNvSpPr>
          <p:nvPr/>
        </p:nvSpPr>
        <p:spPr bwMode="auto">
          <a:xfrm>
            <a:off x="2286000" y="3505200"/>
            <a:ext cx="21399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Courier New" pitchFamily="49" charset="0"/>
              </a:rPr>
              <a:t>int open(…)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close(…)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read(…)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write(…)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seek(…) {…}</a:t>
            </a:r>
          </a:p>
        </p:txBody>
      </p:sp>
      <p:sp>
        <p:nvSpPr>
          <p:cNvPr id="1009684" name="Text Box 20"/>
          <p:cNvSpPr txBox="1">
            <a:spLocks noChangeArrowheads="1"/>
          </p:cNvSpPr>
          <p:nvPr/>
        </p:nvSpPr>
        <p:spPr bwMode="auto">
          <a:xfrm>
            <a:off x="2209801" y="5486400"/>
            <a:ext cx="41857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Storage device response to commands</a:t>
            </a:r>
          </a:p>
        </p:txBody>
      </p:sp>
    </p:spTree>
    <p:extLst>
      <p:ext uri="{BB962C8B-B14F-4D97-AF65-F5344CB8AC3E}">
        <p14:creationId xmlns:p14="http://schemas.microsoft.com/office/powerpoint/2010/main" val="1993103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696200" cy="1066800"/>
          </a:xfrm>
        </p:spPr>
        <p:txBody>
          <a:bodyPr/>
          <a:lstStyle/>
          <a:p>
            <a:r>
              <a:rPr lang="en-US" altLang="en-US" dirty="0"/>
              <a:t>Structured Files</a:t>
            </a:r>
          </a:p>
        </p:txBody>
      </p:sp>
      <p:sp>
        <p:nvSpPr>
          <p:cNvPr id="1010691" name="AutoShape 3"/>
          <p:cNvSpPr>
            <a:spLocks noChangeArrowheads="1"/>
          </p:cNvSpPr>
          <p:nvPr/>
        </p:nvSpPr>
        <p:spPr bwMode="auto">
          <a:xfrm>
            <a:off x="4419600" y="2514600"/>
            <a:ext cx="320040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grpSp>
        <p:nvGrpSpPr>
          <p:cNvPr id="1010692" name="Group 4"/>
          <p:cNvGrpSpPr>
            <a:grpSpLocks/>
          </p:cNvGrpSpPr>
          <p:nvPr/>
        </p:nvGrpSpPr>
        <p:grpSpPr bwMode="auto">
          <a:xfrm>
            <a:off x="5638800" y="2819400"/>
            <a:ext cx="762000" cy="609600"/>
            <a:chOff x="2016" y="2448"/>
            <a:chExt cx="480" cy="384"/>
          </a:xfrm>
        </p:grpSpPr>
        <p:sp>
          <p:nvSpPr>
            <p:cNvPr id="1010693" name="Rectangle 5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4" name="Rectangle 6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5" name="Rectangle 7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6" name="Rectangle 8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7" name="Rectangle 9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8" name="Rectangle 10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9" name="Rectangle 11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0" name="Rectangle 12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701" name="Group 13"/>
          <p:cNvGrpSpPr>
            <a:grpSpLocks/>
          </p:cNvGrpSpPr>
          <p:nvPr/>
        </p:nvGrpSpPr>
        <p:grpSpPr bwMode="auto">
          <a:xfrm>
            <a:off x="5486400" y="2895600"/>
            <a:ext cx="762000" cy="609600"/>
            <a:chOff x="2016" y="2448"/>
            <a:chExt cx="480" cy="384"/>
          </a:xfrm>
        </p:grpSpPr>
        <p:sp>
          <p:nvSpPr>
            <p:cNvPr id="1010702" name="Rectangle 14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3" name="Rectangle 15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4" name="Rectangle 16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5" name="Rectangle 17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6" name="Rectangle 18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7" name="Rectangle 19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8" name="Rectangle 20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9" name="Rectangle 21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710" name="Group 22"/>
          <p:cNvGrpSpPr>
            <a:grpSpLocks/>
          </p:cNvGrpSpPr>
          <p:nvPr/>
        </p:nvGrpSpPr>
        <p:grpSpPr bwMode="auto">
          <a:xfrm>
            <a:off x="5334000" y="2971800"/>
            <a:ext cx="762000" cy="609600"/>
            <a:chOff x="2016" y="2448"/>
            <a:chExt cx="480" cy="384"/>
          </a:xfrm>
        </p:grpSpPr>
        <p:sp>
          <p:nvSpPr>
            <p:cNvPr id="1010711" name="Rectangle 23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2" name="Rectangle 24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3" name="Rectangle 25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4" name="Rectangle 26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5" name="Rectangle 27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6" name="Rectangle 28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7" name="Rectangle 29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8" name="Rectangle 30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0719" name="Text Box 31"/>
          <p:cNvSpPr txBox="1">
            <a:spLocks noChangeArrowheads="1"/>
          </p:cNvSpPr>
          <p:nvPr/>
        </p:nvSpPr>
        <p:spPr bwMode="auto">
          <a:xfrm>
            <a:off x="6400800" y="2590800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Records</a:t>
            </a:r>
          </a:p>
        </p:txBody>
      </p:sp>
      <p:sp>
        <p:nvSpPr>
          <p:cNvPr id="1010720" name="AutoShape 32"/>
          <p:cNvSpPr>
            <a:spLocks noChangeArrowheads="1"/>
          </p:cNvSpPr>
          <p:nvPr/>
        </p:nvSpPr>
        <p:spPr bwMode="auto">
          <a:xfrm>
            <a:off x="4419600" y="4343400"/>
            <a:ext cx="32004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10721" name="Text Box 33"/>
          <p:cNvSpPr txBox="1">
            <a:spLocks noChangeArrowheads="1"/>
          </p:cNvSpPr>
          <p:nvPr/>
        </p:nvSpPr>
        <p:spPr bwMode="auto">
          <a:xfrm>
            <a:off x="4724401" y="4343400"/>
            <a:ext cx="276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Record-Block Translation</a:t>
            </a:r>
          </a:p>
        </p:txBody>
      </p:sp>
      <p:sp>
        <p:nvSpPr>
          <p:cNvPr id="1010722" name="Rectangle 34"/>
          <p:cNvSpPr>
            <a:spLocks noChangeArrowheads="1"/>
          </p:cNvSpPr>
          <p:nvPr/>
        </p:nvSpPr>
        <p:spPr bwMode="auto">
          <a:xfrm>
            <a:off x="5410200" y="5181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3" name="Rectangle 35"/>
          <p:cNvSpPr>
            <a:spLocks noChangeArrowheads="1"/>
          </p:cNvSpPr>
          <p:nvPr/>
        </p:nvSpPr>
        <p:spPr bwMode="auto">
          <a:xfrm>
            <a:off x="5562600" y="53340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4" name="Rectangle 36"/>
          <p:cNvSpPr>
            <a:spLocks noChangeArrowheads="1"/>
          </p:cNvSpPr>
          <p:nvPr/>
        </p:nvSpPr>
        <p:spPr bwMode="auto">
          <a:xfrm>
            <a:off x="5715000" y="54864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5" name="Line 37"/>
          <p:cNvSpPr>
            <a:spLocks noChangeShapeType="1"/>
          </p:cNvSpPr>
          <p:nvPr/>
        </p:nvSpPr>
        <p:spPr bwMode="auto">
          <a:xfrm>
            <a:off x="3200400" y="5029200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6" name="Line 38"/>
          <p:cNvSpPr>
            <a:spLocks noChangeShapeType="1"/>
          </p:cNvSpPr>
          <p:nvPr/>
        </p:nvSpPr>
        <p:spPr bwMode="auto">
          <a:xfrm>
            <a:off x="3200400" y="3962400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11277600" cy="13335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</a:rPr>
              <a:t>Exercise </a:t>
            </a:r>
            <a:r>
              <a:rPr lang="en-US" altLang="en-US" sz="3600" dirty="0" smtClean="0">
                <a:solidFill>
                  <a:srgbClr val="FF0000"/>
                </a:solidFill>
              </a:rPr>
              <a:t>3 </a:t>
            </a:r>
            <a:r>
              <a:rPr lang="en-US" altLang="en-US" sz="3600" dirty="0">
                <a:solidFill>
                  <a:srgbClr val="FF0000"/>
                </a:solidFill>
              </a:rPr>
              <a:t>(</a:t>
            </a:r>
            <a:r>
              <a:rPr lang="en-US" altLang="en-US" sz="3600" dirty="0" err="1">
                <a:solidFill>
                  <a:srgbClr val="FF0000"/>
                </a:solidFill>
              </a:rPr>
              <a:t>Plickers</a:t>
            </a:r>
            <a:r>
              <a:rPr lang="en-US" altLang="en-US" sz="3600" dirty="0">
                <a:solidFill>
                  <a:srgbClr val="FF0000"/>
                </a:solidFill>
              </a:rPr>
              <a:t>). </a:t>
            </a:r>
            <a:r>
              <a:rPr lang="en-US" altLang="en-US" sz="3600" dirty="0"/>
              <a:t>Which one of the following </a:t>
            </a:r>
            <a:r>
              <a:rPr lang="en-US" altLang="en-US" sz="3600" dirty="0" smtClean="0"/>
              <a:t>record-oriented sequential files interface </a:t>
            </a:r>
            <a:r>
              <a:rPr lang="en-US" altLang="en-US" sz="3600" dirty="0"/>
              <a:t>is ill-designed? </a:t>
            </a:r>
            <a:endParaRPr lang="en-US" alt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5638800" y="20574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6" name="Rectangle 4"/>
          <p:cNvSpPr>
            <a:spLocks noChangeArrowheads="1"/>
          </p:cNvSpPr>
          <p:nvPr/>
        </p:nvSpPr>
        <p:spPr bwMode="auto">
          <a:xfrm>
            <a:off x="6019800" y="20574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7" name="Rectangle 5"/>
          <p:cNvSpPr>
            <a:spLocks noChangeArrowheads="1"/>
          </p:cNvSpPr>
          <p:nvPr/>
        </p:nvSpPr>
        <p:spPr bwMode="auto">
          <a:xfrm>
            <a:off x="5638800" y="2207141"/>
            <a:ext cx="6096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8" name="Rectangle 6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9" name="Rectangle 7"/>
          <p:cNvSpPr>
            <a:spLocks noChangeArrowheads="1"/>
          </p:cNvSpPr>
          <p:nvPr/>
        </p:nvSpPr>
        <p:spPr bwMode="auto">
          <a:xfrm>
            <a:off x="5638800" y="2362200"/>
            <a:ext cx="2286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0" name="Rectangle 8"/>
          <p:cNvSpPr>
            <a:spLocks noChangeArrowheads="1"/>
          </p:cNvSpPr>
          <p:nvPr/>
        </p:nvSpPr>
        <p:spPr bwMode="auto">
          <a:xfrm>
            <a:off x="5867400" y="2362200"/>
            <a:ext cx="5334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5638800" y="25146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2" name="Rectangle 10"/>
          <p:cNvSpPr>
            <a:spLocks noChangeArrowheads="1"/>
          </p:cNvSpPr>
          <p:nvPr/>
        </p:nvSpPr>
        <p:spPr bwMode="auto">
          <a:xfrm>
            <a:off x="6019800" y="25146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3" name="Text Box 11"/>
          <p:cNvSpPr txBox="1">
            <a:spLocks noChangeArrowheads="1"/>
          </p:cNvSpPr>
          <p:nvPr/>
        </p:nvSpPr>
        <p:spPr bwMode="auto">
          <a:xfrm>
            <a:off x="6689726" y="2174875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Logical Record</a:t>
            </a:r>
          </a:p>
        </p:txBody>
      </p:sp>
      <p:sp>
        <p:nvSpPr>
          <p:cNvPr id="1011724" name="Text Box 12"/>
          <p:cNvSpPr txBox="1">
            <a:spLocks noChangeArrowheads="1"/>
          </p:cNvSpPr>
          <p:nvPr/>
        </p:nvSpPr>
        <p:spPr bwMode="auto">
          <a:xfrm>
            <a:off x="1752600" y="2815739"/>
            <a:ext cx="95249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(A) </a:t>
            </a:r>
            <a:r>
              <a:rPr lang="en-US" altLang="en-US" sz="3200" dirty="0" err="1" smtClean="0">
                <a:latin typeface="Courier New" pitchFamily="49" charset="0"/>
              </a:rPr>
              <a:t>fileID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r>
              <a:rPr lang="en-US" altLang="en-US" sz="3200" dirty="0">
                <a:latin typeface="Courier New" pitchFamily="49" charset="0"/>
              </a:rPr>
              <a:t>= open(</a:t>
            </a:r>
            <a:r>
              <a:rPr lang="en-US" altLang="en-US" sz="3200" dirty="0" err="1">
                <a:latin typeface="Courier New" pitchFamily="49" charset="0"/>
              </a:rPr>
              <a:t>fileName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(B) </a:t>
            </a:r>
            <a:r>
              <a:rPr lang="en-US" altLang="en-US" sz="3200" dirty="0" err="1" smtClean="0">
                <a:latin typeface="Courier New" pitchFamily="49" charset="0"/>
              </a:rPr>
              <a:t>getRecord</a:t>
            </a:r>
            <a:r>
              <a:rPr lang="en-US" altLang="en-US" sz="3200" dirty="0" smtClean="0">
                <a:latin typeface="Courier New" pitchFamily="49" charset="0"/>
              </a:rPr>
              <a:t>(</a:t>
            </a:r>
            <a:r>
              <a:rPr lang="en-US" altLang="en-US" sz="3200" dirty="0" err="1" smtClean="0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</a:t>
            </a:r>
            <a:r>
              <a:rPr lang="en-US" altLang="en-US" sz="3200" dirty="0" smtClean="0">
                <a:latin typeface="Courier New" pitchFamily="49" charset="0"/>
              </a:rPr>
              <a:t>record, length)</a:t>
            </a:r>
            <a:endParaRPr lang="en-US" altLang="en-US" sz="3200" dirty="0">
              <a:latin typeface="Courier New" pitchFamily="49" charset="0"/>
            </a:endParaRPr>
          </a:p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(C) </a:t>
            </a:r>
            <a:r>
              <a:rPr lang="en-US" altLang="en-US" sz="3200" dirty="0" err="1" smtClean="0">
                <a:latin typeface="Courier New" pitchFamily="49" charset="0"/>
              </a:rPr>
              <a:t>putRecord</a:t>
            </a:r>
            <a:r>
              <a:rPr lang="en-US" altLang="en-US" sz="3200" dirty="0" smtClean="0">
                <a:latin typeface="Courier New" pitchFamily="49" charset="0"/>
              </a:rPr>
              <a:t>(</a:t>
            </a:r>
            <a:r>
              <a:rPr lang="en-US" altLang="en-US" sz="3200" dirty="0" err="1" smtClean="0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record)</a:t>
            </a:r>
          </a:p>
          <a:p>
            <a:pPr eaLnBrk="0" hangingPunct="0"/>
            <a:r>
              <a:rPr lang="en-US" altLang="en-US" sz="3200" dirty="0" smtClean="0">
                <a:latin typeface="Courier New" pitchFamily="49" charset="0"/>
              </a:rPr>
              <a:t>(D) seek(</a:t>
            </a:r>
            <a:r>
              <a:rPr lang="en-US" altLang="en-US" sz="3200" dirty="0" err="1" smtClean="0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position</a:t>
            </a:r>
            <a:r>
              <a:rPr lang="en-US" altLang="en-US" sz="3200" dirty="0" smtClean="0">
                <a:latin typeface="Courier New" pitchFamily="49" charset="0"/>
              </a:rPr>
              <a:t>)</a:t>
            </a:r>
          </a:p>
          <a:p>
            <a:pPr eaLnBrk="0" hangingPunct="0"/>
            <a:endParaRPr lang="en-US" altLang="en-US" sz="3200" dirty="0">
              <a:latin typeface="Courier New" pitchFamily="49" charset="0"/>
            </a:endParaRP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close(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)</a:t>
            </a:r>
            <a:endParaRPr lang="en-US" altLang="en-US" sz="3200" dirty="0"/>
          </a:p>
          <a:p>
            <a:pPr eaLnBrk="0" hangingPunc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8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8406</TotalTime>
  <Words>1852</Words>
  <Application>Microsoft Macintosh PowerPoint</Application>
  <PresentationFormat>Widescreen</PresentationFormat>
  <Paragraphs>423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Calibri</vt:lpstr>
      <vt:lpstr>Courier New</vt:lpstr>
      <vt:lpstr>FrankRuehl</vt:lpstr>
      <vt:lpstr>Helvetica</vt:lpstr>
      <vt:lpstr>ＭＳ Ｐゴシック</vt:lpstr>
      <vt:lpstr>SimSun</vt:lpstr>
      <vt:lpstr>Symbol</vt:lpstr>
      <vt:lpstr>Times New Roman</vt:lpstr>
      <vt:lpstr>Wingdings</vt:lpstr>
      <vt:lpstr>Arial</vt:lpstr>
      <vt:lpstr>5_Office Theme</vt:lpstr>
      <vt:lpstr>PowerPoint Presentation</vt:lpstr>
      <vt:lpstr>The External View of the File Manager</vt:lpstr>
      <vt:lpstr>Exercise 1 (Plickers). File Management</vt:lpstr>
      <vt:lpstr>Structure Terms</vt:lpstr>
      <vt:lpstr>Information Structure</vt:lpstr>
      <vt:lpstr>Exercise 2 (Plickers). Which one of the following byte stream file interface is ill-designed?  e.g., backingstore in project 5</vt:lpstr>
      <vt:lpstr>Low Level Files</vt:lpstr>
      <vt:lpstr>Structured Files</vt:lpstr>
      <vt:lpstr>Exercise 3 (Plickers). Which one of the following record-oriented sequential files interface is ill-designed? </vt:lpstr>
      <vt:lpstr>File Operations</vt:lpstr>
      <vt:lpstr>Exercise 4 (Plickers): Secondary storage device contains the following items except?</vt:lpstr>
      <vt:lpstr>Implementing Low Level Files</vt:lpstr>
      <vt:lpstr>File Descriptors</vt:lpstr>
      <vt:lpstr>In-Memory File System Structures</vt:lpstr>
      <vt:lpstr>An open() Operation</vt:lpstr>
      <vt:lpstr>File Manager Data Structures</vt:lpstr>
      <vt:lpstr>Summary</vt:lpstr>
      <vt:lpstr>PowerPoint Presentation</vt:lpstr>
      <vt:lpstr>Virtual File Systems</vt:lpstr>
      <vt:lpstr>Schematic View of a Virtual File System</vt:lpstr>
      <vt:lpstr>Directory Structure</vt:lpstr>
      <vt:lpstr>Exercise 5 (Plickers): Single-Level Directory</vt:lpstr>
      <vt:lpstr>Two-Level Directory</vt:lpstr>
      <vt:lpstr>Tree-Structured Directories</vt:lpstr>
      <vt:lpstr>Block Management</vt:lpstr>
      <vt:lpstr>Contiguous Allocation</vt:lpstr>
      <vt:lpstr>Exercise 6 (Plickers): Which statement about linked lists is incorrect?</vt:lpstr>
      <vt:lpstr>Indexed Allocation</vt:lpstr>
      <vt:lpstr>PowerPoint Presentation</vt:lpstr>
      <vt:lpstr>Unallocated Blocks</vt:lpstr>
      <vt:lpstr>Summary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572</cp:revision>
  <dcterms:created xsi:type="dcterms:W3CDTF">2006-08-16T00:00:00Z</dcterms:created>
  <dcterms:modified xsi:type="dcterms:W3CDTF">2016-12-02T16:51:23Z</dcterms:modified>
</cp:coreProperties>
</file>