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49" r:id="rId1"/>
  </p:sldMasterIdLst>
  <p:notesMasterIdLst>
    <p:notesMasterId r:id="rId24"/>
  </p:notesMasterIdLst>
  <p:handoutMasterIdLst>
    <p:handoutMasterId r:id="rId25"/>
  </p:handoutMasterIdLst>
  <p:sldIdLst>
    <p:sldId id="256" r:id="rId2"/>
    <p:sldId id="261" r:id="rId3"/>
    <p:sldId id="291" r:id="rId4"/>
    <p:sldId id="286" r:id="rId5"/>
    <p:sldId id="258" r:id="rId6"/>
    <p:sldId id="292" r:id="rId7"/>
    <p:sldId id="287" r:id="rId8"/>
    <p:sldId id="289" r:id="rId9"/>
    <p:sldId id="262" r:id="rId10"/>
    <p:sldId id="301" r:id="rId11"/>
    <p:sldId id="288" r:id="rId12"/>
    <p:sldId id="266" r:id="rId13"/>
    <p:sldId id="268" r:id="rId14"/>
    <p:sldId id="290" r:id="rId15"/>
    <p:sldId id="293" r:id="rId16"/>
    <p:sldId id="294" r:id="rId17"/>
    <p:sldId id="295" r:id="rId18"/>
    <p:sldId id="296" r:id="rId19"/>
    <p:sldId id="297" r:id="rId20"/>
    <p:sldId id="298" r:id="rId21"/>
    <p:sldId id="299" r:id="rId22"/>
    <p:sldId id="300" r:id="rId23"/>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99"/>
    <a:srgbClr val="FF6600"/>
    <a:srgbClr val="777777"/>
    <a:srgbClr val="4D4D4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89" autoAdjust="0"/>
    <p:restoredTop sz="90929"/>
  </p:normalViewPr>
  <p:slideViewPr>
    <p:cSldViewPr snapToGrid="0">
      <p:cViewPr varScale="1">
        <p:scale>
          <a:sx n="51" d="100"/>
          <a:sy n="51" d="100"/>
        </p:scale>
        <p:origin x="-85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05138" cy="452438"/>
          </a:xfrm>
          <a:prstGeom prst="rect">
            <a:avLst/>
          </a:prstGeom>
          <a:noFill/>
          <a:ln w="9525">
            <a:noFill/>
            <a:miter lim="800000"/>
            <a:headEnd/>
            <a:tailEnd/>
          </a:ln>
          <a:effectLst/>
        </p:spPr>
        <p:txBody>
          <a:bodyPr vert="horz" wrap="square" lIns="91723" tIns="45862" rIns="91723" bIns="45862" numCol="1" anchor="t" anchorCtr="0" compatLnSpc="1">
            <a:prstTxWarp prst="textNoShape">
              <a:avLst/>
            </a:prstTxWarp>
          </a:bodyPr>
          <a:lstStyle>
            <a:lvl1pPr>
              <a:defRPr sz="1200"/>
            </a:lvl1pPr>
          </a:lstStyle>
          <a:p>
            <a:endParaRPr lang="en-US"/>
          </a:p>
        </p:txBody>
      </p:sp>
      <p:sp>
        <p:nvSpPr>
          <p:cNvPr id="25603" name="Rectangle 3"/>
          <p:cNvSpPr>
            <a:spLocks noGrp="1" noChangeArrowheads="1"/>
          </p:cNvSpPr>
          <p:nvPr>
            <p:ph type="dt" sz="quarter" idx="1"/>
          </p:nvPr>
        </p:nvSpPr>
        <p:spPr bwMode="auto">
          <a:xfrm>
            <a:off x="4005263" y="0"/>
            <a:ext cx="3005137" cy="452438"/>
          </a:xfrm>
          <a:prstGeom prst="rect">
            <a:avLst/>
          </a:prstGeom>
          <a:noFill/>
          <a:ln w="9525">
            <a:noFill/>
            <a:miter lim="800000"/>
            <a:headEnd/>
            <a:tailEnd/>
          </a:ln>
          <a:effectLst/>
        </p:spPr>
        <p:txBody>
          <a:bodyPr vert="horz" wrap="square" lIns="91723" tIns="45862" rIns="91723" bIns="45862" numCol="1" anchor="t" anchorCtr="0" compatLnSpc="1">
            <a:prstTxWarp prst="textNoShape">
              <a:avLst/>
            </a:prstTxWarp>
          </a:bodyPr>
          <a:lstStyle>
            <a:lvl1pPr algn="r">
              <a:defRPr sz="1200"/>
            </a:lvl1pPr>
          </a:lstStyle>
          <a:p>
            <a:endParaRPr lang="en-US"/>
          </a:p>
        </p:txBody>
      </p:sp>
      <p:sp>
        <p:nvSpPr>
          <p:cNvPr id="25604" name="Rectangle 4"/>
          <p:cNvSpPr>
            <a:spLocks noGrp="1" noChangeArrowheads="1"/>
          </p:cNvSpPr>
          <p:nvPr>
            <p:ph type="ftr" sz="quarter" idx="2"/>
          </p:nvPr>
        </p:nvSpPr>
        <p:spPr bwMode="auto">
          <a:xfrm>
            <a:off x="0" y="8820150"/>
            <a:ext cx="3005138" cy="452438"/>
          </a:xfrm>
          <a:prstGeom prst="rect">
            <a:avLst/>
          </a:prstGeom>
          <a:noFill/>
          <a:ln w="9525">
            <a:noFill/>
            <a:miter lim="800000"/>
            <a:headEnd/>
            <a:tailEnd/>
          </a:ln>
          <a:effectLst/>
        </p:spPr>
        <p:txBody>
          <a:bodyPr vert="horz" wrap="square" lIns="91723" tIns="45862" rIns="91723" bIns="45862" numCol="1" anchor="b" anchorCtr="0" compatLnSpc="1">
            <a:prstTxWarp prst="textNoShape">
              <a:avLst/>
            </a:prstTxWarp>
          </a:bodyPr>
          <a:lstStyle>
            <a:lvl1pPr>
              <a:defRPr sz="1200"/>
            </a:lvl1pPr>
          </a:lstStyle>
          <a:p>
            <a:endParaRPr lang="en-US"/>
          </a:p>
        </p:txBody>
      </p:sp>
      <p:sp>
        <p:nvSpPr>
          <p:cNvPr id="25605" name="Rectangle 5"/>
          <p:cNvSpPr>
            <a:spLocks noGrp="1" noChangeArrowheads="1"/>
          </p:cNvSpPr>
          <p:nvPr>
            <p:ph type="sldNum" sz="quarter" idx="3"/>
          </p:nvPr>
        </p:nvSpPr>
        <p:spPr bwMode="auto">
          <a:xfrm>
            <a:off x="4005263" y="8820150"/>
            <a:ext cx="3005137" cy="452438"/>
          </a:xfrm>
          <a:prstGeom prst="rect">
            <a:avLst/>
          </a:prstGeom>
          <a:noFill/>
          <a:ln w="9525">
            <a:noFill/>
            <a:miter lim="800000"/>
            <a:headEnd/>
            <a:tailEnd/>
          </a:ln>
          <a:effectLst/>
        </p:spPr>
        <p:txBody>
          <a:bodyPr vert="horz" wrap="square" lIns="91723" tIns="45862" rIns="91723" bIns="45862" numCol="1" anchor="b" anchorCtr="0" compatLnSpc="1">
            <a:prstTxWarp prst="textNoShape">
              <a:avLst/>
            </a:prstTxWarp>
          </a:bodyPr>
          <a:lstStyle>
            <a:lvl1pPr algn="r">
              <a:defRPr sz="1200"/>
            </a:lvl1pPr>
          </a:lstStyle>
          <a:p>
            <a:fld id="{99E4EC0A-C63D-4E07-84AC-EDA21DFF2EFB}"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24579"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lIns="91723" tIns="45862" rIns="91723" bIns="45862"/>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95A8357-CB7B-4009-BBCC-7DC374FA992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31A929C-8BE1-42C5-8310-8AC838D61D6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C4A579A-EC50-413E-B98F-6BDC67D563F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1F1A97D-44D2-49D3-B740-2F3F0B71BAE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55E002-8C1D-4469-9962-2DC15930FCF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2F51147-609E-4E13-8822-566FAD4F4A6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635C918E-C2AC-490B-8AE8-E5D5A964A9E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AC809347-3472-4584-8181-D2484EDA6FC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FE53699-36C4-40C1-95C4-D70F580B798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22CC58-BC5F-4D8C-A0DE-12B4325C4B1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AC42AEA-8F74-49C4-8BD4-6C2B2CC9458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55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2355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23558" name="Rectangle 6"/>
          <p:cNvSpPr>
            <a:spLocks noGrp="1" noChangeArrowheads="1"/>
          </p:cNvSpPr>
          <p:nvPr>
            <p:ph type="sldNum" sz="quarter" idx="4"/>
          </p:nvPr>
        </p:nvSpPr>
        <p:spPr bwMode="auto">
          <a:xfrm>
            <a:off x="6705600" y="6172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08BC70E-BC35-43A9-821D-0FAF1D7EBD48}" type="slidenum">
              <a:rPr lang="en-US"/>
              <a:pPr/>
              <a:t>‹#›</a:t>
            </a:fld>
            <a:endParaRPr lang="en-US"/>
          </a:p>
        </p:txBody>
      </p:sp>
      <p:sp>
        <p:nvSpPr>
          <p:cNvPr id="23559" name="Rectangle 7"/>
          <p:cNvSpPr>
            <a:spLocks noChangeArrowheads="1"/>
          </p:cNvSpPr>
          <p:nvPr/>
        </p:nvSpPr>
        <p:spPr bwMode="auto">
          <a:xfrm>
            <a:off x="0" y="6477000"/>
            <a:ext cx="9144000" cy="381000"/>
          </a:xfrm>
          <a:prstGeom prst="rect">
            <a:avLst/>
          </a:prstGeom>
          <a:solidFill>
            <a:srgbClr val="003399"/>
          </a:solidFill>
          <a:ln w="9525">
            <a:solidFill>
              <a:schemeClr val="tx1"/>
            </a:solidFill>
            <a:miter lim="800000"/>
            <a:headEnd/>
            <a:tailEnd/>
          </a:ln>
          <a:effectLst/>
        </p:spPr>
        <p:txBody>
          <a:bodyPr wrap="none" anchor="ctr"/>
          <a:lstStyle/>
          <a:p>
            <a:pPr algn="r"/>
            <a:endParaRPr lang="en-US" sz="1000" b="1">
              <a:solidFill>
                <a:schemeClr val="bg1"/>
              </a:solidFill>
              <a:latin typeface="Verdana" pitchFamily="34" charset="0"/>
            </a:endParaRPr>
          </a:p>
          <a:p>
            <a:pPr algn="r"/>
            <a:r>
              <a:rPr lang="en-US" sz="1000" b="1">
                <a:solidFill>
                  <a:schemeClr val="bg1"/>
                </a:solidFill>
                <a:latin typeface="Verdana" pitchFamily="34" charset="0"/>
              </a:rPr>
              <a:t>COMP 6710 Course Notes	Slide 1-</a:t>
            </a:r>
            <a:fld id="{71D0B2C6-F574-4A1C-9854-8D5186E6DEA3}" type="slidenum">
              <a:rPr lang="en-US" sz="1000" b="1">
                <a:solidFill>
                  <a:schemeClr val="bg1"/>
                </a:solidFill>
                <a:latin typeface="Verdana" pitchFamily="34" charset="0"/>
              </a:rPr>
              <a:pPr algn="r"/>
              <a:t>‹#›</a:t>
            </a:fld>
            <a:endParaRPr lang="en-US">
              <a:solidFill>
                <a:schemeClr val="bg1"/>
              </a:solidFill>
            </a:endParaRPr>
          </a:p>
        </p:txBody>
      </p:sp>
      <p:pic>
        <p:nvPicPr>
          <p:cNvPr id="1032" name="Picture 8" descr="C:\hendrix\COMP2210\web\draft\images\cse_logo_blue.gif"/>
          <p:cNvPicPr>
            <a:picLocks noChangeAspect="1" noChangeArrowheads="1"/>
          </p:cNvPicPr>
          <p:nvPr/>
        </p:nvPicPr>
        <p:blipFill>
          <a:blip r:embed="rId13" cstate="print"/>
          <a:srcRect/>
          <a:stretch>
            <a:fillRect/>
          </a:stretch>
        </p:blipFill>
        <p:spPr bwMode="auto">
          <a:xfrm>
            <a:off x="152400" y="6500813"/>
            <a:ext cx="428625" cy="352425"/>
          </a:xfrm>
          <a:prstGeom prst="rect">
            <a:avLst/>
          </a:prstGeom>
          <a:noFill/>
          <a:ln w="9525">
            <a:noFill/>
            <a:miter lim="800000"/>
            <a:headEnd/>
            <a:tailEnd/>
          </a:ln>
        </p:spPr>
      </p:pic>
      <p:sp>
        <p:nvSpPr>
          <p:cNvPr id="23561" name="Text Box 9"/>
          <p:cNvSpPr txBox="1">
            <a:spLocks noChangeArrowheads="1"/>
          </p:cNvSpPr>
          <p:nvPr/>
        </p:nvSpPr>
        <p:spPr bwMode="auto">
          <a:xfrm>
            <a:off x="609600" y="6488113"/>
            <a:ext cx="3043238" cy="365125"/>
          </a:xfrm>
          <a:prstGeom prst="rect">
            <a:avLst/>
          </a:prstGeom>
          <a:noFill/>
          <a:ln w="9525">
            <a:noFill/>
            <a:miter lim="800000"/>
            <a:headEnd/>
            <a:tailEnd/>
          </a:ln>
          <a:effectLst/>
        </p:spPr>
        <p:txBody>
          <a:bodyPr wrap="none">
            <a:spAutoFit/>
          </a:bodyPr>
          <a:lstStyle/>
          <a:p>
            <a:pPr>
              <a:defRPr/>
            </a:pPr>
            <a:r>
              <a:rPr lang="en-US" sz="900" b="1">
                <a:solidFill>
                  <a:schemeClr val="bg1"/>
                </a:solidFill>
                <a:latin typeface="Verdana" pitchFamily="34" charset="0"/>
              </a:rPr>
              <a:t>Auburn University</a:t>
            </a:r>
          </a:p>
          <a:p>
            <a:pPr>
              <a:defRPr/>
            </a:pPr>
            <a:r>
              <a:rPr lang="en-US" sz="900" b="1">
                <a:solidFill>
                  <a:schemeClr val="bg1"/>
                </a:solidFill>
                <a:latin typeface="Verdana" pitchFamily="34" charset="0"/>
              </a:rPr>
              <a:t>Computer Science and Software Engineering</a:t>
            </a:r>
          </a:p>
        </p:txBody>
      </p:sp>
      <p:sp>
        <p:nvSpPr>
          <p:cNvPr id="23562" name="Rectangle 10"/>
          <p:cNvSpPr>
            <a:spLocks noChangeArrowheads="1"/>
          </p:cNvSpPr>
          <p:nvPr/>
        </p:nvSpPr>
        <p:spPr bwMode="auto">
          <a:xfrm>
            <a:off x="0" y="0"/>
            <a:ext cx="9144000" cy="152400"/>
          </a:xfrm>
          <a:prstGeom prst="rect">
            <a:avLst/>
          </a:prstGeom>
          <a:solidFill>
            <a:srgbClr val="003399"/>
          </a:solidFill>
          <a:ln w="9525">
            <a:solidFill>
              <a:schemeClr val="tx1"/>
            </a:solid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Verdana" pitchFamily="34" charset="0"/>
        </a:defRPr>
      </a:lvl2pPr>
      <a:lvl3pPr algn="ctr" rtl="0" eaLnBrk="0" fontAlgn="base" hangingPunct="0">
        <a:spcBef>
          <a:spcPct val="0"/>
        </a:spcBef>
        <a:spcAft>
          <a:spcPct val="0"/>
        </a:spcAft>
        <a:defRPr sz="3600" b="1">
          <a:solidFill>
            <a:schemeClr val="tx2"/>
          </a:solidFill>
          <a:latin typeface="Verdana" pitchFamily="34" charset="0"/>
        </a:defRPr>
      </a:lvl3pPr>
      <a:lvl4pPr algn="ctr" rtl="0" eaLnBrk="0" fontAlgn="base" hangingPunct="0">
        <a:spcBef>
          <a:spcPct val="0"/>
        </a:spcBef>
        <a:spcAft>
          <a:spcPct val="0"/>
        </a:spcAft>
        <a:defRPr sz="3600" b="1">
          <a:solidFill>
            <a:schemeClr val="tx2"/>
          </a:solidFill>
          <a:latin typeface="Verdana" pitchFamily="34" charset="0"/>
        </a:defRPr>
      </a:lvl4pPr>
      <a:lvl5pPr algn="ctr" rtl="0" eaLnBrk="0" fontAlgn="base" hangingPunct="0">
        <a:spcBef>
          <a:spcPct val="0"/>
        </a:spcBef>
        <a:spcAft>
          <a:spcPct val="0"/>
        </a:spcAft>
        <a:defRPr sz="3600" b="1">
          <a:solidFill>
            <a:schemeClr val="tx2"/>
          </a:solidFill>
          <a:latin typeface="Verdana" pitchFamily="34" charset="0"/>
        </a:defRPr>
      </a:lvl5pPr>
      <a:lvl6pPr marL="457200" algn="ctr" rtl="0" eaLnBrk="0" fontAlgn="base" hangingPunct="0">
        <a:spcBef>
          <a:spcPct val="0"/>
        </a:spcBef>
        <a:spcAft>
          <a:spcPct val="0"/>
        </a:spcAft>
        <a:defRPr sz="3600" b="1">
          <a:solidFill>
            <a:schemeClr val="tx2"/>
          </a:solidFill>
          <a:latin typeface="Verdana" pitchFamily="34" charset="0"/>
        </a:defRPr>
      </a:lvl6pPr>
      <a:lvl7pPr marL="914400" algn="ctr" rtl="0" eaLnBrk="0" fontAlgn="base" hangingPunct="0">
        <a:spcBef>
          <a:spcPct val="0"/>
        </a:spcBef>
        <a:spcAft>
          <a:spcPct val="0"/>
        </a:spcAft>
        <a:defRPr sz="3600" b="1">
          <a:solidFill>
            <a:schemeClr val="tx2"/>
          </a:solidFill>
          <a:latin typeface="Verdana" pitchFamily="34" charset="0"/>
        </a:defRPr>
      </a:lvl7pPr>
      <a:lvl8pPr marL="1371600" algn="ctr" rtl="0" eaLnBrk="0" fontAlgn="base" hangingPunct="0">
        <a:spcBef>
          <a:spcPct val="0"/>
        </a:spcBef>
        <a:spcAft>
          <a:spcPct val="0"/>
        </a:spcAft>
        <a:defRPr sz="3600" b="1">
          <a:solidFill>
            <a:schemeClr val="tx2"/>
          </a:solidFill>
          <a:latin typeface="Verdana" pitchFamily="34" charset="0"/>
        </a:defRPr>
      </a:lvl8pPr>
      <a:lvl9pPr marL="1828800" algn="ctr" rtl="0" eaLnBrk="0" fontAlgn="base" hangingPunct="0">
        <a:spcBef>
          <a:spcPct val="0"/>
        </a:spcBef>
        <a:spcAft>
          <a:spcPct val="0"/>
        </a:spcAft>
        <a:defRPr sz="3600" b="1">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74688" y="1803400"/>
            <a:ext cx="7772400" cy="1143000"/>
          </a:xfrm>
          <a:noFill/>
        </p:spPr>
        <p:txBody>
          <a:bodyPr lIns="92075" tIns="46038" rIns="92075" bIns="46038"/>
          <a:lstStyle/>
          <a:p>
            <a:r>
              <a:rPr lang="en-US" sz="2400" b="0" smtClean="0">
                <a:latin typeface="Arial Black" pitchFamily="34" charset="0"/>
              </a:rPr>
              <a:t>Course Notes Set 1:</a:t>
            </a:r>
            <a:r>
              <a:rPr lang="en-US" b="0" smtClean="0">
                <a:latin typeface="Arial Black" pitchFamily="34" charset="0"/>
              </a:rPr>
              <a:t/>
            </a:r>
            <a:br>
              <a:rPr lang="en-US" b="0" smtClean="0">
                <a:latin typeface="Arial Black" pitchFamily="34" charset="0"/>
              </a:rPr>
            </a:br>
            <a:r>
              <a:rPr lang="en-US" b="0" smtClean="0">
                <a:latin typeface="Arial Black" pitchFamily="34" charset="0"/>
              </a:rPr>
              <a:t>Introduction to</a:t>
            </a:r>
            <a:br>
              <a:rPr lang="en-US" b="0" smtClean="0">
                <a:latin typeface="Arial Black" pitchFamily="34" charset="0"/>
              </a:rPr>
            </a:br>
            <a:r>
              <a:rPr lang="en-US" b="0" smtClean="0">
                <a:latin typeface="Arial Black" pitchFamily="34" charset="0"/>
              </a:rPr>
              <a:t>Software Engineering</a:t>
            </a:r>
          </a:p>
        </p:txBody>
      </p:sp>
      <p:sp>
        <p:nvSpPr>
          <p:cNvPr id="2051" name="Rectangle 5"/>
          <p:cNvSpPr>
            <a:spLocks noGrp="1" noChangeArrowheads="1"/>
          </p:cNvSpPr>
          <p:nvPr>
            <p:ph type="subTitle" idx="1"/>
          </p:nvPr>
        </p:nvSpPr>
        <p:spPr>
          <a:xfrm>
            <a:off x="0" y="3886200"/>
            <a:ext cx="9144000" cy="1752600"/>
          </a:xfrm>
          <a:noFill/>
        </p:spPr>
        <p:txBody>
          <a:bodyPr lIns="92075" tIns="46038" rIns="92075" bIns="46038"/>
          <a:lstStyle/>
          <a:p>
            <a:endParaRPr lang="en-US" sz="2800" smtClean="0"/>
          </a:p>
          <a:p>
            <a:r>
              <a:rPr lang="en-US" sz="2800" smtClean="0"/>
              <a:t>Computer Science and Software Engineering</a:t>
            </a:r>
          </a:p>
          <a:p>
            <a:r>
              <a:rPr lang="en-US" sz="2800" smtClean="0"/>
              <a:t>Auburn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342900" y="615950"/>
            <a:ext cx="8599488" cy="5534025"/>
          </a:xfrm>
        </p:spPr>
        <p:txBody>
          <a:bodyPr/>
          <a:lstStyle/>
          <a:p>
            <a:pPr>
              <a:lnSpc>
                <a:spcPct val="90000"/>
              </a:lnSpc>
              <a:buFontTx/>
              <a:buNone/>
            </a:pPr>
            <a:r>
              <a:rPr lang="en-US" sz="2800" smtClean="0"/>
              <a:t> </a:t>
            </a:r>
            <a:r>
              <a:rPr lang="en-US" sz="2000" smtClean="0"/>
              <a:t>… </a:t>
            </a:r>
            <a:r>
              <a:rPr lang="en-US" sz="2400" smtClean="0"/>
              <a:t>I would try to make some improvements in the codes.  Many codes or subroutines are more than 40 years old, and the guys who wrote them are either in heaven or hell. Some codes are impossible to refine because nobody knows what the original programmer was trying to do.  To figure it out, you have to read the code in FORTRAN line by line, to try to understand the underlying mathematics picture – and these codes are hundreds of thousands, even millions of line long.  Once someone found a bug in the code and removed it – but then the code wouldn’t work.  So they put the bug back in, even though no one knew why the program work that way.</a:t>
            </a:r>
          </a:p>
          <a:p>
            <a:pPr>
              <a:lnSpc>
                <a:spcPct val="90000"/>
              </a:lnSpc>
              <a:buFontTx/>
              <a:buNone/>
            </a:pPr>
            <a:r>
              <a:rPr lang="en-US" sz="2000" smtClean="0"/>
              <a:t>						</a:t>
            </a:r>
            <a:r>
              <a:rPr lang="en-US" sz="1800" i="1" smtClean="0"/>
              <a:t>(by a nuclear scientist)</a:t>
            </a:r>
          </a:p>
          <a:p>
            <a:pPr>
              <a:lnSpc>
                <a:spcPct val="90000"/>
              </a:lnSpc>
              <a:buFontTx/>
              <a:buNone/>
            </a:pPr>
            <a:r>
              <a:rPr lang="en-US" sz="2000" smtClean="0"/>
              <a:t>                      </a:t>
            </a:r>
            <a:r>
              <a:rPr lang="en-US" sz="1000" smtClean="0"/>
              <a:t>- Page 113, My Country verse Me, Dr. Wen-ho Lee, Hyperion Pub., 2001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Myths</a:t>
            </a:r>
          </a:p>
        </p:txBody>
      </p:sp>
      <p:sp>
        <p:nvSpPr>
          <p:cNvPr id="12291" name="Rectangle 3"/>
          <p:cNvSpPr>
            <a:spLocks noGrp="1" noChangeArrowheads="1"/>
          </p:cNvSpPr>
          <p:nvPr>
            <p:ph type="body" idx="1"/>
          </p:nvPr>
        </p:nvSpPr>
        <p:spPr/>
        <p:txBody>
          <a:bodyPr/>
          <a:lstStyle/>
          <a:p>
            <a:pPr>
              <a:lnSpc>
                <a:spcPct val="90000"/>
              </a:lnSpc>
            </a:pPr>
            <a:r>
              <a:rPr lang="en-US" sz="2000" smtClean="0"/>
              <a:t>A general statement of objectives is enough to get going. Fill in the details later.</a:t>
            </a:r>
          </a:p>
          <a:p>
            <a:pPr>
              <a:lnSpc>
                <a:spcPct val="90000"/>
              </a:lnSpc>
            </a:pPr>
            <a:r>
              <a:rPr lang="en-US" sz="2000" smtClean="0"/>
              <a:t>Project requirements continually change, but change can be easily accommodated because software is flexible.</a:t>
            </a:r>
          </a:p>
          <a:p>
            <a:pPr>
              <a:lnSpc>
                <a:spcPct val="90000"/>
              </a:lnSpc>
            </a:pPr>
            <a:r>
              <a:rPr lang="en-US" sz="2000" smtClean="0"/>
              <a:t>Once a program is developed, tested, and delivered, the developer’s job is done.</a:t>
            </a:r>
          </a:p>
          <a:p>
            <a:pPr>
              <a:lnSpc>
                <a:spcPct val="90000"/>
              </a:lnSpc>
            </a:pPr>
            <a:r>
              <a:rPr lang="en-US" sz="2000" smtClean="0"/>
              <a:t>Until a program is running, there is no way to assess its quality.</a:t>
            </a:r>
          </a:p>
          <a:p>
            <a:pPr>
              <a:lnSpc>
                <a:spcPct val="90000"/>
              </a:lnSpc>
            </a:pPr>
            <a:r>
              <a:rPr lang="en-US" sz="2000" smtClean="0"/>
              <a:t>The only deliverable for a successful project is a working program.</a:t>
            </a:r>
          </a:p>
          <a:p>
            <a:pPr>
              <a:lnSpc>
                <a:spcPct val="90000"/>
              </a:lnSpc>
            </a:pPr>
            <a:r>
              <a:rPr lang="en-US" sz="2000" smtClean="0"/>
              <a:t>We can always add more programmers if the project gets behind.</a:t>
            </a:r>
          </a:p>
          <a:p>
            <a:pPr>
              <a:lnSpc>
                <a:spcPct val="90000"/>
              </a:lnSpc>
            </a:pPr>
            <a:r>
              <a:rPr lang="en-US" sz="2000" smtClean="0"/>
              <a:t>All programmers are created equal.</a:t>
            </a:r>
          </a:p>
        </p:txBody>
      </p:sp>
      <p:sp>
        <p:nvSpPr>
          <p:cNvPr id="12292" name="Rectangle 4"/>
          <p:cNvSpPr>
            <a:spLocks noChangeArrowheads="1"/>
          </p:cNvSpPr>
          <p:nvPr/>
        </p:nvSpPr>
        <p:spPr bwMode="auto">
          <a:xfrm>
            <a:off x="6000750" y="6291263"/>
            <a:ext cx="2954338" cy="214312"/>
          </a:xfrm>
          <a:prstGeom prst="rect">
            <a:avLst/>
          </a:prstGeom>
          <a:noFill/>
          <a:ln w="9525">
            <a:noFill/>
            <a:miter lim="800000"/>
            <a:headEnd/>
            <a:tailEnd/>
          </a:ln>
        </p:spPr>
        <p:txBody>
          <a:bodyPr wrap="none" lIns="92075" tIns="46038" rIns="92075" bIns="46038">
            <a:spAutoFit/>
          </a:bodyPr>
          <a:lstStyle/>
          <a:p>
            <a:r>
              <a:rPr lang="en-US" sz="800">
                <a:solidFill>
                  <a:srgbClr val="000066"/>
                </a:solidFill>
              </a:rPr>
              <a:t>[Adapted from public domain SEI course notes by Carter and Conn]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609600"/>
            <a:ext cx="9144000" cy="1143000"/>
          </a:xfrm>
          <a:noFill/>
        </p:spPr>
        <p:txBody>
          <a:bodyPr lIns="92075" tIns="46038" rIns="92075" bIns="46038"/>
          <a:lstStyle/>
          <a:p>
            <a:r>
              <a:rPr lang="en-US" smtClean="0"/>
              <a:t>What is Software Engineering?</a:t>
            </a:r>
          </a:p>
        </p:txBody>
      </p:sp>
      <p:sp>
        <p:nvSpPr>
          <p:cNvPr id="14339" name="Rectangle 3"/>
          <p:cNvSpPr>
            <a:spLocks noChangeArrowheads="1"/>
          </p:cNvSpPr>
          <p:nvPr/>
        </p:nvSpPr>
        <p:spPr bwMode="auto">
          <a:xfrm>
            <a:off x="892175" y="1920875"/>
            <a:ext cx="719138"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pPr>
              <a:defRPr/>
            </a:pPr>
            <a:r>
              <a:rPr lang="en-US" sz="1400">
                <a:solidFill>
                  <a:srgbClr val="000066"/>
                </a:solidFill>
                <a:latin typeface="Arial" charset="0"/>
              </a:rPr>
              <a:t>coding</a:t>
            </a:r>
          </a:p>
        </p:txBody>
      </p:sp>
      <p:sp>
        <p:nvSpPr>
          <p:cNvPr id="14340" name="Rectangle 4"/>
          <p:cNvSpPr>
            <a:spLocks noChangeArrowheads="1"/>
          </p:cNvSpPr>
          <p:nvPr/>
        </p:nvSpPr>
        <p:spPr bwMode="auto">
          <a:xfrm>
            <a:off x="1438275" y="3609975"/>
            <a:ext cx="719138"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pPr>
              <a:defRPr/>
            </a:pPr>
            <a:r>
              <a:rPr lang="en-US" sz="1400">
                <a:solidFill>
                  <a:srgbClr val="000066"/>
                </a:solidFill>
                <a:latin typeface="Arial" charset="0"/>
              </a:rPr>
              <a:t>testing</a:t>
            </a:r>
          </a:p>
        </p:txBody>
      </p:sp>
      <p:sp>
        <p:nvSpPr>
          <p:cNvPr id="14341" name="Rectangle 5"/>
          <p:cNvSpPr>
            <a:spLocks noChangeArrowheads="1"/>
          </p:cNvSpPr>
          <p:nvPr/>
        </p:nvSpPr>
        <p:spPr bwMode="auto">
          <a:xfrm>
            <a:off x="4029075" y="2009775"/>
            <a:ext cx="1211263"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pPr>
              <a:defRPr/>
            </a:pPr>
            <a:r>
              <a:rPr lang="en-US" sz="1400">
                <a:solidFill>
                  <a:srgbClr val="000066"/>
                </a:solidFill>
                <a:latin typeface="Arial" charset="0"/>
              </a:rPr>
              <a:t>maintenance</a:t>
            </a:r>
          </a:p>
        </p:txBody>
      </p:sp>
      <p:sp>
        <p:nvSpPr>
          <p:cNvPr id="14342" name="Rectangle 6"/>
          <p:cNvSpPr>
            <a:spLocks noChangeArrowheads="1"/>
          </p:cNvSpPr>
          <p:nvPr/>
        </p:nvSpPr>
        <p:spPr bwMode="auto">
          <a:xfrm>
            <a:off x="2505075" y="1704975"/>
            <a:ext cx="719138"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pPr>
              <a:defRPr/>
            </a:pPr>
            <a:r>
              <a:rPr lang="en-US" sz="1400">
                <a:solidFill>
                  <a:srgbClr val="000066"/>
                </a:solidFill>
                <a:latin typeface="Arial" charset="0"/>
              </a:rPr>
              <a:t>design</a:t>
            </a:r>
          </a:p>
        </p:txBody>
      </p:sp>
      <p:sp>
        <p:nvSpPr>
          <p:cNvPr id="14343" name="Rectangle 7"/>
          <p:cNvSpPr>
            <a:spLocks noChangeArrowheads="1"/>
          </p:cNvSpPr>
          <p:nvPr/>
        </p:nvSpPr>
        <p:spPr bwMode="auto">
          <a:xfrm>
            <a:off x="7000875" y="2695575"/>
            <a:ext cx="1674813"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pPr>
              <a:defRPr/>
            </a:pPr>
            <a:r>
              <a:rPr lang="en-US" sz="1400">
                <a:solidFill>
                  <a:srgbClr val="000066"/>
                </a:solidFill>
                <a:latin typeface="Arial" charset="0"/>
              </a:rPr>
              <a:t>structured analysis</a:t>
            </a:r>
          </a:p>
        </p:txBody>
      </p:sp>
      <p:sp>
        <p:nvSpPr>
          <p:cNvPr id="14344" name="Rectangle 8"/>
          <p:cNvSpPr>
            <a:spLocks noChangeArrowheads="1"/>
          </p:cNvSpPr>
          <p:nvPr/>
        </p:nvSpPr>
        <p:spPr bwMode="auto">
          <a:xfrm>
            <a:off x="5705475" y="3914775"/>
            <a:ext cx="1635125"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pPr>
              <a:defRPr/>
            </a:pPr>
            <a:r>
              <a:rPr lang="en-US" sz="1400">
                <a:solidFill>
                  <a:srgbClr val="000066"/>
                </a:solidFill>
                <a:latin typeface="Arial" charset="0"/>
              </a:rPr>
              <a:t>dataflow diagrams</a:t>
            </a:r>
          </a:p>
        </p:txBody>
      </p:sp>
      <p:sp>
        <p:nvSpPr>
          <p:cNvPr id="14345" name="Rectangle 9"/>
          <p:cNvSpPr>
            <a:spLocks noChangeArrowheads="1"/>
          </p:cNvSpPr>
          <p:nvPr/>
        </p:nvSpPr>
        <p:spPr bwMode="auto">
          <a:xfrm>
            <a:off x="1819275" y="5743575"/>
            <a:ext cx="1417638"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pPr>
              <a:defRPr/>
            </a:pPr>
            <a:r>
              <a:rPr lang="en-US" sz="1400">
                <a:solidFill>
                  <a:srgbClr val="000066"/>
                </a:solidFill>
                <a:latin typeface="Arial" charset="0"/>
              </a:rPr>
              <a:t>structure charts</a:t>
            </a:r>
          </a:p>
        </p:txBody>
      </p:sp>
      <p:sp>
        <p:nvSpPr>
          <p:cNvPr id="14346" name="Rectangle 10"/>
          <p:cNvSpPr>
            <a:spLocks noChangeArrowheads="1"/>
          </p:cNvSpPr>
          <p:nvPr/>
        </p:nvSpPr>
        <p:spPr bwMode="auto">
          <a:xfrm>
            <a:off x="2886075" y="2847975"/>
            <a:ext cx="2295525"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pPr>
              <a:defRPr/>
            </a:pPr>
            <a:r>
              <a:rPr lang="en-US" sz="1400">
                <a:solidFill>
                  <a:srgbClr val="000066"/>
                </a:solidFill>
                <a:latin typeface="Arial" charset="0"/>
              </a:rPr>
              <a:t>software quality assurance</a:t>
            </a:r>
          </a:p>
        </p:txBody>
      </p:sp>
      <p:sp>
        <p:nvSpPr>
          <p:cNvPr id="14347" name="Rectangle 11"/>
          <p:cNvSpPr>
            <a:spLocks noChangeArrowheads="1"/>
          </p:cNvSpPr>
          <p:nvPr/>
        </p:nvSpPr>
        <p:spPr bwMode="auto">
          <a:xfrm>
            <a:off x="4714875" y="5362575"/>
            <a:ext cx="2293938"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pPr>
              <a:defRPr/>
            </a:pPr>
            <a:r>
              <a:rPr lang="en-US" sz="1400">
                <a:solidFill>
                  <a:srgbClr val="000066"/>
                </a:solidFill>
                <a:latin typeface="Arial" charset="0"/>
              </a:rPr>
              <a:t>configuration management</a:t>
            </a:r>
          </a:p>
        </p:txBody>
      </p:sp>
      <p:sp>
        <p:nvSpPr>
          <p:cNvPr id="14348" name="Rectangle 12"/>
          <p:cNvSpPr>
            <a:spLocks noChangeArrowheads="1"/>
          </p:cNvSpPr>
          <p:nvPr/>
        </p:nvSpPr>
        <p:spPr bwMode="auto">
          <a:xfrm>
            <a:off x="2809875" y="4067175"/>
            <a:ext cx="1811338"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pPr>
              <a:defRPr/>
            </a:pPr>
            <a:r>
              <a:rPr lang="en-US" sz="1400">
                <a:solidFill>
                  <a:srgbClr val="000066"/>
                </a:solidFill>
                <a:latin typeface="Arial" charset="0"/>
              </a:rPr>
              <a:t>project management</a:t>
            </a:r>
          </a:p>
        </p:txBody>
      </p:sp>
      <p:sp>
        <p:nvSpPr>
          <p:cNvPr id="14349" name="Rectangle 13"/>
          <p:cNvSpPr>
            <a:spLocks noChangeArrowheads="1"/>
          </p:cNvSpPr>
          <p:nvPr/>
        </p:nvSpPr>
        <p:spPr bwMode="auto">
          <a:xfrm>
            <a:off x="6696075" y="1781175"/>
            <a:ext cx="682625"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pPr>
              <a:defRPr/>
            </a:pPr>
            <a:r>
              <a:rPr lang="en-US" sz="1400">
                <a:solidFill>
                  <a:srgbClr val="000066"/>
                </a:solidFill>
                <a:latin typeface="Arial" charset="0"/>
              </a:rPr>
              <a:t>CASE</a:t>
            </a:r>
          </a:p>
        </p:txBody>
      </p:sp>
      <p:sp>
        <p:nvSpPr>
          <p:cNvPr id="14350" name="Rectangle 14"/>
          <p:cNvSpPr>
            <a:spLocks noChangeArrowheads="1"/>
          </p:cNvSpPr>
          <p:nvPr/>
        </p:nvSpPr>
        <p:spPr bwMode="auto">
          <a:xfrm>
            <a:off x="752475" y="4676775"/>
            <a:ext cx="1230313"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pPr>
              <a:defRPr/>
            </a:pPr>
            <a:r>
              <a:rPr lang="en-US" sz="1400">
                <a:solidFill>
                  <a:srgbClr val="000066"/>
                </a:solidFill>
                <a:latin typeface="Arial" charset="0"/>
              </a:rPr>
              <a:t>requirements</a:t>
            </a:r>
          </a:p>
        </p:txBody>
      </p:sp>
      <p:sp>
        <p:nvSpPr>
          <p:cNvPr id="14351" name="Rectangle 15"/>
          <p:cNvSpPr>
            <a:spLocks noChangeArrowheads="1"/>
          </p:cNvSpPr>
          <p:nvPr/>
        </p:nvSpPr>
        <p:spPr bwMode="auto">
          <a:xfrm>
            <a:off x="828675" y="2695575"/>
            <a:ext cx="681038"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pPr>
              <a:defRPr/>
            </a:pPr>
            <a:r>
              <a:rPr lang="en-US" sz="1400">
                <a:solidFill>
                  <a:srgbClr val="000066"/>
                </a:solidFill>
                <a:latin typeface="Arial" charset="0"/>
              </a:rPr>
              <a:t>KLOC</a:t>
            </a:r>
          </a:p>
        </p:txBody>
      </p:sp>
      <p:sp>
        <p:nvSpPr>
          <p:cNvPr id="14352" name="Rectangle 16"/>
          <p:cNvSpPr>
            <a:spLocks noChangeArrowheads="1"/>
          </p:cNvSpPr>
          <p:nvPr/>
        </p:nvSpPr>
        <p:spPr bwMode="auto">
          <a:xfrm>
            <a:off x="7534275" y="4752975"/>
            <a:ext cx="768350"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pPr>
              <a:defRPr/>
            </a:pPr>
            <a:r>
              <a:rPr lang="en-US" sz="1400">
                <a:solidFill>
                  <a:srgbClr val="000066"/>
                </a:solidFill>
                <a:latin typeface="Arial" charset="0"/>
              </a:rPr>
              <a:t>metrics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lIns="92075" tIns="46038" rIns="92075" bIns="46038"/>
          <a:lstStyle/>
          <a:p>
            <a:r>
              <a:rPr lang="en-US" smtClean="0"/>
              <a:t>Software Engineering</a:t>
            </a:r>
          </a:p>
        </p:txBody>
      </p:sp>
      <p:sp>
        <p:nvSpPr>
          <p:cNvPr id="14339" name="Rectangle 3"/>
          <p:cNvSpPr>
            <a:spLocks noGrp="1" noChangeArrowheads="1"/>
          </p:cNvSpPr>
          <p:nvPr>
            <p:ph type="body" idx="1"/>
          </p:nvPr>
        </p:nvSpPr>
        <p:spPr>
          <a:noFill/>
        </p:spPr>
        <p:txBody>
          <a:bodyPr lIns="92075" tIns="46038" rIns="92075" bIns="46038"/>
          <a:lstStyle/>
          <a:p>
            <a:r>
              <a:rPr lang="en-US" sz="1800" smtClean="0"/>
              <a:t>The establishment and use of sound engineering principles in order to obtain economically software that is reliable and works efficiently on real machines. [Bauer]</a:t>
            </a:r>
          </a:p>
          <a:p>
            <a:r>
              <a:rPr lang="en-US" sz="1800" smtClean="0"/>
              <a:t>The application of a systematic, disciplined, quantifiable approach to the development, operation, and maintenance of software; that is, the application of engineering to software. [IEEE Standard 610.12-1990]</a:t>
            </a:r>
          </a:p>
        </p:txBody>
      </p:sp>
      <p:grpSp>
        <p:nvGrpSpPr>
          <p:cNvPr id="14340" name="Group 12"/>
          <p:cNvGrpSpPr>
            <a:grpSpLocks/>
          </p:cNvGrpSpPr>
          <p:nvPr/>
        </p:nvGrpSpPr>
        <p:grpSpPr bwMode="auto">
          <a:xfrm>
            <a:off x="1758950" y="4425950"/>
            <a:ext cx="5549900" cy="1463675"/>
            <a:chOff x="1108" y="2788"/>
            <a:chExt cx="3496" cy="922"/>
          </a:xfrm>
        </p:grpSpPr>
        <p:sp>
          <p:nvSpPr>
            <p:cNvPr id="15364" name="Oval 4"/>
            <p:cNvSpPr>
              <a:spLocks noChangeArrowheads="1"/>
            </p:cNvSpPr>
            <p:nvPr/>
          </p:nvSpPr>
          <p:spPr bwMode="auto">
            <a:xfrm>
              <a:off x="1108" y="3172"/>
              <a:ext cx="3496" cy="520"/>
            </a:xfrm>
            <a:prstGeom prst="ellipse">
              <a:avLst/>
            </a:prstGeom>
            <a:solidFill>
              <a:srgbClr val="4D4D4D"/>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4343" name="Rectangle 5"/>
            <p:cNvSpPr>
              <a:spLocks noChangeArrowheads="1"/>
            </p:cNvSpPr>
            <p:nvPr/>
          </p:nvSpPr>
          <p:spPr bwMode="auto">
            <a:xfrm>
              <a:off x="2342" y="3518"/>
              <a:ext cx="1068" cy="192"/>
            </a:xfrm>
            <a:prstGeom prst="rect">
              <a:avLst/>
            </a:prstGeom>
            <a:noFill/>
            <a:ln w="9525">
              <a:noFill/>
              <a:miter lim="800000"/>
              <a:headEnd/>
              <a:tailEnd/>
            </a:ln>
          </p:spPr>
          <p:txBody>
            <a:bodyPr wrap="none" lIns="92075" tIns="46038" rIns="92075" bIns="46038">
              <a:spAutoFit/>
            </a:bodyPr>
            <a:lstStyle/>
            <a:p>
              <a:r>
                <a:rPr lang="en-US" sz="1400" b="1">
                  <a:solidFill>
                    <a:schemeClr val="bg1"/>
                  </a:solidFill>
                  <a:latin typeface="Arial" charset="0"/>
                </a:rPr>
                <a:t>a focus on quality</a:t>
              </a:r>
            </a:p>
          </p:txBody>
        </p:sp>
        <p:sp>
          <p:nvSpPr>
            <p:cNvPr id="15366" name="Oval 6"/>
            <p:cNvSpPr>
              <a:spLocks noChangeArrowheads="1"/>
            </p:cNvSpPr>
            <p:nvPr/>
          </p:nvSpPr>
          <p:spPr bwMode="auto">
            <a:xfrm>
              <a:off x="1348" y="3028"/>
              <a:ext cx="2968" cy="376"/>
            </a:xfrm>
            <a:prstGeom prst="ellipse">
              <a:avLst/>
            </a:prstGeom>
            <a:solidFill>
              <a:srgbClr val="777777"/>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4345" name="Rectangle 7"/>
            <p:cNvSpPr>
              <a:spLocks noChangeArrowheads="1"/>
            </p:cNvSpPr>
            <p:nvPr/>
          </p:nvSpPr>
          <p:spPr bwMode="auto">
            <a:xfrm>
              <a:off x="2582" y="3278"/>
              <a:ext cx="546" cy="192"/>
            </a:xfrm>
            <a:prstGeom prst="rect">
              <a:avLst/>
            </a:prstGeom>
            <a:noFill/>
            <a:ln w="9525">
              <a:noFill/>
              <a:miter lim="800000"/>
              <a:headEnd/>
              <a:tailEnd/>
            </a:ln>
          </p:spPr>
          <p:txBody>
            <a:bodyPr wrap="none" lIns="92075" tIns="46038" rIns="92075" bIns="46038">
              <a:spAutoFit/>
            </a:bodyPr>
            <a:lstStyle/>
            <a:p>
              <a:r>
                <a:rPr lang="en-US" sz="1400" b="1">
                  <a:solidFill>
                    <a:schemeClr val="bg1"/>
                  </a:solidFill>
                  <a:latin typeface="Arial" charset="0"/>
                </a:rPr>
                <a:t>process</a:t>
              </a:r>
            </a:p>
          </p:txBody>
        </p:sp>
        <p:sp>
          <p:nvSpPr>
            <p:cNvPr id="15368" name="Oval 8"/>
            <p:cNvSpPr>
              <a:spLocks noChangeArrowheads="1"/>
            </p:cNvSpPr>
            <p:nvPr/>
          </p:nvSpPr>
          <p:spPr bwMode="auto">
            <a:xfrm>
              <a:off x="1636" y="2932"/>
              <a:ext cx="2296" cy="232"/>
            </a:xfrm>
            <a:prstGeom prst="ellipse">
              <a:avLst/>
            </a:prstGeom>
            <a:solidFill>
              <a:srgbClr val="777777"/>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4347" name="Rectangle 9"/>
            <p:cNvSpPr>
              <a:spLocks noChangeArrowheads="1"/>
            </p:cNvSpPr>
            <p:nvPr/>
          </p:nvSpPr>
          <p:spPr bwMode="auto">
            <a:xfrm>
              <a:off x="2582" y="3038"/>
              <a:ext cx="583" cy="192"/>
            </a:xfrm>
            <a:prstGeom prst="rect">
              <a:avLst/>
            </a:prstGeom>
            <a:noFill/>
            <a:ln w="9525">
              <a:noFill/>
              <a:miter lim="800000"/>
              <a:headEnd/>
              <a:tailEnd/>
            </a:ln>
          </p:spPr>
          <p:txBody>
            <a:bodyPr wrap="none" lIns="92075" tIns="46038" rIns="92075" bIns="46038">
              <a:spAutoFit/>
            </a:bodyPr>
            <a:lstStyle/>
            <a:p>
              <a:r>
                <a:rPr lang="en-US" sz="1400" b="1">
                  <a:solidFill>
                    <a:schemeClr val="bg1"/>
                  </a:solidFill>
                  <a:latin typeface="Arial" charset="0"/>
                </a:rPr>
                <a:t>methods</a:t>
              </a:r>
            </a:p>
          </p:txBody>
        </p:sp>
        <p:sp>
          <p:nvSpPr>
            <p:cNvPr id="15370" name="Oval 10"/>
            <p:cNvSpPr>
              <a:spLocks noChangeArrowheads="1"/>
            </p:cNvSpPr>
            <p:nvPr/>
          </p:nvSpPr>
          <p:spPr bwMode="auto">
            <a:xfrm>
              <a:off x="2020" y="2788"/>
              <a:ext cx="1624" cy="232"/>
            </a:xfrm>
            <a:prstGeom prst="ellipse">
              <a:avLst/>
            </a:prstGeom>
            <a:solidFill>
              <a:srgbClr val="777777"/>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4349" name="Rectangle 11"/>
            <p:cNvSpPr>
              <a:spLocks noChangeArrowheads="1"/>
            </p:cNvSpPr>
            <p:nvPr/>
          </p:nvSpPr>
          <p:spPr bwMode="auto">
            <a:xfrm>
              <a:off x="2678" y="2846"/>
              <a:ext cx="384" cy="192"/>
            </a:xfrm>
            <a:prstGeom prst="rect">
              <a:avLst/>
            </a:prstGeom>
            <a:noFill/>
            <a:ln w="9525">
              <a:noFill/>
              <a:miter lim="800000"/>
              <a:headEnd/>
              <a:tailEnd/>
            </a:ln>
          </p:spPr>
          <p:txBody>
            <a:bodyPr wrap="none" lIns="92075" tIns="46038" rIns="92075" bIns="46038">
              <a:spAutoFit/>
            </a:bodyPr>
            <a:lstStyle/>
            <a:p>
              <a:r>
                <a:rPr lang="en-US" sz="1400" b="1">
                  <a:solidFill>
                    <a:schemeClr val="bg1"/>
                  </a:solidFill>
                  <a:latin typeface="Arial" charset="0"/>
                </a:rPr>
                <a:t>tools</a:t>
              </a:r>
            </a:p>
          </p:txBody>
        </p:sp>
      </p:grpSp>
      <p:sp>
        <p:nvSpPr>
          <p:cNvPr id="14341" name="Rectangle 13"/>
          <p:cNvSpPr>
            <a:spLocks noChangeArrowheads="1"/>
          </p:cNvSpPr>
          <p:nvPr/>
        </p:nvSpPr>
        <p:spPr bwMode="auto">
          <a:xfrm>
            <a:off x="3649663" y="5991225"/>
            <a:ext cx="1668462" cy="214313"/>
          </a:xfrm>
          <a:prstGeom prst="rect">
            <a:avLst/>
          </a:prstGeom>
          <a:noFill/>
          <a:ln w="9525">
            <a:noFill/>
            <a:miter lim="800000"/>
            <a:headEnd/>
            <a:tailEnd/>
          </a:ln>
        </p:spPr>
        <p:txBody>
          <a:bodyPr wrap="none" lIns="92075" tIns="46038" rIns="92075" bIns="46038">
            <a:spAutoFit/>
          </a:bodyPr>
          <a:lstStyle/>
          <a:p>
            <a:r>
              <a:rPr lang="en-US" sz="800">
                <a:solidFill>
                  <a:srgbClr val="000066"/>
                </a:solidFill>
                <a:latin typeface="Arial" charset="0"/>
              </a:rPr>
              <a:t>[Adapted from Pressman 5th 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609600"/>
            <a:ext cx="9144000" cy="1143000"/>
          </a:xfrm>
        </p:spPr>
        <p:txBody>
          <a:bodyPr/>
          <a:lstStyle/>
          <a:p>
            <a:r>
              <a:rPr lang="en-US" smtClean="0"/>
              <a:t>Principles of Software Engineering</a:t>
            </a:r>
          </a:p>
        </p:txBody>
      </p:sp>
      <p:sp>
        <p:nvSpPr>
          <p:cNvPr id="15363" name="Rectangle 3"/>
          <p:cNvSpPr>
            <a:spLocks noGrp="1" noChangeArrowheads="1"/>
          </p:cNvSpPr>
          <p:nvPr>
            <p:ph type="body" idx="1"/>
          </p:nvPr>
        </p:nvSpPr>
        <p:spPr/>
        <p:txBody>
          <a:bodyPr/>
          <a:lstStyle/>
          <a:p>
            <a:pPr>
              <a:lnSpc>
                <a:spcPct val="90000"/>
              </a:lnSpc>
            </a:pPr>
            <a:r>
              <a:rPr lang="en-US" sz="2800" smtClean="0"/>
              <a:t>Abstraction</a:t>
            </a:r>
          </a:p>
          <a:p>
            <a:pPr>
              <a:lnSpc>
                <a:spcPct val="90000"/>
              </a:lnSpc>
            </a:pPr>
            <a:r>
              <a:rPr lang="en-US" sz="2800" smtClean="0"/>
              <a:t>Analysis and Design Methods and Notations</a:t>
            </a:r>
          </a:p>
          <a:p>
            <a:pPr>
              <a:lnSpc>
                <a:spcPct val="90000"/>
              </a:lnSpc>
            </a:pPr>
            <a:r>
              <a:rPr lang="en-US" sz="2800" smtClean="0"/>
              <a:t>Prototyping</a:t>
            </a:r>
          </a:p>
          <a:p>
            <a:pPr>
              <a:lnSpc>
                <a:spcPct val="90000"/>
              </a:lnSpc>
            </a:pPr>
            <a:r>
              <a:rPr lang="en-US" sz="2800" smtClean="0"/>
              <a:t>Software Architecture</a:t>
            </a:r>
          </a:p>
          <a:p>
            <a:pPr>
              <a:lnSpc>
                <a:spcPct val="90000"/>
              </a:lnSpc>
            </a:pPr>
            <a:r>
              <a:rPr lang="en-US" sz="2800" smtClean="0"/>
              <a:t>Reuse</a:t>
            </a:r>
          </a:p>
          <a:p>
            <a:pPr>
              <a:lnSpc>
                <a:spcPct val="90000"/>
              </a:lnSpc>
            </a:pPr>
            <a:r>
              <a:rPr lang="en-US" sz="2800" smtClean="0"/>
              <a:t>Measurement</a:t>
            </a:r>
          </a:p>
          <a:p>
            <a:pPr>
              <a:lnSpc>
                <a:spcPct val="90000"/>
              </a:lnSpc>
            </a:pPr>
            <a:r>
              <a:rPr lang="en-US" sz="2800" smtClean="0"/>
              <a:t>Tools and Environments</a:t>
            </a:r>
          </a:p>
          <a:p>
            <a:pPr>
              <a:lnSpc>
                <a:spcPct val="90000"/>
              </a:lnSpc>
            </a:pPr>
            <a:r>
              <a:rPr lang="en-US" sz="2800" smtClean="0"/>
              <a:t>Software Process</a:t>
            </a:r>
          </a:p>
        </p:txBody>
      </p:sp>
      <p:sp>
        <p:nvSpPr>
          <p:cNvPr id="15364" name="Text Box 4"/>
          <p:cNvSpPr txBox="1">
            <a:spLocks noChangeArrowheads="1"/>
          </p:cNvSpPr>
          <p:nvPr/>
        </p:nvSpPr>
        <p:spPr bwMode="auto">
          <a:xfrm>
            <a:off x="4632325" y="6251575"/>
            <a:ext cx="4332288" cy="214313"/>
          </a:xfrm>
          <a:prstGeom prst="rect">
            <a:avLst/>
          </a:prstGeom>
          <a:noFill/>
          <a:ln w="12700">
            <a:noFill/>
            <a:miter lim="800000"/>
            <a:headEnd type="none" w="sm" len="sm"/>
            <a:tailEnd type="none" w="sm" len="sm"/>
          </a:ln>
        </p:spPr>
        <p:txBody>
          <a:bodyPr wrap="none">
            <a:spAutoFit/>
          </a:bodyPr>
          <a:lstStyle/>
          <a:p>
            <a:r>
              <a:rPr lang="en-US" sz="800">
                <a:solidFill>
                  <a:srgbClr val="000066"/>
                </a:solidFill>
                <a:latin typeface="Arial" charset="0"/>
              </a:rPr>
              <a:t>Adapted from “Toward a Discipline of Software Engineering,” </a:t>
            </a:r>
            <a:r>
              <a:rPr lang="en-US" sz="800" i="1">
                <a:solidFill>
                  <a:srgbClr val="000066"/>
                </a:solidFill>
                <a:latin typeface="Arial" charset="0"/>
              </a:rPr>
              <a:t>IEEE Software</a:t>
            </a:r>
            <a:r>
              <a:rPr lang="en-US" sz="800">
                <a:solidFill>
                  <a:srgbClr val="000066"/>
                </a:solidFill>
                <a:latin typeface="Arial" charset="0"/>
              </a:rPr>
              <a:t>, Vol. 13, No. 6.</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Principles</a:t>
            </a:r>
          </a:p>
        </p:txBody>
      </p:sp>
      <p:sp>
        <p:nvSpPr>
          <p:cNvPr id="16387" name="Rectangle 3"/>
          <p:cNvSpPr>
            <a:spLocks noGrp="1" noChangeArrowheads="1"/>
          </p:cNvSpPr>
          <p:nvPr>
            <p:ph type="body" idx="1"/>
          </p:nvPr>
        </p:nvSpPr>
        <p:spPr/>
        <p:txBody>
          <a:bodyPr/>
          <a:lstStyle/>
          <a:p>
            <a:r>
              <a:rPr lang="en-US" smtClean="0"/>
              <a:t>Abstraction</a:t>
            </a:r>
          </a:p>
          <a:p>
            <a:pPr lvl="1"/>
            <a:r>
              <a:rPr lang="en-US" smtClean="0"/>
              <a:t>Primary tool for managing complexity</a:t>
            </a:r>
          </a:p>
          <a:p>
            <a:pPr lvl="1"/>
            <a:r>
              <a:rPr lang="en-US" smtClean="0"/>
              <a:t>View a system in terms of layers or a hierarchy or abstraction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Principles</a:t>
            </a:r>
          </a:p>
        </p:txBody>
      </p:sp>
      <p:sp>
        <p:nvSpPr>
          <p:cNvPr id="17411" name="Rectangle 3"/>
          <p:cNvSpPr>
            <a:spLocks noGrp="1" noChangeArrowheads="1"/>
          </p:cNvSpPr>
          <p:nvPr>
            <p:ph type="body" idx="1"/>
          </p:nvPr>
        </p:nvSpPr>
        <p:spPr/>
        <p:txBody>
          <a:bodyPr/>
          <a:lstStyle/>
          <a:p>
            <a:pPr>
              <a:lnSpc>
                <a:spcPct val="90000"/>
              </a:lnSpc>
            </a:pPr>
            <a:r>
              <a:rPr lang="en-US" sz="2800" smtClean="0"/>
              <a:t>Analysis and Design Methods and Notations</a:t>
            </a:r>
          </a:p>
          <a:p>
            <a:pPr lvl="1">
              <a:lnSpc>
                <a:spcPct val="90000"/>
              </a:lnSpc>
            </a:pPr>
            <a:r>
              <a:rPr lang="en-US" sz="2400" smtClean="0"/>
              <a:t>Notations</a:t>
            </a:r>
          </a:p>
          <a:p>
            <a:pPr lvl="2">
              <a:lnSpc>
                <a:spcPct val="90000"/>
              </a:lnSpc>
            </a:pPr>
            <a:r>
              <a:rPr lang="en-US" sz="2000" smtClean="0"/>
              <a:t>A formal way of documenting and communicating design decisions</a:t>
            </a:r>
          </a:p>
          <a:p>
            <a:pPr lvl="2">
              <a:lnSpc>
                <a:spcPct val="90000"/>
              </a:lnSpc>
            </a:pPr>
            <a:r>
              <a:rPr lang="en-US" sz="2000" smtClean="0"/>
              <a:t>Issues: Cognitive aspects, readership skills, no standards</a:t>
            </a:r>
          </a:p>
          <a:p>
            <a:pPr lvl="1">
              <a:lnSpc>
                <a:spcPct val="90000"/>
              </a:lnSpc>
            </a:pPr>
            <a:r>
              <a:rPr lang="en-US" sz="2400" smtClean="0"/>
              <a:t>Methods</a:t>
            </a:r>
          </a:p>
          <a:p>
            <a:pPr lvl="2">
              <a:lnSpc>
                <a:spcPct val="90000"/>
              </a:lnSpc>
            </a:pPr>
            <a:r>
              <a:rPr lang="en-US" sz="2000" smtClean="0"/>
              <a:t>A formal or semi-formal approach to building models</a:t>
            </a:r>
          </a:p>
          <a:p>
            <a:pPr lvl="2">
              <a:lnSpc>
                <a:spcPct val="90000"/>
              </a:lnSpc>
            </a:pPr>
            <a:r>
              <a:rPr lang="en-US" sz="2000" smtClean="0"/>
              <a:t>Allows for completeness and consistency checks (ideally)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Principles</a:t>
            </a:r>
          </a:p>
        </p:txBody>
      </p:sp>
      <p:sp>
        <p:nvSpPr>
          <p:cNvPr id="18435" name="Rectangle 3"/>
          <p:cNvSpPr>
            <a:spLocks noGrp="1" noChangeArrowheads="1"/>
          </p:cNvSpPr>
          <p:nvPr>
            <p:ph type="body" idx="1"/>
          </p:nvPr>
        </p:nvSpPr>
        <p:spPr/>
        <p:txBody>
          <a:bodyPr/>
          <a:lstStyle/>
          <a:p>
            <a:r>
              <a:rPr lang="en-US" smtClean="0"/>
              <a:t>Prototyping</a:t>
            </a:r>
          </a:p>
          <a:p>
            <a:pPr lvl="1"/>
            <a:r>
              <a:rPr lang="en-US" smtClean="0"/>
              <a:t>Help identify requirements</a:t>
            </a:r>
          </a:p>
          <a:p>
            <a:pPr lvl="1"/>
            <a:r>
              <a:rPr lang="en-US" smtClean="0"/>
              <a:t>Explore feasibility</a:t>
            </a:r>
          </a:p>
          <a:p>
            <a:pPr lvl="1"/>
            <a:r>
              <a:rPr lang="en-US" smtClean="0"/>
              <a:t>Simulate functions to be implemented in hardware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p>
            <a:r>
              <a:rPr lang="en-US" smtClean="0"/>
              <a:t>Principles</a:t>
            </a:r>
          </a:p>
        </p:txBody>
      </p:sp>
      <p:sp>
        <p:nvSpPr>
          <p:cNvPr id="19459" name="Rectangle 1027"/>
          <p:cNvSpPr>
            <a:spLocks noGrp="1" noChangeArrowheads="1"/>
          </p:cNvSpPr>
          <p:nvPr>
            <p:ph type="body" idx="1"/>
          </p:nvPr>
        </p:nvSpPr>
        <p:spPr/>
        <p:txBody>
          <a:bodyPr/>
          <a:lstStyle/>
          <a:p>
            <a:r>
              <a:rPr lang="en-US" smtClean="0"/>
              <a:t>Software Architecture</a:t>
            </a:r>
          </a:p>
          <a:p>
            <a:pPr lvl="1"/>
            <a:r>
              <a:rPr lang="en-US" smtClean="0"/>
              <a:t>Specifies a system in terms of architectural units and how they relate</a:t>
            </a:r>
          </a:p>
          <a:p>
            <a:pPr lvl="1"/>
            <a:r>
              <a:rPr lang="en-US" smtClean="0"/>
              <a:t>Good architecture aids implementation, testing, maintenance</a:t>
            </a:r>
          </a:p>
          <a:p>
            <a:pPr lvl="1"/>
            <a:r>
              <a:rPr lang="en-US" smtClean="0"/>
              <a:t>Becoming a sub-discipline (e.g., Garlan and Shaw)</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en-US" smtClean="0"/>
              <a:t>Principles</a:t>
            </a:r>
          </a:p>
        </p:txBody>
      </p:sp>
      <p:sp>
        <p:nvSpPr>
          <p:cNvPr id="20483" name="Rectangle 3"/>
          <p:cNvSpPr>
            <a:spLocks noGrp="1" noChangeArrowheads="1"/>
          </p:cNvSpPr>
          <p:nvPr>
            <p:ph type="body" idx="1"/>
          </p:nvPr>
        </p:nvSpPr>
        <p:spPr>
          <a:xfrm>
            <a:off x="657225" y="838200"/>
            <a:ext cx="7772400" cy="4114800"/>
          </a:xfrm>
        </p:spPr>
        <p:txBody>
          <a:bodyPr/>
          <a:lstStyle/>
          <a:p>
            <a:pPr>
              <a:lnSpc>
                <a:spcPct val="90000"/>
              </a:lnSpc>
            </a:pPr>
            <a:r>
              <a:rPr lang="en-US" sz="2800" smtClean="0"/>
              <a:t>Reuse</a:t>
            </a:r>
          </a:p>
          <a:p>
            <a:pPr lvl="1">
              <a:lnSpc>
                <a:spcPct val="90000"/>
              </a:lnSpc>
            </a:pPr>
            <a:r>
              <a:rPr lang="en-US" sz="2400" smtClean="0"/>
              <a:t>Make use of commonalities among systems to reuse requirements, designs, code, test scripts, etc.</a:t>
            </a:r>
          </a:p>
          <a:p>
            <a:pPr lvl="1">
              <a:lnSpc>
                <a:spcPct val="90000"/>
              </a:lnSpc>
            </a:pPr>
            <a:r>
              <a:rPr lang="en-US" sz="2400" smtClean="0"/>
              <a:t>Reusable components can be a business asset</a:t>
            </a:r>
          </a:p>
          <a:p>
            <a:pPr lvl="1">
              <a:lnSpc>
                <a:spcPct val="90000"/>
              </a:lnSpc>
            </a:pPr>
            <a:r>
              <a:rPr lang="en-US" sz="2400" smtClean="0"/>
              <a:t>Barriers to reuse:</a:t>
            </a:r>
          </a:p>
          <a:p>
            <a:pPr lvl="2">
              <a:lnSpc>
                <a:spcPct val="90000"/>
              </a:lnSpc>
            </a:pPr>
            <a:r>
              <a:rPr lang="en-US" sz="2000" smtClean="0"/>
              <a:t>Can be faster to build a small component from scratch</a:t>
            </a:r>
          </a:p>
          <a:p>
            <a:pPr lvl="2">
              <a:lnSpc>
                <a:spcPct val="90000"/>
              </a:lnSpc>
            </a:pPr>
            <a:r>
              <a:rPr lang="en-US" sz="2000" smtClean="0"/>
              <a:t>May take extra time to build a reusable component</a:t>
            </a:r>
          </a:p>
          <a:p>
            <a:pPr lvl="2">
              <a:lnSpc>
                <a:spcPct val="90000"/>
              </a:lnSpc>
            </a:pPr>
            <a:r>
              <a:rPr lang="en-US" sz="2000" smtClean="0"/>
              <a:t>Potential adopters may hesitate due to SQA concerns</a:t>
            </a:r>
          </a:p>
          <a:p>
            <a:pPr lvl="2">
              <a:lnSpc>
                <a:spcPct val="90000"/>
              </a:lnSpc>
            </a:pPr>
            <a:r>
              <a:rPr lang="en-US" sz="2000" smtClean="0"/>
              <a:t>Liability issues in the event of failure or needed updates</a:t>
            </a:r>
          </a:p>
          <a:p>
            <a:pPr lvl="2">
              <a:lnSpc>
                <a:spcPct val="90000"/>
              </a:lnSpc>
            </a:pPr>
            <a:r>
              <a:rPr lang="en-US" sz="2000" smtClean="0"/>
              <a:t>Program understanding issues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41288" y="411163"/>
            <a:ext cx="9002712" cy="1143000"/>
          </a:xfrm>
          <a:noFill/>
        </p:spPr>
        <p:txBody>
          <a:bodyPr lIns="92075" tIns="46038" rIns="92075" bIns="46038"/>
          <a:lstStyle/>
          <a:p>
            <a:r>
              <a:rPr lang="en-US" smtClean="0"/>
              <a:t>Desirable Attributes of Software</a:t>
            </a:r>
          </a:p>
        </p:txBody>
      </p:sp>
      <p:sp>
        <p:nvSpPr>
          <p:cNvPr id="3075" name="Rectangle 3"/>
          <p:cNvSpPr>
            <a:spLocks noGrp="1" noChangeArrowheads="1"/>
          </p:cNvSpPr>
          <p:nvPr>
            <p:ph type="body" idx="1"/>
          </p:nvPr>
        </p:nvSpPr>
        <p:spPr>
          <a:xfrm>
            <a:off x="965200" y="1538288"/>
            <a:ext cx="7115175" cy="3495675"/>
          </a:xfrm>
          <a:noFill/>
        </p:spPr>
        <p:txBody>
          <a:bodyPr lIns="92075" tIns="46038" rIns="92075" bIns="46038"/>
          <a:lstStyle/>
          <a:p>
            <a:pPr>
              <a:lnSpc>
                <a:spcPct val="90000"/>
              </a:lnSpc>
            </a:pPr>
            <a:r>
              <a:rPr lang="en-US" sz="2800" smtClean="0"/>
              <a:t>Maintainability</a:t>
            </a:r>
          </a:p>
          <a:p>
            <a:pPr lvl="1">
              <a:lnSpc>
                <a:spcPct val="90000"/>
              </a:lnSpc>
            </a:pPr>
            <a:r>
              <a:rPr lang="en-US" sz="2400" smtClean="0"/>
              <a:t>It should be possible to evolve software to meet the changing needs of customers.</a:t>
            </a:r>
          </a:p>
          <a:p>
            <a:pPr>
              <a:lnSpc>
                <a:spcPct val="90000"/>
              </a:lnSpc>
            </a:pPr>
            <a:r>
              <a:rPr lang="en-US" sz="2800" smtClean="0"/>
              <a:t>Dependability</a:t>
            </a:r>
          </a:p>
          <a:p>
            <a:pPr lvl="1">
              <a:lnSpc>
                <a:spcPct val="90000"/>
              </a:lnSpc>
            </a:pPr>
            <a:r>
              <a:rPr lang="en-US" sz="2400" smtClean="0"/>
              <a:t>Software dependability includes a variety of things such as reliability, security and safety. Dependable software should not cause physical or economic damage in the event of a system failure.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Principles</a:t>
            </a:r>
          </a:p>
        </p:txBody>
      </p:sp>
      <p:sp>
        <p:nvSpPr>
          <p:cNvPr id="21507" name="Rectangle 3"/>
          <p:cNvSpPr>
            <a:spLocks noGrp="1" noChangeArrowheads="1"/>
          </p:cNvSpPr>
          <p:nvPr>
            <p:ph type="body" idx="1"/>
          </p:nvPr>
        </p:nvSpPr>
        <p:spPr/>
        <p:txBody>
          <a:bodyPr/>
          <a:lstStyle/>
          <a:p>
            <a:r>
              <a:rPr lang="en-US" smtClean="0"/>
              <a:t>Measurement</a:t>
            </a:r>
          </a:p>
          <a:p>
            <a:pPr lvl="1"/>
            <a:r>
              <a:rPr lang="en-US" smtClean="0"/>
              <a:t>Quantification of attributes of product and process</a:t>
            </a:r>
          </a:p>
          <a:p>
            <a:pPr lvl="1"/>
            <a:r>
              <a:rPr lang="en-US" smtClean="0"/>
              <a:t>Critical for assessment and improvement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Principles</a:t>
            </a:r>
          </a:p>
        </p:txBody>
      </p:sp>
      <p:sp>
        <p:nvSpPr>
          <p:cNvPr id="22531" name="Rectangle 3"/>
          <p:cNvSpPr>
            <a:spLocks noGrp="1" noChangeArrowheads="1"/>
          </p:cNvSpPr>
          <p:nvPr>
            <p:ph type="body" idx="1"/>
          </p:nvPr>
        </p:nvSpPr>
        <p:spPr/>
        <p:txBody>
          <a:bodyPr/>
          <a:lstStyle/>
          <a:p>
            <a:r>
              <a:rPr lang="en-US" smtClean="0"/>
              <a:t>Tools and Environments</a:t>
            </a:r>
          </a:p>
          <a:p>
            <a:pPr lvl="1"/>
            <a:r>
              <a:rPr lang="en-US" smtClean="0"/>
              <a:t>Automated Software Engineering</a:t>
            </a:r>
          </a:p>
          <a:p>
            <a:pPr lvl="1"/>
            <a:r>
              <a:rPr lang="en-US" smtClean="0"/>
              <a:t>Vertical v. Horizontal tools</a:t>
            </a:r>
          </a:p>
          <a:p>
            <a:pPr lvl="1"/>
            <a:r>
              <a:rPr lang="en-US" smtClean="0"/>
              <a:t>Critical issues include</a:t>
            </a:r>
          </a:p>
          <a:p>
            <a:pPr lvl="2"/>
            <a:r>
              <a:rPr lang="en-US" smtClean="0"/>
              <a:t>Integration</a:t>
            </a:r>
          </a:p>
          <a:p>
            <a:pPr lvl="2"/>
            <a:r>
              <a:rPr lang="en-US" smtClean="0"/>
              <a:t>repositories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Principles</a:t>
            </a:r>
          </a:p>
        </p:txBody>
      </p:sp>
      <p:sp>
        <p:nvSpPr>
          <p:cNvPr id="23555" name="Rectangle 3"/>
          <p:cNvSpPr>
            <a:spLocks noGrp="1" noChangeArrowheads="1"/>
          </p:cNvSpPr>
          <p:nvPr>
            <p:ph type="body" idx="1"/>
          </p:nvPr>
        </p:nvSpPr>
        <p:spPr/>
        <p:txBody>
          <a:bodyPr/>
          <a:lstStyle/>
          <a:p>
            <a:r>
              <a:rPr lang="en-US" smtClean="0"/>
              <a:t>Software Process</a:t>
            </a:r>
          </a:p>
          <a:p>
            <a:pPr lvl="1"/>
            <a:r>
              <a:rPr lang="en-US" smtClean="0"/>
              <a:t>The organization and discipline of the activities of developing software</a:t>
            </a:r>
          </a:p>
          <a:p>
            <a:pPr lvl="1"/>
            <a:r>
              <a:rPr lang="en-US" smtClean="0"/>
              <a:t>Process diversity needed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9700" y="609600"/>
            <a:ext cx="9004300" cy="1143000"/>
          </a:xfrm>
        </p:spPr>
        <p:txBody>
          <a:bodyPr/>
          <a:lstStyle/>
          <a:p>
            <a:r>
              <a:rPr lang="en-US" smtClean="0"/>
              <a:t>Desirable Attributes of Software</a:t>
            </a:r>
          </a:p>
        </p:txBody>
      </p:sp>
      <p:sp>
        <p:nvSpPr>
          <p:cNvPr id="4099" name="Rectangle 3"/>
          <p:cNvSpPr>
            <a:spLocks noGrp="1" noChangeArrowheads="1"/>
          </p:cNvSpPr>
          <p:nvPr>
            <p:ph type="body" idx="1"/>
          </p:nvPr>
        </p:nvSpPr>
        <p:spPr/>
        <p:txBody>
          <a:bodyPr/>
          <a:lstStyle/>
          <a:p>
            <a:pPr>
              <a:lnSpc>
                <a:spcPct val="90000"/>
              </a:lnSpc>
            </a:pPr>
            <a:r>
              <a:rPr lang="en-US" sz="2800" smtClean="0"/>
              <a:t>Efficiency</a:t>
            </a:r>
          </a:p>
          <a:p>
            <a:pPr lvl="1">
              <a:lnSpc>
                <a:spcPct val="90000"/>
              </a:lnSpc>
            </a:pPr>
            <a:r>
              <a:rPr lang="en-US" sz="2400" smtClean="0"/>
              <a:t>Software should not waste system resources such as memory and processor cycles.</a:t>
            </a:r>
          </a:p>
          <a:p>
            <a:pPr>
              <a:lnSpc>
                <a:spcPct val="90000"/>
              </a:lnSpc>
            </a:pPr>
            <a:r>
              <a:rPr lang="en-US" sz="2800" smtClean="0"/>
              <a:t>Usability</a:t>
            </a:r>
          </a:p>
          <a:p>
            <a:pPr lvl="1">
              <a:lnSpc>
                <a:spcPct val="90000"/>
              </a:lnSpc>
            </a:pPr>
            <a:r>
              <a:rPr lang="en-US" sz="2400" smtClean="0"/>
              <a:t>Software should have an appropriate user interface and adequate documentation.</a:t>
            </a:r>
          </a:p>
          <a:p>
            <a:pPr>
              <a:lnSpc>
                <a:spcPct val="90000"/>
              </a:lnSpc>
            </a:pPr>
            <a:r>
              <a:rPr lang="en-US" sz="2800" smtClean="0"/>
              <a:t>Etc., etc.</a:t>
            </a:r>
          </a:p>
          <a:p>
            <a:pPr>
              <a:lnSpc>
                <a:spcPct val="90000"/>
              </a:lnSpc>
            </a:pPr>
            <a:endParaRPr lang="en-US" sz="2800" smtClean="0"/>
          </a:p>
          <a:p>
            <a:pPr algn="ctr">
              <a:lnSpc>
                <a:spcPct val="90000"/>
              </a:lnSpc>
              <a:buFontTx/>
              <a:buNone/>
            </a:pPr>
            <a:r>
              <a:rPr lang="en-US" sz="2000" smtClean="0">
                <a:solidFill>
                  <a:srgbClr val="000066"/>
                </a:solidFill>
              </a:rPr>
              <a:t>Achieving these qualities in software is hard to do!</a:t>
            </a:r>
          </a:p>
          <a:p>
            <a:pPr>
              <a:lnSpc>
                <a:spcPct val="90000"/>
              </a:lnSpc>
            </a:pPr>
            <a:endParaRPr lang="en-US" sz="2800" smtClean="0">
              <a:solidFill>
                <a:srgbClr val="000066"/>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85800" y="609600"/>
            <a:ext cx="7772400" cy="1143000"/>
          </a:xfrm>
          <a:prstGeom prst="rect">
            <a:avLst/>
          </a:prstGeom>
          <a:noFill/>
          <a:ln w="9525">
            <a:noFill/>
            <a:miter lim="800000"/>
            <a:headEnd/>
            <a:tailEnd/>
          </a:ln>
        </p:spPr>
        <p:txBody>
          <a:bodyPr lIns="92075" tIns="46038" rIns="92075" bIns="46038" anchor="ctr"/>
          <a:lstStyle/>
          <a:p>
            <a:pPr algn="ctr"/>
            <a:r>
              <a:rPr lang="en-US" sz="3600" b="1">
                <a:solidFill>
                  <a:srgbClr val="000066"/>
                </a:solidFill>
                <a:latin typeface="Arial" charset="0"/>
              </a:rPr>
              <a:t>No Silver Bullet</a:t>
            </a:r>
          </a:p>
        </p:txBody>
      </p:sp>
      <p:sp>
        <p:nvSpPr>
          <p:cNvPr id="5123" name="Rectangle 3"/>
          <p:cNvSpPr>
            <a:spLocks noChangeArrowheads="1"/>
          </p:cNvSpPr>
          <p:nvPr/>
        </p:nvSpPr>
        <p:spPr bwMode="auto">
          <a:xfrm>
            <a:off x="1476375" y="2179638"/>
            <a:ext cx="6970713" cy="2047875"/>
          </a:xfrm>
          <a:prstGeom prst="rect">
            <a:avLst/>
          </a:prstGeom>
          <a:noFill/>
          <a:ln w="9525">
            <a:noFill/>
            <a:miter lim="800000"/>
            <a:headEnd/>
            <a:tailEnd/>
          </a:ln>
        </p:spPr>
        <p:txBody>
          <a:bodyPr wrap="none" lIns="92075" tIns="46038" rIns="92075" bIns="46038">
            <a:spAutoFit/>
          </a:bodyPr>
          <a:lstStyle/>
          <a:p>
            <a:r>
              <a:rPr lang="en-US" sz="1600" b="1">
                <a:solidFill>
                  <a:srgbClr val="000066"/>
                </a:solidFill>
                <a:latin typeface="Arial" charset="0"/>
              </a:rPr>
              <a:t>But as we look to the horizon of a decade hence, we see no silver</a:t>
            </a:r>
          </a:p>
          <a:p>
            <a:r>
              <a:rPr lang="en-US" sz="1600" b="1">
                <a:solidFill>
                  <a:srgbClr val="000066"/>
                </a:solidFill>
                <a:latin typeface="Arial" charset="0"/>
              </a:rPr>
              <a:t>bullet. There is no single development, either in technology or</a:t>
            </a:r>
          </a:p>
          <a:p>
            <a:r>
              <a:rPr lang="en-US" sz="1600" b="1">
                <a:solidFill>
                  <a:srgbClr val="000066"/>
                </a:solidFill>
                <a:latin typeface="Arial" charset="0"/>
              </a:rPr>
              <a:t>management technique, which by itself promises even one order</a:t>
            </a:r>
          </a:p>
          <a:p>
            <a:r>
              <a:rPr lang="en-US" sz="1600" b="1">
                <a:solidFill>
                  <a:srgbClr val="000066"/>
                </a:solidFill>
                <a:latin typeface="Arial" charset="0"/>
              </a:rPr>
              <a:t>of magnitude improvement in productivity, in reliability, in simplicity.</a:t>
            </a:r>
          </a:p>
          <a:p>
            <a:r>
              <a:rPr lang="en-US" sz="1600" b="1">
                <a:solidFill>
                  <a:srgbClr val="000066"/>
                </a:solidFill>
                <a:latin typeface="Arial" charset="0"/>
              </a:rPr>
              <a:t>Not only are there no silver bullets in view, the very nature of software</a:t>
            </a:r>
          </a:p>
          <a:p>
            <a:r>
              <a:rPr lang="en-US" sz="1600" b="1">
                <a:solidFill>
                  <a:srgbClr val="000066"/>
                </a:solidFill>
                <a:latin typeface="Arial" charset="0"/>
              </a:rPr>
              <a:t>makes it unlikely there will be any.</a:t>
            </a:r>
          </a:p>
          <a:p>
            <a:endParaRPr lang="en-US" sz="1600" b="1">
              <a:solidFill>
                <a:srgbClr val="000066"/>
              </a:solidFill>
              <a:latin typeface="Arial" charset="0"/>
            </a:endParaRPr>
          </a:p>
          <a:p>
            <a:r>
              <a:rPr lang="en-US" sz="1600" b="1">
                <a:solidFill>
                  <a:srgbClr val="000066"/>
                </a:solidFill>
                <a:latin typeface="Arial" charset="0"/>
              </a:rPr>
              <a:t>	Frederick Brooks, </a:t>
            </a:r>
            <a:r>
              <a:rPr lang="en-US" sz="1600" b="1" i="1">
                <a:solidFill>
                  <a:srgbClr val="000066"/>
                </a:solidFill>
                <a:latin typeface="Arial" charset="0"/>
              </a:rPr>
              <a:t>The Mythical Man Month</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lIns="92075" tIns="46038" rIns="92075" bIns="46038"/>
          <a:lstStyle/>
          <a:p>
            <a:r>
              <a:rPr lang="en-US" smtClean="0"/>
              <a:t>Software Characteristics</a:t>
            </a:r>
          </a:p>
        </p:txBody>
      </p:sp>
      <p:sp>
        <p:nvSpPr>
          <p:cNvPr id="6147" name="Rectangle 3"/>
          <p:cNvSpPr>
            <a:spLocks noGrp="1" noChangeArrowheads="1"/>
          </p:cNvSpPr>
          <p:nvPr>
            <p:ph type="body" idx="1"/>
          </p:nvPr>
        </p:nvSpPr>
        <p:spPr>
          <a:noFill/>
        </p:spPr>
        <p:txBody>
          <a:bodyPr lIns="92075" tIns="46038" rIns="92075" bIns="46038"/>
          <a:lstStyle/>
          <a:p>
            <a:r>
              <a:rPr lang="en-US" sz="2000" smtClean="0"/>
              <a:t>Software is a crucial element of our society.</a:t>
            </a:r>
          </a:p>
          <a:p>
            <a:r>
              <a:rPr lang="en-US" sz="2000" smtClean="0"/>
              <a:t>Software is becoming ubiquitous and invisible.</a:t>
            </a:r>
          </a:p>
          <a:p>
            <a:r>
              <a:rPr lang="en-US" sz="2000" smtClean="0"/>
              <a:t>Software is both a product and a vehicle for delivering a product.</a:t>
            </a:r>
          </a:p>
          <a:p>
            <a:r>
              <a:rPr lang="en-US" sz="2000" smtClean="0"/>
              <a:t>Software consists of programs, documents, and data.</a:t>
            </a:r>
          </a:p>
          <a:p>
            <a:r>
              <a:rPr lang="en-US" sz="2000" smtClean="0"/>
              <a:t>Software is developed or engineered, not manufactured.</a:t>
            </a:r>
          </a:p>
          <a:p>
            <a:r>
              <a:rPr lang="en-US" sz="2000" smtClean="0"/>
              <a:t>Software is primarily custom-built, not assembled from existing components.</a:t>
            </a:r>
          </a:p>
          <a:p>
            <a:r>
              <a:rPr lang="en-US" sz="2000" smtClean="0"/>
              <a:t>Software deteriorates, but doesn’t “wear out.”</a:t>
            </a:r>
          </a:p>
          <a:p>
            <a:r>
              <a:rPr lang="en-US" sz="2000" smtClean="0"/>
              <a:t>Software has a “chronic affliction” [Pressman 5th 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Software Death</a:t>
            </a:r>
          </a:p>
        </p:txBody>
      </p:sp>
      <p:pic>
        <p:nvPicPr>
          <p:cNvPr id="7171" name="Picture 3"/>
          <p:cNvPicPr>
            <a:picLocks noChangeArrowheads="1"/>
          </p:cNvPicPr>
          <p:nvPr/>
        </p:nvPicPr>
        <p:blipFill>
          <a:blip r:embed="rId2" cstate="print"/>
          <a:srcRect/>
          <a:stretch>
            <a:fillRect/>
          </a:stretch>
        </p:blipFill>
        <p:spPr bwMode="auto">
          <a:xfrm>
            <a:off x="1131888" y="1858963"/>
            <a:ext cx="6972300" cy="4191000"/>
          </a:xfrm>
          <a:prstGeom prst="rect">
            <a:avLst/>
          </a:prstGeom>
          <a:noFill/>
          <a:ln w="12700">
            <a:noFill/>
            <a:miter lim="800000"/>
            <a:headEnd/>
            <a:tailEnd/>
          </a:ln>
        </p:spPr>
      </p:pic>
      <p:sp>
        <p:nvSpPr>
          <p:cNvPr id="7172" name="Rectangle 5"/>
          <p:cNvSpPr>
            <a:spLocks noChangeArrowheads="1"/>
          </p:cNvSpPr>
          <p:nvPr/>
        </p:nvSpPr>
        <p:spPr bwMode="auto">
          <a:xfrm>
            <a:off x="7154863" y="6178550"/>
            <a:ext cx="1836737" cy="214313"/>
          </a:xfrm>
          <a:prstGeom prst="rect">
            <a:avLst/>
          </a:prstGeom>
          <a:noFill/>
          <a:ln w="9525">
            <a:noFill/>
            <a:miter lim="800000"/>
            <a:headEnd/>
            <a:tailEnd/>
          </a:ln>
        </p:spPr>
        <p:txBody>
          <a:bodyPr wrap="none" lIns="92075" tIns="46038" rIns="92075" bIns="46038">
            <a:spAutoFit/>
          </a:bodyPr>
          <a:lstStyle/>
          <a:p>
            <a:r>
              <a:rPr lang="en-US" sz="800">
                <a:solidFill>
                  <a:srgbClr val="000066"/>
                </a:solidFill>
              </a:rPr>
              <a:t>[Adapted from Figure 1.2,  Pressman5E]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0413" y="301625"/>
            <a:ext cx="7772400" cy="1143000"/>
          </a:xfrm>
        </p:spPr>
        <p:txBody>
          <a:bodyPr/>
          <a:lstStyle/>
          <a:p>
            <a:r>
              <a:rPr lang="en-US" smtClean="0"/>
              <a:t>Software Has Changed</a:t>
            </a:r>
          </a:p>
        </p:txBody>
      </p:sp>
      <p:sp>
        <p:nvSpPr>
          <p:cNvPr id="8195" name="Rectangle 3"/>
          <p:cNvSpPr>
            <a:spLocks noGrp="1" noChangeArrowheads="1"/>
          </p:cNvSpPr>
          <p:nvPr>
            <p:ph type="body" sz="half" idx="1"/>
          </p:nvPr>
        </p:nvSpPr>
        <p:spPr>
          <a:xfrm>
            <a:off x="685800" y="1981200"/>
            <a:ext cx="3810000" cy="2085975"/>
          </a:xfrm>
        </p:spPr>
        <p:txBody>
          <a:bodyPr/>
          <a:lstStyle/>
          <a:p>
            <a:pPr>
              <a:lnSpc>
                <a:spcPct val="90000"/>
              </a:lnSpc>
            </a:pPr>
            <a:r>
              <a:rPr lang="en-US" sz="1800" smtClean="0"/>
              <a:t>Ran on single processor, usually a mainframe</a:t>
            </a:r>
          </a:p>
          <a:p>
            <a:pPr>
              <a:lnSpc>
                <a:spcPct val="90000"/>
              </a:lnSpc>
            </a:pPr>
            <a:r>
              <a:rPr lang="en-US" sz="1800" smtClean="0"/>
              <a:t>Input was linear, sequential</a:t>
            </a:r>
          </a:p>
          <a:p>
            <a:pPr>
              <a:lnSpc>
                <a:spcPct val="90000"/>
              </a:lnSpc>
            </a:pPr>
            <a:r>
              <a:rPr lang="en-US" sz="1800" smtClean="0"/>
              <a:t>Output was alphanumeric</a:t>
            </a:r>
          </a:p>
          <a:p>
            <a:pPr>
              <a:lnSpc>
                <a:spcPct val="90000"/>
              </a:lnSpc>
            </a:pPr>
            <a:r>
              <a:rPr lang="en-US" sz="1800" smtClean="0"/>
              <a:t>System design dominated by</a:t>
            </a:r>
          </a:p>
          <a:p>
            <a:pPr lvl="1">
              <a:lnSpc>
                <a:spcPct val="90000"/>
              </a:lnSpc>
            </a:pPr>
            <a:r>
              <a:rPr lang="en-US" sz="1600" smtClean="0"/>
              <a:t>Transform systems</a:t>
            </a:r>
          </a:p>
          <a:p>
            <a:pPr lvl="1">
              <a:lnSpc>
                <a:spcPct val="90000"/>
              </a:lnSpc>
            </a:pPr>
            <a:r>
              <a:rPr lang="en-US" sz="1600" smtClean="0"/>
              <a:t>Transaction systems</a:t>
            </a:r>
          </a:p>
        </p:txBody>
      </p:sp>
      <p:sp>
        <p:nvSpPr>
          <p:cNvPr id="8196" name="Rectangle 4"/>
          <p:cNvSpPr>
            <a:spLocks noGrp="1" noChangeArrowheads="1"/>
          </p:cNvSpPr>
          <p:nvPr>
            <p:ph type="body" sz="half" idx="2"/>
          </p:nvPr>
        </p:nvSpPr>
        <p:spPr/>
        <p:txBody>
          <a:bodyPr/>
          <a:lstStyle/>
          <a:p>
            <a:pPr>
              <a:lnSpc>
                <a:spcPct val="90000"/>
              </a:lnSpc>
            </a:pPr>
            <a:r>
              <a:rPr lang="en-US" sz="1800" smtClean="0"/>
              <a:t>Delivered across a network; distributed, multiple processors; client-server.</a:t>
            </a:r>
          </a:p>
          <a:p>
            <a:pPr>
              <a:lnSpc>
                <a:spcPct val="90000"/>
              </a:lnSpc>
            </a:pPr>
            <a:r>
              <a:rPr lang="en-US" sz="1800" smtClean="0"/>
              <a:t>Input often from multiple concurrent sources</a:t>
            </a:r>
          </a:p>
          <a:p>
            <a:pPr>
              <a:lnSpc>
                <a:spcPct val="90000"/>
              </a:lnSpc>
            </a:pPr>
            <a:r>
              <a:rPr lang="en-US" sz="1800" smtClean="0"/>
              <a:t>Output must meet demands for sophisticated visualization</a:t>
            </a:r>
          </a:p>
          <a:p>
            <a:pPr>
              <a:lnSpc>
                <a:spcPct val="90000"/>
              </a:lnSpc>
            </a:pPr>
            <a:r>
              <a:rPr lang="en-US" sz="1800" smtClean="0"/>
              <a:t>In addition to functional requirements, must also address:</a:t>
            </a:r>
          </a:p>
          <a:p>
            <a:pPr lvl="1">
              <a:lnSpc>
                <a:spcPct val="90000"/>
              </a:lnSpc>
            </a:pPr>
            <a:r>
              <a:rPr lang="en-US" sz="1600" smtClean="0"/>
              <a:t>network control</a:t>
            </a:r>
          </a:p>
          <a:p>
            <a:pPr lvl="1">
              <a:lnSpc>
                <a:spcPct val="90000"/>
              </a:lnSpc>
            </a:pPr>
            <a:r>
              <a:rPr lang="en-US" sz="1600" smtClean="0"/>
              <a:t>security</a:t>
            </a:r>
          </a:p>
          <a:p>
            <a:pPr lvl="1">
              <a:lnSpc>
                <a:spcPct val="90000"/>
              </a:lnSpc>
            </a:pPr>
            <a:r>
              <a:rPr lang="en-US" sz="1600" smtClean="0"/>
              <a:t>UI issues</a:t>
            </a:r>
          </a:p>
          <a:p>
            <a:pPr lvl="1">
              <a:lnSpc>
                <a:spcPct val="90000"/>
              </a:lnSpc>
            </a:pPr>
            <a:r>
              <a:rPr lang="en-US" sz="1600" smtClean="0"/>
              <a:t>data/object management</a:t>
            </a:r>
          </a:p>
        </p:txBody>
      </p:sp>
      <p:sp>
        <p:nvSpPr>
          <p:cNvPr id="8197" name="Text Box 5"/>
          <p:cNvSpPr txBox="1">
            <a:spLocks noChangeArrowheads="1"/>
          </p:cNvSpPr>
          <p:nvPr/>
        </p:nvSpPr>
        <p:spPr bwMode="auto">
          <a:xfrm>
            <a:off x="373063" y="6091238"/>
            <a:ext cx="8232775" cy="336550"/>
          </a:xfrm>
          <a:prstGeom prst="rect">
            <a:avLst/>
          </a:prstGeom>
          <a:noFill/>
          <a:ln w="12700">
            <a:noFill/>
            <a:miter lim="800000"/>
            <a:headEnd type="none" w="sm" len="sm"/>
            <a:tailEnd type="none" w="sm" len="sm"/>
          </a:ln>
        </p:spPr>
        <p:txBody>
          <a:bodyPr wrap="none">
            <a:spAutoFit/>
          </a:bodyPr>
          <a:lstStyle/>
          <a:p>
            <a:r>
              <a:rPr lang="en-US" sz="1600" b="1">
                <a:solidFill>
                  <a:srgbClr val="000066"/>
                </a:solidFill>
                <a:latin typeface="Arial" charset="0"/>
              </a:rPr>
              <a:t>Demarco:</a:t>
            </a:r>
            <a:r>
              <a:rPr lang="en-US" sz="1600">
                <a:solidFill>
                  <a:srgbClr val="000066"/>
                </a:solidFill>
                <a:latin typeface="Arial" charset="0"/>
              </a:rPr>
              <a:t> We’ve solved the easy problems first. The ones that are left are the hard ones.</a:t>
            </a:r>
          </a:p>
        </p:txBody>
      </p:sp>
      <p:sp>
        <p:nvSpPr>
          <p:cNvPr id="8198" name="Text Box 6"/>
          <p:cNvSpPr txBox="1">
            <a:spLocks noChangeArrowheads="1"/>
          </p:cNvSpPr>
          <p:nvPr/>
        </p:nvSpPr>
        <p:spPr bwMode="auto">
          <a:xfrm>
            <a:off x="649288" y="1587500"/>
            <a:ext cx="876300" cy="396875"/>
          </a:xfrm>
          <a:prstGeom prst="rect">
            <a:avLst/>
          </a:prstGeom>
          <a:noFill/>
          <a:ln w="12700">
            <a:noFill/>
            <a:miter lim="800000"/>
            <a:headEnd type="none" w="sm" len="sm"/>
            <a:tailEnd type="none" w="sm" len="sm"/>
          </a:ln>
        </p:spPr>
        <p:txBody>
          <a:bodyPr wrap="none">
            <a:spAutoFit/>
          </a:bodyPr>
          <a:lstStyle/>
          <a:p>
            <a:r>
              <a:rPr lang="en-US" sz="2000" b="1" u="sng">
                <a:solidFill>
                  <a:srgbClr val="000066"/>
                </a:solidFill>
                <a:latin typeface="Arial" charset="0"/>
              </a:rPr>
              <a:t>Then:</a:t>
            </a:r>
            <a:endParaRPr lang="en-US" sz="1400">
              <a:solidFill>
                <a:srgbClr val="000066"/>
              </a:solidFill>
              <a:latin typeface="Arial" charset="0"/>
            </a:endParaRPr>
          </a:p>
        </p:txBody>
      </p:sp>
      <p:sp>
        <p:nvSpPr>
          <p:cNvPr id="8199" name="Text Box 7"/>
          <p:cNvSpPr txBox="1">
            <a:spLocks noChangeArrowheads="1"/>
          </p:cNvSpPr>
          <p:nvPr/>
        </p:nvSpPr>
        <p:spPr bwMode="auto">
          <a:xfrm>
            <a:off x="4673600" y="1592263"/>
            <a:ext cx="804863" cy="396875"/>
          </a:xfrm>
          <a:prstGeom prst="rect">
            <a:avLst/>
          </a:prstGeom>
          <a:noFill/>
          <a:ln w="12700">
            <a:noFill/>
            <a:miter lim="800000"/>
            <a:headEnd type="none" w="sm" len="sm"/>
            <a:tailEnd type="none" w="sm" len="sm"/>
          </a:ln>
        </p:spPr>
        <p:txBody>
          <a:bodyPr wrap="none">
            <a:spAutoFit/>
          </a:bodyPr>
          <a:lstStyle/>
          <a:p>
            <a:r>
              <a:rPr lang="en-US" sz="2000" b="1" u="sng">
                <a:solidFill>
                  <a:srgbClr val="000066"/>
                </a:solidFill>
                <a:latin typeface="Arial" charset="0"/>
              </a:rPr>
              <a:t>Now:</a:t>
            </a:r>
            <a:endParaRPr lang="en-US" sz="1400">
              <a:solidFill>
                <a:srgbClr val="000066"/>
              </a:solidFill>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Major Agents of Change</a:t>
            </a:r>
          </a:p>
        </p:txBody>
      </p:sp>
      <p:sp>
        <p:nvSpPr>
          <p:cNvPr id="9219" name="Rectangle 3"/>
          <p:cNvSpPr>
            <a:spLocks noGrp="1" noChangeArrowheads="1"/>
          </p:cNvSpPr>
          <p:nvPr>
            <p:ph type="body" idx="1"/>
          </p:nvPr>
        </p:nvSpPr>
        <p:spPr/>
        <p:txBody>
          <a:bodyPr/>
          <a:lstStyle/>
          <a:p>
            <a:pPr>
              <a:lnSpc>
                <a:spcPct val="90000"/>
              </a:lnSpc>
            </a:pPr>
            <a:r>
              <a:rPr lang="en-US" sz="2800" smtClean="0"/>
              <a:t>Compressed time-to-market, tight labor market</a:t>
            </a:r>
          </a:p>
          <a:p>
            <a:pPr>
              <a:lnSpc>
                <a:spcPct val="90000"/>
              </a:lnSpc>
            </a:pPr>
            <a:r>
              <a:rPr lang="en-US" sz="2800" smtClean="0"/>
              <a:t>Hardware costs down, software costs up</a:t>
            </a:r>
          </a:p>
          <a:p>
            <a:pPr>
              <a:lnSpc>
                <a:spcPct val="90000"/>
              </a:lnSpc>
            </a:pPr>
            <a:r>
              <a:rPr lang="en-US" sz="2800" smtClean="0"/>
              <a:t>Powerful computing in small boxes</a:t>
            </a:r>
          </a:p>
          <a:p>
            <a:pPr>
              <a:lnSpc>
                <a:spcPct val="90000"/>
              </a:lnSpc>
            </a:pPr>
            <a:r>
              <a:rPr lang="en-US" sz="2800" smtClean="0"/>
              <a:t>Pervasive networking</a:t>
            </a:r>
          </a:p>
          <a:p>
            <a:pPr>
              <a:lnSpc>
                <a:spcPct val="90000"/>
              </a:lnSpc>
            </a:pPr>
            <a:r>
              <a:rPr lang="en-US" sz="2800" smtClean="0"/>
              <a:t>Ubiquity of object technology</a:t>
            </a:r>
          </a:p>
          <a:p>
            <a:pPr>
              <a:lnSpc>
                <a:spcPct val="90000"/>
              </a:lnSpc>
            </a:pPr>
            <a:r>
              <a:rPr lang="en-US" sz="2800" smtClean="0"/>
              <a:t>Expectation of sophisticated GUIs</a:t>
            </a:r>
          </a:p>
          <a:p>
            <a:pPr>
              <a:lnSpc>
                <a:spcPct val="90000"/>
              </a:lnSpc>
            </a:pPr>
            <a:r>
              <a:rPr lang="en-US" sz="2800" smtClean="0"/>
              <a:t>Inappropriateness of classic software development process</a:t>
            </a:r>
          </a:p>
        </p:txBody>
      </p:sp>
      <p:sp>
        <p:nvSpPr>
          <p:cNvPr id="9220" name="Text Box 4"/>
          <p:cNvSpPr txBox="1">
            <a:spLocks noChangeArrowheads="1"/>
          </p:cNvSpPr>
          <p:nvPr/>
        </p:nvSpPr>
        <p:spPr bwMode="auto">
          <a:xfrm>
            <a:off x="4632325" y="6251575"/>
            <a:ext cx="4332288" cy="214313"/>
          </a:xfrm>
          <a:prstGeom prst="rect">
            <a:avLst/>
          </a:prstGeom>
          <a:noFill/>
          <a:ln w="12700">
            <a:noFill/>
            <a:miter lim="800000"/>
            <a:headEnd type="none" w="sm" len="sm"/>
            <a:tailEnd type="none" w="sm" len="sm"/>
          </a:ln>
        </p:spPr>
        <p:txBody>
          <a:bodyPr wrap="none">
            <a:spAutoFit/>
          </a:bodyPr>
          <a:lstStyle/>
          <a:p>
            <a:r>
              <a:rPr lang="en-US" sz="800">
                <a:solidFill>
                  <a:srgbClr val="000066"/>
                </a:solidFill>
                <a:latin typeface="Arial" charset="0"/>
              </a:rPr>
              <a:t>Adapted from “Toward a Discipline of Software Engineering,” </a:t>
            </a:r>
            <a:r>
              <a:rPr lang="en-US" sz="800" i="1">
                <a:solidFill>
                  <a:srgbClr val="000066"/>
                </a:solidFill>
                <a:latin typeface="Arial" charset="0"/>
              </a:rPr>
              <a:t>IEEE Software</a:t>
            </a:r>
            <a:r>
              <a:rPr lang="en-US" sz="800">
                <a:solidFill>
                  <a:srgbClr val="000066"/>
                </a:solidFill>
                <a:latin typeface="Arial" charset="0"/>
              </a:rPr>
              <a:t>, Vol. 13, No. 6.</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lIns="92075" tIns="46038" rIns="92075" bIns="46038"/>
          <a:lstStyle/>
          <a:p>
            <a:r>
              <a:rPr lang="en-US" smtClean="0"/>
              <a:t>Problems</a:t>
            </a:r>
          </a:p>
        </p:txBody>
      </p:sp>
      <p:sp>
        <p:nvSpPr>
          <p:cNvPr id="10243" name="Rectangle 3"/>
          <p:cNvSpPr>
            <a:spLocks noGrp="1" noChangeArrowheads="1"/>
          </p:cNvSpPr>
          <p:nvPr>
            <p:ph type="body" idx="1"/>
          </p:nvPr>
        </p:nvSpPr>
        <p:spPr>
          <a:xfrm>
            <a:off x="696913" y="1647825"/>
            <a:ext cx="7772400" cy="4114800"/>
          </a:xfrm>
          <a:noFill/>
        </p:spPr>
        <p:txBody>
          <a:bodyPr lIns="92075" tIns="46038" rIns="92075" bIns="46038"/>
          <a:lstStyle/>
          <a:p>
            <a:pPr>
              <a:lnSpc>
                <a:spcPct val="90000"/>
              </a:lnSpc>
            </a:pPr>
            <a:r>
              <a:rPr lang="en-US" sz="2000" smtClean="0"/>
              <a:t>Many critical systems are controlled or influenced by legacy software which is difficult or impossible to maintain, not understandable, or irreplaceable.</a:t>
            </a:r>
          </a:p>
          <a:p>
            <a:pPr>
              <a:lnSpc>
                <a:spcPct val="90000"/>
              </a:lnSpc>
            </a:pPr>
            <a:r>
              <a:rPr lang="en-US" sz="2000" smtClean="0"/>
              <a:t>Little data exists on the process of developing software.</a:t>
            </a:r>
          </a:p>
          <a:p>
            <a:pPr>
              <a:lnSpc>
                <a:spcPct val="90000"/>
              </a:lnSpc>
            </a:pPr>
            <a:r>
              <a:rPr lang="en-US" sz="2000" smtClean="0"/>
              <a:t>Software quality is difficult to define and measure.</a:t>
            </a:r>
          </a:p>
          <a:p>
            <a:pPr>
              <a:lnSpc>
                <a:spcPct val="90000"/>
              </a:lnSpc>
            </a:pPr>
            <a:r>
              <a:rPr lang="en-US" sz="2000" smtClean="0"/>
              <a:t>Software doesn’t have spare parts.</a:t>
            </a:r>
          </a:p>
          <a:p>
            <a:pPr>
              <a:lnSpc>
                <a:spcPct val="90000"/>
              </a:lnSpc>
            </a:pPr>
            <a:r>
              <a:rPr lang="en-US" sz="2000" smtClean="0"/>
              <a:t>Software project managers are sometimes far removed from software development.</a:t>
            </a:r>
          </a:p>
          <a:p>
            <a:pPr>
              <a:lnSpc>
                <a:spcPct val="90000"/>
              </a:lnSpc>
            </a:pPr>
            <a:r>
              <a:rPr lang="en-US" sz="2000" smtClean="0"/>
              <a:t>Software developers are sometimes unaware of engineering approaches to developing software.</a:t>
            </a:r>
          </a:p>
          <a:p>
            <a:pPr>
              <a:lnSpc>
                <a:spcPct val="90000"/>
              </a:lnSpc>
            </a:pPr>
            <a:r>
              <a:rPr lang="en-US" sz="2000" smtClean="0"/>
              <a:t>Programming as an art versus programming as a science.</a:t>
            </a:r>
          </a:p>
          <a:p>
            <a:pPr>
              <a:lnSpc>
                <a:spcPct val="90000"/>
              </a:lnSpc>
            </a:pPr>
            <a:r>
              <a:rPr lang="en-US" sz="2000" smtClean="0"/>
              <a:t>Many myths pervade the software development culture.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02_Exception_Handling_In_Java">
  <a:themeElements>
    <a:clrScheme name="02_Exception_Handling_In_Jav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02_Exception_Handling_In_Jav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02_Exception_Handling_In_Jav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02_Exception_Handling_In_Jav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02_Exception_Handling_In_Jav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02_Exception_Handling_In_Jav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02_Exception_Handling_In_Jav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02_Exception_Handling_In_Jav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02_Exception_Handling_In_Jav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C:\hendrix\comp2210\notes\02_Exception_Handling_In_Java.ppt</Template>
  <TotalTime>939</TotalTime>
  <Words>1139</Words>
  <Application>Microsoft Office PowerPoint</Application>
  <PresentationFormat>On-screen Show (4:3)</PresentationFormat>
  <Paragraphs>165</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Times New Roman</vt:lpstr>
      <vt:lpstr>Arial</vt:lpstr>
      <vt:lpstr>Verdana</vt:lpstr>
      <vt:lpstr>Arial Black</vt:lpstr>
      <vt:lpstr>02_Exception_Handling_In_Java</vt:lpstr>
      <vt:lpstr>Course Notes Set 1: Introduction to Software Engineering</vt:lpstr>
      <vt:lpstr>Desirable Attributes of Software</vt:lpstr>
      <vt:lpstr>Desirable Attributes of Software</vt:lpstr>
      <vt:lpstr>Slide 3</vt:lpstr>
      <vt:lpstr>Software Characteristics</vt:lpstr>
      <vt:lpstr>Software Death</vt:lpstr>
      <vt:lpstr>Software Has Changed</vt:lpstr>
      <vt:lpstr>Major Agents of Change</vt:lpstr>
      <vt:lpstr>Problems</vt:lpstr>
      <vt:lpstr>Slide 9</vt:lpstr>
      <vt:lpstr>Myths</vt:lpstr>
      <vt:lpstr>What is Software Engineering?</vt:lpstr>
      <vt:lpstr>Software Engineering</vt:lpstr>
      <vt:lpstr>Principles of Software Engineering</vt:lpstr>
      <vt:lpstr>Principles</vt:lpstr>
      <vt:lpstr>Principles</vt:lpstr>
      <vt:lpstr>Principles</vt:lpstr>
      <vt:lpstr>Principles</vt:lpstr>
      <vt:lpstr>Principles</vt:lpstr>
      <vt:lpstr>Principles</vt:lpstr>
      <vt:lpstr>Principles</vt:lpstr>
      <vt:lpstr>Principles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Engineering Network Services</dc:creator>
  <cp:lastModifiedBy>CHANGKA</cp:lastModifiedBy>
  <cp:revision>87</cp:revision>
  <cp:lastPrinted>1998-01-05T19:39:42Z</cp:lastPrinted>
  <dcterms:created xsi:type="dcterms:W3CDTF">1995-06-17T23:31:02Z</dcterms:created>
  <dcterms:modified xsi:type="dcterms:W3CDTF">2010-07-22T19:31:21Z</dcterms:modified>
</cp:coreProperties>
</file>