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3" r:id="rId3"/>
    <p:sldId id="360" r:id="rId4"/>
    <p:sldId id="370" r:id="rId5"/>
    <p:sldId id="375" r:id="rId6"/>
    <p:sldId id="376" r:id="rId7"/>
    <p:sldId id="378" r:id="rId8"/>
    <p:sldId id="377" r:id="rId9"/>
    <p:sldId id="381" r:id="rId10"/>
    <p:sldId id="382" r:id="rId11"/>
  </p:sldIdLst>
  <p:sldSz cx="12192000" cy="6858000"/>
  <p:notesSz cx="6934200" cy="9118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2836" autoAdjust="0"/>
  </p:normalViewPr>
  <p:slideViewPr>
    <p:cSldViewPr>
      <p:cViewPr varScale="1">
        <p:scale>
          <a:sx n="93" d="100"/>
          <a:sy n="93" d="100"/>
        </p:scale>
        <p:origin x="1864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6ABF5-1A09-2248-AEB6-AD165F5428D7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661400"/>
            <a:ext cx="3005138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F979E-778D-EF46-9B23-5360751E0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8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063" y="0"/>
            <a:ext cx="30051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8625" y="684213"/>
            <a:ext cx="6076950" cy="3419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5" y="4330700"/>
            <a:ext cx="5086350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2988"/>
            <a:ext cx="30051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9063" y="8662988"/>
            <a:ext cx="30051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A5ED838-7CEF-5E43-9B07-AFB1A331F0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98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1ADF8D2-378A-7944-A749-53A621119001}" type="slidenum">
              <a:rPr lang="en-US"/>
              <a:pPr/>
              <a:t>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0438" tIns="44425" rIns="90438" bIns="44425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Fall’17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50 Minutes 14-Project 3-2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</a:t>
            </a:r>
            <a:r>
              <a:rPr lang="en-US" sz="12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 </a:t>
            </a:r>
            <a:br>
              <a:rPr lang="en-US" altLang="zh-CN" sz="12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12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Cats and Mice:  Design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Cover</a:t>
            </a:r>
            <a:r>
              <a:rPr lang="en-US" altLang="zh-CN" sz="1200" baseline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 15-</a:t>
            </a:r>
            <a:r>
              <a:rPr lang="en-US" altLang="zh-CN" baseline="0">
                <a:latin typeface="Times New Roman" charset="0"/>
                <a:ea typeface="宋体" charset="0"/>
                <a:cs typeface="宋体" charset="0"/>
              </a:rPr>
              <a:t>Project 3-3</a:t>
            </a:r>
            <a:r>
              <a:rPr lang="en-US" altLang="zh-CN" sz="1200" baseline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 Implementation in the next lecture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Spring’17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25 Minutes: 14a-Project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3-2 </a:t>
            </a:r>
            <a:r>
              <a:rPr lang="en-US" altLang="zh-CN" dirty="0">
                <a:latin typeface="Times New Roman" charset="0"/>
                <a:ea typeface="宋体" charset="0"/>
                <a:cs typeface="宋体" charset="0"/>
              </a:rPr>
              <a:t> was</a:t>
            </a: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 covered in 05c.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>
                <a:latin typeface="Times New Roman" charset="0"/>
                <a:ea typeface="宋体" charset="0"/>
                <a:cs typeface="宋体" charset="0"/>
              </a:rPr>
              <a:t>25 Minutes: 14b-Project 3-3 slides 1-9.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277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4213"/>
            <a:ext cx="6076950" cy="3419475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83539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Image Courtesy of 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toonzone.net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http://</a:t>
            </a:r>
            <a:r>
              <a:rPr lang="en-US" sz="1200" dirty="0" err="1">
                <a:latin typeface="Calibri" charset="0"/>
                <a:ea typeface="Calibri" charset="0"/>
                <a:cs typeface="Calibri" charset="0"/>
              </a:rPr>
              <a:t>www.toonzone.net</a:t>
            </a: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/clip-tom-jerry-show-premieres-april-9-2014-new-sizzle-reel-released/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ED838-7CEF-5E43-9B07-AFB1A331F0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7890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2929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endParaRPr lang="en-US" altLang="zh-CN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55085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7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The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keyword indicates that a field might be modified by multiple threads that are executing at the same time. Fields that are declared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volatile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are not subject to compiler optimizations that assume access by a single thread. This ensures that the most up-to-date value is present in the field at all times.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</a:t>
            </a:r>
            <a:r>
              <a:rPr lang="en-US" altLang="zh-CN" sz="1200" b="0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does not support </a:t>
            </a:r>
            <a:r>
              <a:rPr lang="en-US" altLang="zh-CN" sz="1200" b="0" kern="1200" baseline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endParaRPr lang="en-US" altLang="zh-CN" sz="1200" b="0" kern="1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true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#define false 0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typedef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char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bool</a:t>
            </a:r>
            <a:r>
              <a:rPr lang="en-US" sz="1200" b="0" kern="120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2051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8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7288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9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102382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36001BF-5C93-2C4D-93AB-4EFF24E249BA}" type="slidenum">
              <a:rPr lang="en-US"/>
              <a:pPr/>
              <a:t>10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8413" y="4332288"/>
            <a:ext cx="4325937" cy="41036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8" tIns="44739" rIns="91078" bIns="44739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379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82625"/>
            <a:ext cx="6076950" cy="3419475"/>
          </a:xfrm>
          <a:noFill/>
          <a:ln w="12700" cap="flat">
            <a:solidFill>
              <a:schemeClr val="tx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3984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013FDC-CDB6-0145-BBEC-8B9E418D67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3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939A6A-E21D-7C4D-8E7C-17C74E5611D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3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ED4AA-CCA7-A748-9E0B-836427D4D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9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D708-9C6C-BC4A-8ACC-1131D652B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BAC1BF-448E-0748-97C4-07AE073AA6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C63ED-CA33-F643-8D2C-9CC1229B04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E81F73-168E-DF47-86CE-65001EABF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AB741D-3059-9749-806A-40E1FE40CF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4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AF5B0-A05E-724A-87E2-3CBAB181D8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91192-082C-A54D-8443-EA5BFC04DED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6DF99E-117A-804D-9AE1-0148B167FF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DDDDDD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GCOE V 158 289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5791201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fld id="{0D8BB033-354E-3D4A-AAF6-66DED48618B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68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3200">
          <a:solidFill>
            <a:srgbClr val="00068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800">
          <a:solidFill>
            <a:srgbClr val="00068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•"/>
        <a:defRPr sz="2400">
          <a:solidFill>
            <a:srgbClr val="00068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–"/>
        <a:defRPr sz="2000">
          <a:solidFill>
            <a:srgbClr val="00068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581D"/>
        </a:buClr>
        <a:buChar char="»"/>
        <a:defRPr sz="2000">
          <a:solidFill>
            <a:srgbClr val="00068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toonzone.net/clip-tom-jerry-show-premieres-april-9-2014-new-sizzle-reel-releas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2F26D0F-7787-5C4C-99BF-4744DE7C3B5B}" type="slidenum">
              <a:rPr lang="en-US" sz="1400">
                <a:latin typeface="Arial" charset="0"/>
              </a:rPr>
              <a:pPr eaLnBrk="1" hangingPunct="1"/>
              <a:t>1</a:t>
            </a:fld>
            <a:endParaRPr lang="en-US" sz="1400">
              <a:latin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762000"/>
            <a:ext cx="8077200" cy="29718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COMP 3500 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Introduction to Operating Systems</a:t>
            </a:r>
            <a:br>
              <a:rPr lang="en-US" altLang="zh-CN" sz="40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br>
              <a:rPr lang="en-US" altLang="zh-CN" sz="41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Project 4 – </a:t>
            </a:r>
            <a:r>
              <a:rPr lang="en-US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Synchronization: Part 1 </a:t>
            </a:r>
            <a:b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</a:br>
            <a:r>
              <a:rPr lang="en-US" altLang="zh-CN" sz="3600" dirty="0">
                <a:solidFill>
                  <a:schemeClr val="accent2"/>
                </a:solidFill>
                <a:latin typeface="Calibri" charset="0"/>
                <a:ea typeface="宋体" charset="0"/>
                <a:cs typeface="宋体" charset="0"/>
              </a:rPr>
              <a:t>The Cats and Mice Problem: Design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3581400" y="4183064"/>
            <a:ext cx="49530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1pPr>
            <a:lvl2pPr>
              <a:defRPr sz="28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rgbClr val="00068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libri" charset="0"/>
                <a:ea typeface="宋体" charset="0"/>
              </a:rPr>
              <a:t>Dr. Xiao Qin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Auburn University</a:t>
            </a:r>
            <a:b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</a:b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http://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www.eng.auburn.edu</a:t>
            </a:r>
            <a:r>
              <a:rPr lang="en-US" sz="2400" i="1" dirty="0">
                <a:solidFill>
                  <a:schemeClr val="accent2"/>
                </a:solidFill>
                <a:latin typeface="Calibri" charset="0"/>
                <a:ea typeface="宋体" charset="0"/>
              </a:rPr>
              <a:t>/~</a:t>
            </a: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</a:t>
            </a:r>
            <a:endParaRPr lang="en-US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  <a:p>
            <a:pPr algn="ctr"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sz="2400" i="1" dirty="0" err="1">
                <a:solidFill>
                  <a:schemeClr val="accent2"/>
                </a:solidFill>
                <a:latin typeface="Calibri" charset="0"/>
                <a:ea typeface="宋体" charset="0"/>
              </a:rPr>
              <a:t>xqin@auburn.edu</a:t>
            </a:r>
            <a:endParaRPr lang="en-US" altLang="zh-CN" sz="2400" i="1" dirty="0">
              <a:solidFill>
                <a:schemeClr val="accent2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610600" cy="6172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 /*protect shared variables*/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(dish1_busy  == false)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dish1_busy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assert(dish2_busy == false);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dish2_busy = true;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</a:t>
            </a:r>
            <a:r>
              <a:rPr lang="en-US" sz="2400" dirty="0" err="1">
                <a:latin typeface="Courier New"/>
                <a:cs typeface="Courier New"/>
              </a:rPr>
              <a:t>mydish</a:t>
            </a:r>
            <a:r>
              <a:rPr lang="en-US" sz="2400" dirty="0">
                <a:latin typeface="Courier New"/>
                <a:cs typeface="Courier New"/>
              </a:rPr>
              <a:t> = 2;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(“Cat eating.\n”); /* cat name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clocksleep</a:t>
            </a:r>
            <a:r>
              <a:rPr lang="en-US" sz="2400" dirty="0">
                <a:latin typeface="Courier New"/>
                <a:cs typeface="Courier New"/>
              </a:rPr>
              <a:t>(1); /* enjoys food */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</a:t>
            </a:r>
            <a:r>
              <a:rPr lang="en-US" sz="2400" dirty="0">
                <a:latin typeface="Courier New"/>
                <a:cs typeface="Courier New"/>
              </a:rPr>
              <a:t>(“Finish eating.\n”); /* done. */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12115800" cy="5334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Exercise 6: </a:t>
            </a:r>
            <a:r>
              <a:rPr lang="en-US" sz="2400" dirty="0"/>
              <a:t>Complete this algorithm - All cats (first cat and non-first cat) in the kitchen</a:t>
            </a:r>
          </a:p>
        </p:txBody>
      </p:sp>
      <p:sp>
        <p:nvSpPr>
          <p:cNvPr id="4" name="Rectangle 3"/>
          <p:cNvSpPr/>
          <p:nvPr/>
        </p:nvSpPr>
        <p:spPr>
          <a:xfrm>
            <a:off x="4648200" y="137160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8200" y="3645543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533400"/>
            <a:ext cx="32004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896318" y="4876800"/>
            <a:ext cx="3742481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4173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AF5B0-A05E-724A-87E2-3CBAB181D8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636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56764" y="60960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Image Courtesy of  </a:t>
            </a:r>
            <a:r>
              <a:rPr lang="en-US" dirty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toonzone.net</a:t>
            </a:r>
            <a:endParaRPr lang="en-US" dirty="0">
              <a:solidFill>
                <a:schemeClr val="accent6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1752600" y="152400"/>
            <a:ext cx="8534400" cy="1143000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MS PGothic" charset="0"/>
                <a:cs typeface="MS PGothic" charset="0"/>
              </a:rPr>
              <a:t>Synchronizations Among Cats and Mice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1981200" y="1295401"/>
            <a:ext cx="8229600" cy="3962399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Your task is to synchronize the eating habits of cats and mice, such that:</a:t>
            </a:r>
          </a:p>
          <a:p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No mouse ever gets eaten, and</a:t>
            </a: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Neither the cats or the mice starve.</a:t>
            </a:r>
          </a:p>
          <a:p>
            <a:pPr marL="0" indent="0">
              <a:buNone/>
            </a:pPr>
            <a:endParaRPr lang="en-US" dirty="0">
              <a:latin typeface="Calibri"/>
              <a:ea typeface="MS PGothic" charset="0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1049000" cy="1371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Exercise 1: </a:t>
            </a:r>
            <a:r>
              <a:rPr lang="en-US" dirty="0">
                <a:latin typeface="Calibri" charset="0"/>
              </a:rPr>
              <a:t>Can you use a diagram to illustrate the following specifications?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9982199" cy="4572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latin typeface="Calibri"/>
                <a:cs typeface="Calibri"/>
              </a:rPr>
              <a:t>Two cat food dishes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6 cats and 2 mice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Only 1 mouse or cat may eat at a given dish at any one time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If a cat is eating at either dish, a mouse attempting to eat from the other dish will be seen and therefore eaten</a:t>
            </a:r>
          </a:p>
          <a:p>
            <a:pPr lvl="0"/>
            <a:r>
              <a:rPr lang="en-US" dirty="0">
                <a:latin typeface="Calibri"/>
                <a:cs typeface="Calibri"/>
              </a:rPr>
              <a:t>When cats aren't eating, they will not see mice eating.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304800"/>
            <a:ext cx="813435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 charset="0"/>
              </a:rPr>
              <a:t>Understand the Problem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4267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Calibri"/>
                <a:cs typeface="Calibri"/>
              </a:rPr>
              <a:t>Dish 1</a:t>
            </a:r>
          </a:p>
          <a:p>
            <a:r>
              <a:rPr lang="en-US" dirty="0">
                <a:latin typeface="Calibri"/>
                <a:cs typeface="Calibri"/>
              </a:rPr>
              <a:t>Dish 2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 a cat “eats” dish 1 or dish 2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Then no mice</a:t>
            </a:r>
          </a:p>
          <a:p>
            <a:endParaRPr lang="en-US" sz="2800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If a mouse “eats” dish 1 or dish 2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Then no cat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6452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1036320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Exercise 2: </a:t>
            </a:r>
            <a:r>
              <a:rPr lang="en-US" dirty="0">
                <a:latin typeface="Calibri" charset="0"/>
              </a:rPr>
              <a:t>Please list all possible cases?</a:t>
            </a:r>
            <a:endParaRPr lang="en-US" altLang="zh-CN" dirty="0">
              <a:latin typeface="Calibri" charset="0"/>
              <a:ea typeface="宋体" charset="0"/>
              <a:cs typeface="宋体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914400"/>
            <a:ext cx="8143875" cy="5715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400" dirty="0">
                <a:latin typeface="Calibri"/>
                <a:cs typeface="Calibri"/>
              </a:rPr>
              <a:t>Case 1: Dish 1: No Cat/Mouse  Dish2: No Cat/Mouse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2:Dish1: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No Cat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3: 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Cat j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4: Dish1: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      Dish2: Cat j      Cat k waits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5: Dish1: Mouse 1       Dish2: No Mouse</a:t>
            </a:r>
          </a:p>
          <a:p>
            <a:pPr lvl="0"/>
            <a:endParaRPr lang="en-US" sz="2400" dirty="0">
              <a:latin typeface="Calibri"/>
              <a:cs typeface="Calibri"/>
            </a:endParaRPr>
          </a:p>
          <a:p>
            <a:pPr lvl="0"/>
            <a:r>
              <a:rPr lang="en-US" sz="2400" dirty="0">
                <a:latin typeface="Calibri"/>
                <a:cs typeface="Calibri"/>
              </a:rPr>
              <a:t>Case 6: Dish1: Mouse 1       Dish2: Mouse 2</a:t>
            </a:r>
          </a:p>
          <a:p>
            <a:pPr lvl="0"/>
            <a:endParaRPr lang="en-US" altLang="zh-CN" sz="2400" dirty="0">
              <a:latin typeface="Calibri"/>
              <a:ea typeface="宋体" charset="0"/>
              <a:cs typeface="Calibri"/>
            </a:endParaRPr>
          </a:p>
          <a:p>
            <a:pPr lvl="0"/>
            <a:r>
              <a:rPr lang="en-US" altLang="zh-CN" sz="2400" dirty="0">
                <a:latin typeface="Calibri"/>
                <a:ea typeface="宋体" charset="0"/>
                <a:cs typeface="Calibri"/>
              </a:rPr>
              <a:t>Case 7: </a:t>
            </a:r>
            <a:r>
              <a:rPr lang="en-US" sz="2400" dirty="0">
                <a:latin typeface="Calibri"/>
                <a:cs typeface="Calibri"/>
              </a:rPr>
              <a:t>Dish1: Mouse 1       Dish2: Mouse 2   Cat </a:t>
            </a:r>
            <a:r>
              <a:rPr lang="en-US" sz="2400" dirty="0" err="1">
                <a:latin typeface="Calibri"/>
                <a:cs typeface="Calibri"/>
              </a:rPr>
              <a:t>i</a:t>
            </a:r>
            <a:r>
              <a:rPr lang="en-US" sz="2400" dirty="0">
                <a:latin typeface="Calibri"/>
                <a:cs typeface="Calibri"/>
              </a:rPr>
              <a:t> waits</a:t>
            </a:r>
            <a:endParaRPr lang="en-US" altLang="zh-CN" sz="2400" dirty="0">
              <a:latin typeface="Calibri"/>
              <a:ea typeface="宋体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225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1158240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FF0000"/>
                </a:solidFill>
                <a:latin typeface="Calibri" charset="0"/>
              </a:rPr>
              <a:t>Exercise 3: </a:t>
            </a:r>
            <a:r>
              <a:rPr lang="en-US" dirty="0">
                <a:latin typeface="Calibri"/>
                <a:cs typeface="Calibri"/>
              </a:rPr>
              <a:t>What semaphores should you declare?</a:t>
            </a:r>
            <a:endParaRPr lang="en-US" altLang="zh-CN" dirty="0">
              <a:latin typeface="Calibri"/>
              <a:ea typeface="宋体" charset="0"/>
              <a:cs typeface="Calibri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610600" cy="525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 </a:t>
            </a:r>
            <a:r>
              <a:rPr lang="en-US" sz="2400" b="1" u="sng" dirty="0" err="1">
                <a:solidFill>
                  <a:srgbClr val="FF0000"/>
                </a:solidFill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true</a:t>
            </a:r>
            <a:r>
              <a:rPr lang="en-US" sz="2400" dirty="0">
                <a:latin typeface="Courier New"/>
                <a:cs typeface="Courier New"/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done = 0;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semaphore </a:t>
            </a:r>
            <a:r>
              <a:rPr lang="en-US" altLang="zh-CN" sz="2400" dirty="0" err="1">
                <a:latin typeface="Courier New"/>
                <a:ea typeface="宋体" charset="0"/>
                <a:cs typeface="Courier New"/>
              </a:rPr>
              <a:t>mutex</a:t>
            </a:r>
            <a:r>
              <a:rPr lang="en-US" altLang="zh-CN" sz="2400" dirty="0">
                <a:latin typeface="Courier New"/>
                <a:ea typeface="宋体" charset="0"/>
                <a:cs typeface="Courier New"/>
              </a:rPr>
              <a:t> = 1;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dish_mutex</a:t>
            </a:r>
            <a:r>
              <a:rPr lang="en-US" sz="2400" dirty="0">
                <a:latin typeface="Courier New"/>
                <a:cs typeface="Courier New"/>
              </a:rPr>
              <a:t> = 1;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true; /*first cat*/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semaphore </a:t>
            </a:r>
            <a:r>
              <a:rPr lang="en-US" sz="2400" dirty="0" err="1">
                <a:latin typeface="Courier New"/>
                <a:cs typeface="Courier New"/>
              </a:rPr>
              <a:t>mice_queue</a:t>
            </a:r>
            <a:r>
              <a:rPr lang="en-US" sz="2400" dirty="0">
                <a:latin typeface="Courier New"/>
                <a:cs typeface="Courier New"/>
              </a:rPr>
              <a:t> = 0;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int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mice_wait_count</a:t>
            </a:r>
            <a:r>
              <a:rPr lang="en-US" sz="2400" dirty="0">
                <a:latin typeface="Courier New"/>
                <a:cs typeface="Courier New"/>
              </a:rPr>
              <a:t>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/>
                <a:cs typeface="Courier New"/>
              </a:rPr>
              <a:t>volatile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bool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no_mouse_eat</a:t>
            </a:r>
            <a:r>
              <a:rPr lang="en-US" sz="2400" dirty="0">
                <a:latin typeface="Courier New"/>
                <a:cs typeface="Courier New"/>
              </a:rPr>
              <a:t> = true; 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9176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533400"/>
            <a:ext cx="8610600" cy="6172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all_dishes_available</a:t>
            </a:r>
            <a:r>
              <a:rPr lang="en-US" sz="24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all_dishes_availalbe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 let first cat in 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cats_wait_count</a:t>
            </a:r>
            <a:r>
              <a:rPr lang="en-US" sz="2400" dirty="0">
                <a:latin typeface="Courier New"/>
                <a:cs typeface="Courier New"/>
              </a:rPr>
              <a:t>++;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wait(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/*first cat in, other wait*/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no_cat_eat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true;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else 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 false;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7293"/>
            <a:ext cx="10210800" cy="438873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Exercise 4: </a:t>
            </a:r>
            <a:r>
              <a:rPr lang="en-US" sz="2800" dirty="0"/>
              <a:t>Complete this algorithm - First Cat and No Mouse</a:t>
            </a:r>
          </a:p>
        </p:txBody>
      </p:sp>
      <p:sp>
        <p:nvSpPr>
          <p:cNvPr id="3" name="Rectangle 2"/>
          <p:cNvSpPr/>
          <p:nvPr/>
        </p:nvSpPr>
        <p:spPr>
          <a:xfrm>
            <a:off x="6629400" y="141494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1859666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1951299" y="558961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2004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4049" y="4945766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1150" y="5435761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617220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28813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14400"/>
            <a:ext cx="8915400" cy="5562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if (</a:t>
            </a:r>
            <a:r>
              <a:rPr lang="en-US" sz="2400" dirty="0" err="1">
                <a:latin typeface="Courier New"/>
                <a:cs typeface="Courier New"/>
              </a:rPr>
              <a:t>first_cat_eat</a:t>
            </a:r>
            <a:r>
              <a:rPr lang="en-US" sz="2400" dirty="0">
                <a:latin typeface="Courier New"/>
                <a:cs typeface="Courier New"/>
              </a:rPr>
              <a:t> == true)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wait(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if (</a:t>
            </a:r>
            <a:r>
              <a:rPr lang="en-US" sz="2400" dirty="0" err="1">
                <a:latin typeface="Courier New"/>
                <a:cs typeface="Courier New"/>
              </a:rPr>
              <a:t>cat_wait_count</a:t>
            </a:r>
            <a:r>
              <a:rPr lang="en-US" sz="2400" dirty="0">
                <a:latin typeface="Courier New"/>
                <a:cs typeface="Courier New"/>
              </a:rPr>
              <a:t> &gt; 1) {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</a:t>
            </a:r>
            <a:r>
              <a:rPr lang="en-US" sz="2400" dirty="0" err="1">
                <a:latin typeface="Courier New"/>
                <a:cs typeface="Courier New"/>
              </a:rPr>
              <a:t>another_cat_eat</a:t>
            </a:r>
            <a:r>
              <a:rPr lang="en-US" sz="2400" dirty="0">
                <a:latin typeface="Courier New"/>
                <a:cs typeface="Courier New"/>
              </a:rPr>
              <a:t> = true;   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  signal(</a:t>
            </a:r>
            <a:r>
              <a:rPr lang="en-US" sz="2400" dirty="0" err="1">
                <a:latin typeface="Courier New"/>
                <a:cs typeface="Courier New"/>
              </a:rPr>
              <a:t>cats_queue</a:t>
            </a:r>
            <a:r>
              <a:rPr lang="en-US" sz="2400" dirty="0">
                <a:latin typeface="Courier New"/>
                <a:cs typeface="Courier New"/>
              </a:rPr>
              <a:t>); /*let another cat in*/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 signal(</a:t>
            </a:r>
            <a:r>
              <a:rPr lang="en-US" sz="2400" dirty="0" err="1">
                <a:latin typeface="Courier New"/>
                <a:cs typeface="Courier New"/>
              </a:rPr>
              <a:t>mutex</a:t>
            </a:r>
            <a:r>
              <a:rPr lang="en-US" sz="2400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/>
                <a:cs typeface="Courier New"/>
              </a:rPr>
              <a:t>kprintf</a:t>
            </a:r>
            <a:r>
              <a:rPr lang="en-US" sz="2400" dirty="0">
                <a:latin typeface="Courier New"/>
                <a:cs typeface="Courier New"/>
              </a:rPr>
              <a:t>(“Cat in the kitchen.\n”); /*cat name */</a:t>
            </a:r>
          </a:p>
          <a:p>
            <a:pPr marL="0" indent="0">
              <a:buNone/>
            </a:pP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9220200" cy="87003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Exercise 5: </a:t>
            </a:r>
            <a:r>
              <a:rPr lang="en-US" sz="2800" dirty="0"/>
              <a:t>How does the first cat control the kitchen?</a:t>
            </a:r>
          </a:p>
        </p:txBody>
      </p:sp>
      <p:sp>
        <p:nvSpPr>
          <p:cNvPr id="4" name="Rectangle 3"/>
          <p:cNvSpPr/>
          <p:nvPr/>
        </p:nvSpPr>
        <p:spPr>
          <a:xfrm>
            <a:off x="5791200" y="2286000"/>
            <a:ext cx="14097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2590800" y="2667000"/>
            <a:ext cx="35814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1371600"/>
            <a:ext cx="24384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3564038"/>
            <a:ext cx="2667000" cy="4716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395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775</Words>
  <Application>Microsoft Macintosh PowerPoint</Application>
  <PresentationFormat>Widescreen</PresentationFormat>
  <Paragraphs>134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ＭＳ Ｐゴシック</vt:lpstr>
      <vt:lpstr>宋体</vt:lpstr>
      <vt:lpstr>Arial</vt:lpstr>
      <vt:lpstr>Calibri</vt:lpstr>
      <vt:lpstr>Courier New</vt:lpstr>
      <vt:lpstr>Times New Roman</vt:lpstr>
      <vt:lpstr>1_Default Design</vt:lpstr>
      <vt:lpstr>COMP 3500  Introduction to Operating Systems  Project 4 – Synchronization: Part 1  The Cats and Mice Problem: Design</vt:lpstr>
      <vt:lpstr>PowerPoint Presentation</vt:lpstr>
      <vt:lpstr>Synchronizations Among Cats and Mice</vt:lpstr>
      <vt:lpstr>Exercise 1: Can you use a diagram to illustrate the following specifications?</vt:lpstr>
      <vt:lpstr>Understand the Problem</vt:lpstr>
      <vt:lpstr>Exercise 2: Please list all possible cases?</vt:lpstr>
      <vt:lpstr>Exercise 3: What semaphores should you declare?</vt:lpstr>
      <vt:lpstr>Exercise 4: Complete this algorithm - First Cat and No Mouse</vt:lpstr>
      <vt:lpstr>Exercise 5: How does the first cat control the kitchen?</vt:lpstr>
      <vt:lpstr>Exercise 6: Complete this algorithm - All cats (first cat and non-first cat) in the kitchen</vt:lpstr>
    </vt:vector>
  </TitlesOfParts>
  <Company>New Mexico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331 Computer Architecture</dc:title>
  <dc:creator>Xiao Qin</dc:creator>
  <cp:lastModifiedBy>Xiao Qin</cp:lastModifiedBy>
  <cp:revision>273</cp:revision>
  <dcterms:created xsi:type="dcterms:W3CDTF">2006-08-22T22:53:10Z</dcterms:created>
  <dcterms:modified xsi:type="dcterms:W3CDTF">2018-10-05T13:57:05Z</dcterms:modified>
</cp:coreProperties>
</file>