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5" r:id="rId8"/>
    <p:sldId id="318" r:id="rId9"/>
    <p:sldId id="319" r:id="rId10"/>
    <p:sldId id="312" r:id="rId11"/>
    <p:sldId id="320" r:id="rId12"/>
    <p:sldId id="321" r:id="rId13"/>
    <p:sldId id="314" r:id="rId14"/>
    <p:sldId id="316" r:id="rId15"/>
    <p:sldId id="322" r:id="rId16"/>
    <p:sldId id="323" r:id="rId17"/>
    <p:sldId id="327" r:id="rId18"/>
    <p:sldId id="324" r:id="rId19"/>
    <p:sldId id="325" r:id="rId20"/>
    <p:sldId id="3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19" autoAdjust="0"/>
  </p:normalViewPr>
  <p:slideViewPr>
    <p:cSldViewPr snapToGrid="0">
      <p:cViewPr>
        <p:scale>
          <a:sx n="85" d="100"/>
          <a:sy n="85" d="100"/>
        </p:scale>
        <p:origin x="33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Chanivecky" userId="a37cbd81f424230f" providerId="LiveId" clId="{03EACC94-55F9-4609-B2D5-C8EC9BC93C40}"/>
    <pc:docChg chg="addSld delSld modSld">
      <pc:chgData name="Karel Chanivecky" userId="a37cbd81f424230f" providerId="LiveId" clId="{03EACC94-55F9-4609-B2D5-C8EC9BC93C40}" dt="2022-03-25T14:33:44.916" v="97" actId="22"/>
      <pc:docMkLst>
        <pc:docMk/>
      </pc:docMkLst>
      <pc:sldChg chg="modSp mod">
        <pc:chgData name="Karel Chanivecky" userId="a37cbd81f424230f" providerId="LiveId" clId="{03EACC94-55F9-4609-B2D5-C8EC9BC93C40}" dt="2022-03-25T14:32:51.220" v="49" actId="20577"/>
        <pc:sldMkLst>
          <pc:docMk/>
          <pc:sldMk cId="4205156229" sldId="323"/>
        </pc:sldMkLst>
        <pc:spChg chg="mod">
          <ac:chgData name="Karel Chanivecky" userId="a37cbd81f424230f" providerId="LiveId" clId="{03EACC94-55F9-4609-B2D5-C8EC9BC93C40}" dt="2022-03-25T14:32:51.220" v="49" actId="20577"/>
          <ac:spMkLst>
            <pc:docMk/>
            <pc:sldMk cId="4205156229" sldId="323"/>
            <ac:spMk id="2" creationId="{71766479-05CC-4BF3-AA62-95B6038C4A76}"/>
          </ac:spMkLst>
        </pc:spChg>
      </pc:sldChg>
      <pc:sldChg chg="modSp mod">
        <pc:chgData name="Karel Chanivecky" userId="a37cbd81f424230f" providerId="LiveId" clId="{03EACC94-55F9-4609-B2D5-C8EC9BC93C40}" dt="2022-03-25T05:50:47.207" v="2" actId="5793"/>
        <pc:sldMkLst>
          <pc:docMk/>
          <pc:sldMk cId="1025192594" sldId="326"/>
        </pc:sldMkLst>
        <pc:spChg chg="mod">
          <ac:chgData name="Karel Chanivecky" userId="a37cbd81f424230f" providerId="LiveId" clId="{03EACC94-55F9-4609-B2D5-C8EC9BC93C40}" dt="2022-03-25T05:50:47.207" v="2" actId="5793"/>
          <ac:spMkLst>
            <pc:docMk/>
            <pc:sldMk cId="1025192594" sldId="326"/>
            <ac:spMk id="3" creationId="{6A344B1A-A310-462A-92A9-A3EEDD4965DE}"/>
          </ac:spMkLst>
        </pc:spChg>
      </pc:sldChg>
      <pc:sldChg chg="addSp delSp modSp new mod">
        <pc:chgData name="Karel Chanivecky" userId="a37cbd81f424230f" providerId="LiveId" clId="{03EACC94-55F9-4609-B2D5-C8EC9BC93C40}" dt="2022-03-25T14:33:44.916" v="97" actId="22"/>
        <pc:sldMkLst>
          <pc:docMk/>
          <pc:sldMk cId="433909150" sldId="327"/>
        </pc:sldMkLst>
        <pc:spChg chg="mod">
          <ac:chgData name="Karel Chanivecky" userId="a37cbd81f424230f" providerId="LiveId" clId="{03EACC94-55F9-4609-B2D5-C8EC9BC93C40}" dt="2022-03-25T14:33:13.659" v="96" actId="20577"/>
          <ac:spMkLst>
            <pc:docMk/>
            <pc:sldMk cId="433909150" sldId="327"/>
            <ac:spMk id="2" creationId="{A84E3EB4-68F2-437B-9DA0-10EB7EF433DF}"/>
          </ac:spMkLst>
        </pc:spChg>
        <pc:spChg chg="del">
          <ac:chgData name="Karel Chanivecky" userId="a37cbd81f424230f" providerId="LiveId" clId="{03EACC94-55F9-4609-B2D5-C8EC9BC93C40}" dt="2022-03-25T14:33:44.916" v="97" actId="22"/>
          <ac:spMkLst>
            <pc:docMk/>
            <pc:sldMk cId="433909150" sldId="327"/>
            <ac:spMk id="3" creationId="{7B44F85C-8D37-488E-B491-817075D0B463}"/>
          </ac:spMkLst>
        </pc:spChg>
        <pc:picChg chg="add mod ord">
          <ac:chgData name="Karel Chanivecky" userId="a37cbd81f424230f" providerId="LiveId" clId="{03EACC94-55F9-4609-B2D5-C8EC9BC93C40}" dt="2022-03-25T14:33:44.916" v="97" actId="22"/>
          <ac:picMkLst>
            <pc:docMk/>
            <pc:sldMk cId="433909150" sldId="327"/>
            <ac:picMk id="5" creationId="{48BADBAE-CFEF-4329-A876-EC9CF5C84FA4}"/>
          </ac:picMkLst>
        </pc:picChg>
      </pc:sldChg>
      <pc:sldChg chg="new del">
        <pc:chgData name="Karel Chanivecky" userId="a37cbd81f424230f" providerId="LiveId" clId="{03EACC94-55F9-4609-B2D5-C8EC9BC93C40}" dt="2022-03-25T05:50:38.163" v="1" actId="47"/>
        <pc:sldMkLst>
          <pc:docMk/>
          <pc:sldMk cId="504440949" sldId="327"/>
        </pc:sldMkLst>
      </pc:sldChg>
      <pc:sldChg chg="new del">
        <pc:chgData name="Karel Chanivecky" userId="a37cbd81f424230f" providerId="LiveId" clId="{03EACC94-55F9-4609-B2D5-C8EC9BC93C40}" dt="2022-03-25T14:29:25.299" v="4" actId="47"/>
        <pc:sldMkLst>
          <pc:docMk/>
          <pc:sldMk cId="1720243382" sldId="327"/>
        </pc:sldMkLst>
      </pc:sldChg>
      <pc:sldChg chg="modSp new del mod">
        <pc:chgData name="Karel Chanivecky" userId="a37cbd81f424230f" providerId="LiveId" clId="{03EACC94-55F9-4609-B2D5-C8EC9BC93C40}" dt="2022-03-25T14:32:41.427" v="39" actId="47"/>
        <pc:sldMkLst>
          <pc:docMk/>
          <pc:sldMk cId="3974259414" sldId="327"/>
        </pc:sldMkLst>
        <pc:spChg chg="mod">
          <ac:chgData name="Karel Chanivecky" userId="a37cbd81f424230f" providerId="LiveId" clId="{03EACC94-55F9-4609-B2D5-C8EC9BC93C40}" dt="2022-03-25T14:32:38.170" v="38" actId="6549"/>
          <ac:spMkLst>
            <pc:docMk/>
            <pc:sldMk cId="3974259414" sldId="327"/>
            <ac:spMk id="2" creationId="{F625C801-AAC6-4AD4-A03A-24571179B3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iconscout.com/contributors/priyanka-gupta" TargetMode="External"/><Relationship Id="rId4" Type="http://schemas.openxmlformats.org/officeDocument/2006/relationships/hyperlink" Target="https://iconscout.com/icons/data-storag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iconscout.com/contributors/aficons-studio" TargetMode="External"/><Relationship Id="rId4" Type="http://schemas.openxmlformats.org/officeDocument/2006/relationships/hyperlink" Target="https://iconscout.com/icons/ap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scout.com/contributors/iconlib" TargetMode="External"/><Relationship Id="rId3" Type="http://schemas.openxmlformats.org/officeDocument/2006/relationships/image" Target="../media/image4.svg"/><Relationship Id="rId7" Type="http://schemas.openxmlformats.org/officeDocument/2006/relationships/hyperlink" Target="https://iconscout.com/icons/plu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iconscout.com/contributors/aficons-studio" TargetMode="External"/><Relationship Id="rId4" Type="http://schemas.openxmlformats.org/officeDocument/2006/relationships/hyperlink" Target="https://iconscout.com/icons/ap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Of the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Layer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the chained factory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44A7-605D-4F47-868D-A0628AA9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24892-4888-4F19-AB1F-F60FA6209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driven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8A34C-1E43-46F4-9C86-13D7F2C118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Browser WebSocket API</a:t>
            </a:r>
          </a:p>
          <a:p>
            <a:pPr marL="0" indent="0">
              <a:buNone/>
            </a:pPr>
            <a:r>
              <a:rPr lang="en-US" i="1" dirty="0"/>
              <a:t>const </a:t>
            </a:r>
            <a:r>
              <a:rPr lang="en-US" i="1" dirty="0" err="1"/>
              <a:t>ws</a:t>
            </a:r>
            <a:r>
              <a:rPr lang="en-US" i="1" dirty="0"/>
              <a:t> = new WebSocket(…)</a:t>
            </a:r>
            <a:br>
              <a:rPr lang="en-US" i="1" dirty="0"/>
            </a:br>
            <a:r>
              <a:rPr lang="en-US" sz="1400" i="1" dirty="0" err="1"/>
              <a:t>ws.onmessage</a:t>
            </a:r>
            <a:r>
              <a:rPr lang="en-US" sz="1400" i="1" dirty="0"/>
              <a:t> = event =&gt; console.log(</a:t>
            </a:r>
            <a:r>
              <a:rPr lang="en-US" sz="1400" i="1" dirty="0" err="1"/>
              <a:t>event.data</a:t>
            </a:r>
            <a:r>
              <a:rPr lang="en-US" sz="1400" i="1" dirty="0"/>
              <a:t>)</a:t>
            </a:r>
            <a:endParaRPr lang="en-US" i="1" dirty="0"/>
          </a:p>
          <a:p>
            <a:r>
              <a:rPr lang="en-US" dirty="0"/>
              <a:t>Express HTTP server</a:t>
            </a:r>
          </a:p>
          <a:p>
            <a:pPr marL="0" indent="0">
              <a:buNone/>
            </a:pPr>
            <a:r>
              <a:rPr lang="en-US" sz="1400" i="1" dirty="0" err="1"/>
              <a:t>app.get</a:t>
            </a:r>
            <a:r>
              <a:rPr lang="en-US" sz="1400" i="1" dirty="0"/>
              <a:t>('/', (req, res) =&gt; </a:t>
            </a:r>
            <a:r>
              <a:rPr lang="en-US" sz="1400" i="1" dirty="0" err="1"/>
              <a:t>res.send</a:t>
            </a:r>
            <a:r>
              <a:rPr lang="en-US" sz="1400" i="1" dirty="0"/>
              <a:t>('Hello World!’));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27DA6-2565-4B3D-823F-59FC6EF06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Stream driven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F7B16-D46B-4BD5-87B5-4A5FB2B4F8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IPC. Sockets, pipes, files, </a:t>
            </a:r>
            <a:r>
              <a:rPr lang="en-US" dirty="0" err="1"/>
              <a:t>fifos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sz="1400" i="1" dirty="0"/>
              <a:t>res = read(</a:t>
            </a:r>
            <a:r>
              <a:rPr lang="en-US" sz="1400" i="1" dirty="0" err="1"/>
              <a:t>fd</a:t>
            </a:r>
            <a:r>
              <a:rPr lang="en-US" sz="1400" i="1" dirty="0"/>
              <a:t>, buffer,  </a:t>
            </a:r>
            <a:r>
              <a:rPr lang="en-US" sz="1400" i="1" dirty="0" err="1"/>
              <a:t>byte_count</a:t>
            </a:r>
            <a:r>
              <a:rPr lang="en-US" sz="1400" i="1" dirty="0"/>
              <a:t>);</a:t>
            </a:r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4481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2847-3B5B-49FE-A9F7-4F86695E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to event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7723C-3151-42EF-B88F-A6E873828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8767" y="2278947"/>
            <a:ext cx="1219200" cy="1219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2922B-F6E8-4267-AC17-F9E8359CE96C}"/>
              </a:ext>
            </a:extLst>
          </p:cNvPr>
          <p:cNvSpPr txBox="1"/>
          <p:nvPr/>
        </p:nvSpPr>
        <p:spPr>
          <a:xfrm>
            <a:off x="5198444" y="3498147"/>
            <a:ext cx="12921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b="0" i="0" u="none" strike="noStrike" dirty="0">
                <a:effectLst/>
                <a:latin typeface="Aver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Storage Icon</a:t>
            </a:r>
            <a:r>
              <a:rPr lang="en-US" sz="500" b="0" i="0" dirty="0">
                <a:effectLst/>
                <a:latin typeface="Averta"/>
              </a:rPr>
              <a:t> by </a:t>
            </a:r>
            <a:r>
              <a:rPr lang="en-US" sz="500" b="0" i="0" u="none" strike="noStrike" dirty="0">
                <a:effectLst/>
                <a:latin typeface="Avert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WEBTECHOPS LLP</a:t>
            </a:r>
            <a:endParaRPr lang="en-US" sz="5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2B240C-B140-468A-B1E6-F4AEB81B4C7A}"/>
              </a:ext>
            </a:extLst>
          </p:cNvPr>
          <p:cNvGrpSpPr/>
          <p:nvPr/>
        </p:nvGrpSpPr>
        <p:grpSpPr>
          <a:xfrm>
            <a:off x="1405289" y="2338137"/>
            <a:ext cx="1219200" cy="1421620"/>
            <a:chOff x="1405289" y="2338137"/>
            <a:chExt cx="1219200" cy="1421620"/>
          </a:xfrm>
        </p:grpSpPr>
        <p:pic>
          <p:nvPicPr>
            <p:cNvPr id="3074" name="Picture 2" descr="Network Communication Ear Icon">
              <a:extLst>
                <a:ext uri="{FF2B5EF4-FFF2-40B4-BE49-F238E27FC236}">
                  <a16:creationId xmlns:a16="http://schemas.microsoft.com/office/drawing/2014/main" id="{44A95E38-9615-4AE3-B343-318BD9266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289" y="2338137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82B6ED-B389-4CF0-AF64-C0B7757A32F5}"/>
                </a:ext>
              </a:extLst>
            </p:cNvPr>
            <p:cNvSpPr txBox="1"/>
            <p:nvPr/>
          </p:nvSpPr>
          <p:spPr>
            <a:xfrm>
              <a:off x="1440982" y="3575091"/>
              <a:ext cx="1147813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600" b="0" i="0" dirty="0">
                  <a:solidFill>
                    <a:srgbClr val="000000"/>
                  </a:solidFill>
                  <a:effectLst/>
                  <a:latin typeface="Averta"/>
                </a:rPr>
                <a:t>Ear Icon by </a:t>
              </a:r>
              <a:r>
                <a:rPr lang="en-US" sz="600" b="0" i="0" dirty="0" err="1">
                  <a:solidFill>
                    <a:srgbClr val="000000"/>
                  </a:solidFill>
                  <a:effectLst/>
                  <a:latin typeface="Averta"/>
                </a:rPr>
                <a:t>Kerismaker</a:t>
              </a:r>
              <a:r>
                <a:rPr lang="en-US" sz="600" b="0" i="0" dirty="0">
                  <a:solidFill>
                    <a:srgbClr val="000000"/>
                  </a:solidFill>
                  <a:effectLst/>
                  <a:latin typeface="Averta"/>
                </a:rPr>
                <a:t> Studio</a:t>
              </a:r>
              <a:endParaRPr lang="en-US" sz="600" dirty="0"/>
            </a:p>
          </p:txBody>
        </p:sp>
      </p:grpSp>
      <p:pic>
        <p:nvPicPr>
          <p:cNvPr id="3076" name="Picture 4" descr="Notification Alert Alarm Icon">
            <a:extLst>
              <a:ext uri="{FF2B5EF4-FFF2-40B4-BE49-F238E27FC236}">
                <a16:creationId xmlns:a16="http://schemas.microsoft.com/office/drawing/2014/main" id="{E82E8497-E297-4A18-8052-F89281BC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591" y="233813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2C11D0F7-5A7D-4091-A1E0-FFF873755BC8}"/>
              </a:ext>
            </a:extLst>
          </p:cNvPr>
          <p:cNvSpPr/>
          <p:nvPr/>
        </p:nvSpPr>
        <p:spPr>
          <a:xfrm>
            <a:off x="3089709" y="2888547"/>
            <a:ext cx="1318662" cy="3936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24B4A-24BA-41DC-9D9C-492EC0327935}"/>
              </a:ext>
            </a:extLst>
          </p:cNvPr>
          <p:cNvSpPr/>
          <p:nvPr/>
        </p:nvSpPr>
        <p:spPr>
          <a:xfrm>
            <a:off x="7237395" y="2888547"/>
            <a:ext cx="1318662" cy="3936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22F6C-01CC-4190-AD85-A99F50E78493}"/>
              </a:ext>
            </a:extLst>
          </p:cNvPr>
          <p:cNvSpPr txBox="1"/>
          <p:nvPr/>
        </p:nvSpPr>
        <p:spPr>
          <a:xfrm>
            <a:off x="1209250" y="3881280"/>
            <a:ext cx="161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E1ABD-4EED-42AF-88F6-1ABD626730B2}"/>
              </a:ext>
            </a:extLst>
          </p:cNvPr>
          <p:cNvSpPr txBox="1"/>
          <p:nvPr/>
        </p:nvSpPr>
        <p:spPr>
          <a:xfrm>
            <a:off x="4540271" y="3788947"/>
            <a:ext cx="2476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Accumulate until we </a:t>
            </a:r>
          </a:p>
          <a:p>
            <a:pPr algn="ctr"/>
            <a:r>
              <a:rPr lang="en-US" dirty="0"/>
              <a:t>have a complete </a:t>
            </a:r>
          </a:p>
          <a:p>
            <a:pPr algn="ctr"/>
            <a:r>
              <a:rPr lang="en-US" dirty="0"/>
              <a:t>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682895-0410-461E-8CE8-A05F81373A5A}"/>
              </a:ext>
            </a:extLst>
          </p:cNvPr>
          <p:cNvSpPr txBox="1"/>
          <p:nvPr/>
        </p:nvSpPr>
        <p:spPr>
          <a:xfrm>
            <a:off x="9099193" y="3788947"/>
            <a:ext cx="1149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Emit</a:t>
            </a:r>
            <a:br>
              <a:rPr lang="en-US" dirty="0"/>
            </a:br>
            <a:r>
              <a:rPr lang="en-US" dirty="0"/>
              <a:t>message 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7738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9" grpId="0" animBg="1"/>
      <p:bldP spid="17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AB33-9444-477E-ABEF-E06F9C67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6BCE-59A6-4BB8-8033-DAE9F7A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Abstract Factory and Chain of Command patterns</a:t>
            </a:r>
          </a:p>
          <a:p>
            <a:r>
              <a:rPr lang="en-US" dirty="0"/>
              <a:t>A linked list of abstract factories</a:t>
            </a:r>
          </a:p>
          <a:p>
            <a:r>
              <a:rPr lang="en-US" dirty="0"/>
              <a:t>The head points to the bottom-most layer’s factory. After building, the top-most layer is returned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2487B9-DA10-40CB-A7CD-CE7E50E7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24199"/>
            <a:ext cx="984069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8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6479-05CC-4BF3-AA62-95B6038C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Abstract Factory Object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C8BA63-B386-4A7C-BB4F-A4E4227AF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093" y="2103438"/>
            <a:ext cx="9187814" cy="3849687"/>
          </a:xfrm>
        </p:spPr>
      </p:pic>
    </p:spTree>
    <p:extLst>
      <p:ext uri="{BB962C8B-B14F-4D97-AF65-F5344CB8AC3E}">
        <p14:creationId xmlns:p14="http://schemas.microsoft.com/office/powerpoint/2010/main" val="420515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3EB4-68F2-437B-9DA0-10EB7EF4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layer factory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ADBAE-CFEF-4329-A876-EC9CF5C84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73639"/>
            <a:ext cx="10058400" cy="2309285"/>
          </a:xfrm>
        </p:spPr>
      </p:pic>
    </p:spTree>
    <p:extLst>
      <p:ext uri="{BB962C8B-B14F-4D97-AF65-F5344CB8AC3E}">
        <p14:creationId xmlns:p14="http://schemas.microsoft.com/office/powerpoint/2010/main" val="43390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06C7-DC18-470B-99D5-38113E4E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chain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F4938-EE9E-4C69-BF24-0F67425C1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730" y="2223042"/>
            <a:ext cx="9240540" cy="3610479"/>
          </a:xfrm>
        </p:spPr>
      </p:pic>
    </p:spTree>
    <p:extLst>
      <p:ext uri="{BB962C8B-B14F-4D97-AF65-F5344CB8AC3E}">
        <p14:creationId xmlns:p14="http://schemas.microsoft.com/office/powerpoint/2010/main" val="67326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23C4-CA96-4112-ABE1-824F970F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chain reaction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357D4-6983-4C53-B7E9-CB4E1618B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573" y="2103438"/>
            <a:ext cx="7070853" cy="3849687"/>
          </a:xfrm>
        </p:spPr>
      </p:pic>
    </p:spTree>
    <p:extLst>
      <p:ext uri="{BB962C8B-B14F-4D97-AF65-F5344CB8AC3E}">
        <p14:creationId xmlns:p14="http://schemas.microsoft.com/office/powerpoint/2010/main" val="310496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579E-237F-44E1-8A1B-8123EB63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sample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4B1A-A310-462A-92A9-A3EEDD496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https://github.com/KarelChanivecky/BCIT_demo_layered_application_patterns</a:t>
            </a:r>
          </a:p>
        </p:txBody>
      </p:sp>
    </p:spTree>
    <p:extLst>
      <p:ext uri="{BB962C8B-B14F-4D97-AF65-F5344CB8AC3E}">
        <p14:creationId xmlns:p14="http://schemas.microsoft.com/office/powerpoint/2010/main" val="102519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2935-9B41-4A61-924C-5F4F18CE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Chanivecky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4B1E-1C3E-42B4-B23D-1AFB4C6B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2021 BCIT Computer Systems Technology Diploma graduate (</a:t>
            </a:r>
            <a:r>
              <a:rPr lang="en-US" dirty="0" err="1"/>
              <a:t>Datacomm</a:t>
            </a:r>
            <a:r>
              <a:rPr lang="en-US" dirty="0"/>
              <a:t> option)</a:t>
            </a:r>
          </a:p>
          <a:p>
            <a:r>
              <a:rPr lang="en-US" dirty="0"/>
              <a:t>Embedded Software Engineer. Fortinet inc. (Since 2021)</a:t>
            </a:r>
          </a:p>
          <a:p>
            <a:r>
              <a:rPr lang="en-US" dirty="0" err="1"/>
              <a:t>Lvl</a:t>
            </a:r>
            <a:r>
              <a:rPr lang="en-US" dirty="0"/>
              <a:t> II Electrician Apprentice. ESC Automation (2018 – 2019) </a:t>
            </a:r>
          </a:p>
          <a:p>
            <a:r>
              <a:rPr lang="en-US" dirty="0"/>
              <a:t>Music player (Guitar, Harmonica, Hand drums, etc.)</a:t>
            </a:r>
          </a:p>
          <a:p>
            <a:r>
              <a:rPr lang="en-US" dirty="0"/>
              <a:t>Bicycle restorer. Specially 70’s/80’s road bikes</a:t>
            </a:r>
          </a:p>
        </p:txBody>
      </p:sp>
    </p:spTree>
    <p:extLst>
      <p:ext uri="{BB962C8B-B14F-4D97-AF65-F5344CB8AC3E}">
        <p14:creationId xmlns:p14="http://schemas.microsoft.com/office/powerpoint/2010/main" val="59537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8295-1EEC-4451-8730-3DF3C0D2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boss tells me…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A14AB-2B4D-42E3-BAE3-D812FAD9E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999" y="2819399"/>
            <a:ext cx="1340069" cy="1340069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EEB79A-7C76-432E-A82C-DEAABC79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CBD28-3013-44A3-8AA5-8DB0711DC62F}"/>
              </a:ext>
            </a:extLst>
          </p:cNvPr>
          <p:cNvSpPr txBox="1"/>
          <p:nvPr/>
        </p:nvSpPr>
        <p:spPr>
          <a:xfrm>
            <a:off x="5125328" y="3499364"/>
            <a:ext cx="169032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ver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Icon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verta"/>
              </a:rPr>
              <a:t> by </a:t>
            </a:r>
            <a:r>
              <a:rPr kumimoji="0" lang="en-US" altLang="en-US" sz="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Avert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Aficons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vert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studio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Script Programming Coding Icon">
            <a:extLst>
              <a:ext uri="{FF2B5EF4-FFF2-40B4-BE49-F238E27FC236}">
                <a16:creationId xmlns:a16="http://schemas.microsoft.com/office/drawing/2014/main" id="{EF9CF049-C93E-4DCC-81A7-DFB25600A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81939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Server Database Dtorage Icon">
            <a:extLst>
              <a:ext uri="{FF2B5EF4-FFF2-40B4-BE49-F238E27FC236}">
                <a16:creationId xmlns:a16="http://schemas.microsoft.com/office/drawing/2014/main" id="{5A1791E1-854A-4283-A771-292934F2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925" y="281939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E874EC90-0376-4B83-BBC0-E5D0C25CAADE}"/>
              </a:ext>
            </a:extLst>
          </p:cNvPr>
          <p:cNvSpPr/>
          <p:nvPr/>
        </p:nvSpPr>
        <p:spPr>
          <a:xfrm>
            <a:off x="3038474" y="3209924"/>
            <a:ext cx="1476375" cy="4381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255A87B-B62A-493D-A7EE-ACC4CAC312FD}"/>
              </a:ext>
            </a:extLst>
          </p:cNvPr>
          <p:cNvSpPr/>
          <p:nvPr/>
        </p:nvSpPr>
        <p:spPr>
          <a:xfrm>
            <a:off x="7823309" y="3209924"/>
            <a:ext cx="1476375" cy="4381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0EC45-243B-4512-9875-11D5D0E93460}"/>
              </a:ext>
            </a:extLst>
          </p:cNvPr>
          <p:cNvSpPr txBox="1"/>
          <p:nvPr/>
        </p:nvSpPr>
        <p:spPr>
          <a:xfrm>
            <a:off x="4000036" y="273950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1D345-B420-412E-84DD-C36E76145C9E}"/>
              </a:ext>
            </a:extLst>
          </p:cNvPr>
          <p:cNvSpPr txBox="1"/>
          <p:nvPr/>
        </p:nvSpPr>
        <p:spPr>
          <a:xfrm>
            <a:off x="2913801" y="274379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63EBA-4176-4A06-A96D-077B8E8B66ED}"/>
              </a:ext>
            </a:extLst>
          </p:cNvPr>
          <p:cNvSpPr txBox="1"/>
          <p:nvPr/>
        </p:nvSpPr>
        <p:spPr>
          <a:xfrm>
            <a:off x="2530037" y="2370173"/>
            <a:ext cx="249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Proprietary Protocol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ED8A8-8E4A-42F0-BB03-64C02DC66D18}"/>
              </a:ext>
            </a:extLst>
          </p:cNvPr>
          <p:cNvSpPr txBox="1"/>
          <p:nvPr/>
        </p:nvSpPr>
        <p:spPr>
          <a:xfrm>
            <a:off x="2886029" y="3974802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 / No TLS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20483-FE10-4DAB-B856-9F1957181F9E}"/>
              </a:ext>
            </a:extLst>
          </p:cNvPr>
          <p:cNvSpPr txBox="1"/>
          <p:nvPr/>
        </p:nvSpPr>
        <p:spPr>
          <a:xfrm flipH="1">
            <a:off x="8148309" y="3546990"/>
            <a:ext cx="10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99966-903B-4991-8246-6CECFFDEF04F}"/>
              </a:ext>
            </a:extLst>
          </p:cNvPr>
          <p:cNvSpPr txBox="1"/>
          <p:nvPr/>
        </p:nvSpPr>
        <p:spPr>
          <a:xfrm>
            <a:off x="7361086" y="2370173"/>
            <a:ext cx="250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Slightly different</a:t>
            </a:r>
            <a:br>
              <a:rPr lang="en-US" dirty="0"/>
            </a:br>
            <a:r>
              <a:rPr lang="en-US" dirty="0"/>
              <a:t>proprietary protocol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1D6A81-E568-4960-B048-5FE4A15E2903}"/>
              </a:ext>
            </a:extLst>
          </p:cNvPr>
          <p:cNvSpPr txBox="1"/>
          <p:nvPr/>
        </p:nvSpPr>
        <p:spPr>
          <a:xfrm flipH="1">
            <a:off x="3343847" y="3588781"/>
            <a:ext cx="10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03120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 animBg="1"/>
      <p:bldP spid="12" grpId="0"/>
      <p:bldP spid="13" grpId="0"/>
      <p:bldP spid="15" grpId="0"/>
      <p:bldP spid="16" grpId="0"/>
      <p:bldP spid="17" grpId="0"/>
      <p:bldP spid="2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8295-1EEC-4451-8730-3DF3C0D2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A14AB-2B4D-42E3-BAE3-D812FAD9E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2" y="1943802"/>
            <a:ext cx="1340069" cy="1340069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EEB79A-7C76-432E-A82C-DEAABC79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CBD28-3013-44A3-8AA5-8DB0711DC62F}"/>
              </a:ext>
            </a:extLst>
          </p:cNvPr>
          <p:cNvSpPr txBox="1"/>
          <p:nvPr/>
        </p:nvSpPr>
        <p:spPr>
          <a:xfrm>
            <a:off x="702375" y="2613836"/>
            <a:ext cx="169032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ver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Icon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verta"/>
              </a:rPr>
              <a:t> by </a:t>
            </a:r>
            <a:r>
              <a:rPr kumimoji="0" lang="en-US" altLang="en-US" sz="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Avert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Aficons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vert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studio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255A87B-B62A-493D-A7EE-ACC4CAC312FD}"/>
              </a:ext>
            </a:extLst>
          </p:cNvPr>
          <p:cNvSpPr/>
          <p:nvPr/>
        </p:nvSpPr>
        <p:spPr>
          <a:xfrm>
            <a:off x="2392696" y="2324397"/>
            <a:ext cx="7713829" cy="4381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Plug Socket Energy Icon">
            <a:extLst>
              <a:ext uri="{FF2B5EF4-FFF2-40B4-BE49-F238E27FC236}">
                <a16:creationId xmlns:a16="http://schemas.microsoft.com/office/drawing/2014/main" id="{0BF17372-F0FB-4531-9CC0-B32690CD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650" y="18625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BB0DF5-22EE-4026-88D6-B1B6A979ABB6}"/>
              </a:ext>
            </a:extLst>
          </p:cNvPr>
          <p:cNvSpPr txBox="1"/>
          <p:nvPr/>
        </p:nvSpPr>
        <p:spPr>
          <a:xfrm>
            <a:off x="10428034" y="2897056"/>
            <a:ext cx="92643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0" i="0" u="none" strike="noStrike" dirty="0">
                <a:effectLst/>
                <a:latin typeface="Avert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Plug Icon</a:t>
            </a:r>
            <a:r>
              <a:rPr lang="en-US" sz="600" b="0" i="0" dirty="0">
                <a:effectLst/>
                <a:latin typeface="Averta"/>
              </a:rPr>
              <a:t> by </a:t>
            </a:r>
            <a:r>
              <a:rPr lang="en-US" sz="600" b="0" i="0" u="none" strike="noStrike" dirty="0" err="1">
                <a:effectLst/>
                <a:latin typeface="Aver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IconLib</a:t>
            </a:r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93E1A-5526-420D-BB66-7FDF677163B6}"/>
              </a:ext>
            </a:extLst>
          </p:cNvPr>
          <p:cNvSpPr txBox="1"/>
          <p:nvPr/>
        </p:nvSpPr>
        <p:spPr>
          <a:xfrm>
            <a:off x="1153428" y="328387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A5579-795D-4684-81F7-DD8FC8F1679C}"/>
              </a:ext>
            </a:extLst>
          </p:cNvPr>
          <p:cNvSpPr txBox="1"/>
          <p:nvPr/>
        </p:nvSpPr>
        <p:spPr>
          <a:xfrm>
            <a:off x="10428034" y="3110631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436BD-60BE-4239-AA76-FACAF69BFE96}"/>
              </a:ext>
            </a:extLst>
          </p:cNvPr>
          <p:cNvSpPr txBox="1"/>
          <p:nvPr/>
        </p:nvSpPr>
        <p:spPr>
          <a:xfrm>
            <a:off x="3937695" y="2765164"/>
            <a:ext cx="46238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API(Protocol message, handlers)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API Message Serialization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Secondary protocol (e.g., HTTP)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Encryption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Buffering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Handshake (perhaps at several levels)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Peer management (e.g., DoS detection)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Load balancing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Error Handling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115F7F-9F68-42DE-9489-74B22B7362F7}"/>
              </a:ext>
            </a:extLst>
          </p:cNvPr>
          <p:cNvSpPr/>
          <p:nvPr/>
        </p:nvSpPr>
        <p:spPr>
          <a:xfrm rot="20438709">
            <a:off x="2159465" y="2991484"/>
            <a:ext cx="75192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TOO MUCH!!!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F59EF6-F781-4B4E-87E7-8D052D604C34}"/>
              </a:ext>
            </a:extLst>
          </p:cNvPr>
          <p:cNvSpPr/>
          <p:nvPr/>
        </p:nvSpPr>
        <p:spPr>
          <a:xfrm>
            <a:off x="993668" y="5580681"/>
            <a:ext cx="102046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 just wanted to add chocolate to the cart</a:t>
            </a:r>
          </a:p>
        </p:txBody>
      </p:sp>
    </p:spTree>
    <p:extLst>
      <p:ext uri="{BB962C8B-B14F-4D97-AF65-F5344CB8AC3E}">
        <p14:creationId xmlns:p14="http://schemas.microsoft.com/office/powerpoint/2010/main" val="251261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FD75-0685-41F2-BF31-BD0D2A15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8888-04D0-4723-9960-C204314C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addCartItem</a:t>
            </a:r>
            <a:r>
              <a:rPr lang="en-US" dirty="0"/>
              <a:t>(item) {</a:t>
            </a:r>
          </a:p>
          <a:p>
            <a:pPr marL="274320" lvl="1" indent="0">
              <a:buNone/>
            </a:pPr>
            <a:r>
              <a:rPr lang="en-US" dirty="0"/>
              <a:t>const </a:t>
            </a:r>
            <a:r>
              <a:rPr lang="en-US" dirty="0" err="1"/>
              <a:t>addItemMessage</a:t>
            </a:r>
            <a:r>
              <a:rPr lang="en-US" dirty="0"/>
              <a:t> = new </a:t>
            </a:r>
            <a:r>
              <a:rPr lang="en-US" dirty="0" err="1"/>
              <a:t>AddItemMessage</a:t>
            </a:r>
            <a:r>
              <a:rPr lang="en-US" dirty="0"/>
              <a:t>(item);</a:t>
            </a:r>
          </a:p>
          <a:p>
            <a:pPr marL="274320" lvl="1" indent="0">
              <a:buNone/>
            </a:pPr>
            <a:r>
              <a:rPr lang="en-US" dirty="0"/>
              <a:t>const </a:t>
            </a:r>
            <a:r>
              <a:rPr lang="en-US" dirty="0" err="1"/>
              <a:t>serializedMessage</a:t>
            </a:r>
            <a:r>
              <a:rPr lang="en-US" dirty="0"/>
              <a:t> = serialize(</a:t>
            </a:r>
            <a:r>
              <a:rPr lang="en-US" dirty="0" err="1"/>
              <a:t>addItemMessage</a:t>
            </a:r>
            <a:r>
              <a:rPr lang="en-US" dirty="0"/>
              <a:t>);</a:t>
            </a:r>
          </a:p>
          <a:p>
            <a:pPr marL="274320" lvl="1" indent="0">
              <a:buNone/>
            </a:pPr>
            <a:r>
              <a:rPr lang="en-US" dirty="0"/>
              <a:t>const </a:t>
            </a:r>
            <a:r>
              <a:rPr lang="en-US" dirty="0" err="1"/>
              <a:t>encryptedMessage</a:t>
            </a:r>
            <a:r>
              <a:rPr lang="en-US" dirty="0"/>
              <a:t> = encrypt(</a:t>
            </a:r>
            <a:r>
              <a:rPr lang="en-US" dirty="0" err="1"/>
              <a:t>serializedMessage</a:t>
            </a:r>
            <a:r>
              <a:rPr lang="en-US" dirty="0"/>
              <a:t>);</a:t>
            </a:r>
          </a:p>
          <a:p>
            <a:pPr marL="274320" lvl="1" indent="0">
              <a:buNone/>
            </a:pPr>
            <a:r>
              <a:rPr lang="en-US" dirty="0" err="1"/>
              <a:t>tcpSocket.send</a:t>
            </a:r>
            <a:r>
              <a:rPr lang="en-US" dirty="0"/>
              <a:t>(</a:t>
            </a:r>
            <a:r>
              <a:rPr lang="en-US" dirty="0" err="1"/>
              <a:t>encryptedMessage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80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FD75-0685-41F2-BF31-BD0D2A15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8888-04D0-4723-9960-C204314C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(true) {</a:t>
            </a:r>
          </a:p>
          <a:p>
            <a:pPr marL="274320" lvl="1" indent="0">
              <a:buNone/>
            </a:pPr>
            <a:r>
              <a:rPr lang="en-US" dirty="0"/>
              <a:t>const </a:t>
            </a:r>
            <a:r>
              <a:rPr lang="en-US" dirty="0" err="1"/>
              <a:t>totalData</a:t>
            </a:r>
            <a:r>
              <a:rPr lang="en-US" dirty="0"/>
              <a:t> = []</a:t>
            </a:r>
          </a:p>
          <a:p>
            <a:pPr marL="274320" lvl="1" indent="0">
              <a:buNone/>
            </a:pPr>
            <a:r>
              <a:rPr lang="en-US" dirty="0"/>
              <a:t>while (</a:t>
            </a:r>
            <a:r>
              <a:rPr lang="en-US" dirty="0" err="1"/>
              <a:t>totalData</a:t>
            </a:r>
            <a:r>
              <a:rPr lang="en-US" dirty="0"/>
              <a:t> &lt; </a:t>
            </a:r>
            <a:r>
              <a:rPr lang="en-US" dirty="0" err="1"/>
              <a:t>whatIsNeeded</a:t>
            </a:r>
            <a:r>
              <a:rPr lang="en-US" dirty="0"/>
              <a:t>) {</a:t>
            </a:r>
          </a:p>
          <a:p>
            <a:pPr marL="274320" lvl="1" indent="0">
              <a:buNone/>
            </a:pPr>
            <a:r>
              <a:rPr lang="en-US" dirty="0"/>
              <a:t>        const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socket.read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totalData.append</a:t>
            </a:r>
            <a:r>
              <a:rPr lang="en-US" dirty="0"/>
              <a:t>(</a:t>
            </a:r>
            <a:r>
              <a:rPr lang="en-US" dirty="0" err="1"/>
              <a:t>newData</a:t>
            </a:r>
            <a:r>
              <a:rPr lang="en-US" dirty="0"/>
              <a:t>);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274320" lvl="1" indent="0">
              <a:buNone/>
            </a:pPr>
            <a:r>
              <a:rPr lang="en-US" dirty="0"/>
              <a:t>const </a:t>
            </a:r>
            <a:r>
              <a:rPr lang="en-US" dirty="0" err="1"/>
              <a:t>encryptedMessage</a:t>
            </a:r>
            <a:r>
              <a:rPr lang="en-US" dirty="0"/>
              <a:t> = </a:t>
            </a:r>
            <a:r>
              <a:rPr lang="en-US" dirty="0" err="1"/>
              <a:t>totalData.join</a:t>
            </a:r>
            <a:r>
              <a:rPr lang="en-US" dirty="0"/>
              <a:t>();</a:t>
            </a:r>
          </a:p>
          <a:p>
            <a:pPr marL="274320" lvl="1" indent="0">
              <a:buNone/>
            </a:pPr>
            <a:r>
              <a:rPr lang="en-US" dirty="0"/>
              <a:t>const </a:t>
            </a:r>
            <a:r>
              <a:rPr lang="en-US" dirty="0" err="1"/>
              <a:t>serializedMessage</a:t>
            </a:r>
            <a:r>
              <a:rPr lang="en-US" dirty="0"/>
              <a:t> = decrypt(</a:t>
            </a:r>
            <a:r>
              <a:rPr lang="en-US" dirty="0" err="1"/>
              <a:t>encryptedMessage</a:t>
            </a:r>
            <a:r>
              <a:rPr lang="en-US" dirty="0"/>
              <a:t>);</a:t>
            </a:r>
          </a:p>
          <a:p>
            <a:pPr marL="274320" lvl="1" indent="0">
              <a:buNone/>
            </a:pPr>
            <a:r>
              <a:rPr lang="en-US" dirty="0"/>
              <a:t>const message = deserialize(</a:t>
            </a:r>
            <a:r>
              <a:rPr lang="en-US" dirty="0" err="1"/>
              <a:t>serializedMessage</a:t>
            </a:r>
            <a:r>
              <a:rPr lang="en-US" dirty="0"/>
              <a:t>); </a:t>
            </a:r>
          </a:p>
          <a:p>
            <a:pPr marL="274320" lvl="1" indent="0">
              <a:buNone/>
            </a:pPr>
            <a:r>
              <a:rPr lang="en-US" dirty="0"/>
              <a:t>switch (</a:t>
            </a:r>
            <a:r>
              <a:rPr lang="en-US" dirty="0" err="1"/>
              <a:t>message.type</a:t>
            </a:r>
            <a:r>
              <a:rPr lang="en-US" dirty="0"/>
              <a:t>) {</a:t>
            </a:r>
          </a:p>
          <a:p>
            <a:pPr marL="274320" lvl="1" indent="0">
              <a:buNone/>
            </a:pPr>
            <a:r>
              <a:rPr lang="en-US" dirty="0"/>
              <a:t>	case ADD_ITEM: ….</a:t>
            </a:r>
          </a:p>
          <a:p>
            <a:pPr marL="274320" lvl="1" indent="0">
              <a:buNone/>
            </a:pPr>
            <a:r>
              <a:rPr lang="en-US" dirty="0"/>
              <a:t>….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361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03E2-2967-4DBC-8871-5D2CB9C8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my manager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77DA-B9F9-4C25-93CF-E1F46B39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get bogged down in the details. Code to an interface</a:t>
            </a:r>
          </a:p>
          <a:p>
            <a:r>
              <a:rPr lang="en-US" dirty="0"/>
              <a:t>Flexibility to build up the stack according to project priorities</a:t>
            </a:r>
          </a:p>
          <a:p>
            <a:r>
              <a:rPr lang="en-US" dirty="0"/>
              <a:t>Modules should only care about other modules with a similar hierarchical level</a:t>
            </a:r>
          </a:p>
          <a:p>
            <a:pPr marL="274320" lvl="1" indent="0">
              <a:buNone/>
            </a:pPr>
            <a:r>
              <a:rPr lang="en-US" dirty="0" err="1"/>
              <a:t>serverManager</a:t>
            </a:r>
            <a:r>
              <a:rPr lang="en-US" dirty="0"/>
              <a:t> = new </a:t>
            </a:r>
            <a:r>
              <a:rPr lang="en-US" dirty="0" err="1"/>
              <a:t>ServerManager</a:t>
            </a:r>
            <a:r>
              <a:rPr lang="en-US" dirty="0"/>
              <a:t>(</a:t>
            </a:r>
            <a:r>
              <a:rPr lang="en-US" dirty="0" err="1"/>
              <a:t>factoryForConnectionWithTLSandJSONandBLABLABLAandWhatNot</a:t>
            </a:r>
            <a:r>
              <a:rPr lang="en-US" dirty="0"/>
              <a:t> )</a:t>
            </a:r>
          </a:p>
          <a:p>
            <a:pPr marL="274320" lvl="1" indent="0">
              <a:buNone/>
            </a:pPr>
            <a:r>
              <a:rPr lang="en-US" dirty="0"/>
              <a:t>try:</a:t>
            </a:r>
          </a:p>
          <a:p>
            <a:pPr marL="274320" lvl="1" indent="0">
              <a:buNone/>
            </a:pPr>
            <a:r>
              <a:rPr lang="en-US" dirty="0"/>
              <a:t>    </a:t>
            </a:r>
            <a:r>
              <a:rPr lang="en-US" dirty="0" err="1"/>
              <a:t>serverManager.getServer</a:t>
            </a:r>
            <a:r>
              <a:rPr lang="en-US" dirty="0"/>
              <a:t>(). </a:t>
            </a:r>
            <a:r>
              <a:rPr lang="en-US" dirty="0" err="1"/>
              <a:t>addCartItem</a:t>
            </a:r>
            <a:r>
              <a:rPr lang="en-US" dirty="0"/>
              <a:t>(</a:t>
            </a:r>
            <a:r>
              <a:rPr lang="en-US" dirty="0" err="1"/>
              <a:t>swissChocolate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dirty="0"/>
              <a:t>except </a:t>
            </a:r>
            <a:r>
              <a:rPr lang="en-US" dirty="0" err="1"/>
              <a:t>BoomError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/>
              <a:t>     print(“WHY YOU!”)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// inside server</a:t>
            </a:r>
            <a:br>
              <a:rPr lang="en-US" dirty="0"/>
            </a:br>
            <a:r>
              <a:rPr lang="en-US" dirty="0" err="1"/>
              <a:t>connection.send</a:t>
            </a:r>
            <a:r>
              <a:rPr lang="en-US" dirty="0"/>
              <a:t>(new </a:t>
            </a:r>
            <a:r>
              <a:rPr lang="en-US" dirty="0" err="1"/>
              <a:t>AddCartItemMessage</a:t>
            </a:r>
            <a:r>
              <a:rPr lang="en-US" dirty="0"/>
              <a:t>(item))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3FD99F-C531-4F61-81E4-5148F319A04C}"/>
              </a:ext>
            </a:extLst>
          </p:cNvPr>
          <p:cNvSpPr/>
          <p:nvPr/>
        </p:nvSpPr>
        <p:spPr>
          <a:xfrm>
            <a:off x="1921555" y="5296649"/>
            <a:ext cx="83488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program only needs a handle to a connection object</a:t>
            </a:r>
          </a:p>
        </p:txBody>
      </p:sp>
    </p:spTree>
    <p:extLst>
      <p:ext uri="{BB962C8B-B14F-4D97-AF65-F5344CB8AC3E}">
        <p14:creationId xmlns:p14="http://schemas.microsoft.com/office/powerpoint/2010/main" val="237726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B3B7-8791-4A5C-A315-31BE7FD2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DD1091D-A433-4484-A7FC-2AE945F8C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738" y="1664973"/>
            <a:ext cx="8882523" cy="4671976"/>
          </a:xfrm>
        </p:spPr>
      </p:pic>
    </p:spTree>
    <p:extLst>
      <p:ext uri="{BB962C8B-B14F-4D97-AF65-F5344CB8AC3E}">
        <p14:creationId xmlns:p14="http://schemas.microsoft.com/office/powerpoint/2010/main" val="74479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6796-E0C6-4B51-A8DC-CADB5BDF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A0C3-C00E-4991-9E8B-5DF6F262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connection, build the stack</a:t>
            </a:r>
          </a:p>
          <a:p>
            <a:r>
              <a:rPr lang="en-US" dirty="0"/>
              <a:t>Each layer should be as transparent as possible to the next</a:t>
            </a:r>
          </a:p>
          <a:p>
            <a:pPr lvl="1"/>
            <a:r>
              <a:rPr lang="en-US" dirty="0"/>
              <a:t>Account for different types of stack. Event driven or stream driven.</a:t>
            </a:r>
          </a:p>
          <a:p>
            <a:pPr lvl="1"/>
            <a:r>
              <a:rPr lang="en-US" dirty="0"/>
              <a:t>Account for the type of data that each layer consumes. Perhaps some layers consume text, and some bytes</a:t>
            </a:r>
          </a:p>
          <a:p>
            <a:r>
              <a:rPr lang="en-US" dirty="0"/>
              <a:t>If any layer fails to build, the whole stack must be destroyed</a:t>
            </a:r>
          </a:p>
          <a:p>
            <a:pPr lvl="1"/>
            <a:r>
              <a:rPr lang="en-US" dirty="0"/>
              <a:t>Account for handshake failures</a:t>
            </a:r>
          </a:p>
          <a:p>
            <a:pPr lvl="1"/>
            <a:r>
              <a:rPr lang="en-US" dirty="0"/>
              <a:t>Account for resource exhaustion</a:t>
            </a:r>
          </a:p>
          <a:p>
            <a:pPr lvl="1"/>
            <a:r>
              <a:rPr lang="en-US" dirty="0"/>
              <a:t>Account for implementation errors</a:t>
            </a:r>
          </a:p>
          <a:p>
            <a:r>
              <a:rPr lang="en-US" dirty="0"/>
              <a:t>After built, errors should bubble up to the highest level of the stack</a:t>
            </a:r>
          </a:p>
          <a:p>
            <a:pPr lvl="1"/>
            <a:r>
              <a:rPr lang="en-US" dirty="0"/>
              <a:t>Disconnection</a:t>
            </a:r>
          </a:p>
          <a:p>
            <a:pPr lvl="1"/>
            <a:r>
              <a:rPr lang="en-US" dirty="0"/>
              <a:t>Invalid syntax at any level</a:t>
            </a:r>
          </a:p>
          <a:p>
            <a:r>
              <a:rPr lang="en-US" dirty="0"/>
              <a:t>The application should only have a handle to the top-most layer</a:t>
            </a:r>
          </a:p>
          <a:p>
            <a:r>
              <a:rPr lang="en-US" dirty="0"/>
              <a:t>Destroying the top layer, should trigger a destruction of the following layers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9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{D5C8CBF7-F782-44DA-8F1B-7BA849BC1912}tf78829772_win32</Template>
  <TotalTime>699</TotalTime>
  <Words>657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Averta</vt:lpstr>
      <vt:lpstr>Arial</vt:lpstr>
      <vt:lpstr>Courier New</vt:lpstr>
      <vt:lpstr>Garamond</vt:lpstr>
      <vt:lpstr>Sagona Book</vt:lpstr>
      <vt:lpstr>Sagona ExtraLight</vt:lpstr>
      <vt:lpstr>SavonVTI</vt:lpstr>
      <vt:lpstr>Of the Layer stack</vt:lpstr>
      <vt:lpstr>Karel Chanivecky</vt:lpstr>
      <vt:lpstr>My boss tells me…</vt:lpstr>
      <vt:lpstr>What’s in it</vt:lpstr>
      <vt:lpstr>Don’t do this</vt:lpstr>
      <vt:lpstr>Don’t do this</vt:lpstr>
      <vt:lpstr>What does my manager want?</vt:lpstr>
      <vt:lpstr>A better way</vt:lpstr>
      <vt:lpstr>Considerations</vt:lpstr>
      <vt:lpstr>Types of stacks</vt:lpstr>
      <vt:lpstr>Stream to event</vt:lpstr>
      <vt:lpstr>Chained Factory</vt:lpstr>
      <vt:lpstr>Chained Abstract Factory Object</vt:lpstr>
      <vt:lpstr>Concrete layer factory</vt:lpstr>
      <vt:lpstr>Making the chain</vt:lpstr>
      <vt:lpstr>The chain reaction</vt:lpstr>
      <vt:lpstr>Demo of sample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 the Layer stack</dc:title>
  <dc:creator>Karel Chanivecky</dc:creator>
  <cp:lastModifiedBy>Karel Chanivecky</cp:lastModifiedBy>
  <cp:revision>1</cp:revision>
  <dcterms:created xsi:type="dcterms:W3CDTF">2022-03-25T02:54:02Z</dcterms:created>
  <dcterms:modified xsi:type="dcterms:W3CDTF">2022-03-25T14:33:52Z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