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5" r:id="rId6"/>
    <p:sldId id="373" r:id="rId7"/>
    <p:sldId id="374" r:id="rId8"/>
    <p:sldId id="375" r:id="rId9"/>
    <p:sldId id="376" r:id="rId10"/>
    <p:sldId id="377" r:id="rId11"/>
    <p:sldId id="369" r:id="rId12"/>
    <p:sldId id="364" r:id="rId13"/>
    <p:sldId id="370" r:id="rId14"/>
    <p:sldId id="343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30/05/2025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1CA3-329B-3B73-7C6A-6B47A04C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39317-517D-629A-39CB-AB3E21C62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986F3-199A-245F-79CA-D1F68A8F4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8B4-2567-9F98-31CD-6A8FD1B01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1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1CA3-329B-3B73-7C6A-6B47A04C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39317-517D-629A-39CB-AB3E21C62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986F3-199A-245F-79CA-D1F68A8F4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8B4-2567-9F98-31CD-6A8FD1B01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91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6" y="2116182"/>
            <a:ext cx="11003219" cy="1514019"/>
          </a:xfrm>
        </p:spPr>
        <p:txBody>
          <a:bodyPr rtlCol="0"/>
          <a:lstStyle/>
          <a:p>
            <a:pPr rtl="0"/>
            <a:r>
              <a:rPr lang="en-GB" dirty="0"/>
              <a:t>Project 3 – Group 1</a:t>
            </a:r>
            <a:br>
              <a:rPr lang="en-GB" dirty="0"/>
            </a:br>
            <a:r>
              <a:rPr lang="en-GB" dirty="0"/>
              <a:t>Fake news Classifier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514019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Alejandro </a:t>
            </a:r>
            <a:r>
              <a:rPr lang="en-GB" dirty="0" err="1">
                <a:latin typeface="+mj-lt"/>
              </a:rPr>
              <a:t>Zahinos</a:t>
            </a:r>
            <a:endParaRPr lang="en-GB" dirty="0">
              <a:latin typeface="+mj-lt"/>
            </a:endParaRPr>
          </a:p>
          <a:p>
            <a:pPr rtl="0"/>
            <a:r>
              <a:rPr lang="en-GB" dirty="0">
                <a:latin typeface="+mj-lt"/>
              </a:rPr>
              <a:t>Sofia Steph</a:t>
            </a:r>
          </a:p>
          <a:p>
            <a:r>
              <a:rPr lang="en-GB" dirty="0">
                <a:latin typeface="+mj-lt"/>
              </a:rPr>
              <a:t>Tejal Bhatti</a:t>
            </a:r>
          </a:p>
          <a:p>
            <a:r>
              <a:rPr lang="en-GB" dirty="0">
                <a:latin typeface="+mj-lt"/>
              </a:rPr>
              <a:t>Karel de Rijk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FDA1-8DEC-B6D4-ED9E-9DCA1C3A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6" y="53876"/>
            <a:ext cx="4941477" cy="610863"/>
          </a:xfrm>
        </p:spPr>
        <p:txBody>
          <a:bodyPr>
            <a:normAutofit/>
          </a:bodyPr>
          <a:lstStyle/>
          <a:p>
            <a:r>
              <a:rPr lang="en-US" sz="3000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9CAA-D94B-D4DC-A8B1-C826A7BFB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Cause:</a:t>
            </a:r>
          </a:p>
          <a:p>
            <a:r>
              <a:rPr lang="en-US">
                <a:ea typeface="+mn-lt"/>
                <a:cs typeface="+mn-lt"/>
              </a:rPr>
              <a:t>TFIDF Vectorizers works well on high dimensional data, but our use case was with a simple dataset.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8096-37E4-E34C-3166-DEB863DF60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Random Forrest Overfitting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4FC1B-AD2A-6C52-B8DE-1D6CDC4D4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703301"/>
            <a:ext cx="4838700" cy="6367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Solutions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Do a grid search and find the best param for Random Forrest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Additional Challenge: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</a:rPr>
              <a:t>Grid search requires a lot of GPU and takes a very long time to process, so it is not time efficient.</a:t>
            </a:r>
            <a:endParaRPr lang="en-US"/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AC8678-CE4A-B452-7955-1D0008D196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1954" y="5254583"/>
            <a:ext cx="4832928" cy="925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Final Solution: </a:t>
            </a:r>
            <a:endParaRPr lang="en-US" b="1"/>
          </a:p>
          <a:p>
            <a:r>
              <a:rPr lang="en-US">
                <a:ea typeface="+mn-lt"/>
                <a:cs typeface="+mn-lt"/>
              </a:rPr>
              <a:t>Model will interpret the data the same was anyway based on the frequency  of the fragment.</a:t>
            </a:r>
            <a:endParaRPr lang="en-US"/>
          </a:p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B6A24F-3030-BDA3-0EB8-602047A488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Cause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Acronyms with use of periods (i.e. U.S.A) suffered from over cleaning so part of the acrynym was removed U.S. -&gt; U.</a:t>
            </a:r>
            <a:endParaRPr lang="en-US"/>
          </a:p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2DC039-FCDF-4F13-8D59-5833307C03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Data Cleaning challenge</a:t>
            </a:r>
            <a:endParaRPr lang="en-US"/>
          </a:p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6AD41B-1D3D-CEFB-5966-8B7582544A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703301"/>
            <a:ext cx="4838700" cy="9083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Finding another method to clean data that preserved acronyms.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Additional Challenge: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This was not possible.</a:t>
            </a:r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C35CFA-8F2A-AAEE-1A15-76FD995FA9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4A95E03-CBA5-0203-117B-9662B4DEFF3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543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Thank you for your attention!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49E4E-BB38-FF31-8F85-0DA0E2E067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D8D5-6B4B-9903-F84C-983521EA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DC2E-AD9D-1DD9-4DCC-ADFDF8CA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30" y="0"/>
            <a:ext cx="4941477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3000" dirty="0"/>
              <a:t>Executive summary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803341-6311-ABDA-8901-A303F0E0F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/>
          <a:lstStyle/>
          <a:p>
            <a:r>
              <a:rPr lang="en-US" dirty="0"/>
              <a:t>Naïve Bayes with Count Vectorizer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2B60E4-3E07-5165-E1DE-59AD0445E9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346FF40-8AFE-A4D2-11F9-ADFB935B2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/>
          <a:lstStyle/>
          <a:p>
            <a:r>
              <a:rPr lang="en-US" dirty="0"/>
              <a:t>Training accuracy: 0.95</a:t>
            </a:r>
          </a:p>
          <a:p>
            <a:r>
              <a:rPr lang="en-US" dirty="0"/>
              <a:t>Validation accuracy: 0.93%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4E1344D-B33B-8FF6-1BE6-06BB93941C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16898BDE-2100-5EB3-60F7-10AE9B2A20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/>
          <a:lstStyle/>
          <a:p>
            <a:r>
              <a:rPr lang="en-US" dirty="0"/>
              <a:t>Feature extraction: TFIDF</a:t>
            </a:r>
          </a:p>
          <a:p>
            <a:r>
              <a:rPr lang="en-US" dirty="0"/>
              <a:t>Models: Logistic Regression,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87609492-378A-CFDB-FC1D-EFA36A95B2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/>
          <a:lstStyle/>
          <a:p>
            <a:r>
              <a:rPr lang="en-US" dirty="0"/>
              <a:t>Alternatives considered</a:t>
            </a:r>
          </a:p>
        </p:txBody>
      </p:sp>
      <p:pic>
        <p:nvPicPr>
          <p:cNvPr id="4" name="Picture 3" descr="A graph and diagram of a function&#10;&#10;AI-generated content may be incorrect.">
            <a:extLst>
              <a:ext uri="{FF2B5EF4-FFF2-40B4-BE49-F238E27FC236}">
                <a16:creationId xmlns:a16="http://schemas.microsoft.com/office/drawing/2014/main" id="{6D6C0AB0-EF5E-A373-DC4A-07362B437D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0863"/>
            <a:ext cx="5048922" cy="3152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0076C-D660-ECC7-B61A-B61DE0206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61910"/>
            <a:ext cx="5048922" cy="2557677"/>
          </a:xfrm>
          <a:prstGeom prst="rect">
            <a:avLst/>
          </a:prstGeom>
        </p:spPr>
      </p:pic>
      <p:pic>
        <p:nvPicPr>
          <p:cNvPr id="9" name="Graphic 8" descr="Target with solid fill">
            <a:extLst>
              <a:ext uri="{FF2B5EF4-FFF2-40B4-BE49-F238E27FC236}">
                <a16:creationId xmlns:a16="http://schemas.microsoft.com/office/drawing/2014/main" id="{A4AE0CCA-8249-9D56-6008-1472638C8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430" y="3846871"/>
            <a:ext cx="610863" cy="61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4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6" y="0"/>
            <a:ext cx="7747356" cy="61086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3000" dirty="0"/>
              <a:t>Methods used – Preprocessing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DF57E2F-9C7A-B46B-AE09-DE6611093F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Converted all text to lowercase.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Removed URLs, punctuation, numbers, and special characters using regular expressions.</a:t>
            </a:r>
            <a:endParaRPr lang="en-US"/>
          </a:p>
          <a:p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1BEAB0A-2BC5-F6DC-1776-34154A8BF4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🔍  </a:t>
            </a:r>
            <a:r>
              <a:rPr lang="en-US" b="1" dirty="0">
                <a:ea typeface="+mj-lt"/>
                <a:cs typeface="+mj-lt"/>
              </a:rPr>
              <a:t>1. Text Cleaning</a:t>
            </a:r>
            <a:endParaRPr lang="es-ES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90ACE4D7-7B5A-89F0-27F2-9B88C2360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626" y="4803445"/>
            <a:ext cx="4838700" cy="9083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Removed common English words that do not add meaning (e.g., “the”, “and”, “is”).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E71D18B-1187-E304-328E-E94D868AC6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1626" y="4432541"/>
            <a:ext cx="4838700" cy="315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🧼 </a:t>
            </a:r>
            <a:r>
              <a:rPr lang="en-US" b="1" dirty="0">
                <a:ea typeface="+mj-lt"/>
                <a:cs typeface="+mj-lt"/>
              </a:rPr>
              <a:t>3. Stopword Removal</a:t>
            </a:r>
            <a:endParaRPr lang="es-E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DC0B8534-2518-2B93-81F7-7EF70E8A9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Reduced words to their base or dictionary form (e.g., “running” → “run”).</a:t>
            </a:r>
            <a:endParaRPr lang="es-ES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E2B37D3-5469-DDEF-D2C6-019700E33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🌱 </a:t>
            </a:r>
            <a:r>
              <a:rPr lang="en-US" b="1" dirty="0">
                <a:ea typeface="+mj-lt"/>
                <a:cs typeface="+mj-lt"/>
              </a:rPr>
              <a:t>4. Lemmatization</a:t>
            </a:r>
            <a:endParaRPr lang="es-ES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39A6D4AF-A9C4-BF34-9F7B-A9E3607A72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1644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Transformed cleaned text into numerical vectors using:</a:t>
            </a:r>
            <a:endParaRPr lang="es-E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 err="1">
                <a:ea typeface="+mn-lt"/>
                <a:cs typeface="+mn-lt"/>
              </a:rPr>
              <a:t>CountVectorizer</a:t>
            </a:r>
            <a:r>
              <a:rPr lang="en-US" sz="1600" dirty="0">
                <a:ea typeface="+mn-lt"/>
                <a:cs typeface="+mn-lt"/>
              </a:rPr>
              <a:t> (Bag of Words)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TF-IDF Vectorizer</a:t>
            </a:r>
            <a:r>
              <a:rPr lang="en-US" sz="1600" dirty="0">
                <a:ea typeface="+mn-lt"/>
                <a:cs typeface="+mn-lt"/>
              </a:rPr>
              <a:t> (Term Frequency-Inverse Document Frequency)</a:t>
            </a:r>
            <a:endParaRPr lang="en-US" dirty="0">
              <a:ea typeface="+mn-lt"/>
              <a:cs typeface="+mn-lt"/>
            </a:endParaRP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B44B4F1F-7ECA-6476-3EC3-8235CA06C0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j-lt"/>
                <a:cs typeface="+mj-lt"/>
              </a:rPr>
              <a:t>📊 </a:t>
            </a:r>
            <a:r>
              <a:rPr lang="en-US" b="1" dirty="0">
                <a:ea typeface="+mj-lt"/>
                <a:cs typeface="+mj-lt"/>
              </a:rPr>
              <a:t>5. Vectorization</a:t>
            </a:r>
            <a:endParaRPr lang="es-E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2C67855-E689-374F-3840-696C280BCB7D}"/>
              </a:ext>
            </a:extLst>
          </p:cNvPr>
          <p:cNvSpPr txBox="1">
            <a:spLocks/>
          </p:cNvSpPr>
          <p:nvPr/>
        </p:nvSpPr>
        <p:spPr>
          <a:xfrm>
            <a:off x="977138" y="3986526"/>
            <a:ext cx="4834138" cy="341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Split sentences into individual words.</a:t>
            </a:r>
            <a:endParaRPr lang="es-E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A616774-FB29-C991-FD19-1C07CE6E37FF}"/>
              </a:ext>
            </a:extLst>
          </p:cNvPr>
          <p:cNvSpPr txBox="1">
            <a:spLocks/>
          </p:cNvSpPr>
          <p:nvPr/>
        </p:nvSpPr>
        <p:spPr>
          <a:xfrm>
            <a:off x="958888" y="3665813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j-lt"/>
                <a:cs typeface="+mj-lt"/>
              </a:rPr>
              <a:t>🧹 </a:t>
            </a:r>
            <a:r>
              <a:rPr lang="en-US" b="1" dirty="0">
                <a:ea typeface="+mj-lt"/>
                <a:cs typeface="+mj-lt"/>
              </a:rPr>
              <a:t>2. Tokenization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71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D8D5-6B4B-9903-F84C-983521EA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DC2E-AD9D-1DD9-4DCC-ADFDF8CA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73" y="2746"/>
            <a:ext cx="4941477" cy="610863"/>
          </a:xfrm>
        </p:spPr>
        <p:txBody>
          <a:bodyPr rtlCol="0" anchor="b">
            <a:normAutofit/>
          </a:bodyPr>
          <a:lstStyle/>
          <a:p>
            <a:r>
              <a:rPr lang="en-GB" sz="3000" dirty="0"/>
              <a:t>Model Summary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F999C-FE08-F33B-1A1B-4B1B3507DE35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42324F96-667B-47DB-96A2-18E9D99D7C82}" type="datetime3">
              <a:rPr lang="en-GB" smtClean="0"/>
              <a:pPr rtl="0">
                <a:spcAft>
                  <a:spcPts val="600"/>
                </a:spcAft>
              </a:pPr>
              <a:t>30 May, 2025</a:t>
            </a:fld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AF4BFB3-FB55-97D7-8385-FA2DF547173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51211E-7259-6B87-1597-EA85FC43D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21544"/>
              </p:ext>
            </p:extLst>
          </p:nvPr>
        </p:nvGraphicFramePr>
        <p:xfrm>
          <a:off x="335373" y="1258529"/>
          <a:ext cx="11015934" cy="507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318">
                  <a:extLst>
                    <a:ext uri="{9D8B030D-6E8A-4147-A177-3AD203B41FA5}">
                      <a16:colId xmlns:a16="http://schemas.microsoft.com/office/drawing/2014/main" val="3900892714"/>
                    </a:ext>
                  </a:extLst>
                </a:gridCol>
                <a:gridCol w="3374318">
                  <a:extLst>
                    <a:ext uri="{9D8B030D-6E8A-4147-A177-3AD203B41FA5}">
                      <a16:colId xmlns:a16="http://schemas.microsoft.com/office/drawing/2014/main" val="3170270920"/>
                    </a:ext>
                  </a:extLst>
                </a:gridCol>
                <a:gridCol w="1504213">
                  <a:extLst>
                    <a:ext uri="{9D8B030D-6E8A-4147-A177-3AD203B41FA5}">
                      <a16:colId xmlns:a16="http://schemas.microsoft.com/office/drawing/2014/main" val="3521791747"/>
                    </a:ext>
                  </a:extLst>
                </a:gridCol>
                <a:gridCol w="1348370">
                  <a:extLst>
                    <a:ext uri="{9D8B030D-6E8A-4147-A177-3AD203B41FA5}">
                      <a16:colId xmlns:a16="http://schemas.microsoft.com/office/drawing/2014/main" val="1957810365"/>
                    </a:ext>
                  </a:extLst>
                </a:gridCol>
                <a:gridCol w="1414715">
                  <a:extLst>
                    <a:ext uri="{9D8B030D-6E8A-4147-A177-3AD203B41FA5}">
                      <a16:colId xmlns:a16="http://schemas.microsoft.com/office/drawing/2014/main" val="3985596078"/>
                    </a:ext>
                  </a:extLst>
                </a:gridCol>
              </a:tblGrid>
              <a:tr h="677133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Feature Extraction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  <a:p>
                      <a:pPr algn="l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F1 Score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750264156"/>
                  </a:ext>
                </a:extLst>
              </a:tr>
              <a:tr h="507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Training 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Testing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Testing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63586"/>
                  </a:ext>
                </a:extLst>
              </a:tr>
              <a:tr h="756316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Vectorizer</a:t>
                      </a:r>
                      <a:endParaRPr 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Franklin Gothic Book"/>
                        </a:rPr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96527"/>
                  </a:ext>
                </a:extLst>
              </a:tr>
              <a:tr h="626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 Regression 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468474"/>
                  </a:ext>
                </a:extLst>
              </a:tr>
              <a:tr h="626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158"/>
                  </a:ext>
                </a:extLst>
              </a:tr>
              <a:tr h="626479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Franklin Gothic Book"/>
                        </a:rPr>
                        <a:t>Logistic Regression 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00014"/>
                  </a:ext>
                </a:extLst>
              </a:tr>
              <a:tr h="626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Franklin Gothic Book"/>
                        </a:rPr>
                        <a:t>XGBoost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36904"/>
                  </a:ext>
                </a:extLst>
              </a:tr>
              <a:tr h="626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Franklin Gothic Book"/>
                        </a:rPr>
                        <a:t>Random Forest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2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33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50C8-284A-E771-E4AA-1A5AAB9E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23" y="0"/>
            <a:ext cx="4941477" cy="610863"/>
          </a:xfrm>
        </p:spPr>
        <p:txBody>
          <a:bodyPr>
            <a:normAutofit/>
          </a:bodyPr>
          <a:lstStyle/>
          <a:p>
            <a:r>
              <a:rPr lang="en-US" sz="3000" dirty="0">
                <a:cs typeface="Sabon Next LT" panose="020B0502040204020203" pitchFamily="2" charset="0"/>
              </a:rPr>
              <a:t>Results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F2F333E-E353-E624-B6EA-419A2866253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018F773-6CE5-ACD3-52C9-FC52F5F581F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 dirty="0"/>
          </a:p>
        </p:txBody>
      </p:sp>
      <p:pic>
        <p:nvPicPr>
          <p:cNvPr id="16" name="Picture 15" descr="A graph of a graph with blue and orange lines&#10;&#10;AI-generated content may be incorrect.">
            <a:extLst>
              <a:ext uri="{FF2B5EF4-FFF2-40B4-BE49-F238E27FC236}">
                <a16:creationId xmlns:a16="http://schemas.microsoft.com/office/drawing/2014/main" id="{50A8A505-19BF-310E-B670-1C9D971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9" y="2357437"/>
            <a:ext cx="5324476" cy="3286125"/>
          </a:xfrm>
          <a:prstGeom prst="rect">
            <a:avLst/>
          </a:prstGeom>
        </p:spPr>
      </p:pic>
      <p:pic>
        <p:nvPicPr>
          <p:cNvPr id="18" name="Picture 17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81AEB433-4358-004C-37D9-B0B236CFEC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6624637" y="2355056"/>
            <a:ext cx="5003007" cy="330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9F28-315E-7886-21C9-DEEBD5DA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87" y="0"/>
            <a:ext cx="4941477" cy="610863"/>
          </a:xfrm>
        </p:spPr>
        <p:txBody>
          <a:bodyPr>
            <a:normAutofit/>
          </a:bodyPr>
          <a:lstStyle/>
          <a:p>
            <a:r>
              <a:rPr lang="en-US" sz="3000" dirty="0"/>
              <a:t>Results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6745CE0-BEB4-DEAF-7315-B67818AD49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May, 2025</a:t>
            </a:fld>
            <a:endParaRPr lang="en-GB" noProof="0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BD760C-3F03-037A-D55E-C12120BFC2B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 dirty="0"/>
          </a:p>
        </p:txBody>
      </p:sp>
      <p:pic>
        <p:nvPicPr>
          <p:cNvPr id="16" name="Picture 15" descr="A blue and green bar graph&#10;&#10;AI-generated content may be incorrect.">
            <a:extLst>
              <a:ext uri="{FF2B5EF4-FFF2-40B4-BE49-F238E27FC236}">
                <a16:creationId xmlns:a16="http://schemas.microsoft.com/office/drawing/2014/main" id="{B7A628BA-0F02-7E9A-2A88-162D19C6A6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04851" y="1297858"/>
            <a:ext cx="5588769" cy="5034362"/>
          </a:xfrm>
          <a:prstGeom prst="rect">
            <a:avLst/>
          </a:prstGeom>
        </p:spPr>
      </p:pic>
      <p:pic>
        <p:nvPicPr>
          <p:cNvPr id="17" name="Picture 1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E1D57DE-2089-82C8-9FB0-372AD3E50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274594" y="1297858"/>
            <a:ext cx="5048250" cy="47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4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8E82-41C2-F2DF-C5EA-FE728976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1" y="68826"/>
            <a:ext cx="4941477" cy="610863"/>
          </a:xfrm>
        </p:spPr>
        <p:txBody>
          <a:bodyPr>
            <a:normAutofit/>
          </a:bodyPr>
          <a:lstStyle/>
          <a:p>
            <a:r>
              <a:rPr lang="en-US" sz="3000" dirty="0"/>
              <a:t>Embedding</a:t>
            </a:r>
            <a:r>
              <a:rPr lang="en-US" dirty="0"/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9032CD5-DCC1-691D-B3E8-B9C573EB205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E754B62-C5E8-82D9-F1EC-73F72AE06C1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344DD9-8FD1-53E4-2F6F-5A4948D9C8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D8C84-D33F-EBAC-F78B-A4AF2C1D7946}"/>
              </a:ext>
            </a:extLst>
          </p:cNvPr>
          <p:cNvSpPr txBox="1"/>
          <p:nvPr/>
        </p:nvSpPr>
        <p:spPr>
          <a:xfrm>
            <a:off x="962025" y="2201310"/>
            <a:ext cx="927938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[1] Raw Text Data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[2] Tokenization - Using </a:t>
            </a:r>
            <a:r>
              <a:rPr lang="en-US" err="1">
                <a:solidFill>
                  <a:schemeClr val="bg1"/>
                </a:solidFill>
              </a:rPr>
              <a:t>DistilBERT</a:t>
            </a:r>
            <a:r>
              <a:rPr lang="en-US">
                <a:solidFill>
                  <a:schemeClr val="bg1"/>
                </a:solidFill>
              </a:rPr>
              <a:t> Tokenizer - Converts text into input tokens with special tokens like [CLS], [SEP]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[3] Embedding Generation - Tokens are passed to </a:t>
            </a:r>
            <a:r>
              <a:rPr lang="en-US" err="1">
                <a:solidFill>
                  <a:schemeClr val="bg1"/>
                </a:solidFill>
              </a:rPr>
              <a:t>DistilBERT</a:t>
            </a:r>
            <a:r>
              <a:rPr lang="en-US">
                <a:solidFill>
                  <a:schemeClr val="bg1"/>
                </a:solidFill>
              </a:rPr>
              <a:t> model - Output: contextual embeddings for each token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[4] Feature Vector Creation 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[5] Logistic Regression - Trains a simple classifier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[6] Prediction - Output: 0 (Fake) or 1 (Real) </a:t>
            </a:r>
          </a:p>
        </p:txBody>
      </p:sp>
    </p:spTree>
    <p:extLst>
      <p:ext uri="{BB962C8B-B14F-4D97-AF65-F5344CB8AC3E}">
        <p14:creationId xmlns:p14="http://schemas.microsoft.com/office/powerpoint/2010/main" val="30231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DE0-F7E1-92F9-79EF-7DF3995F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1" y="0"/>
            <a:ext cx="4941477" cy="610863"/>
          </a:xfrm>
        </p:spPr>
        <p:txBody>
          <a:bodyPr>
            <a:normAutofit/>
          </a:bodyPr>
          <a:lstStyle/>
          <a:p>
            <a:r>
              <a:rPr lang="en-US" sz="3000" dirty="0"/>
              <a:t>Results --Embedding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64BCA5A-16BB-5534-0750-2AA4FC0CB00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30 May, 2025</a:t>
            </a:fld>
            <a:endParaRPr lang="en-GB" noProof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1537577-66E4-D4C2-3CC4-13A75C9EF63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C95AFF-2B58-8E13-001A-53A19A4CE7C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8</a:t>
            </a:fld>
            <a:endParaRPr lang="en-GB" noProof="0"/>
          </a:p>
        </p:txBody>
      </p:sp>
      <p:pic>
        <p:nvPicPr>
          <p:cNvPr id="16" name="Picture 15" descr="A graph of a training and accuracy&#10;&#10;AI-generated content may be incorrect.">
            <a:extLst>
              <a:ext uri="{FF2B5EF4-FFF2-40B4-BE49-F238E27FC236}">
                <a16:creationId xmlns:a16="http://schemas.microsoft.com/office/drawing/2014/main" id="{B5C824F3-1FA9-2DF6-0CD3-5EF453166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5" y="2298562"/>
            <a:ext cx="5448300" cy="3829050"/>
          </a:xfrm>
          <a:prstGeom prst="rect">
            <a:avLst/>
          </a:prstGeom>
        </p:spPr>
      </p:pic>
      <p:pic>
        <p:nvPicPr>
          <p:cNvPr id="17" name="Picture 1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B4FD1CCD-4BB7-241A-91A0-089F07635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085" y="2417152"/>
            <a:ext cx="5284305" cy="36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1" y="0"/>
            <a:ext cx="4941477" cy="610863"/>
          </a:xfrm>
        </p:spPr>
        <p:txBody>
          <a:bodyPr rtlCol="0">
            <a:normAutofit/>
          </a:bodyPr>
          <a:lstStyle/>
          <a:p>
            <a:pPr rtl="0"/>
            <a:r>
              <a:rPr lang="en-GB" sz="3000" dirty="0"/>
              <a:t>Summary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rgbClr val="7CA655"/>
                </a:solidFill>
                <a:latin typeface="Franklin Gothic Demi"/>
              </a:rPr>
              <a:t>Pre-processed data:</a:t>
            </a:r>
            <a:endParaRPr lang="en-US" dirty="0"/>
          </a:p>
          <a:p>
            <a:endParaRPr lang="en-GB" sz="1600" b="1" dirty="0">
              <a:solidFill>
                <a:srgbClr val="000000"/>
              </a:solidFill>
              <a:latin typeface="Franklin Gothic Book"/>
            </a:endParaRPr>
          </a:p>
          <a:p>
            <a:endParaRPr lang="en-GB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ea typeface="+mn-lt"/>
                <a:cs typeface="+mn-lt"/>
              </a:rPr>
              <a:t>Text cleaning, Tokenization, Stop-word removal, Lemmatization, Vectorization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Winning Strategy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ea typeface="+mn-lt"/>
                <a:cs typeface="+mn-lt"/>
              </a:rPr>
              <a:t>The Count Vectorizer combined with Naive Bayes model</a:t>
            </a:r>
            <a:endParaRPr lang="en-GB"/>
          </a:p>
          <a:p>
            <a:endParaRPr lang="en-GB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Alternative Strategies Implemented</a:t>
            </a:r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ea typeface="+mn-lt"/>
                <a:cs typeface="+mn-lt"/>
              </a:rPr>
              <a:t>TFIDF, Vectorizer logistic regression, </a:t>
            </a:r>
            <a:r>
              <a:rPr lang="en-GB" err="1">
                <a:ea typeface="+mn-lt"/>
                <a:cs typeface="+mn-lt"/>
              </a:rPr>
              <a:t>XGBoost</a:t>
            </a:r>
            <a:r>
              <a:rPr lang="en-GB">
                <a:ea typeface="+mn-lt"/>
                <a:cs typeface="+mn-lt"/>
              </a:rPr>
              <a:t>, and Random Forrest.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4E6803CC-3B4F-463D-9E70-365D2435447F}" type="datetime3">
              <a:rPr lang="en-GB" smtClean="0"/>
              <a:t>30 May, 2025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4B29B-06C7-ED0F-F355-25CAD0F59A54}"/>
              </a:ext>
            </a:extLst>
          </p:cNvPr>
          <p:cNvSpPr txBox="1"/>
          <p:nvPr/>
        </p:nvSpPr>
        <p:spPr>
          <a:xfrm>
            <a:off x="5791200" y="4160223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CA655"/>
                </a:solidFill>
                <a:latin typeface="Franklin Gothic Demi"/>
              </a:rPr>
              <a:t>Key learnings:</a:t>
            </a:r>
            <a:br>
              <a:rPr lang="en-GB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Most complicated model does not give the best results necessarily.</a:t>
            </a:r>
            <a:b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It’s dependent on the dataset.</a:t>
            </a:r>
          </a:p>
          <a:p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b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And the patterns that characterize fake news are not very subtle.</a:t>
            </a:r>
          </a:p>
          <a:p>
            <a:endParaRPr lang="en-GB" sz="16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1600" dirty="0">
                <a:solidFill>
                  <a:schemeClr val="bg1"/>
                </a:solidFill>
                <a:ea typeface="+mn-lt"/>
                <a:cs typeface="+mn-lt"/>
              </a:rPr>
              <a:t>Straight forward model is better for a simple data set with straight forward patterns.</a:t>
            </a:r>
            <a:endParaRPr lang="LID4096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8" name="Picture 7" descr="A space ship and a spaceship&#10;&#10;AI-generated content may be incorrect.">
            <a:extLst>
              <a:ext uri="{FF2B5EF4-FFF2-40B4-BE49-F238E27FC236}">
                <a16:creationId xmlns:a16="http://schemas.microsoft.com/office/drawing/2014/main" id="{457135BD-0676-F75B-7D0C-355A837E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4" y="1274263"/>
            <a:ext cx="4630994" cy="28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{EB0AA166-C9F1-4634-A1D5-52A74632112F}tf78853419_win32</Template>
  <TotalTime>305</TotalTime>
  <Words>568</Words>
  <Application>Microsoft Office PowerPoint</Application>
  <PresentationFormat>Widescreen</PresentationFormat>
  <Paragraphs>128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Arial,Sans-Serif</vt:lpstr>
      <vt:lpstr>Calibri</vt:lpstr>
      <vt:lpstr>Franklin Gothic Book</vt:lpstr>
      <vt:lpstr>Franklin Gothic Demi</vt:lpstr>
      <vt:lpstr>Sabon Next LT</vt:lpstr>
      <vt:lpstr>Segoe UI</vt:lpstr>
      <vt:lpstr>Wingdings</vt:lpstr>
      <vt:lpstr>Theme1</vt:lpstr>
      <vt:lpstr>Project 3 – Group 1 Fake news Classifier </vt:lpstr>
      <vt:lpstr>Executive summary </vt:lpstr>
      <vt:lpstr>Methods used – Preprocessing</vt:lpstr>
      <vt:lpstr>Model Summary</vt:lpstr>
      <vt:lpstr>Results</vt:lpstr>
      <vt:lpstr>Results</vt:lpstr>
      <vt:lpstr>Embedding </vt:lpstr>
      <vt:lpstr>Results --Embedding</vt:lpstr>
      <vt:lpstr>Summary</vt:lpstr>
      <vt:lpstr>Challenges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karel de rijk</dc:creator>
  <cp:lastModifiedBy>karel de rijk</cp:lastModifiedBy>
  <cp:revision>15</cp:revision>
  <dcterms:created xsi:type="dcterms:W3CDTF">2025-05-30T08:47:13Z</dcterms:created>
  <dcterms:modified xsi:type="dcterms:W3CDTF">2025-05-30T14:20:49Z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