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08" r:id="rId6"/>
    <p:sldId id="319" r:id="rId7"/>
    <p:sldId id="321" r:id="rId8"/>
    <p:sldId id="322" r:id="rId9"/>
    <p:sldId id="327" r:id="rId10"/>
    <p:sldId id="323" r:id="rId11"/>
    <p:sldId id="320" r:id="rId12"/>
    <p:sldId id="324" r:id="rId13"/>
    <p:sldId id="326" r:id="rId14"/>
    <p:sldId id="312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007" autoAdjust="0"/>
  </p:normalViewPr>
  <p:slideViewPr>
    <p:cSldViewPr snapToGrid="0">
      <p:cViewPr varScale="1">
        <p:scale>
          <a:sx n="63" d="100"/>
          <a:sy n="63" d="100"/>
        </p:scale>
        <p:origin x="1445" y="259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04/07/2025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04/07/2025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36437-5574-03BF-7DA4-BBD84D8F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FDCE7-41F9-7C4A-C93F-5A7039E21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CD65D-CDD1-3DF0-0A38-BDF1A0E96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ABA2-595C-0677-E17D-E143A958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04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49834-8A19-40EF-9DE2-2DF926539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414D8-9FC6-565C-4D7A-915A61A09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51B6A-5D92-89BE-0543-6C17D447D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CD753-08AE-D0AC-9AA2-E86BB83FC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3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30B52-5FD6-D654-0375-588C9D0BC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C1683-8132-1ADE-3F32-DD805B4EE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D3E9B-CBBD-B115-1DA9-C55E70B22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0ACE6-C658-0B52-8D0A-B71F69C21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2587-9C73-B580-2A53-4C462383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7231F8-3DCB-E459-6219-240D0F64C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CE669-3F3B-0156-59B4-C68D965C7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7A46-E895-1C12-631D-116003FC8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09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8B711-3382-EE13-886C-7C30D11B5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8158E1-03F2-123C-16B6-8454F6561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2ECAE-47D7-36A4-800A-FE9589F91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CD6CF-0022-A692-AEFB-683785AF9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2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CC19-B8B2-E103-1117-85FAB887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66D16-FE0D-806B-037F-873BC2C4A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012A7-2D0D-AB58-1AA2-F9527E5D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A28E-79FA-CAA2-B108-305E47E65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5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DF48-D30B-AD86-9AFC-4C475303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19EF7-245A-B84D-2AE9-93212E407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34CB5-C645-F14B-E86C-FBB39F8BE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FBEFE-0A39-2D34-AD46-A27D64320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860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RIZZBOT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By Karel de Rijk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B63EBC0-6859-0D2E-8D95-4891D65DD29D}"/>
              </a:ext>
            </a:extLst>
          </p:cNvPr>
          <p:cNvSpPr txBox="1">
            <a:spLocks/>
          </p:cNvSpPr>
          <p:nvPr/>
        </p:nvSpPr>
        <p:spPr>
          <a:xfrm>
            <a:off x="1524000" y="1463040"/>
            <a:ext cx="9144000" cy="2340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GB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94AD-2B18-472A-F731-41B64B922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kern="1200" dirty="0">
                <a:latin typeface="+mn-lt"/>
                <a:ea typeface="+mn-ea"/>
                <a:cs typeface="+mn-cs"/>
                <a:hlinkClick r:id="rId2"/>
              </a:rPr>
              <a:t>http://127.0.0.1:7860/</a:t>
            </a:r>
            <a:endParaRPr lang="en-GB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775E36A9-40A6-6BEA-DA36-396B4D786C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9/3/20XX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68BB2653-0BCB-53AE-0109-CEE811BEA9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en-GB" noProof="0" smtClean="0"/>
              <a:pPr rtl="0">
                <a:spcAft>
                  <a:spcPts val="600"/>
                </a:spcAft>
              </a:pPr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6894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dirty="0"/>
              <a:t>04/07/2025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 err="1"/>
              <a:t>Rizzbot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626" y="585215"/>
            <a:ext cx="9771182" cy="2121651"/>
          </a:xfrm>
        </p:spPr>
        <p:txBody>
          <a:bodyPr rtlCol="0"/>
          <a:lstStyle/>
          <a:p>
            <a:pPr algn="l" rtl="0"/>
            <a:r>
              <a:rPr lang="en-GB" dirty="0"/>
              <a:t>Wishing you all the Best!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17676-499A-6A01-8161-694CE22DE0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B033EC-4B81-4D4A-EB83-718EC2D8E6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564203D-2657-C3BD-5826-B3D7480C61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1C0D07F-9A04-A4A7-ADC0-D89CFE96B7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38" y="804354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5400" dirty="0"/>
              <a:t>Introducing </a:t>
            </a:r>
            <a:r>
              <a:rPr lang="en-GB" sz="5400" dirty="0" err="1"/>
              <a:t>Rizzbot</a:t>
            </a:r>
            <a:r>
              <a:rPr lang="en-GB" sz="5400" dirty="0"/>
              <a:t>!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38" y="2825496"/>
            <a:ext cx="6792042" cy="3346704"/>
          </a:xfrm>
        </p:spPr>
        <p:txBody>
          <a:bodyPr rtlCol="0"/>
          <a:lstStyle/>
          <a:p>
            <a:pPr rtl="0"/>
            <a:r>
              <a:rPr lang="en-GB" dirty="0"/>
              <a:t>Do your fellow </a:t>
            </a:r>
            <a:r>
              <a:rPr lang="en-GB" dirty="0" err="1"/>
              <a:t>Ironhackers</a:t>
            </a:r>
            <a:r>
              <a:rPr lang="en-GB" dirty="0"/>
              <a:t> fall asleep when you present?</a:t>
            </a:r>
          </a:p>
          <a:p>
            <a:pPr rtl="0"/>
            <a:r>
              <a:rPr lang="en-GB" sz="2000" dirty="0"/>
              <a:t>C</a:t>
            </a:r>
            <a:r>
              <a:rPr lang="en-GB" dirty="0"/>
              <a:t>an’t seem to keep a date entertained? </a:t>
            </a:r>
          </a:p>
          <a:p>
            <a:pPr rtl="0"/>
            <a:r>
              <a:rPr lang="en-GB" sz="2000" dirty="0"/>
              <a:t>Tired of boring </a:t>
            </a:r>
            <a:r>
              <a:rPr lang="en-GB" sz="2000" dirty="0" err="1"/>
              <a:t>smalltalk</a:t>
            </a:r>
            <a:r>
              <a:rPr lang="en-GB" sz="2000" dirty="0"/>
              <a:t>? </a:t>
            </a:r>
          </a:p>
          <a:p>
            <a:pPr rtl="0"/>
            <a:r>
              <a:rPr lang="en-GB" dirty="0"/>
              <a:t>-------------------------------------</a:t>
            </a:r>
            <a:endParaRPr lang="en-GB" sz="2000" dirty="0"/>
          </a:p>
          <a:p>
            <a:pPr rtl="0"/>
            <a:r>
              <a:rPr lang="en-GB" sz="2000" dirty="0" err="1"/>
              <a:t>Rizzbot</a:t>
            </a:r>
            <a:r>
              <a:rPr lang="en-GB" sz="2000" dirty="0"/>
              <a:t> is here, to turn </a:t>
            </a:r>
            <a:r>
              <a:rPr lang="en-GB" sz="2000" dirty="0" err="1"/>
              <a:t>cringelords</a:t>
            </a:r>
            <a:r>
              <a:rPr lang="en-GB" sz="2000" dirty="0"/>
              <a:t> </a:t>
            </a:r>
            <a:r>
              <a:rPr lang="en-GB" dirty="0"/>
              <a:t>into </a:t>
            </a:r>
            <a:r>
              <a:rPr lang="en-GB" dirty="0" err="1"/>
              <a:t>rizzkings</a:t>
            </a:r>
            <a:r>
              <a:rPr lang="en-GB" dirty="0"/>
              <a:t>!</a:t>
            </a:r>
            <a:endParaRPr lang="en-GB" sz="2000" dirty="0"/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27B17-F573-A281-16A6-1F53A2A99271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475BE-B64F-A1ED-EF4A-92DCA1ED8217}"/>
              </a:ext>
            </a:extLst>
          </p:cNvPr>
          <p:cNvSpPr txBox="1"/>
          <p:nvPr/>
        </p:nvSpPr>
        <p:spPr>
          <a:xfrm>
            <a:off x="7321250" y="59627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100</a:t>
            </a:r>
            <a:endParaRPr lang="LID4096" b="1" dirty="0">
              <a:solidFill>
                <a:schemeClr val="accent4"/>
              </a:solidFill>
            </a:endParaRPr>
          </a:p>
        </p:txBody>
      </p:sp>
      <p:pic>
        <p:nvPicPr>
          <p:cNvPr id="15" name="Picture 1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E22C46D-1812-C58C-3CC4-9F3603F0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00" y="0"/>
            <a:ext cx="5533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FD559-5D46-7D91-876F-5D08468F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AF0CA0-8F37-43D2-932E-81557759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D2130-6206-475D-42CA-88FFCFED30D8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Technical Summary - Architecture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06BBD9F6-B26D-84A3-D6B2-D431AB5D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6221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463C8362-CA11-DBDD-9B2B-E7D298403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6221" y="1175046"/>
            <a:ext cx="914400" cy="914400"/>
          </a:xfrm>
          <a:prstGeom prst="rect">
            <a:avLst/>
          </a:prstGeom>
        </p:spPr>
      </p:pic>
      <p:pic>
        <p:nvPicPr>
          <p:cNvPr id="17" name="Graphic 16" descr="Robot with solid fill">
            <a:extLst>
              <a:ext uri="{FF2B5EF4-FFF2-40B4-BE49-F238E27FC236}">
                <a16:creationId xmlns:a16="http://schemas.microsoft.com/office/drawing/2014/main" id="{0DB60A7C-966F-6813-1CC9-DB771E48A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5512" y="2774140"/>
            <a:ext cx="914400" cy="914400"/>
          </a:xfrm>
          <a:prstGeom prst="rect">
            <a:avLst/>
          </a:prstGeom>
        </p:spPr>
      </p:pic>
      <p:pic>
        <p:nvPicPr>
          <p:cNvPr id="19" name="Graphic 18" descr="User Crown Male with solid fill">
            <a:extLst>
              <a:ext uri="{FF2B5EF4-FFF2-40B4-BE49-F238E27FC236}">
                <a16:creationId xmlns:a16="http://schemas.microsoft.com/office/drawing/2014/main" id="{4E429228-07D8-3194-02C0-2995C93AA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248" y="5031907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03AA5E-3001-685A-3772-F4B500CCD84F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58448" y="3206761"/>
            <a:ext cx="1923790" cy="182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E58017-F5E0-3136-9AF0-1EA148114245}"/>
              </a:ext>
            </a:extLst>
          </p:cNvPr>
          <p:cNvSpPr txBox="1"/>
          <p:nvPr/>
        </p:nvSpPr>
        <p:spPr>
          <a:xfrm>
            <a:off x="945715" y="3589912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Question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24415D-B9BC-9B97-A6A6-5C5C46197E23}"/>
              </a:ext>
            </a:extLst>
          </p:cNvPr>
          <p:cNvSpPr txBox="1"/>
          <p:nvPr/>
        </p:nvSpPr>
        <p:spPr>
          <a:xfrm>
            <a:off x="4111535" y="2547715"/>
            <a:ext cx="180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GPT-3.5-turbo</a:t>
            </a:r>
            <a:endParaRPr lang="LID4096" sz="11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72375E-47A1-39E7-7D93-178B514CB740}"/>
              </a:ext>
            </a:extLst>
          </p:cNvPr>
          <p:cNvSpPr txBox="1"/>
          <p:nvPr/>
        </p:nvSpPr>
        <p:spPr>
          <a:xfrm>
            <a:off x="464169" y="5831588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User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DFB510-C37C-4E0B-23DB-6A6FBEB0BAC6}"/>
              </a:ext>
            </a:extLst>
          </p:cNvPr>
          <p:cNvSpPr txBox="1"/>
          <p:nvPr/>
        </p:nvSpPr>
        <p:spPr>
          <a:xfrm>
            <a:off x="7038987" y="2089446"/>
            <a:ext cx="1923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Vector DB - summaries</a:t>
            </a:r>
            <a:endParaRPr lang="LID4096" sz="105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C0B698-91F4-9C22-323A-392294C9B992}"/>
              </a:ext>
            </a:extLst>
          </p:cNvPr>
          <p:cNvSpPr txBox="1"/>
          <p:nvPr/>
        </p:nvSpPr>
        <p:spPr>
          <a:xfrm>
            <a:off x="5614317" y="1684216"/>
            <a:ext cx="125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first 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8A725-1626-EA19-AC59-A4E076901A0A}"/>
              </a:ext>
            </a:extLst>
          </p:cNvPr>
          <p:cNvSpPr txBox="1"/>
          <p:nvPr/>
        </p:nvSpPr>
        <p:spPr>
          <a:xfrm>
            <a:off x="6867949" y="4945668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Context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F0710-9A72-1295-AB08-15F478E42820}"/>
              </a:ext>
            </a:extLst>
          </p:cNvPr>
          <p:cNvSpPr txBox="1"/>
          <p:nvPr/>
        </p:nvSpPr>
        <p:spPr>
          <a:xfrm>
            <a:off x="1753049" y="4741439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Answer</a:t>
            </a:r>
            <a:endParaRPr lang="LID4096" sz="1400" dirty="0">
              <a:solidFill>
                <a:schemeClr val="accent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364EAF-3AC9-4715-49EB-9D879B4B84C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48239" y="3231340"/>
            <a:ext cx="768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Robot with solid fill">
            <a:extLst>
              <a:ext uri="{FF2B5EF4-FFF2-40B4-BE49-F238E27FC236}">
                <a16:creationId xmlns:a16="http://schemas.microsoft.com/office/drawing/2014/main" id="{9FBDCB84-CAB7-E4A9-E011-081E6E0A6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7159" y="2774140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84B4B7D-08D4-832E-DE9A-D6438A47577A}"/>
              </a:ext>
            </a:extLst>
          </p:cNvPr>
          <p:cNvSpPr txBox="1"/>
          <p:nvPr/>
        </p:nvSpPr>
        <p:spPr>
          <a:xfrm>
            <a:off x="2670388" y="2486160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GPT-4o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AE6A6C-5972-5C7D-C705-0B14295FF139}"/>
              </a:ext>
            </a:extLst>
          </p:cNvPr>
          <p:cNvSpPr txBox="1"/>
          <p:nvPr/>
        </p:nvSpPr>
        <p:spPr>
          <a:xfrm>
            <a:off x="7150246" y="3769892"/>
            <a:ext cx="1923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Vector DB – full text</a:t>
            </a:r>
            <a:endParaRPr lang="LID4096" sz="1050" dirty="0">
              <a:solidFill>
                <a:schemeClr val="accent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A75128-42D6-AA29-7D25-554F02B43C3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89068" y="1632246"/>
            <a:ext cx="2107153" cy="11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7240AD-8F1D-CFAC-0A5D-5606B1B5DDB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31100" y="1632246"/>
            <a:ext cx="2165121" cy="992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3C7457-870F-3E8D-A8CA-D1F3AFF6292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454778" y="1632246"/>
            <a:ext cx="2041443" cy="1290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9D1B19-DD05-FE8B-686C-9CE8DA1E9DF3}"/>
              </a:ext>
            </a:extLst>
          </p:cNvPr>
          <p:cNvCxnSpPr>
            <a:cxnSpLocks/>
          </p:cNvCxnSpPr>
          <p:nvPr/>
        </p:nvCxnSpPr>
        <p:spPr>
          <a:xfrm>
            <a:off x="5405337" y="3388031"/>
            <a:ext cx="2106462" cy="83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AFE9C5-5482-7DC1-12C7-65924728CBB5}"/>
              </a:ext>
            </a:extLst>
          </p:cNvPr>
          <p:cNvCxnSpPr>
            <a:cxnSpLocks/>
          </p:cNvCxnSpPr>
          <p:nvPr/>
        </p:nvCxnSpPr>
        <p:spPr>
          <a:xfrm>
            <a:off x="5405337" y="3187562"/>
            <a:ext cx="2090884" cy="25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F80876-FE1B-4446-A4B1-31928CB42B88}"/>
              </a:ext>
            </a:extLst>
          </p:cNvPr>
          <p:cNvCxnSpPr>
            <a:cxnSpLocks/>
          </p:cNvCxnSpPr>
          <p:nvPr/>
        </p:nvCxnSpPr>
        <p:spPr>
          <a:xfrm flipV="1">
            <a:off x="5413126" y="3468371"/>
            <a:ext cx="2083094" cy="114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E3F026D-9CBC-91F3-6F39-27CCB27682D2}"/>
              </a:ext>
            </a:extLst>
          </p:cNvPr>
          <p:cNvSpPr txBox="1"/>
          <p:nvPr/>
        </p:nvSpPr>
        <p:spPr>
          <a:xfrm>
            <a:off x="6092290" y="2898984"/>
            <a:ext cx="23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No summary?</a:t>
            </a:r>
            <a:endParaRPr lang="LID4096" sz="1400" dirty="0">
              <a:solidFill>
                <a:schemeClr val="accent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FEF803-5A01-F3F9-BD4F-1AEE4F20C8EE}"/>
              </a:ext>
            </a:extLst>
          </p:cNvPr>
          <p:cNvCxnSpPr>
            <a:cxnSpLocks/>
          </p:cNvCxnSpPr>
          <p:nvPr/>
        </p:nvCxnSpPr>
        <p:spPr>
          <a:xfrm flipH="1">
            <a:off x="1315648" y="3688540"/>
            <a:ext cx="1591315" cy="1579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15A87B-8F86-0936-8774-075D3338F2B0}"/>
              </a:ext>
            </a:extLst>
          </p:cNvPr>
          <p:cNvCxnSpPr>
            <a:cxnSpLocks/>
          </p:cNvCxnSpPr>
          <p:nvPr/>
        </p:nvCxnSpPr>
        <p:spPr>
          <a:xfrm>
            <a:off x="9007780" y="1631802"/>
            <a:ext cx="0" cy="3199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5038CD-3C4C-E8AE-C4EB-B0995953C3EE}"/>
              </a:ext>
            </a:extLst>
          </p:cNvPr>
          <p:cNvCxnSpPr>
            <a:cxnSpLocks/>
          </p:cNvCxnSpPr>
          <p:nvPr/>
        </p:nvCxnSpPr>
        <p:spPr>
          <a:xfrm>
            <a:off x="8410621" y="3429000"/>
            <a:ext cx="61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479C60-1511-FDCC-6350-88DC2CEBE68E}"/>
              </a:ext>
            </a:extLst>
          </p:cNvPr>
          <p:cNvCxnSpPr>
            <a:cxnSpLocks/>
          </p:cNvCxnSpPr>
          <p:nvPr/>
        </p:nvCxnSpPr>
        <p:spPr>
          <a:xfrm>
            <a:off x="8410621" y="1632246"/>
            <a:ext cx="61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34714D-B49B-A39F-31C4-EF62C466D34F}"/>
              </a:ext>
            </a:extLst>
          </p:cNvPr>
          <p:cNvCxnSpPr>
            <a:cxnSpLocks/>
          </p:cNvCxnSpPr>
          <p:nvPr/>
        </p:nvCxnSpPr>
        <p:spPr>
          <a:xfrm flipH="1">
            <a:off x="4662834" y="4830878"/>
            <a:ext cx="4344946" cy="19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C98FCE9-72B3-4D7D-056B-84329A0B37A6}"/>
              </a:ext>
            </a:extLst>
          </p:cNvPr>
          <p:cNvCxnSpPr>
            <a:cxnSpLocks/>
          </p:cNvCxnSpPr>
          <p:nvPr/>
        </p:nvCxnSpPr>
        <p:spPr>
          <a:xfrm flipH="1" flipV="1">
            <a:off x="3475931" y="3589912"/>
            <a:ext cx="1102125" cy="1203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Cloud outline">
            <a:extLst>
              <a:ext uri="{FF2B5EF4-FFF2-40B4-BE49-F238E27FC236}">
                <a16:creationId xmlns:a16="http://schemas.microsoft.com/office/drawing/2014/main" id="{E764FF50-D652-8883-AEE5-8B578107E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7780" y="3084881"/>
            <a:ext cx="2912312" cy="3002116"/>
          </a:xfrm>
          <a:prstGeom prst="rect">
            <a:avLst/>
          </a:prstGeom>
        </p:spPr>
      </p:pic>
      <p:pic>
        <p:nvPicPr>
          <p:cNvPr id="112" name="Graphic 111" descr="Database with solid fill">
            <a:extLst>
              <a:ext uri="{FF2B5EF4-FFF2-40B4-BE49-F238E27FC236}">
                <a16:creationId xmlns:a16="http://schemas.microsoft.com/office/drawing/2014/main" id="{FB861EC9-FC3F-B8CA-3CC9-D5DA88182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9367" y="4478947"/>
            <a:ext cx="703861" cy="703861"/>
          </a:xfrm>
          <a:prstGeom prst="rect">
            <a:avLst/>
          </a:prstGeom>
        </p:spPr>
      </p:pic>
      <p:pic>
        <p:nvPicPr>
          <p:cNvPr id="113" name="Graphic 112" descr="Database with solid fill">
            <a:extLst>
              <a:ext uri="{FF2B5EF4-FFF2-40B4-BE49-F238E27FC236}">
                <a16:creationId xmlns:a16="http://schemas.microsoft.com/office/drawing/2014/main" id="{5B7FA35C-156C-6C2A-F59D-4B5A66876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4939" y="4498628"/>
            <a:ext cx="703861" cy="70386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56F9A71-D191-25E4-58C0-BB8AB2A05CCF}"/>
              </a:ext>
            </a:extLst>
          </p:cNvPr>
          <p:cNvSpPr txBox="1"/>
          <p:nvPr/>
        </p:nvSpPr>
        <p:spPr>
          <a:xfrm>
            <a:off x="9819402" y="5418685"/>
            <a:ext cx="1923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AWS + Pinecone</a:t>
            </a:r>
            <a:endParaRPr lang="LID4096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7F16-6571-AFD5-FE1A-FC221639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79F0A-DC06-26B0-0000-DAA95B17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38" y="863145"/>
            <a:ext cx="6190488" cy="2780616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179 YT videos – scraped via YT-DLP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Transcribed via Whisper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Clustered – DBSCAN + </a:t>
            </a:r>
            <a:r>
              <a:rPr lang="en-GB" dirty="0" err="1"/>
              <a:t>BERTopic</a:t>
            </a: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Summarized – faster processing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All stored in AWS + </a:t>
            </a:r>
            <a:r>
              <a:rPr lang="en-GB" dirty="0" err="1"/>
              <a:t>PineCone</a:t>
            </a:r>
            <a:r>
              <a:rPr lang="en-GB" dirty="0"/>
              <a:t>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No local storage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F0A3B09-32B0-BB0F-4725-76F3EC5C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325D7-F23A-D42E-6E3F-869F3FDBBB3B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Dataset </a:t>
            </a:r>
          </a:p>
        </p:txBody>
      </p:sp>
      <p:pic>
        <p:nvPicPr>
          <p:cNvPr id="7" name="Picture Placeholder 6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7AABECF8-A57A-B7FE-B18A-BB1FF36612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956" r="15956"/>
          <a:stretch>
            <a:fillRect/>
          </a:stretch>
        </p:blipFill>
        <p:spPr>
          <a:xfrm>
            <a:off x="6891306" y="1286547"/>
            <a:ext cx="4827619" cy="4645941"/>
          </a:xfr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0003FC35-0F93-CDE4-774D-BAB4AF09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189" y="3920658"/>
            <a:ext cx="1225885" cy="1225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69C7F8-FD3C-8755-74C8-33F0FFD2E945}"/>
              </a:ext>
            </a:extLst>
          </p:cNvPr>
          <p:cNvSpPr txBox="1"/>
          <p:nvPr/>
        </p:nvSpPr>
        <p:spPr>
          <a:xfrm>
            <a:off x="4966357" y="5178189"/>
            <a:ext cx="2579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accent1"/>
                </a:solidFill>
              </a:rPr>
              <a:t>PineCone</a:t>
            </a:r>
            <a:r>
              <a:rPr lang="en-US" sz="1600" u="sng" dirty="0">
                <a:solidFill>
                  <a:schemeClr val="accent1"/>
                </a:solidFill>
              </a:rPr>
              <a:t> DB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Full text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Clusters 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Summaries</a:t>
            </a:r>
            <a:endParaRPr lang="LID4096" sz="1200" dirty="0">
              <a:solidFill>
                <a:schemeClr val="accent1"/>
              </a:solidFill>
            </a:endParaRP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C46FA86B-4D9B-3473-34BE-302802C86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357" y="3936481"/>
            <a:ext cx="1225885" cy="12258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DF8057-89E9-970E-B521-77CC4D9EFB81}"/>
              </a:ext>
            </a:extLst>
          </p:cNvPr>
          <p:cNvSpPr txBox="1"/>
          <p:nvPr/>
        </p:nvSpPr>
        <p:spPr>
          <a:xfrm>
            <a:off x="248838" y="5162366"/>
            <a:ext cx="2579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1"/>
                </a:solidFill>
              </a:rPr>
              <a:t>AWS Bucket 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Audio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Transcripts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accent1"/>
                </a:solidFill>
              </a:rPr>
              <a:t>Summaries</a:t>
            </a:r>
            <a:endParaRPr lang="LID4096" sz="12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A7C635-891F-E4D1-96D0-4F21AF638E37}"/>
              </a:ext>
            </a:extLst>
          </p:cNvPr>
          <p:cNvCxnSpPr>
            <a:cxnSpLocks/>
          </p:cNvCxnSpPr>
          <p:nvPr/>
        </p:nvCxnSpPr>
        <p:spPr>
          <a:xfrm>
            <a:off x="1477574" y="4354266"/>
            <a:ext cx="3666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C55360-0ACD-FD32-1D97-2CF9770E5907}"/>
              </a:ext>
            </a:extLst>
          </p:cNvPr>
          <p:cNvCxnSpPr>
            <a:cxnSpLocks/>
          </p:cNvCxnSpPr>
          <p:nvPr/>
        </p:nvCxnSpPr>
        <p:spPr>
          <a:xfrm>
            <a:off x="1483629" y="4615667"/>
            <a:ext cx="36608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C0DBE9-4888-FA91-6820-A32A6C38E3ED}"/>
              </a:ext>
            </a:extLst>
          </p:cNvPr>
          <p:cNvCxnSpPr>
            <a:cxnSpLocks/>
          </p:cNvCxnSpPr>
          <p:nvPr/>
        </p:nvCxnSpPr>
        <p:spPr>
          <a:xfrm>
            <a:off x="1495740" y="4901291"/>
            <a:ext cx="3648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CB4A9-666D-4EB6-73CE-04E3D9F9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AE50-5AF7-C0C1-7FCD-3427AE4D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40" y="925799"/>
            <a:ext cx="6190488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Base model: GPT-4o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Multi-shot query – GPT-3.5-turbo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Tool: RAG on Pinecone Vector Databases</a:t>
            </a:r>
          </a:p>
          <a:p>
            <a:pPr marL="571500" lvl="1" indent="-342900"/>
            <a:r>
              <a:rPr lang="en-GB" dirty="0"/>
              <a:t>Check for summary first</a:t>
            </a:r>
          </a:p>
          <a:p>
            <a:pPr marL="571500" lvl="1" indent="-342900"/>
            <a:r>
              <a:rPr lang="en-GB" dirty="0"/>
              <a:t>No summary, check all vectors</a:t>
            </a:r>
          </a:p>
          <a:p>
            <a:pPr marL="571500" lvl="1" indent="-342900"/>
            <a:r>
              <a:rPr lang="en-GB" dirty="0"/>
              <a:t>Speeds up processing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571500" lvl="1" indent="-34290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3878D9-0A9F-87B9-9255-E94E686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D4FD6-A980-D0D1-C7CA-8BDF00C23FC0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Q&amp;A Agent – A simple RAG System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82F53A46-E78C-7C2A-4738-7935E9CDD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2241" y="302497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2BE3EC9-4AAD-D8C3-9F22-DD09C7FF3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2241" y="1228216"/>
            <a:ext cx="914400" cy="914400"/>
          </a:xfrm>
          <a:prstGeom prst="rect">
            <a:avLst/>
          </a:prstGeom>
        </p:spPr>
      </p:pic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3E913DF2-D5AE-1F6E-6057-2918F37D6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1532" y="2827310"/>
            <a:ext cx="914400" cy="914400"/>
          </a:xfrm>
          <a:prstGeom prst="rect">
            <a:avLst/>
          </a:prstGeom>
        </p:spPr>
      </p:pic>
      <p:pic>
        <p:nvPicPr>
          <p:cNvPr id="13" name="Graphic 12" descr="User Crown Male with solid fill">
            <a:extLst>
              <a:ext uri="{FF2B5EF4-FFF2-40B4-BE49-F238E27FC236}">
                <a16:creationId xmlns:a16="http://schemas.microsoft.com/office/drawing/2014/main" id="{81CCF11A-DBEA-DD04-139E-369C0C915B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268" y="5085077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123552-75AB-6753-C0F8-7FFB6DBF98E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204468" y="3259931"/>
            <a:ext cx="1923790" cy="1825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105AD2-5481-4637-E588-E6FB1ED64CFE}"/>
              </a:ext>
            </a:extLst>
          </p:cNvPr>
          <p:cNvSpPr txBox="1"/>
          <p:nvPr/>
        </p:nvSpPr>
        <p:spPr>
          <a:xfrm>
            <a:off x="3291735" y="3643082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Question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E7CE0-0A4F-64CD-C870-D0F5F760A7BF}"/>
              </a:ext>
            </a:extLst>
          </p:cNvPr>
          <p:cNvSpPr txBox="1"/>
          <p:nvPr/>
        </p:nvSpPr>
        <p:spPr>
          <a:xfrm>
            <a:off x="6457555" y="2600885"/>
            <a:ext cx="180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GPT-3.5-turbo</a:t>
            </a:r>
            <a:endParaRPr lang="LID4096" sz="11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04999-B5E9-7B6B-CC55-FD9064D86691}"/>
              </a:ext>
            </a:extLst>
          </p:cNvPr>
          <p:cNvSpPr txBox="1"/>
          <p:nvPr/>
        </p:nvSpPr>
        <p:spPr>
          <a:xfrm>
            <a:off x="2810189" y="5884758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User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9A753-AB2E-15F9-0309-0B70FB5E4E7E}"/>
              </a:ext>
            </a:extLst>
          </p:cNvPr>
          <p:cNvSpPr txBox="1"/>
          <p:nvPr/>
        </p:nvSpPr>
        <p:spPr>
          <a:xfrm>
            <a:off x="9385007" y="2142616"/>
            <a:ext cx="1923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Vector DB - summaries</a:t>
            </a:r>
            <a:endParaRPr lang="LID4096" sz="105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E8F93-706B-F236-28AE-3545C29DC008}"/>
              </a:ext>
            </a:extLst>
          </p:cNvPr>
          <p:cNvSpPr txBox="1"/>
          <p:nvPr/>
        </p:nvSpPr>
        <p:spPr>
          <a:xfrm>
            <a:off x="7960337" y="1737386"/>
            <a:ext cx="125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first 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30193-F700-518A-8714-474FB9BD8E93}"/>
              </a:ext>
            </a:extLst>
          </p:cNvPr>
          <p:cNvSpPr txBox="1"/>
          <p:nvPr/>
        </p:nvSpPr>
        <p:spPr>
          <a:xfrm>
            <a:off x="9213969" y="4998838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Context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A9067-17D7-5F09-463A-93F3F38772D3}"/>
              </a:ext>
            </a:extLst>
          </p:cNvPr>
          <p:cNvSpPr txBox="1"/>
          <p:nvPr/>
        </p:nvSpPr>
        <p:spPr>
          <a:xfrm>
            <a:off x="4099069" y="4794609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Answer</a:t>
            </a:r>
            <a:endParaRPr lang="LID4096" sz="14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A750E2-F117-72A1-03B1-BA1B866054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894259" y="3284510"/>
            <a:ext cx="7689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obot with solid fill">
            <a:extLst>
              <a:ext uri="{FF2B5EF4-FFF2-40B4-BE49-F238E27FC236}">
                <a16:creationId xmlns:a16="http://schemas.microsoft.com/office/drawing/2014/main" id="{69852D96-BC5C-D556-B46B-AC8AE9473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179" y="282731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9C7359-38FC-9E29-5DCD-DB40FB37C455}"/>
              </a:ext>
            </a:extLst>
          </p:cNvPr>
          <p:cNvSpPr txBox="1"/>
          <p:nvPr/>
        </p:nvSpPr>
        <p:spPr>
          <a:xfrm>
            <a:off x="5016408" y="2539330"/>
            <a:ext cx="125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GPT-4o</a:t>
            </a:r>
            <a:endParaRPr lang="LID4096" sz="14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0151A-4BAC-DB7D-1153-97395EC09274}"/>
              </a:ext>
            </a:extLst>
          </p:cNvPr>
          <p:cNvSpPr txBox="1"/>
          <p:nvPr/>
        </p:nvSpPr>
        <p:spPr>
          <a:xfrm>
            <a:off x="9496266" y="3823062"/>
            <a:ext cx="1923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Vector DB – full text</a:t>
            </a:r>
            <a:endParaRPr lang="LID4096" sz="1050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BE0EA9-AE5D-C941-B100-B57B5550AAB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735088" y="1685416"/>
            <a:ext cx="2107153" cy="1131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FCFAA-652E-EC04-BE8E-00121047148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677120" y="1685416"/>
            <a:ext cx="2165121" cy="992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8F4102-6534-41BC-FB08-8D86531F295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800798" y="1685416"/>
            <a:ext cx="2041443" cy="1290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0F0A5B-4018-FF11-3E84-80E57803D321}"/>
              </a:ext>
            </a:extLst>
          </p:cNvPr>
          <p:cNvCxnSpPr>
            <a:cxnSpLocks/>
          </p:cNvCxnSpPr>
          <p:nvPr/>
        </p:nvCxnSpPr>
        <p:spPr>
          <a:xfrm>
            <a:off x="7751357" y="3441201"/>
            <a:ext cx="2106462" cy="83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C89659-82E9-799E-4DCD-3502D6F0EC78}"/>
              </a:ext>
            </a:extLst>
          </p:cNvPr>
          <p:cNvCxnSpPr>
            <a:cxnSpLocks/>
          </p:cNvCxnSpPr>
          <p:nvPr/>
        </p:nvCxnSpPr>
        <p:spPr>
          <a:xfrm>
            <a:off x="7751357" y="3240732"/>
            <a:ext cx="2090884" cy="25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0678EE-9938-6D21-9C0A-53D621A7C0C4}"/>
              </a:ext>
            </a:extLst>
          </p:cNvPr>
          <p:cNvCxnSpPr>
            <a:cxnSpLocks/>
          </p:cNvCxnSpPr>
          <p:nvPr/>
        </p:nvCxnSpPr>
        <p:spPr>
          <a:xfrm flipV="1">
            <a:off x="7759146" y="3521541"/>
            <a:ext cx="2083094" cy="114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1F22BB-CEB8-D4D3-8F8E-9B0A1DB72C56}"/>
              </a:ext>
            </a:extLst>
          </p:cNvPr>
          <p:cNvSpPr txBox="1"/>
          <p:nvPr/>
        </p:nvSpPr>
        <p:spPr>
          <a:xfrm>
            <a:off x="8438310" y="2952154"/>
            <a:ext cx="239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No summary?</a:t>
            </a:r>
            <a:endParaRPr lang="LID4096" sz="1400" dirty="0">
              <a:solidFill>
                <a:schemeClr val="accent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BB9FB1-4AB8-9C87-1BCD-FAA666267447}"/>
              </a:ext>
            </a:extLst>
          </p:cNvPr>
          <p:cNvCxnSpPr>
            <a:cxnSpLocks/>
          </p:cNvCxnSpPr>
          <p:nvPr/>
        </p:nvCxnSpPr>
        <p:spPr>
          <a:xfrm flipH="1">
            <a:off x="3661668" y="3741710"/>
            <a:ext cx="1591315" cy="15798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98F84A-49DB-CE6C-4C9C-7C1AFA7A4728}"/>
              </a:ext>
            </a:extLst>
          </p:cNvPr>
          <p:cNvCxnSpPr>
            <a:cxnSpLocks/>
          </p:cNvCxnSpPr>
          <p:nvPr/>
        </p:nvCxnSpPr>
        <p:spPr>
          <a:xfrm>
            <a:off x="11353800" y="1684972"/>
            <a:ext cx="0" cy="3199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55B83A-3E07-51CC-C79B-C3D8CC39BF5F}"/>
              </a:ext>
            </a:extLst>
          </p:cNvPr>
          <p:cNvCxnSpPr>
            <a:cxnSpLocks/>
          </p:cNvCxnSpPr>
          <p:nvPr/>
        </p:nvCxnSpPr>
        <p:spPr>
          <a:xfrm>
            <a:off x="10756641" y="3482170"/>
            <a:ext cx="61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4E37D1-F604-866C-C013-A0A8E5555B93}"/>
              </a:ext>
            </a:extLst>
          </p:cNvPr>
          <p:cNvCxnSpPr>
            <a:cxnSpLocks/>
          </p:cNvCxnSpPr>
          <p:nvPr/>
        </p:nvCxnSpPr>
        <p:spPr>
          <a:xfrm>
            <a:off x="10756641" y="1685416"/>
            <a:ext cx="61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C01203-0D99-EF30-8B2B-6BBD219E62F6}"/>
              </a:ext>
            </a:extLst>
          </p:cNvPr>
          <p:cNvCxnSpPr>
            <a:cxnSpLocks/>
          </p:cNvCxnSpPr>
          <p:nvPr/>
        </p:nvCxnSpPr>
        <p:spPr>
          <a:xfrm flipH="1">
            <a:off x="7008854" y="4884048"/>
            <a:ext cx="4344946" cy="19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3491D6-20A9-4954-F8AE-2A2785E5A187}"/>
              </a:ext>
            </a:extLst>
          </p:cNvPr>
          <p:cNvCxnSpPr>
            <a:cxnSpLocks/>
          </p:cNvCxnSpPr>
          <p:nvPr/>
        </p:nvCxnSpPr>
        <p:spPr>
          <a:xfrm flipH="1" flipV="1">
            <a:off x="5821951" y="3643082"/>
            <a:ext cx="1102125" cy="12035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23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57A97-8F5A-88B0-07EF-51098B1F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131BE-7D1F-FC55-7E4F-A96D747E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40" y="925799"/>
            <a:ext cx="6190488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 err="1"/>
              <a:t>LangChain</a:t>
            </a:r>
            <a:r>
              <a:rPr lang="en-GB" dirty="0"/>
              <a:t> for simple Chain:</a:t>
            </a:r>
            <a:br>
              <a:rPr lang="en-GB" dirty="0"/>
            </a:br>
            <a:r>
              <a:rPr lang="en-GB" dirty="0"/>
              <a:t> | prompt | context search | answer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Tool: </a:t>
            </a:r>
            <a:r>
              <a:rPr lang="en-GB" dirty="0" err="1"/>
              <a:t>PromptTemplate</a:t>
            </a: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(Tool: prototype Conversation Memory)</a:t>
            </a:r>
          </a:p>
          <a:p>
            <a:pPr marL="571500" lvl="1" indent="-34290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E5FB5E-D939-DB02-A590-429AA107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00017-C2D1-781D-2F5A-BBD91687F101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Q&amp;A Agent – A simple RAG System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19EDFF5-3F5F-3DB1-DF3C-400D8DBBF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0" y="3429000"/>
            <a:ext cx="11620626" cy="33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4AD2-2C49-A552-0AFC-2FE731118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BFAB-6AFC-50DD-69D5-0C39545A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85" y="974245"/>
            <a:ext cx="6190488" cy="512377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000" u="sng" dirty="0"/>
              <a:t>Methods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000" dirty="0"/>
              <a:t>Manual inspection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000" dirty="0" err="1"/>
              <a:t>LangSmith</a:t>
            </a:r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LLM evaluator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u="sng" dirty="0"/>
              <a:t>Findings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Quality, tone and helpfulness good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000" dirty="0"/>
              <a:t>Grounding often missing</a:t>
            </a:r>
          </a:p>
          <a:p>
            <a:pPr marL="571500" lvl="1" indent="-342900"/>
            <a:r>
              <a:rPr lang="en-GB" dirty="0"/>
              <a:t>Lost in summarization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CBA16AF-1A10-1996-CD5D-8D763787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10CA-2E92-2ED0-B4E7-0E0E984CF319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Evaluation</a:t>
            </a:r>
          </a:p>
        </p:txBody>
      </p:sp>
      <p:pic>
        <p:nvPicPr>
          <p:cNvPr id="10" name="Picture 9" descr="A person fixing a medal&#10;&#10;AI-generated content may be incorrect.">
            <a:extLst>
              <a:ext uri="{FF2B5EF4-FFF2-40B4-BE49-F238E27FC236}">
                <a16:creationId xmlns:a16="http://schemas.microsoft.com/office/drawing/2014/main" id="{7CC5C3E7-B8E9-8F59-142D-B9073DD5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68" y="2676327"/>
            <a:ext cx="5715000" cy="3629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1B06A-5A1D-337F-15A3-AFC054D3D1BC}"/>
              </a:ext>
            </a:extLst>
          </p:cNvPr>
          <p:cNvSpPr txBox="1"/>
          <p:nvPr/>
        </p:nvSpPr>
        <p:spPr>
          <a:xfrm>
            <a:off x="6530390" y="4765780"/>
            <a:ext cx="12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ChatGPT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15453-998E-1910-8E62-A4970515AEF3}"/>
              </a:ext>
            </a:extLst>
          </p:cNvPr>
          <p:cNvSpPr txBox="1"/>
          <p:nvPr/>
        </p:nvSpPr>
        <p:spPr>
          <a:xfrm>
            <a:off x="8523701" y="2762376"/>
            <a:ext cx="126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ChatGPT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22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2A99-0B37-FBB2-6615-FD3F6A5D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t_s_working_Star_Wars_Anakin_Explosion">
            <a:hlinkClick r:id="" action="ppaction://media"/>
            <a:extLst>
              <a:ext uri="{FF2B5EF4-FFF2-40B4-BE49-F238E27FC236}">
                <a16:creationId xmlns:a16="http://schemas.microsoft.com/office/drawing/2014/main" id="{C6D3B8C1-0D7A-EECA-EFD9-72BC48D0AB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44741" y="1286821"/>
            <a:ext cx="5754194" cy="42843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EE41E-A8B3-ED07-DDBE-91DB1008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38" y="647511"/>
            <a:ext cx="5020843" cy="697109"/>
          </a:xfrm>
        </p:spPr>
        <p:txBody>
          <a:bodyPr rtlCol="0">
            <a:normAutofit/>
          </a:bodyPr>
          <a:lstStyle/>
          <a:p>
            <a:pPr rtl="0"/>
            <a:r>
              <a:rPr lang="en-GB" sz="2000" u="sng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686DA-0A08-3A13-E5AE-CB2FC0743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38" y="1286821"/>
            <a:ext cx="5020843" cy="2092220"/>
          </a:xfrm>
        </p:spPr>
        <p:txBody>
          <a:bodyPr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Bypassing YT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Ads in the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Equal Vector Dims in all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OpenAI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rtl="0"/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0E6B69-8AD8-5323-E375-0E418285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A3E9E-67DD-772D-6C0E-B0269E41BA59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Challenges and Goofs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99445-AB44-FBE6-BF42-CC06AA54B8A2}"/>
              </a:ext>
            </a:extLst>
          </p:cNvPr>
          <p:cNvSpPr txBox="1"/>
          <p:nvPr/>
        </p:nvSpPr>
        <p:spPr>
          <a:xfrm>
            <a:off x="7521091" y="4923257"/>
            <a:ext cx="610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It’s working, it’s working!</a:t>
            </a:r>
            <a:endParaRPr lang="LID4096" b="1" dirty="0">
              <a:solidFill>
                <a:schemeClr val="bg1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8DA8489-F576-1209-2C34-336F35090C4C}"/>
              </a:ext>
            </a:extLst>
          </p:cNvPr>
          <p:cNvSpPr txBox="1">
            <a:spLocks/>
          </p:cNvSpPr>
          <p:nvPr/>
        </p:nvSpPr>
        <p:spPr>
          <a:xfrm>
            <a:off x="248838" y="2992146"/>
            <a:ext cx="5020843" cy="576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u="sng" dirty="0"/>
              <a:t>F-Ups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DB3D04-501B-6185-3E1E-1D9BE2B42D8C}"/>
              </a:ext>
            </a:extLst>
          </p:cNvPr>
          <p:cNvSpPr txBox="1">
            <a:spLocks/>
          </p:cNvSpPr>
          <p:nvPr/>
        </p:nvSpPr>
        <p:spPr>
          <a:xfrm>
            <a:off x="248837" y="3550481"/>
            <a:ext cx="5020843" cy="12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Recursive function -&gt; 129k summaries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4" name="Picture 1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3D8B7BDA-6F36-DAA4-807C-F4297E39A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65" y="4733885"/>
            <a:ext cx="5072223" cy="2021401"/>
          </a:xfrm>
          <a:prstGeom prst="rect">
            <a:avLst/>
          </a:prstGeom>
        </p:spPr>
      </p:pic>
      <p:pic>
        <p:nvPicPr>
          <p:cNvPr id="6" name="Graphic 5" descr="Euro with solid fill">
            <a:extLst>
              <a:ext uri="{FF2B5EF4-FFF2-40B4-BE49-F238E27FC236}">
                <a16:creationId xmlns:a16="http://schemas.microsoft.com/office/drawing/2014/main" id="{37114FA3-0071-158B-7D24-4FA595DCC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8096" y="2642955"/>
            <a:ext cx="447107" cy="447107"/>
          </a:xfrm>
          <a:prstGeom prst="rect">
            <a:avLst/>
          </a:prstGeom>
        </p:spPr>
      </p:pic>
      <p:pic>
        <p:nvPicPr>
          <p:cNvPr id="9" name="Graphic 8" descr="Euro with solid fill">
            <a:extLst>
              <a:ext uri="{FF2B5EF4-FFF2-40B4-BE49-F238E27FC236}">
                <a16:creationId xmlns:a16="http://schemas.microsoft.com/office/drawing/2014/main" id="{13653F26-6E7B-439E-DA2E-BBF716F1C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66679" y="2644116"/>
            <a:ext cx="447107" cy="447107"/>
          </a:xfrm>
          <a:prstGeom prst="rect">
            <a:avLst/>
          </a:prstGeom>
        </p:spPr>
      </p:pic>
      <p:pic>
        <p:nvPicPr>
          <p:cNvPr id="12" name="Graphic 11" descr="Euro with solid fill">
            <a:extLst>
              <a:ext uri="{FF2B5EF4-FFF2-40B4-BE49-F238E27FC236}">
                <a16:creationId xmlns:a16="http://schemas.microsoft.com/office/drawing/2014/main" id="{DFA1F09A-A5A9-43E5-AD33-583164C872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1404" y="2642954"/>
            <a:ext cx="447107" cy="4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83F5F-D48C-5766-F56D-3AF0FD387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4084-8C53-79FE-3B14-9BDECD4AE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173" y="2035365"/>
            <a:ext cx="7427654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ctr" rtl="0">
              <a:buFont typeface="Arial" panose="020B0604020202020204" pitchFamily="34" charset="0"/>
              <a:buChar char="•"/>
            </a:pPr>
            <a:r>
              <a:rPr lang="en-GB" dirty="0"/>
              <a:t>Summary query system</a:t>
            </a:r>
          </a:p>
          <a:p>
            <a:pPr marL="342900" indent="-342900" algn="ctr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ctr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dirty="0"/>
              <a:t>Thank you for the past 9 weeks!</a:t>
            </a:r>
          </a:p>
          <a:p>
            <a:pPr marL="342900" indent="-342900" algn="ctr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A906288-6496-D3AA-0D9B-A2FE9843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140B4-440E-09FF-8BE9-AB520435A5A2}"/>
              </a:ext>
            </a:extLst>
          </p:cNvPr>
          <p:cNvSpPr txBox="1">
            <a:spLocks/>
          </p:cNvSpPr>
          <p:nvPr/>
        </p:nvSpPr>
        <p:spPr>
          <a:xfrm>
            <a:off x="248838" y="394358"/>
            <a:ext cx="5203730" cy="409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/>
              <a:t>Close</a:t>
            </a:r>
          </a:p>
        </p:txBody>
      </p:sp>
      <p:pic>
        <p:nvPicPr>
          <p:cNvPr id="7" name="Picture Placeholder 6" descr="Medal with solid fill">
            <a:extLst>
              <a:ext uri="{FF2B5EF4-FFF2-40B4-BE49-F238E27FC236}">
                <a16:creationId xmlns:a16="http://schemas.microsoft.com/office/drawing/2014/main" id="{2298511A-921B-CA2A-C241-0817D6F8A8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620278" y="3429000"/>
            <a:ext cx="951444" cy="951446"/>
          </a:xfrm>
        </p:spPr>
      </p:pic>
    </p:spTree>
    <p:extLst>
      <p:ext uri="{BB962C8B-B14F-4D97-AF65-F5344CB8AC3E}">
        <p14:creationId xmlns:p14="http://schemas.microsoft.com/office/powerpoint/2010/main" val="16156371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{1164F872-8BD5-404A-8846-A2824508546C}tf89338750_win32</Template>
  <TotalTime>648</TotalTime>
  <Words>301</Words>
  <Application>Microsoft Office PowerPoint</Application>
  <PresentationFormat>Widescreen</PresentationFormat>
  <Paragraphs>113</Paragraphs>
  <Slides>11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Univers</vt:lpstr>
      <vt:lpstr>GradientUnivers</vt:lpstr>
      <vt:lpstr>RIZZBOT</vt:lpstr>
      <vt:lpstr>Introducing Rizzbot!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  <vt:lpstr>Wishing you all the Best!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karel de rijk</dc:creator>
  <cp:lastModifiedBy>karel de rijk</cp:lastModifiedBy>
  <cp:revision>10</cp:revision>
  <dcterms:created xsi:type="dcterms:W3CDTF">2025-07-03T09:50:36Z</dcterms:created>
  <dcterms:modified xsi:type="dcterms:W3CDTF">2025-07-04T08:10:04Z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