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7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r" rtl="1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r" rtl="1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r" rtl="1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r" rtl="1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99D-6C43-E140-1505-CB4690C4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09000"/>
            <a:ext cx="7924800" cy="1975104"/>
          </a:xfrm>
        </p:spPr>
        <p:txBody>
          <a:bodyPr/>
          <a:lstStyle/>
          <a:p>
            <a:pPr algn="ctr"/>
            <a:r>
              <a:rPr lang="en-US" dirty="0" err="1"/>
              <a:t>SemaphoreS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priority </a:t>
            </a:r>
            <a:r>
              <a:rPr lang="en-US" dirty="0" err="1"/>
              <a:t>inveRsion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DC787-B7CE-82F1-C3F1-DC6A2515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85130"/>
            <a:ext cx="7772400" cy="18012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:</a:t>
            </a:r>
          </a:p>
          <a:p>
            <a:pPr algn="ctr"/>
            <a:r>
              <a:rPr lang="en-US" dirty="0"/>
              <a:t> Karem Mohamed Abd </a:t>
            </a:r>
            <a:r>
              <a:rPr lang="en-US" dirty="0" err="1"/>
              <a:t>Elmonaem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Supervisor:</a:t>
            </a:r>
          </a:p>
          <a:p>
            <a:pPr algn="ctr"/>
            <a:r>
              <a:rPr lang="en-US" dirty="0"/>
              <a:t> Eng :  </a:t>
            </a:r>
            <a:r>
              <a:rPr lang="en-US" dirty="0" err="1"/>
              <a:t>Engy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6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CD6F-7E12-91EC-28E3-2C25C208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i="0" u="none" strike="noStrike" baseline="0" dirty="0">
                <a:solidFill>
                  <a:srgbClr val="375F92"/>
                </a:solidFill>
                <a:latin typeface="Century" panose="02040604050505020304" pitchFamily="18" charset="0"/>
              </a:rPr>
              <a:t>Priority Inversions </a:t>
            </a:r>
            <a:br>
              <a:rPr lang="en-US" sz="4000" b="0" i="0" u="none" strike="noStrike" baseline="0" dirty="0">
                <a:solidFill>
                  <a:srgbClr val="375F92"/>
                </a:solidFill>
                <a:latin typeface="Century" panose="020406040505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BAB6-3A01-17C6-ACF8-0FA1B94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744" y="1524000"/>
            <a:ext cx="8908256" cy="4525963"/>
          </a:xfrm>
        </p:spPr>
        <p:txBody>
          <a:bodyPr/>
          <a:lstStyle/>
          <a:p>
            <a:pPr algn="l" rtl="0"/>
            <a:endParaRPr lang="en-US" sz="1800" b="0" i="0" u="none" strike="noStrike" baseline="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algn="l" rtl="0"/>
            <a:r>
              <a:rPr lang="en-US" sz="2000" b="0" i="1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Priority inversion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real-time systems and occurs mostly when you use a real-time kernel. </a:t>
            </a:r>
          </a:p>
          <a:p>
            <a:pPr algn="l" rtl="0"/>
            <a:r>
              <a:rPr lang="en-US" sz="1800" b="0" i="0" u="none" strike="noStrike" baseline="0" dirty="0">
                <a:latin typeface="Wingdings" panose="05000000000000000000" pitchFamily="2" charset="2"/>
              </a:rPr>
              <a:t>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In </a:t>
            </a:r>
            <a:r>
              <a:rPr lang="en-US" sz="1800" b="0" i="1" u="none" strike="noStrike" baseline="0" dirty="0">
                <a:latin typeface="Calibri" panose="020F0502020204030204" pitchFamily="34" charset="0"/>
              </a:rPr>
              <a:t>Priority Inversion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higher priority task (H) ends up waiting for middle priority task (M). </a:t>
            </a:r>
          </a:p>
          <a:p>
            <a:pPr algn="l" rtl="0"/>
            <a:r>
              <a:rPr lang="en-US" sz="1800" b="0" i="0" u="none" strike="noStrike" baseline="0" dirty="0">
                <a:latin typeface="Wingdings" panose="05000000000000000000" pitchFamily="2" charset="2"/>
              </a:rPr>
              <a:t>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H is sharing critical section with lower priority task (L). </a:t>
            </a:r>
          </a:p>
          <a:p>
            <a:pPr algn="l" rtl="0"/>
            <a:r>
              <a:rPr lang="en-US" sz="1800" b="0" i="0" u="none" strike="noStrike" baseline="0" dirty="0">
                <a:latin typeface="Wingdings" panose="05000000000000000000" pitchFamily="2" charset="2"/>
              </a:rPr>
              <a:t>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L is already in critical section. </a:t>
            </a:r>
          </a:p>
          <a:p>
            <a:pPr algn="l" rtl="0"/>
            <a:r>
              <a:rPr lang="en-US" sz="1800" b="0" i="0" u="none" strike="noStrike" baseline="0" dirty="0">
                <a:latin typeface="Wingdings" panose="05000000000000000000" pitchFamily="2" charset="2"/>
              </a:rPr>
              <a:t>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Effectively, H waiting for M results in inverted priority </a:t>
            </a:r>
          </a:p>
          <a:p>
            <a:pPr algn="l" rtl="0"/>
            <a:endParaRPr lang="en-US" dirty="0"/>
          </a:p>
        </p:txBody>
      </p:sp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7F7D9DE4-94E4-C1B3-E511-CD42D1215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00604"/>
            <a:ext cx="6400800" cy="2757396"/>
          </a:xfrm>
        </p:spPr>
      </p:pic>
    </p:spTree>
    <p:extLst>
      <p:ext uri="{BB962C8B-B14F-4D97-AF65-F5344CB8AC3E}">
        <p14:creationId xmlns:p14="http://schemas.microsoft.com/office/powerpoint/2010/main" val="31199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6CD-3520-FC5F-347A-4C9C5B3A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1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Inheritance</a:t>
            </a:r>
            <a:r>
              <a:rPr lang="en-US" sz="4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..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D8FF-B3DD-653E-1334-C28ED961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65933"/>
            <a:ext cx="8451056" cy="2572899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1800" dirty="0">
                <a:latin typeface="Calibri" panose="020F0502020204030204" pitchFamily="34" charset="0"/>
              </a:rPr>
              <a:t>One of the solution for this problem is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Priority Inheritance.. </a:t>
            </a:r>
          </a:p>
          <a:p>
            <a:pPr algn="l" rtl="0"/>
            <a:r>
              <a:rPr lang="en-US" sz="1800" dirty="0">
                <a:latin typeface="Calibri" panose="020F0502020204030204" pitchFamily="34" charset="0"/>
              </a:rPr>
              <a:t>In Priority Inheritance, when L is in critical section, L inherits priority of H at the time when H starts pending for critical section. By doing so, M doesn’t interrupt L and H doesn’t wait for M to finish. </a:t>
            </a:r>
          </a:p>
          <a:p>
            <a:pPr algn="l" rtl="0"/>
            <a:r>
              <a:rPr lang="en-US" sz="1800" dirty="0">
                <a:latin typeface="Calibri" panose="020F0502020204030204" pitchFamily="34" charset="0"/>
              </a:rPr>
              <a:t>L goes back to its old priority when L comes out of critical section. </a:t>
            </a:r>
          </a:p>
          <a:p>
            <a:pPr algn="l" rtl="0"/>
            <a:r>
              <a:rPr lang="en-US" sz="1800" dirty="0">
                <a:latin typeface="Calibri" panose="020F0502020204030204" pitchFamily="34" charset="0"/>
              </a:rPr>
              <a:t> Inheriting of priority is done temporarily . </a:t>
            </a:r>
          </a:p>
          <a:p>
            <a:endParaRPr lang="en-US" dirty="0"/>
          </a:p>
        </p:txBody>
      </p:sp>
      <p:pic>
        <p:nvPicPr>
          <p:cNvPr id="10" name="Content Placeholder 9" descr="A diagram of a block diagram&#10;&#10;Description automatically generated">
            <a:extLst>
              <a:ext uri="{FF2B5EF4-FFF2-40B4-BE49-F238E27FC236}">
                <a16:creationId xmlns:a16="http://schemas.microsoft.com/office/drawing/2014/main" id="{31526766-2A5A-7837-FC7F-453305D36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615015"/>
            <a:ext cx="6172200" cy="2730921"/>
          </a:xfrm>
        </p:spPr>
      </p:pic>
    </p:spTree>
    <p:extLst>
      <p:ext uri="{BB962C8B-B14F-4D97-AF65-F5344CB8AC3E}">
        <p14:creationId xmlns:p14="http://schemas.microsoft.com/office/powerpoint/2010/main" val="13025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CAAE-BD70-D190-2D6B-6C3823C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1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Inheritance</a:t>
            </a:r>
            <a:r>
              <a:rPr lang="en-US" sz="4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..</a:t>
            </a:r>
            <a:endParaRPr lang="en-US" dirty="0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2AE239-379B-4315-CBB7-5FD5D57E19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3074"/>
            <a:ext cx="7383462" cy="5584926"/>
          </a:xfrm>
        </p:spPr>
      </p:pic>
    </p:spTree>
    <p:extLst>
      <p:ext uri="{BB962C8B-B14F-4D97-AF65-F5344CB8AC3E}">
        <p14:creationId xmlns:p14="http://schemas.microsoft.com/office/powerpoint/2010/main" val="41382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62F-B201-7EF4-4C7A-AD341F09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1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Inheritance</a:t>
            </a:r>
            <a:r>
              <a:rPr lang="en-US" sz="4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..</a:t>
            </a:r>
            <a:endParaRPr lang="en-US" dirty="0"/>
          </a:p>
        </p:txBody>
      </p:sp>
      <p:pic>
        <p:nvPicPr>
          <p:cNvPr id="5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82D24E7C-092A-18F8-AE09-BB587F6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3335"/>
            <a:ext cx="7528645" cy="2531295"/>
          </a:xfr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C3941600-A488-EAAC-A13E-CB8D3469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2399"/>
            <a:ext cx="7528645" cy="26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AE5A-D9A8-BE48-785F-43BE239B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ceiling..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C08F-8632-8C89-F5A3-FDD487E2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6464"/>
            <a:ext cx="7772400" cy="2078736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Priority ceiling </a:t>
            </a:r>
            <a:r>
              <a:rPr lang="en-US" sz="1800" dirty="0">
                <a:latin typeface="Calibri" panose="020F0502020204030204" pitchFamily="34" charset="0"/>
              </a:rPr>
              <a:t>protocol is another method to solve the priority inversion problem. It works by preventing a lower-priority task from accessing a resource if doing so could block a higher-priority task. </a:t>
            </a:r>
          </a:p>
          <a:p>
            <a:pPr algn="l" rtl="0"/>
            <a:r>
              <a:rPr lang="en-US" sz="1800" dirty="0">
                <a:latin typeface="Calibri" panose="020F0502020204030204" pitchFamily="34" charset="0"/>
              </a:rPr>
              <a:t>In </a:t>
            </a:r>
            <a:r>
              <a:rPr lang="en-US" sz="1800" dirty="0" err="1">
                <a:latin typeface="Calibri" panose="020F0502020204030204" pitchFamily="34" charset="0"/>
              </a:rPr>
              <a:t>FreeRTOS</a:t>
            </a:r>
            <a:r>
              <a:rPr lang="en-US" sz="1800" dirty="0">
                <a:latin typeface="Calibri" panose="020F0502020204030204" pitchFamily="34" charset="0"/>
              </a:rPr>
              <a:t>, we don't have explicit support for priority ceiling. However, you can simulate priority ceiling by using mutexes with carefully managed priorities.</a:t>
            </a:r>
          </a:p>
        </p:txBody>
      </p:sp>
      <p:pic>
        <p:nvPicPr>
          <p:cNvPr id="5" name="Picture 4" descr="A diagram of a lock&#10;&#10;Description automatically generated">
            <a:extLst>
              <a:ext uri="{FF2B5EF4-FFF2-40B4-BE49-F238E27FC236}">
                <a16:creationId xmlns:a16="http://schemas.microsoft.com/office/drawing/2014/main" id="{7E37665C-7033-C6EC-4209-7D5E9A7A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3429000"/>
            <a:ext cx="6772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F9D-840C-86E5-4671-8783EB9C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ceiling..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0DCB02-5821-B635-72AD-E6E701A72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6" y="1600200"/>
            <a:ext cx="7528247" cy="4503968"/>
          </a:xfrm>
        </p:spPr>
      </p:pic>
    </p:spTree>
    <p:extLst>
      <p:ext uri="{BB962C8B-B14F-4D97-AF65-F5344CB8AC3E}">
        <p14:creationId xmlns:p14="http://schemas.microsoft.com/office/powerpoint/2010/main" val="13548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B32B-7D03-F73F-BAE2-6DBBA36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9824"/>
            <a:ext cx="7772400" cy="914400"/>
          </a:xfrm>
        </p:spPr>
        <p:txBody>
          <a:bodyPr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Priority ceiling..</a:t>
            </a:r>
            <a:endParaRPr lang="en-US" dirty="0"/>
          </a:p>
        </p:txBody>
      </p:sp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CED4F5A3-5391-F6EC-806C-CDAAA80C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 b="1891"/>
          <a:stretch/>
        </p:blipFill>
        <p:spPr>
          <a:xfrm>
            <a:off x="1113498" y="1219200"/>
            <a:ext cx="7230484" cy="2637692"/>
          </a:xfr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2A735EB6-77BE-5914-5638-A02FDE22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/>
          <a:stretch/>
        </p:blipFill>
        <p:spPr>
          <a:xfrm>
            <a:off x="1113498" y="3931417"/>
            <a:ext cx="7230484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257</TotalTime>
  <Words>245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Century</vt:lpstr>
      <vt:lpstr>Consolas</vt:lpstr>
      <vt:lpstr>Corbel</vt:lpstr>
      <vt:lpstr>Wingdings</vt:lpstr>
      <vt:lpstr>Wingdings 2</vt:lpstr>
      <vt:lpstr>Wingdings 3</vt:lpstr>
      <vt:lpstr>Metro</vt:lpstr>
      <vt:lpstr>SemaphoreS  priority inveRsion</vt:lpstr>
      <vt:lpstr>Priority Inversions  </vt:lpstr>
      <vt:lpstr>Priority Inheritance..</vt:lpstr>
      <vt:lpstr>Priority Inheritance..</vt:lpstr>
      <vt:lpstr>Priority Inheritance..</vt:lpstr>
      <vt:lpstr>Priority ceiling..</vt:lpstr>
      <vt:lpstr>Priority ceiling..</vt:lpstr>
      <vt:lpstr>Priority ceiling..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hdf</dc:creator>
  <cp:lastModifiedBy>كريم محمد عبدالمنعم ابراهيم هيكل</cp:lastModifiedBy>
  <cp:revision>5</cp:revision>
  <dcterms:created xsi:type="dcterms:W3CDTF">2006-08-16T00:00:00Z</dcterms:created>
  <dcterms:modified xsi:type="dcterms:W3CDTF">2024-12-17T14:09:15Z</dcterms:modified>
</cp:coreProperties>
</file>