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1" r:id="rId2"/>
    <p:sldId id="256" r:id="rId3"/>
    <p:sldId id="258" r:id="rId4"/>
    <p:sldId id="280" r:id="rId5"/>
    <p:sldId id="282" r:id="rId6"/>
    <p:sldId id="287" r:id="rId7"/>
    <p:sldId id="288" r:id="rId8"/>
    <p:sldId id="275" r:id="rId9"/>
    <p:sldId id="276" r:id="rId10"/>
    <p:sldId id="265" r:id="rId11"/>
    <p:sldId id="289" r:id="rId12"/>
    <p:sldId id="290" r:id="rId13"/>
    <p:sldId id="278" r:id="rId14"/>
    <p:sldId id="272" r:id="rId15"/>
    <p:sldId id="27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68" d="100"/>
          <a:sy n="68" d="100"/>
        </p:scale>
        <p:origin x="792" y="60"/>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E4A6AB-C54E-480C-9C0B-4706703BBCC6}" type="datetimeFigureOut">
              <a:rPr lang="en-US" smtClean="0"/>
              <a:pPr/>
              <a:t>4/5/2024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09151-F302-4238-BC8C-2A8750F017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109151-F302-4238-BC8C-2A8750F017B5}" type="slidenum">
              <a:rPr lang="en-US" smtClean="0"/>
              <a:pPr/>
              <a:t>2</a:t>
            </a:fld>
            <a:endParaRPr lang="en-US"/>
          </a:p>
        </p:txBody>
      </p:sp>
    </p:spTree>
    <p:extLst>
      <p:ext uri="{BB962C8B-B14F-4D97-AF65-F5344CB8AC3E}">
        <p14:creationId xmlns:p14="http://schemas.microsoft.com/office/powerpoint/2010/main" val="183812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241339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73A61-64E2-48D6-A3FC-7BDEBD30ADED}"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89057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462094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5"/>
            <a:ext cx="7279650"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
        <p:nvSpPr>
          <p:cNvPr id="12" name="TextBox 11"/>
          <p:cNvSpPr txBox="1"/>
          <p:nvPr/>
        </p:nvSpPr>
        <p:spPr>
          <a:xfrm>
            <a:off x="898295" y="971253"/>
            <a:ext cx="80191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89" y="2613787"/>
            <a:ext cx="80191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970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366866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1"/>
            <a:ext cx="2927349"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1"/>
            <a:ext cx="294679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1"/>
            <a:ext cx="293211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34425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4"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4" y="2209801"/>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4"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1"/>
            <a:ext cx="293052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4" y="4827210"/>
            <a:ext cx="29344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1"/>
            <a:ext cx="293211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4172900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231567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5" y="887414"/>
            <a:ext cx="7423148"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357290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45393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52573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5"/>
            <a:ext cx="4396340"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73A61-64E2-48D6-A3FC-7BDEBD30ADED}"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73759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40"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4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40"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73A61-64E2-48D6-A3FC-7BDEBD30ADED}"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80883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2608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53780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1"/>
            <a:ext cx="3401065"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6"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373A61-64E2-48D6-A3FC-7BDEBD30ADED}" type="datetimeFigureOut">
              <a:rPr lang="en-US" smtClean="0"/>
              <a:pPr/>
              <a:t>4/5/2024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23963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8"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80"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73A61-64E2-48D6-A3FC-7BDEBD30ADED}"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B8D7E5-EA97-4D16-9102-4FBF737EE7A2}" type="slidenum">
              <a:rPr lang="en-US" smtClean="0"/>
              <a:pPr/>
              <a:t>‹#›</a:t>
            </a:fld>
            <a:endParaRPr lang="en-US"/>
          </a:p>
        </p:txBody>
      </p:sp>
    </p:spTree>
    <p:extLst>
      <p:ext uri="{BB962C8B-B14F-4D97-AF65-F5344CB8AC3E}">
        <p14:creationId xmlns:p14="http://schemas.microsoft.com/office/powerpoint/2010/main" val="130930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1"/>
            <a:ext cx="2819401"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4"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80" y="6096000"/>
            <a:ext cx="993733" cy="762000"/>
          </a:xfrm>
          <a:prstGeom prst="rect">
            <a:avLst/>
          </a:prstGeom>
        </p:spPr>
      </p:pic>
      <p:sp>
        <p:nvSpPr>
          <p:cNvPr id="14" name="Rectangle 13"/>
          <p:cNvSpPr/>
          <p:nvPr/>
        </p:nvSpPr>
        <p:spPr>
          <a:xfrm>
            <a:off x="10437812"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0"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2"/>
            <a:ext cx="990599" cy="304798"/>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373A61-64E2-48D6-A3FC-7BDEBD30ADED}" type="datetimeFigureOut">
              <a:rPr lang="en-US" smtClean="0"/>
              <a:pPr/>
              <a:t>4/5/2024</a:t>
            </a:fld>
            <a:endParaRPr lang="en-US"/>
          </a:p>
        </p:txBody>
      </p:sp>
      <p:sp>
        <p:nvSpPr>
          <p:cNvPr id="5" name="Footer Placeholder 4"/>
          <p:cNvSpPr>
            <a:spLocks noGrp="1"/>
          </p:cNvSpPr>
          <p:nvPr>
            <p:ph type="ftr" sz="quarter" idx="3"/>
          </p:nvPr>
        </p:nvSpPr>
        <p:spPr>
          <a:xfrm rot="5400000">
            <a:off x="8951573" y="3225297"/>
            <a:ext cx="3859795" cy="30480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B8D7E5-EA97-4D16-9102-4FBF737EE7A2}" type="slidenum">
              <a:rPr lang="en-US" smtClean="0"/>
              <a:pPr/>
              <a:t>‹#›</a:t>
            </a:fld>
            <a:endParaRPr lang="en-US"/>
          </a:p>
        </p:txBody>
      </p:sp>
    </p:spTree>
    <p:extLst>
      <p:ext uri="{BB962C8B-B14F-4D97-AF65-F5344CB8AC3E}">
        <p14:creationId xmlns:p14="http://schemas.microsoft.com/office/powerpoint/2010/main" val="10110427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A3D229-B2B2-E550-21AC-7545E281B103}"/>
              </a:ext>
            </a:extLst>
          </p:cNvPr>
          <p:cNvSpPr txBox="1"/>
          <p:nvPr/>
        </p:nvSpPr>
        <p:spPr>
          <a:xfrm>
            <a:off x="1585449" y="2447101"/>
            <a:ext cx="10149112" cy="3108543"/>
          </a:xfrm>
          <a:prstGeom prst="rect">
            <a:avLst/>
          </a:prstGeom>
          <a:noFill/>
        </p:spPr>
        <p:txBody>
          <a:bodyPr wrap="square" rtlCol="0">
            <a:spAutoFit/>
          </a:bodyPr>
          <a:lstStyle/>
          <a:p>
            <a:pPr algn="l"/>
            <a:r>
              <a:rPr lang="en-US" sz="2800" b="1"/>
              <a:t>TEAM MEMBERS: </a:t>
            </a:r>
            <a:r>
              <a:rPr lang="en-US" sz="2800" b="1">
                <a:solidFill>
                  <a:schemeClr val="accent3">
                    <a:lumMod val="60000"/>
                    <a:lumOff val="40000"/>
                  </a:schemeClr>
                </a:solidFill>
              </a:rPr>
              <a:t>M. AKASH (111420114001).</a:t>
            </a:r>
          </a:p>
          <a:p>
            <a:pPr algn="l"/>
            <a:r>
              <a:rPr lang="en-US" sz="2800" b="1">
                <a:solidFill>
                  <a:schemeClr val="accent3">
                    <a:lumMod val="60000"/>
                    <a:lumOff val="40000"/>
                  </a:schemeClr>
                </a:solidFill>
              </a:rPr>
              <a:t>                            M. HEMASHANKARAN (111420114008).</a:t>
            </a:r>
          </a:p>
          <a:p>
            <a:pPr algn="l"/>
            <a:r>
              <a:rPr lang="en-US" sz="2800" b="1">
                <a:solidFill>
                  <a:schemeClr val="accent3">
                    <a:lumMod val="60000"/>
                    <a:lumOff val="40000"/>
                  </a:schemeClr>
                </a:solidFill>
              </a:rPr>
              <a:t>                            KAREM AKASH (111420114010).</a:t>
            </a:r>
          </a:p>
          <a:p>
            <a:pPr algn="l"/>
            <a:endParaRPr lang="en-US" sz="2800" b="1">
              <a:solidFill>
                <a:schemeClr val="accent3">
                  <a:lumMod val="60000"/>
                  <a:lumOff val="40000"/>
                </a:schemeClr>
              </a:solidFill>
            </a:endParaRPr>
          </a:p>
          <a:p>
            <a:pPr algn="l"/>
            <a:r>
              <a:rPr lang="en-US" sz="2800" b="1"/>
              <a:t>Project GUIDE: </a:t>
            </a:r>
            <a:r>
              <a:rPr lang="en-US" sz="2800" b="1">
                <a:solidFill>
                  <a:schemeClr val="accent3">
                    <a:lumMod val="60000"/>
                    <a:lumOff val="40000"/>
                  </a:schemeClr>
                </a:solidFill>
              </a:rPr>
              <a:t>P.Sarmaji kumar. </a:t>
            </a:r>
            <a:r>
              <a:rPr lang="en-US" sz="2800" b="1" i="1">
                <a:solidFill>
                  <a:schemeClr val="accent3">
                    <a:lumMod val="60000"/>
                    <a:lumOff val="40000"/>
                  </a:schemeClr>
                </a:solidFill>
              </a:rPr>
              <a:t>M.E(Assistant professor</a:t>
            </a:r>
            <a:r>
              <a:rPr lang="en-US" sz="2800" b="1">
                <a:solidFill>
                  <a:schemeClr val="accent3">
                    <a:lumMod val="60000"/>
                    <a:lumOff val="40000"/>
                  </a:schemeClr>
                </a:solidFill>
              </a:rPr>
              <a:t>). </a:t>
            </a:r>
          </a:p>
          <a:p>
            <a:pPr algn="l"/>
            <a:endParaRPr lang="en-US" sz="2800" b="1">
              <a:solidFill>
                <a:schemeClr val="accent3">
                  <a:lumMod val="60000"/>
                  <a:lumOff val="40000"/>
                </a:schemeClr>
              </a:solidFill>
            </a:endParaRPr>
          </a:p>
          <a:p>
            <a:pPr algn="l"/>
            <a:r>
              <a:rPr lang="en-US" sz="2800" b="1"/>
              <a:t>BATCH NO: </a:t>
            </a:r>
            <a:r>
              <a:rPr lang="en-US" sz="2800" b="1">
                <a:solidFill>
                  <a:schemeClr val="accent3">
                    <a:lumMod val="60000"/>
                    <a:lumOff val="40000"/>
                  </a:schemeClr>
                </a:solidFill>
              </a:rPr>
              <a:t>ME24-05.</a:t>
            </a:r>
          </a:p>
        </p:txBody>
      </p:sp>
      <p:sp>
        <p:nvSpPr>
          <p:cNvPr id="6" name="TextBox 5">
            <a:extLst>
              <a:ext uri="{FF2B5EF4-FFF2-40B4-BE49-F238E27FC236}">
                <a16:creationId xmlns:a16="http://schemas.microsoft.com/office/drawing/2014/main" id="{538C2AFD-A428-C4E7-9C9B-AFB3706F8CBB}"/>
              </a:ext>
            </a:extLst>
          </p:cNvPr>
          <p:cNvSpPr txBox="1"/>
          <p:nvPr/>
        </p:nvSpPr>
        <p:spPr>
          <a:xfrm>
            <a:off x="671766" y="412053"/>
            <a:ext cx="10149112" cy="1200329"/>
          </a:xfrm>
          <a:prstGeom prst="rect">
            <a:avLst/>
          </a:prstGeom>
          <a:noFill/>
        </p:spPr>
        <p:txBody>
          <a:bodyPr wrap="square" rtlCol="0">
            <a:spAutoFit/>
          </a:bodyPr>
          <a:lstStyle/>
          <a:p>
            <a:pPr algn="l"/>
            <a:r>
              <a:rPr lang="en-US" b="1">
                <a:solidFill>
                  <a:schemeClr val="accent1"/>
                </a:solidFill>
              </a:rPr>
              <a:t>              </a:t>
            </a:r>
            <a:r>
              <a:rPr lang="en-US" sz="3600" b="1"/>
              <a:t>PRATHYUSHA ENGINEERING COLLEGE  </a:t>
            </a:r>
          </a:p>
          <a:p>
            <a:pPr algn="l"/>
            <a:r>
              <a:rPr lang="en-US" sz="3600" b="1">
                <a:solidFill>
                  <a:schemeClr val="accent1"/>
                </a:solidFill>
              </a:rPr>
              <a:t>           </a:t>
            </a:r>
            <a:r>
              <a:rPr lang="en-US" sz="3600" b="1"/>
              <a:t>(</a:t>
            </a:r>
            <a:r>
              <a:rPr lang="en-US" sz="3600" b="1">
                <a:solidFill>
                  <a:schemeClr val="accent3">
                    <a:lumMod val="60000"/>
                    <a:lumOff val="40000"/>
                  </a:schemeClr>
                </a:solidFill>
              </a:rPr>
              <a:t>AN AUTONOMOUS INSTITUTION</a:t>
            </a:r>
            <a:r>
              <a:rPr lang="en-US" sz="3600" b="1"/>
              <a:t>)</a:t>
            </a:r>
            <a:endParaRPr lang="en-US" sz="3600" b="1">
              <a:solidFill>
                <a:schemeClr val="accent3">
                  <a:lumMod val="60000"/>
                  <a:lumOff val="40000"/>
                </a:schemeClr>
              </a:solidFill>
            </a:endParaRPr>
          </a:p>
        </p:txBody>
      </p:sp>
      <p:sp>
        <p:nvSpPr>
          <p:cNvPr id="2" name="TextBox 1">
            <a:extLst>
              <a:ext uri="{FF2B5EF4-FFF2-40B4-BE49-F238E27FC236}">
                <a16:creationId xmlns:a16="http://schemas.microsoft.com/office/drawing/2014/main" id="{BF12FFC1-8838-2FEE-A8F6-24F7164D80CB}"/>
              </a:ext>
            </a:extLst>
          </p:cNvPr>
          <p:cNvSpPr txBox="1"/>
          <p:nvPr/>
        </p:nvSpPr>
        <p:spPr>
          <a:xfrm>
            <a:off x="1585449" y="5716882"/>
            <a:ext cx="3009511" cy="523220"/>
          </a:xfrm>
          <a:prstGeom prst="rect">
            <a:avLst/>
          </a:prstGeom>
          <a:noFill/>
        </p:spPr>
        <p:txBody>
          <a:bodyPr wrap="square" rtlCol="0">
            <a:spAutoFit/>
          </a:bodyPr>
          <a:lstStyle/>
          <a:p>
            <a:pPr algn="l"/>
            <a:r>
              <a:rPr lang="en-IN" sz="2800" b="1" dirty="0"/>
              <a:t>Viva Voce</a:t>
            </a:r>
            <a:endParaRPr lang="en-US" sz="2800" b="1" dirty="0"/>
          </a:p>
        </p:txBody>
      </p:sp>
    </p:spTree>
    <p:extLst>
      <p:ext uri="{BB962C8B-B14F-4D97-AF65-F5344CB8AC3E}">
        <p14:creationId xmlns:p14="http://schemas.microsoft.com/office/powerpoint/2010/main" val="110749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14403" y="1297202"/>
            <a:ext cx="9448350" cy="5328682"/>
          </a:xfrm>
        </p:spPr>
        <p:txBody>
          <a:bodyPr>
            <a:noAutofit/>
          </a:bodyPr>
          <a:lstStyle/>
          <a:p>
            <a:r>
              <a:rPr lang="en-US" sz="2400" b="1" u="sng" dirty="0">
                <a:solidFill>
                  <a:schemeClr val="tx1"/>
                </a:solidFill>
                <a:latin typeface="Times New Roman" panose="02020603050405020304" pitchFamily="18" charset="0"/>
                <a:cs typeface="Times New Roman" panose="02020603050405020304" pitchFamily="18" charset="0"/>
              </a:rPr>
              <a:t>MODULES NAME</a:t>
            </a:r>
            <a:r>
              <a:rPr lang="en-US" sz="2400" b="1"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a:p>
            <a:pPr marL="342900" lvl="0" indent="-342900" algn="just">
              <a:lnSpc>
                <a:spcPct val="115000"/>
              </a:lnSpc>
              <a:buFont typeface="+mj-lt"/>
              <a:buAutoNum type="arabicPeriod"/>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Select the direction</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Conveyor mechanism</a:t>
            </a:r>
            <a:endPar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813762" y="395784"/>
            <a:ext cx="8825657" cy="573870"/>
          </a:xfrm>
        </p:spPr>
        <p:txBody>
          <a:bodyPr/>
          <a:lstStyle/>
          <a:p>
            <a:r>
              <a:rPr lang="en-US" sz="2800" b="1" u="sng" dirty="0">
                <a:solidFill>
                  <a:schemeClr val="tx1"/>
                </a:solidFill>
                <a:latin typeface="Times New Roman" panose="02020603050405020304" pitchFamily="18" charset="0"/>
                <a:cs typeface="Times New Roman" panose="02020603050405020304" pitchFamily="18" charset="0"/>
              </a:rPr>
              <a:t>MODULES NAME</a:t>
            </a:r>
            <a:r>
              <a:rPr lang="en-US" sz="2800" b="1" dirty="0">
                <a:solidFill>
                  <a:schemeClr val="tx1"/>
                </a:solidFill>
                <a:latin typeface="Times New Roman" panose="02020603050405020304" pitchFamily="18" charset="0"/>
                <a:cs typeface="Times New Roman" panose="02020603050405020304" pitchFamily="18" charset="0"/>
              </a:rPr>
              <a:t>:</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9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19"/>
            <a:ext cx="9717088" cy="855577"/>
          </a:xfrm>
        </p:spPr>
        <p:txBody>
          <a:bodyPr/>
          <a:lstStyle/>
          <a:p>
            <a:pPr algn="just">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SELECT THE DIRECTION: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750409" y="1607680"/>
            <a:ext cx="6246539" cy="2443939"/>
          </a:xfrm>
          <a:prstGeom prst="rect">
            <a:avLst/>
          </a:prstGeom>
        </p:spPr>
        <p:txBody>
          <a:bodyPr wrap="square">
            <a:spAutoFit/>
          </a:bodyPr>
          <a:lstStyle/>
          <a:p>
            <a:pPr marL="2286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Arduino Uno is act like as human brain and all the components are interfaced with Arduino uno.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sensor is used to detect the material when material is detected that time lcd is show the details. keypad is used to change direction of the conveyor.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p:cNvSpPr>
            <a:spLocks noGrp="1"/>
          </p:cNvSpPr>
          <p:nvPr>
            <p:ph idx="1"/>
          </p:nvPr>
        </p:nvSpPr>
        <p:spPr>
          <a:xfrm>
            <a:off x="942536" y="1322365"/>
            <a:ext cx="4614203" cy="4926036"/>
          </a:xfrm>
        </p:spPr>
        <p:txBody>
          <a:bodyPr/>
          <a:lstStyle/>
          <a:p>
            <a:pPr lvl="0">
              <a:buNone/>
            </a:pPr>
            <a:endParaRPr lang="en-US" dirty="0"/>
          </a:p>
          <a:p>
            <a:endParaRPr lang="en-US" dirty="0"/>
          </a:p>
        </p:txBody>
      </p:sp>
      <p:grpSp>
        <p:nvGrpSpPr>
          <p:cNvPr id="7" name="Canvas 71">
            <a:extLst>
              <a:ext uri="{FF2B5EF4-FFF2-40B4-BE49-F238E27FC236}">
                <a16:creationId xmlns:a16="http://schemas.microsoft.com/office/drawing/2014/main" id="{20CA1AB5-BEC6-13BA-F0F1-7A14068064A1}"/>
              </a:ext>
            </a:extLst>
          </p:cNvPr>
          <p:cNvGrpSpPr/>
          <p:nvPr/>
        </p:nvGrpSpPr>
        <p:grpSpPr>
          <a:xfrm>
            <a:off x="0" y="1581490"/>
            <a:ext cx="5731510" cy="3954145"/>
            <a:chOff x="0" y="0"/>
            <a:chExt cx="5731510" cy="3954145"/>
          </a:xfrm>
        </p:grpSpPr>
        <p:sp>
          <p:nvSpPr>
            <p:cNvPr id="8" name="Rectangle 7">
              <a:extLst>
                <a:ext uri="{FF2B5EF4-FFF2-40B4-BE49-F238E27FC236}">
                  <a16:creationId xmlns:a16="http://schemas.microsoft.com/office/drawing/2014/main" id="{80B5B217-5A36-38D0-70A4-8AEE66EF00B6}"/>
                </a:ext>
              </a:extLst>
            </p:cNvPr>
            <p:cNvSpPr/>
            <p:nvPr/>
          </p:nvSpPr>
          <p:spPr>
            <a:xfrm>
              <a:off x="0" y="0"/>
              <a:ext cx="5731510" cy="3954145"/>
            </a:xfrm>
            <a:prstGeom prst="rect">
              <a:avLst/>
            </a:prstGeom>
            <a:noFill/>
          </p:spPr>
        </p:sp>
        <p:sp>
          <p:nvSpPr>
            <p:cNvPr id="9" name="Rectangle 8">
              <a:extLst>
                <a:ext uri="{FF2B5EF4-FFF2-40B4-BE49-F238E27FC236}">
                  <a16:creationId xmlns:a16="http://schemas.microsoft.com/office/drawing/2014/main" id="{0E1F46FA-A44F-28E9-9710-BE55E91D317D}"/>
                </a:ext>
              </a:extLst>
            </p:cNvPr>
            <p:cNvSpPr>
              <a:spLocks noChangeArrowheads="1"/>
            </p:cNvSpPr>
            <p:nvPr/>
          </p:nvSpPr>
          <p:spPr bwMode="auto">
            <a:xfrm>
              <a:off x="2069504" y="1065522"/>
              <a:ext cx="1435103" cy="2402073"/>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ARDUINO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MEGA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D2290921-FFA7-1ED8-4341-F9B0E40E87B7}"/>
                </a:ext>
              </a:extLst>
            </p:cNvPr>
            <p:cNvSpPr>
              <a:spLocks noChangeArrowheads="1"/>
            </p:cNvSpPr>
            <p:nvPr/>
          </p:nvSpPr>
          <p:spPr bwMode="auto">
            <a:xfrm>
              <a:off x="2035804" y="171403"/>
              <a:ext cx="1431902" cy="620413"/>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06F0D771-9A3E-BBF0-F891-289D2C8FD1B4}"/>
                </a:ext>
              </a:extLst>
            </p:cNvPr>
            <p:cNvSpPr>
              <a:spLocks noChangeArrowheads="1"/>
            </p:cNvSpPr>
            <p:nvPr/>
          </p:nvSpPr>
          <p:spPr bwMode="auto">
            <a:xfrm>
              <a:off x="309901" y="1367128"/>
              <a:ext cx="1389402" cy="5893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KEYPAD</a:t>
              </a:r>
              <a:endParaRPr lang="en-IN"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637180B-A944-5B1A-0C51-DA184EED3249}"/>
                </a:ext>
              </a:extLst>
            </p:cNvPr>
            <p:cNvSpPr>
              <a:spLocks noChangeArrowheads="1"/>
            </p:cNvSpPr>
            <p:nvPr/>
          </p:nvSpPr>
          <p:spPr bwMode="auto">
            <a:xfrm>
              <a:off x="4046407" y="1143523"/>
              <a:ext cx="1280502" cy="375808"/>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LC</a:t>
              </a:r>
              <a:r>
                <a:rPr lang="en-US" sz="1200" b="1">
                  <a:effectLst/>
                  <a:latin typeface="Times New Roman" panose="02020603050405020304" pitchFamily="18" charset="0"/>
                  <a:ea typeface="Calibri" panose="020F0502020204030204" pitchFamily="34" charset="0"/>
                </a:rPr>
                <a:t>D </a:t>
              </a:r>
              <a:endParaRPr lang="en-IN" sz="12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150AE1E8-C656-BD4F-FED3-7D4F6941E0A1}"/>
                </a:ext>
              </a:extLst>
            </p:cNvPr>
            <p:cNvCxnSpPr>
              <a:cxnSpLocks noChangeShapeType="1"/>
            </p:cNvCxnSpPr>
            <p:nvPr/>
          </p:nvCxnSpPr>
          <p:spPr bwMode="auto">
            <a:xfrm>
              <a:off x="3523506" y="1331327"/>
              <a:ext cx="522901" cy="100"/>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D5C28FA8-9931-B17B-AB4E-5FB7362459EE}"/>
                </a:ext>
              </a:extLst>
            </p:cNvPr>
            <p:cNvCxnSpPr>
              <a:cxnSpLocks noChangeShapeType="1"/>
            </p:cNvCxnSpPr>
            <p:nvPr/>
          </p:nvCxnSpPr>
          <p:spPr bwMode="auto">
            <a:xfrm>
              <a:off x="1721503" y="1667534"/>
              <a:ext cx="396901" cy="286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FF0092E7-2A6C-D87F-9DDB-D649528D04F3}"/>
                </a:ext>
              </a:extLst>
            </p:cNvPr>
            <p:cNvCxnSpPr>
              <a:cxnSpLocks noChangeShapeType="1"/>
            </p:cNvCxnSpPr>
            <p:nvPr/>
          </p:nvCxnSpPr>
          <p:spPr bwMode="auto">
            <a:xfrm>
              <a:off x="2785405" y="792016"/>
              <a:ext cx="1500" cy="273206"/>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80F5E630-A5AB-D132-234F-F6319DB45093}"/>
                </a:ext>
              </a:extLst>
            </p:cNvPr>
            <p:cNvSpPr>
              <a:spLocks noChangeArrowheads="1"/>
            </p:cNvSpPr>
            <p:nvPr/>
          </p:nvSpPr>
          <p:spPr bwMode="auto">
            <a:xfrm>
              <a:off x="3991007" y="2133643"/>
              <a:ext cx="1490303" cy="429809"/>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endParaRPr lang="en-US" sz="11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15000"/>
                </a:lnSpc>
                <a:spcAft>
                  <a:spcPts val="1000"/>
                </a:spcAft>
              </a:pPr>
              <a:r>
                <a:rPr lang="en-US" sz="11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IR SENSOR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E45173A7-667E-73B7-A709-B2D0E385C1F4}"/>
                </a:ext>
              </a:extLst>
            </p:cNvPr>
            <p:cNvCxnSpPr>
              <a:cxnSpLocks noChangeShapeType="1"/>
            </p:cNvCxnSpPr>
            <p:nvPr/>
          </p:nvCxnSpPr>
          <p:spPr bwMode="auto">
            <a:xfrm flipH="1">
              <a:off x="3523506" y="2319647"/>
              <a:ext cx="479501" cy="0"/>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4562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64235"/>
            <a:ext cx="9404724" cy="1153551"/>
          </a:xfrm>
        </p:spPr>
        <p:txBody>
          <a:bodyPr/>
          <a:lstStyle/>
          <a:p>
            <a:pPr marL="571500" indent="-571500">
              <a:buFont typeface="Wingdings" panose="05000000000000000000" pitchFamily="2" charset="2"/>
              <a:buChar char="q"/>
            </a:pP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CONVEYOR MECHANISM</a:t>
            </a:r>
            <a:r>
              <a:rPr lang="en-IN" sz="6000" b="1" u="sng" dirty="0">
                <a:latin typeface="Times New Roman" panose="02020603050405020304" pitchFamily="18" charset="0"/>
                <a:cs typeface="Times New Roman" panose="02020603050405020304" pitchFamily="18" charset="0"/>
              </a:rPr>
              <a:t>:</a:t>
            </a:r>
            <a:endParaRPr lang="en-IN" sz="5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142616" y="2016425"/>
            <a:ext cx="5370511" cy="2351285"/>
          </a:xfrm>
          <a:prstGeom prst="rect">
            <a:avLst/>
          </a:prstGeom>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concept dc motor is used to rotate the conveyor mechanism based on the instructions. Motor driver is used to control the dc motor and the lcd is used to update the latest information on the display.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7" name="Canvas 108">
            <a:extLst>
              <a:ext uri="{FF2B5EF4-FFF2-40B4-BE49-F238E27FC236}">
                <a16:creationId xmlns:a16="http://schemas.microsoft.com/office/drawing/2014/main" id="{0C423665-5E7E-701F-0046-47503DAD95FB}"/>
              </a:ext>
            </a:extLst>
          </p:cNvPr>
          <p:cNvGrpSpPr/>
          <p:nvPr/>
        </p:nvGrpSpPr>
        <p:grpSpPr>
          <a:xfrm>
            <a:off x="317875" y="1337310"/>
            <a:ext cx="5731510" cy="4914900"/>
            <a:chOff x="0" y="0"/>
            <a:chExt cx="5731510" cy="4914900"/>
          </a:xfrm>
        </p:grpSpPr>
        <p:sp>
          <p:nvSpPr>
            <p:cNvPr id="8" name="Rectangle 7">
              <a:extLst>
                <a:ext uri="{FF2B5EF4-FFF2-40B4-BE49-F238E27FC236}">
                  <a16:creationId xmlns:a16="http://schemas.microsoft.com/office/drawing/2014/main" id="{F55229B1-2C1E-FFB4-8F2E-F93403A4DC78}"/>
                </a:ext>
              </a:extLst>
            </p:cNvPr>
            <p:cNvSpPr/>
            <p:nvPr/>
          </p:nvSpPr>
          <p:spPr>
            <a:xfrm>
              <a:off x="0" y="0"/>
              <a:ext cx="5731510" cy="4914900"/>
            </a:xfrm>
            <a:prstGeom prst="rect">
              <a:avLst/>
            </a:prstGeom>
            <a:noFill/>
          </p:spPr>
        </p:sp>
        <p:sp>
          <p:nvSpPr>
            <p:cNvPr id="9" name="Rectangle 8">
              <a:extLst>
                <a:ext uri="{FF2B5EF4-FFF2-40B4-BE49-F238E27FC236}">
                  <a16:creationId xmlns:a16="http://schemas.microsoft.com/office/drawing/2014/main" id="{F8D27E62-83CB-BB85-FBE9-6D55512E033C}"/>
                </a:ext>
              </a:extLst>
            </p:cNvPr>
            <p:cNvSpPr>
              <a:spLocks noChangeArrowheads="1"/>
            </p:cNvSpPr>
            <p:nvPr/>
          </p:nvSpPr>
          <p:spPr bwMode="auto">
            <a:xfrm>
              <a:off x="2069504" y="1065522"/>
              <a:ext cx="1435103" cy="321116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ARDUINO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MEGA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2AE064A5-E075-2AE1-CF30-B78A0119E3BD}"/>
                </a:ext>
              </a:extLst>
            </p:cNvPr>
            <p:cNvSpPr>
              <a:spLocks noChangeArrowheads="1"/>
            </p:cNvSpPr>
            <p:nvPr/>
          </p:nvSpPr>
          <p:spPr bwMode="auto">
            <a:xfrm>
              <a:off x="2035804" y="171403"/>
              <a:ext cx="1431902" cy="620413"/>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54B97EA8-10ED-CB1F-8E39-0A2697A64750}"/>
                </a:ext>
              </a:extLst>
            </p:cNvPr>
            <p:cNvSpPr>
              <a:spLocks noChangeArrowheads="1"/>
            </p:cNvSpPr>
            <p:nvPr/>
          </p:nvSpPr>
          <p:spPr bwMode="auto">
            <a:xfrm>
              <a:off x="309901" y="1367128"/>
              <a:ext cx="1389402" cy="5893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KEYPAD</a:t>
              </a:r>
              <a:endParaRPr lang="en-IN"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2C843E0-A736-59FE-9974-6E37D15469F3}"/>
                </a:ext>
              </a:extLst>
            </p:cNvPr>
            <p:cNvSpPr>
              <a:spLocks noChangeArrowheads="1"/>
            </p:cNvSpPr>
            <p:nvPr/>
          </p:nvSpPr>
          <p:spPr bwMode="auto">
            <a:xfrm>
              <a:off x="4046407" y="1143523"/>
              <a:ext cx="1280502" cy="375808"/>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LC</a:t>
              </a:r>
              <a:r>
                <a:rPr lang="en-US" sz="1200" b="1">
                  <a:effectLst/>
                  <a:latin typeface="Times New Roman" panose="02020603050405020304" pitchFamily="18" charset="0"/>
                  <a:ea typeface="Calibri" panose="020F0502020204030204" pitchFamily="34" charset="0"/>
                </a:rPr>
                <a:t>D </a:t>
              </a:r>
              <a:endParaRPr lang="en-IN" sz="12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C0C6D72F-F801-61F2-595B-C5827996BEBD}"/>
                </a:ext>
              </a:extLst>
            </p:cNvPr>
            <p:cNvCxnSpPr>
              <a:cxnSpLocks noChangeShapeType="1"/>
            </p:cNvCxnSpPr>
            <p:nvPr/>
          </p:nvCxnSpPr>
          <p:spPr bwMode="auto">
            <a:xfrm>
              <a:off x="3523506" y="1331327"/>
              <a:ext cx="522901" cy="100"/>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C71ED97C-2E4A-7CD9-FB48-8B37DC9F3038}"/>
                </a:ext>
              </a:extLst>
            </p:cNvPr>
            <p:cNvCxnSpPr>
              <a:cxnSpLocks noChangeShapeType="1"/>
            </p:cNvCxnSpPr>
            <p:nvPr/>
          </p:nvCxnSpPr>
          <p:spPr bwMode="auto">
            <a:xfrm>
              <a:off x="1721503" y="1667534"/>
              <a:ext cx="396901" cy="286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77F34BB1-D07D-DE0F-59D6-A80C6E15FF3A}"/>
                </a:ext>
              </a:extLst>
            </p:cNvPr>
            <p:cNvCxnSpPr>
              <a:cxnSpLocks noChangeShapeType="1"/>
            </p:cNvCxnSpPr>
            <p:nvPr/>
          </p:nvCxnSpPr>
          <p:spPr bwMode="auto">
            <a:xfrm>
              <a:off x="2785405" y="792016"/>
              <a:ext cx="1500" cy="273206"/>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5ECE6BC2-A17B-C584-E0A4-808D955075F3}"/>
                </a:ext>
              </a:extLst>
            </p:cNvPr>
            <p:cNvSpPr>
              <a:spLocks noChangeArrowheads="1"/>
            </p:cNvSpPr>
            <p:nvPr/>
          </p:nvSpPr>
          <p:spPr bwMode="auto">
            <a:xfrm>
              <a:off x="3991007" y="2133643"/>
              <a:ext cx="1490303" cy="429809"/>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endParaRPr lang="en-US" sz="11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15000"/>
                </a:lnSpc>
                <a:spcAft>
                  <a:spcPts val="1000"/>
                </a:spcAft>
              </a:pPr>
              <a:r>
                <a:rPr lang="en-US" sz="11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IR SENSOR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39023CA3-1141-CD0A-B4CC-16B5BF9E5D96}"/>
                </a:ext>
              </a:extLst>
            </p:cNvPr>
            <p:cNvCxnSpPr>
              <a:cxnSpLocks noChangeShapeType="1"/>
            </p:cNvCxnSpPr>
            <p:nvPr/>
          </p:nvCxnSpPr>
          <p:spPr bwMode="auto">
            <a:xfrm flipH="1" flipV="1">
              <a:off x="3467706" y="2282146"/>
              <a:ext cx="535301" cy="375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6036EF0D-4EF0-61A6-56E1-5C4124C56473}"/>
                </a:ext>
              </a:extLst>
            </p:cNvPr>
            <p:cNvSpPr>
              <a:spLocks noChangeArrowheads="1"/>
            </p:cNvSpPr>
            <p:nvPr/>
          </p:nvSpPr>
          <p:spPr bwMode="auto">
            <a:xfrm>
              <a:off x="160000" y="3707175"/>
              <a:ext cx="1586903" cy="930219"/>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CONVEYOR MECHANISM &amp; RACK PEINIYAN SETUP</a:t>
              </a:r>
              <a:endParaRPr lang="en-IN" sz="1200">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A8DBFFD3-7F63-6A3F-BE36-8D7B8FBD5D8A}"/>
                </a:ext>
              </a:extLst>
            </p:cNvPr>
            <p:cNvSpPr>
              <a:spLocks noChangeArrowheads="1"/>
            </p:cNvSpPr>
            <p:nvPr/>
          </p:nvSpPr>
          <p:spPr bwMode="auto">
            <a:xfrm>
              <a:off x="4161807" y="2716555"/>
              <a:ext cx="1490303" cy="5918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MOTOR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0FFA38B3-585A-AA4C-75CB-17B539039DF6}"/>
                </a:ext>
              </a:extLst>
            </p:cNvPr>
            <p:cNvSpPr>
              <a:spLocks noChangeArrowheads="1"/>
            </p:cNvSpPr>
            <p:nvPr/>
          </p:nvSpPr>
          <p:spPr bwMode="auto">
            <a:xfrm>
              <a:off x="3898082" y="3981406"/>
              <a:ext cx="1490303" cy="5918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DC MOTOR 30 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0C7CA878-E71F-21A4-187C-315A378514B0}"/>
                </a:ext>
              </a:extLst>
            </p:cNvPr>
            <p:cNvCxnSpPr>
              <a:cxnSpLocks noChangeShapeType="1"/>
            </p:cNvCxnSpPr>
            <p:nvPr/>
          </p:nvCxnSpPr>
          <p:spPr bwMode="auto">
            <a:xfrm>
              <a:off x="4649508" y="3326218"/>
              <a:ext cx="45100" cy="643313"/>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218303BC-3AB1-D962-B665-DACF6D19FB84}"/>
                </a:ext>
              </a:extLst>
            </p:cNvPr>
            <p:cNvCxnSpPr>
              <a:cxnSpLocks noChangeShapeType="1"/>
            </p:cNvCxnSpPr>
            <p:nvPr/>
          </p:nvCxnSpPr>
          <p:spPr bwMode="auto">
            <a:xfrm>
              <a:off x="3523606" y="2960360"/>
              <a:ext cx="625501" cy="521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8154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4"/>
            <a:ext cx="8825657" cy="681567"/>
          </a:xfrm>
        </p:spPr>
        <p:txBody>
          <a:bodyPr/>
          <a:lstStyle/>
          <a:p>
            <a:r>
              <a:rPr lang="en-IN" b="1" u="sng" dirty="0">
                <a:solidFill>
                  <a:schemeClr val="tx1"/>
                </a:solidFill>
                <a:latin typeface="Times New Roman" panose="02020603050405020304" pitchFamily="18" charset="0"/>
                <a:cs typeface="Times New Roman" panose="02020603050405020304" pitchFamily="18" charset="0"/>
              </a:rPr>
              <a:t>APPLICATIONS: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4876" y="2606040"/>
            <a:ext cx="10800825" cy="2308860"/>
          </a:xfrm>
        </p:spPr>
        <p:txBody>
          <a:bodyPr>
            <a:noAutofit/>
          </a:bodyPr>
          <a:lstStyle/>
          <a:p>
            <a:pPr marL="285750" indent="-285750" algn="just">
              <a:lnSpc>
                <a:spcPct val="115000"/>
              </a:lnSpc>
              <a:spcAft>
                <a:spcPts val="700"/>
              </a:spcAft>
              <a:buFont typeface="Arial" panose="020B0604020202020204" pitchFamily="34" charset="0"/>
              <a:buChar char="•"/>
            </a:pPr>
            <a:r>
              <a:rPr lang="en-IN" sz="1800" kern="100" dirty="0">
                <a:solidFill>
                  <a:schemeClr val="tx1"/>
                </a:solidFill>
                <a:effectLst/>
                <a:latin typeface="Times New Roman" panose="02020603050405020304" pitchFamily="18" charset="0"/>
                <a:ea typeface="NSimSun" panose="02010609030101010101" pitchFamily="49" charset="-122"/>
                <a:cs typeface="Lucida Sans" panose="020B0602030504020204" pitchFamily="34" charset="0"/>
              </a:rPr>
              <a:t>This project can be applied in industrial settings where automated conveyor systems are used for material handling. The ability to change the direction of the conveyor using the keypad and the object detection capability provided by the IR sensor can enhance efficiency and streamline the movement of goods in manufacturing plants or warehouses.</a:t>
            </a:r>
            <a:endParaRPr lang="en-IN" sz="1800" kern="100" dirty="0">
              <a:solidFill>
                <a:schemeClr val="tx1"/>
              </a:solidFill>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58711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4"/>
            <a:ext cx="8825657" cy="681567"/>
          </a:xfrm>
        </p:spPr>
        <p:txBody>
          <a:bodyPr/>
          <a:lstStyle/>
          <a:p>
            <a:r>
              <a:rPr lang="en-US" b="1" u="sng" dirty="0">
                <a:solidFill>
                  <a:schemeClr val="accent3">
                    <a:lumMod val="60000"/>
                    <a:lumOff val="40000"/>
                  </a:schemeClr>
                </a:solidFill>
              </a:rPr>
              <a:t>FUTU</a:t>
            </a:r>
            <a:r>
              <a:rPr lang="en-US" b="1" u="sng" dirty="0">
                <a:solidFill>
                  <a:schemeClr val="accent3">
                    <a:lumMod val="60000"/>
                    <a:lumOff val="40000"/>
                  </a:schemeClr>
                </a:solidFill>
                <a:latin typeface="Times New Roman" panose="02020603050405020304" pitchFamily="18" charset="0"/>
                <a:cs typeface="Times New Roman" panose="02020603050405020304" pitchFamily="18" charset="0"/>
              </a:rPr>
              <a:t>RE ENHANCEMENT:</a:t>
            </a: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4877" y="1920240"/>
            <a:ext cx="10663664" cy="4320540"/>
          </a:xfrm>
        </p:spPr>
        <p:txBody>
          <a:bodyPr>
            <a:noAutofit/>
          </a:bodyPr>
          <a:lstStyle/>
          <a:p>
            <a:pPr marL="238125" algn="just">
              <a:lnSpc>
                <a:spcPct val="150000"/>
              </a:lnSpc>
              <a:spcBef>
                <a:spcPts val="1200"/>
              </a:spcBef>
              <a:spcAft>
                <a:spcPts val="100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future we can include artificial intelligence for the project can reduce the work space and reduce the manpower means QC and QAE and shift the conveyer mechanism easily.</a:t>
            </a:r>
            <a:endParaRPr lang="en-IN"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38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690034"/>
            <a:ext cx="8825657" cy="681567"/>
          </a:xfrm>
        </p:spPr>
        <p:txBody>
          <a:bodyPr/>
          <a:lstStyle/>
          <a:p>
            <a:r>
              <a:rPr lang="en-US" b="1" u="sng" dirty="0">
                <a:solidFill>
                  <a:schemeClr val="accent3">
                    <a:lumMod val="60000"/>
                    <a:lumOff val="40000"/>
                  </a:schemeClr>
                </a:solidFill>
                <a:latin typeface="Times New Roman" panose="02020603050405020304" pitchFamily="18" charset="0"/>
                <a:cs typeface="Times New Roman" panose="02020603050405020304" pitchFamily="18" charset="0"/>
              </a:rPr>
              <a:t>CONCLUSION:</a:t>
            </a: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2298" y="1729171"/>
            <a:ext cx="10663664" cy="4320540"/>
          </a:xfrm>
        </p:spPr>
        <p:txBody>
          <a:bodyPr>
            <a:noAutofit/>
          </a:bodyPr>
          <a:lstStyle/>
          <a:p>
            <a:pPr marL="457200" algn="just">
              <a:lnSpc>
                <a:spcPct val="150000"/>
              </a:lnSpc>
              <a:spcBef>
                <a:spcPts val="1200"/>
              </a:spcBef>
              <a:spcAft>
                <a:spcPts val="10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research, our goal is to segregate the waste materials using machine learning. We made use of the pre-trained architectures and six waste classification categories to accomplish this goal. Web scraping is done for removal of misclassified images and it has been working well in developing low precision models. Compared with other versions DenseNet169 performed better. The output of ResNet50 is likewise closer to DenseNet169. The most misclassified or misunderstood of the six categories is 'glass.' We need to add more and clear ‘glass’ images to enhance the model</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8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57" y="2038774"/>
            <a:ext cx="8825657" cy="2098887"/>
          </a:xfrm>
        </p:spPr>
        <p:txBody>
          <a:bodyPr/>
          <a:lstStyle/>
          <a:p>
            <a:pPr marL="0" marR="0" algn="ctr">
              <a:lnSpc>
                <a:spcPct val="115000"/>
              </a:lnSpc>
              <a:spcBef>
                <a:spcPts val="1200"/>
              </a:spcBef>
              <a:spcAft>
                <a:spcPts val="1000"/>
              </a:spcAft>
            </a:pPr>
            <a:r>
              <a:rPr lang="en-US" sz="9600" b="1" u="sng" dirty="0">
                <a:solidFill>
                  <a:schemeClr val="tx1"/>
                </a:solidFill>
                <a:latin typeface="Times New Roman" panose="02020603050405020304" pitchFamily="18" charset="0"/>
                <a:ea typeface="Times New Roman" panose="02020603050405020304" pitchFamily="18" charset="0"/>
                <a:cs typeface="Latha" panose="020B0604020202020204" pitchFamily="34" charset="0"/>
              </a:rPr>
              <a:t>THANK YOU</a:t>
            </a:r>
            <a:endParaRPr lang="en-US" sz="8000" dirty="0">
              <a:solidFill>
                <a:schemeClr val="tx1"/>
              </a:solidFill>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9681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431" y="2535382"/>
            <a:ext cx="10242651" cy="1537854"/>
          </a:xfrm>
        </p:spPr>
        <p:txBody>
          <a:bodyPr/>
          <a:lstStyle/>
          <a:p>
            <a:pPr algn="ctr">
              <a:lnSpc>
                <a:spcPct val="115000"/>
              </a:lnSpc>
              <a:spcAft>
                <a:spcPts val="700"/>
              </a:spcAft>
            </a:pPr>
            <a:r>
              <a:rPr lang="en-IN" sz="4000" b="1" kern="100" dirty="0">
                <a:effectLst/>
                <a:latin typeface="Times New Roman" panose="02020603050405020304" pitchFamily="18" charset="0"/>
                <a:ea typeface="NSimSun" panose="02010609030101010101" pitchFamily="49" charset="-122"/>
                <a:cs typeface="Lucida Sans" panose="020B0602030504020204" pitchFamily="34" charset="0"/>
              </a:rPr>
              <a:t>NEXT GENERATION CO</a:t>
            </a:r>
            <a:r>
              <a:rPr lang="en-US" sz="4000" b="1" kern="100" dirty="0">
                <a:effectLst/>
                <a:latin typeface="Times New Roman" panose="02020603050405020304" pitchFamily="18" charset="0"/>
                <a:ea typeface="NSimSun" panose="02010609030101010101" pitchFamily="49" charset="-122"/>
                <a:cs typeface="Lucida Sans" panose="020B0602030504020204" pitchFamily="34" charset="0"/>
              </a:rPr>
              <a:t>N</a:t>
            </a:r>
            <a:r>
              <a:rPr lang="en-IN" sz="4000" b="1" kern="100" dirty="0">
                <a:effectLst/>
                <a:latin typeface="Times New Roman" panose="02020603050405020304" pitchFamily="18" charset="0"/>
                <a:ea typeface="NSimSun" panose="02010609030101010101" pitchFamily="49" charset="-122"/>
                <a:cs typeface="Lucida Sans" panose="020B0602030504020204" pitchFamily="34" charset="0"/>
              </a:rPr>
              <a:t>VEYOR SYSTEM</a:t>
            </a:r>
            <a:r>
              <a:rPr lang="en-US" sz="4000" b="1" kern="100" dirty="0">
                <a:effectLst/>
                <a:latin typeface="Times New Roman" panose="02020603050405020304" pitchFamily="18" charset="0"/>
                <a:ea typeface="NSimSun" panose="02010609030101010101" pitchFamily="49" charset="-122"/>
                <a:cs typeface="Lucida Sans" panose="020B0602030504020204" pitchFamily="34" charset="0"/>
              </a:rPr>
              <a:t> WITH</a:t>
            </a:r>
            <a:r>
              <a:rPr lang="en-IN" sz="4000" b="1" kern="100" dirty="0">
                <a:effectLst/>
                <a:latin typeface="Times New Roman" panose="02020603050405020304" pitchFamily="18" charset="0"/>
                <a:ea typeface="NSimSun" panose="02010609030101010101" pitchFamily="49" charset="-122"/>
                <a:cs typeface="Lucida Sans" panose="020B0602030504020204" pitchFamily="34" charset="0"/>
              </a:rPr>
              <a:t> 360 DEGREE MOVEMENT FOR EFFICIENT MATERIAL TRANSFER</a:t>
            </a:r>
            <a:r>
              <a:rPr lang="en-US" sz="4000" b="1" kern="100" dirty="0">
                <a:effectLst/>
                <a:latin typeface="Times New Roman" panose="02020603050405020304" pitchFamily="18" charset="0"/>
                <a:ea typeface="NSimSun" panose="02010609030101010101" pitchFamily="49" charset="-122"/>
                <a:cs typeface="Lucida Sans" panose="020B0602030504020204" pitchFamily="34" charset="0"/>
              </a:rPr>
              <a:t>.</a:t>
            </a:r>
            <a:endParaRPr lang="en-IN" sz="4000" kern="10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98063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14" y="526473"/>
            <a:ext cx="8825657" cy="985059"/>
          </a:xfrm>
        </p:spPr>
        <p:txBody>
          <a:bodyPr/>
          <a:lstStyle/>
          <a:p>
            <a:pPr marL="0" marR="0">
              <a:lnSpc>
                <a:spcPct val="115000"/>
              </a:lnSpc>
              <a:spcBef>
                <a:spcPts val="1200"/>
              </a:spcBef>
              <a:spcAft>
                <a:spcPts val="1000"/>
              </a:spcAft>
            </a:pPr>
            <a:r>
              <a:rPr lang="en-US" sz="4400" b="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57088" y="1825361"/>
            <a:ext cx="9337785" cy="3729672"/>
          </a:xfrm>
        </p:spPr>
        <p:txBody>
          <a:bodyPr>
            <a:noAutofit/>
          </a:bodyPr>
          <a:lstStyle/>
          <a:p>
            <a:pPr algn="just">
              <a:lnSpc>
                <a:spcPct val="115000"/>
              </a:lnSpc>
              <a:spcAft>
                <a:spcPts val="700"/>
              </a:spcAft>
            </a:pPr>
            <a:r>
              <a:rPr lang="en-IN"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Next generation conveyor system 360-degree movement for efficient material transfer is used to material transport in foundry shop like supply and distribution of moulding sand, moulds and removal of </a:t>
            </a:r>
            <a:r>
              <a:rPr lang="en-US"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waste AND FOR OTHER PURPOSES.</a:t>
            </a:r>
            <a:endParaRPr lang="en-IN"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p>
            <a:pPr>
              <a:lnSpc>
                <a:spcPct val="115000"/>
              </a:lnSpc>
              <a:spcAft>
                <a:spcPts val="700"/>
              </a:spcAft>
            </a:pPr>
            <a:r>
              <a:rPr lang="en-IN" sz="1800" kern="100" dirty="0">
                <a:solidFill>
                  <a:srgbClr val="202124"/>
                </a:solidFill>
                <a:effectLst/>
                <a:latin typeface="Times New Roman" panose="02020603050405020304" pitchFamily="18" charset="0"/>
                <a:ea typeface="NSimSun" panose="02010609030101010101" pitchFamily="49" charset="-122"/>
                <a:cs typeface="Lucida Sans" panose="020B0602030504020204" pitchFamily="34" charset="0"/>
              </a:rPr>
              <a:t> </a:t>
            </a:r>
            <a:endParaRPr lang="en-IN" sz="1800" kern="10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5866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62" y="224568"/>
            <a:ext cx="8825657" cy="632757"/>
          </a:xfrm>
        </p:spPr>
        <p:txBody>
          <a:bodyPr/>
          <a:lstStyle/>
          <a:p>
            <a:r>
              <a:rPr lang="en-US" sz="3200" b="1" u="sng" dirty="0">
                <a:solidFill>
                  <a:schemeClr val="tx1"/>
                </a:solidFill>
                <a:latin typeface="Times New Roman" panose="02020603050405020304" pitchFamily="18" charset="0"/>
                <a:cs typeface="Times New Roman" panose="02020603050405020304" pitchFamily="18" charset="0"/>
              </a:rPr>
              <a:t>EXISTING SYSTEM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73489" y="899526"/>
            <a:ext cx="8825659" cy="2134619"/>
          </a:xfrm>
        </p:spPr>
        <p:txBody>
          <a:bodyPr>
            <a:noAutofit/>
          </a:bodyPr>
          <a:lstStyle/>
          <a:p>
            <a:pPr marL="342900" lvl="0" indent="-342900" algn="just">
              <a:lnSpc>
                <a:spcPct val="115000"/>
              </a:lnSpc>
              <a:buFont typeface="+mj-lt"/>
              <a:buAutoNum type="arabicPeriod"/>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In the existing system, the direction of the conveyor is manually controlled.</a:t>
            </a:r>
          </a:p>
          <a:p>
            <a:pPr marL="800100" indent="-342900" algn="just">
              <a:lnSpc>
                <a:spcPct val="115000"/>
              </a:lnSpc>
              <a:buFont typeface="+mj-lt"/>
              <a:buAutoNum type="arabicPeriod"/>
            </a:pPr>
            <a:endPar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342900" lvl="0" indent="-342900" algn="just">
              <a:lnSpc>
                <a:spcPct val="115000"/>
              </a:lnSpc>
              <a:buFont typeface="+mj-lt"/>
              <a:buAutoNum type="arabicPeriod"/>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 The absence of an LCD display in the existing system means that users do not have real-time information about the status of the conveyor or any detected objects.</a:t>
            </a:r>
          </a:p>
          <a:p>
            <a:br>
              <a:rPr lang="en-IN" dirty="0"/>
            </a:br>
            <a:endParaRPr lang="en-IN" dirty="0"/>
          </a:p>
        </p:txBody>
      </p:sp>
      <p:sp>
        <p:nvSpPr>
          <p:cNvPr id="4" name="Text Placeholder 2"/>
          <p:cNvSpPr txBox="1">
            <a:spLocks/>
          </p:cNvSpPr>
          <p:nvPr/>
        </p:nvSpPr>
        <p:spPr>
          <a:xfrm>
            <a:off x="1059421" y="4220308"/>
            <a:ext cx="8825659" cy="203285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IN" dirty="0">
              <a:solidFill>
                <a:schemeClr val="tx1"/>
              </a:solidFill>
            </a:endParaRPr>
          </a:p>
        </p:txBody>
      </p:sp>
      <p:sp>
        <p:nvSpPr>
          <p:cNvPr id="5" name="Title 1"/>
          <p:cNvSpPr txBox="1">
            <a:spLocks/>
          </p:cNvSpPr>
          <p:nvPr/>
        </p:nvSpPr>
        <p:spPr>
          <a:xfrm>
            <a:off x="581751" y="3335679"/>
            <a:ext cx="8825657" cy="819535"/>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tx1"/>
                </a:solidFill>
                <a:latin typeface="Times New Roman" panose="02020603050405020304" pitchFamily="18" charset="0"/>
                <a:cs typeface="Times New Roman" panose="02020603050405020304" pitchFamily="18" charset="0"/>
              </a:rPr>
              <a:t>EXISTING SYSTEM DISADVANTAGES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900546" y="4602713"/>
            <a:ext cx="8984534" cy="1283428"/>
          </a:xfrm>
          <a:prstGeom prst="rect">
            <a:avLst/>
          </a:prstGeom>
        </p:spPr>
        <p:txBody>
          <a:bodyPr wrap="square">
            <a:spAutoFit/>
          </a:bodyPr>
          <a:lstStyle/>
          <a:p>
            <a:pPr marL="342900" lvl="0" indent="-342900" algn="just">
              <a:lnSpc>
                <a:spcPct val="115000"/>
              </a:lnSpc>
              <a:buFont typeface="+mj-lt"/>
              <a:buAutoNum type="arabicPeriod"/>
            </a:pPr>
            <a:r>
              <a:rPr lang="en-IN" sz="1800" kern="100" dirty="0">
                <a:effectLst/>
                <a:latin typeface="Times New Roman" panose="02020603050405020304" pitchFamily="18" charset="0"/>
                <a:ea typeface="NSimSun" panose="02010609030101010101" pitchFamily="49" charset="-122"/>
                <a:cs typeface="Mangal" panose="02040503050203030202" pitchFamily="18" charset="0"/>
              </a:rPr>
              <a:t>This requires constant human intervention and can lead to delays and errors in changing the direction according to the operational needs.</a:t>
            </a:r>
            <a:endParaRPr lang="en-IN" sz="1800" kern="100" dirty="0">
              <a:effectLst/>
              <a:latin typeface="Liberation Serif"/>
              <a:ea typeface="NSimSun" panose="02010609030101010101" pitchFamily="49" charset="-122"/>
              <a:cs typeface="Mangal" panose="02040503050203030202" pitchFamily="18" charset="0"/>
            </a:endParaRPr>
          </a:p>
          <a:p>
            <a:pPr marL="342900" indent="-342900">
              <a:buFont typeface="+mj-lt"/>
              <a:buAutoNum type="arabicPeriod"/>
            </a:pPr>
            <a:r>
              <a:rPr lang="en-IN" sz="1800" dirty="0">
                <a:effectLst/>
                <a:latin typeface="Times New Roman" panose="02020603050405020304" pitchFamily="18" charset="0"/>
                <a:ea typeface="NSimSun" panose="02010609030101010101" pitchFamily="49" charset="-122"/>
              </a:rPr>
              <a:t>This lack of feedback can lead to inefficiencies, errors, and difficulty in monitoring and managing the system.</a:t>
            </a:r>
            <a:endParaRPr lang="en-IN" dirty="0"/>
          </a:p>
        </p:txBody>
      </p:sp>
    </p:spTree>
    <p:extLst>
      <p:ext uri="{BB962C8B-B14F-4D97-AF65-F5344CB8AC3E}">
        <p14:creationId xmlns:p14="http://schemas.microsoft.com/office/powerpoint/2010/main" val="205222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77" y="559559"/>
            <a:ext cx="8825657" cy="751290"/>
          </a:xfrm>
        </p:spPr>
        <p:txBody>
          <a:bodyPr/>
          <a:lstStyle/>
          <a:p>
            <a:r>
              <a:rPr lang="en-US" sz="3200" b="1" u="sng" dirty="0">
                <a:solidFill>
                  <a:schemeClr val="tx1"/>
                </a:solidFill>
                <a:latin typeface="Times New Roman" panose="02020603050405020304" pitchFamily="18" charset="0"/>
                <a:cs typeface="Times New Roman" panose="02020603050405020304" pitchFamily="18" charset="0"/>
              </a:rPr>
              <a:t>PROPOSED SYSTEM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04944" y="1542532"/>
            <a:ext cx="8825659" cy="2032851"/>
          </a:xfrm>
        </p:spPr>
        <p:txBody>
          <a:bodyPr>
            <a:noAutofit/>
          </a:bodyPr>
          <a:lstStyle/>
          <a:p>
            <a:pPr marL="342900" lvl="0" indent="-342900" algn="just">
              <a:lnSpc>
                <a:spcPct val="115000"/>
              </a:lnSpc>
              <a:buFont typeface="+mj-lt"/>
              <a:buAutoNum type="arabicPeriod"/>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The project introduces automation by utilizing the Arduino Mega as the central component. It enables automatic detection of objects using the IR sensor and initiates conveyor movement accordingly.</a:t>
            </a:r>
          </a:p>
          <a:p>
            <a:pPr marL="342900" lvl="0" indent="-342900" algn="just">
              <a:lnSpc>
                <a:spcPct val="115000"/>
              </a:lnSpc>
              <a:buFont typeface="+mj-lt"/>
              <a:buAutoNum type="arabicPeriod"/>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The integration of a keypad interface allows users to easily change the direction of the conveyor.</a:t>
            </a:r>
          </a:p>
          <a:p>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4" name="Text Placeholder 2"/>
          <p:cNvSpPr txBox="1">
            <a:spLocks/>
          </p:cNvSpPr>
          <p:nvPr/>
        </p:nvSpPr>
        <p:spPr>
          <a:xfrm>
            <a:off x="1100365" y="4435523"/>
            <a:ext cx="8825659" cy="200622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lvl="0" indent="-342900" algn="just">
              <a:lnSpc>
                <a:spcPct val="115000"/>
              </a:lnSpc>
              <a:buFont typeface="+mj-lt"/>
              <a:buAutoNum type="arabicPeriod"/>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This automation reduces the need for constant human intervention, resulting in improved efficiency and accuracy.</a:t>
            </a:r>
          </a:p>
          <a:p>
            <a:pPr marL="342900" indent="-342900">
              <a:buFont typeface="+mj-lt"/>
              <a:buAutoNum type="arabicPeriod"/>
            </a:pPr>
            <a:r>
              <a:rPr lang="en-IN" sz="18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This provides greater control over the system's operation, enabling adaptability to different operational scenarios and enhancing overall functionality.</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417975" y="3466198"/>
            <a:ext cx="8825657" cy="737642"/>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a:t> </a:t>
            </a:r>
            <a:r>
              <a:rPr lang="en-US" sz="3200" b="1" u="sng" dirty="0">
                <a:solidFill>
                  <a:schemeClr val="tx1"/>
                </a:solidFill>
                <a:latin typeface="Times New Roman" panose="02020603050405020304" pitchFamily="18" charset="0"/>
                <a:cs typeface="Times New Roman" panose="02020603050405020304" pitchFamily="18" charset="0"/>
              </a:rPr>
              <a:t>PROPOSED SYSTEM ADVANTAGES</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07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3">
                    <a:lumMod val="60000"/>
                    <a:lumOff val="40000"/>
                  </a:schemeClr>
                </a:solidFill>
                <a:latin typeface="Times New Roman" panose="02020603050405020304" pitchFamily="18" charset="0"/>
                <a:cs typeface="Times New Roman" panose="02020603050405020304" pitchFamily="18" charset="0"/>
              </a:rPr>
              <a:t>BLOCK DIAGRAM</a:t>
            </a:r>
            <a:br>
              <a:rPr lang="en-IN" dirty="0"/>
            </a:br>
            <a:endParaRPr lang="en-IN" dirty="0"/>
          </a:p>
        </p:txBody>
      </p:sp>
      <p:grpSp>
        <p:nvGrpSpPr>
          <p:cNvPr id="18" name="Canvas 15">
            <a:extLst>
              <a:ext uri="{FF2B5EF4-FFF2-40B4-BE49-F238E27FC236}">
                <a16:creationId xmlns:a16="http://schemas.microsoft.com/office/drawing/2014/main" id="{3D2A6987-D4B7-1E78-904E-3D6A39EC7F6D}"/>
              </a:ext>
            </a:extLst>
          </p:cNvPr>
          <p:cNvGrpSpPr/>
          <p:nvPr/>
        </p:nvGrpSpPr>
        <p:grpSpPr>
          <a:xfrm>
            <a:off x="2482720" y="1618664"/>
            <a:ext cx="5731510" cy="4914900"/>
            <a:chOff x="0" y="0"/>
            <a:chExt cx="5731510" cy="4914900"/>
          </a:xfrm>
        </p:grpSpPr>
        <p:sp>
          <p:nvSpPr>
            <p:cNvPr id="19" name="Rectangle 18">
              <a:extLst>
                <a:ext uri="{FF2B5EF4-FFF2-40B4-BE49-F238E27FC236}">
                  <a16:creationId xmlns:a16="http://schemas.microsoft.com/office/drawing/2014/main" id="{313D516A-455A-9C55-4803-D22F7E0DC1CC}"/>
                </a:ext>
              </a:extLst>
            </p:cNvPr>
            <p:cNvSpPr/>
            <p:nvPr/>
          </p:nvSpPr>
          <p:spPr>
            <a:xfrm>
              <a:off x="0" y="0"/>
              <a:ext cx="5731510" cy="4914900"/>
            </a:xfrm>
            <a:prstGeom prst="rect">
              <a:avLst/>
            </a:prstGeom>
            <a:noFill/>
          </p:spPr>
        </p:sp>
        <p:sp>
          <p:nvSpPr>
            <p:cNvPr id="20" name="Rectangle 19">
              <a:extLst>
                <a:ext uri="{FF2B5EF4-FFF2-40B4-BE49-F238E27FC236}">
                  <a16:creationId xmlns:a16="http://schemas.microsoft.com/office/drawing/2014/main" id="{A2C4CE65-B115-2E83-8B67-393AFCC06D61}"/>
                </a:ext>
              </a:extLst>
            </p:cNvPr>
            <p:cNvSpPr>
              <a:spLocks noChangeArrowheads="1"/>
            </p:cNvSpPr>
            <p:nvPr/>
          </p:nvSpPr>
          <p:spPr bwMode="auto">
            <a:xfrm>
              <a:off x="2069504" y="1065522"/>
              <a:ext cx="1435103" cy="321116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ARDUINO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MEGA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BFF43155-2FA8-2D37-6BE3-A3288E3615BF}"/>
                </a:ext>
              </a:extLst>
            </p:cNvPr>
            <p:cNvSpPr>
              <a:spLocks noChangeArrowheads="1"/>
            </p:cNvSpPr>
            <p:nvPr/>
          </p:nvSpPr>
          <p:spPr bwMode="auto">
            <a:xfrm>
              <a:off x="2035804" y="171403"/>
              <a:ext cx="1431902" cy="620413"/>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nSpc>
                  <a:spcPct val="107000"/>
                </a:lnSpc>
                <a:spcAft>
                  <a:spcPts val="80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3E1C0DD-D137-2A51-62FC-8C87235291AE}"/>
                </a:ext>
              </a:extLst>
            </p:cNvPr>
            <p:cNvSpPr>
              <a:spLocks noChangeArrowheads="1"/>
            </p:cNvSpPr>
            <p:nvPr/>
          </p:nvSpPr>
          <p:spPr bwMode="auto">
            <a:xfrm>
              <a:off x="309901" y="1367128"/>
              <a:ext cx="1389402" cy="5893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KEYPAD</a:t>
              </a:r>
              <a:endParaRPr lang="en-IN" sz="1200">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D48AD65A-5D64-0B00-7747-744D9074D7B0}"/>
                </a:ext>
              </a:extLst>
            </p:cNvPr>
            <p:cNvSpPr>
              <a:spLocks noChangeArrowheads="1"/>
            </p:cNvSpPr>
            <p:nvPr/>
          </p:nvSpPr>
          <p:spPr bwMode="auto">
            <a:xfrm>
              <a:off x="4046407" y="1143523"/>
              <a:ext cx="1280502" cy="375808"/>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LC</a:t>
              </a:r>
              <a:r>
                <a:rPr lang="en-US" sz="1200" b="1">
                  <a:effectLst/>
                  <a:latin typeface="Times New Roman" panose="02020603050405020304" pitchFamily="18" charset="0"/>
                  <a:ea typeface="Calibri" panose="020F0502020204030204" pitchFamily="34" charset="0"/>
                </a:rPr>
                <a:t>D </a:t>
              </a:r>
              <a:endParaRPr lang="en-IN" sz="1200">
                <a:effectLst/>
                <a:latin typeface="Times New Roman" panose="02020603050405020304" pitchFamily="18" charset="0"/>
                <a:ea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8585561F-1D43-2CC5-99B5-545CA0C0F908}"/>
                </a:ext>
              </a:extLst>
            </p:cNvPr>
            <p:cNvCxnSpPr>
              <a:cxnSpLocks noChangeShapeType="1"/>
            </p:cNvCxnSpPr>
            <p:nvPr/>
          </p:nvCxnSpPr>
          <p:spPr bwMode="auto">
            <a:xfrm>
              <a:off x="3523506" y="1331327"/>
              <a:ext cx="522901" cy="100"/>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BD69131B-77AF-CE6E-2BD5-009C59FB983A}"/>
                </a:ext>
              </a:extLst>
            </p:cNvPr>
            <p:cNvCxnSpPr>
              <a:cxnSpLocks noChangeShapeType="1"/>
            </p:cNvCxnSpPr>
            <p:nvPr/>
          </p:nvCxnSpPr>
          <p:spPr bwMode="auto">
            <a:xfrm>
              <a:off x="1721503" y="1667534"/>
              <a:ext cx="396901" cy="286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19E3D120-5CCC-29CC-3F3D-1C4DB660F06D}"/>
                </a:ext>
              </a:extLst>
            </p:cNvPr>
            <p:cNvCxnSpPr>
              <a:cxnSpLocks noChangeShapeType="1"/>
            </p:cNvCxnSpPr>
            <p:nvPr/>
          </p:nvCxnSpPr>
          <p:spPr bwMode="auto">
            <a:xfrm>
              <a:off x="2785405" y="792016"/>
              <a:ext cx="1500" cy="273206"/>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789A6ACD-AFB5-FCEC-7D4B-5425110A842D}"/>
                </a:ext>
              </a:extLst>
            </p:cNvPr>
            <p:cNvSpPr>
              <a:spLocks noChangeArrowheads="1"/>
            </p:cNvSpPr>
            <p:nvPr/>
          </p:nvSpPr>
          <p:spPr bwMode="auto">
            <a:xfrm>
              <a:off x="3991007" y="2133643"/>
              <a:ext cx="1490303" cy="429809"/>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IR SENSOR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b="1">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DC0F7964-CCDC-3273-F825-354996C8A0CE}"/>
                </a:ext>
              </a:extLst>
            </p:cNvPr>
            <p:cNvCxnSpPr>
              <a:cxnSpLocks noChangeShapeType="1"/>
            </p:cNvCxnSpPr>
            <p:nvPr/>
          </p:nvCxnSpPr>
          <p:spPr bwMode="auto">
            <a:xfrm flipH="1" flipV="1">
              <a:off x="3467706" y="2282146"/>
              <a:ext cx="535301" cy="375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9" name="Rectangle 28">
              <a:extLst>
                <a:ext uri="{FF2B5EF4-FFF2-40B4-BE49-F238E27FC236}">
                  <a16:creationId xmlns:a16="http://schemas.microsoft.com/office/drawing/2014/main" id="{A3992F15-F0E4-B12D-A9FD-06E0873E689A}"/>
                </a:ext>
              </a:extLst>
            </p:cNvPr>
            <p:cNvSpPr>
              <a:spLocks noChangeArrowheads="1"/>
            </p:cNvSpPr>
            <p:nvPr/>
          </p:nvSpPr>
          <p:spPr bwMode="auto">
            <a:xfrm>
              <a:off x="160000" y="3707175"/>
              <a:ext cx="1586903" cy="930219"/>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dirty="0">
                  <a:solidFill>
                    <a:srgbClr val="000000"/>
                  </a:solidFill>
                  <a:effectLst/>
                  <a:latin typeface="Times New Roman" panose="02020603050405020304" pitchFamily="18" charset="0"/>
                  <a:ea typeface="Calibri" panose="020F0502020204030204" pitchFamily="34" charset="0"/>
                </a:rPr>
                <a:t>CONVEYOR MECHANISM &amp; RACK PEINIYAN SETUP</a:t>
              </a:r>
              <a:endParaRPr lang="en-IN" sz="1200" dirty="0">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74C0C856-FD59-41C9-A082-85C8AF8A3157}"/>
                </a:ext>
              </a:extLst>
            </p:cNvPr>
            <p:cNvSpPr>
              <a:spLocks noChangeArrowheads="1"/>
            </p:cNvSpPr>
            <p:nvPr/>
          </p:nvSpPr>
          <p:spPr bwMode="auto">
            <a:xfrm>
              <a:off x="4161807" y="2716555"/>
              <a:ext cx="1490303" cy="5918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MOTOR DRIVER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B11407D4-FDA6-3D1F-66C9-C10EF97F3E03}"/>
                </a:ext>
              </a:extLst>
            </p:cNvPr>
            <p:cNvSpPr>
              <a:spLocks noChangeArrowheads="1"/>
            </p:cNvSpPr>
            <p:nvPr/>
          </p:nvSpPr>
          <p:spPr bwMode="auto">
            <a:xfrm>
              <a:off x="3898082" y="3981406"/>
              <a:ext cx="1490303" cy="591812"/>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DC MOTOR 30 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A82B24CC-9F07-9C84-BD5F-083EA3045158}"/>
                </a:ext>
              </a:extLst>
            </p:cNvPr>
            <p:cNvCxnSpPr>
              <a:cxnSpLocks noChangeShapeType="1"/>
            </p:cNvCxnSpPr>
            <p:nvPr/>
          </p:nvCxnSpPr>
          <p:spPr bwMode="auto">
            <a:xfrm>
              <a:off x="4649508" y="3326218"/>
              <a:ext cx="45100" cy="643313"/>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a:extLst>
                <a:ext uri="{FF2B5EF4-FFF2-40B4-BE49-F238E27FC236}">
                  <a16:creationId xmlns:a16="http://schemas.microsoft.com/office/drawing/2014/main" id="{48BB4F05-97D1-41ED-B876-B869A65018FA}"/>
                </a:ext>
              </a:extLst>
            </p:cNvPr>
            <p:cNvCxnSpPr>
              <a:cxnSpLocks noChangeShapeType="1"/>
              <a:endCxn id="30" idx="1"/>
            </p:cNvCxnSpPr>
            <p:nvPr/>
          </p:nvCxnSpPr>
          <p:spPr bwMode="auto">
            <a:xfrm>
              <a:off x="3523606" y="2960360"/>
              <a:ext cx="625501" cy="52101"/>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7406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WORKING PRINCIPLE</a:t>
            </a:r>
            <a:r>
              <a:rPr lang="en-US" b="1" dirty="0">
                <a:solidFill>
                  <a:schemeClr val="tx1"/>
                </a:solidFill>
              </a:rPr>
              <a:t>:</a:t>
            </a:r>
            <a:br>
              <a:rPr lang="en-IN" dirty="0"/>
            </a:br>
            <a:endParaRPr lang="en-IN" dirty="0"/>
          </a:p>
        </p:txBody>
      </p:sp>
      <p:sp>
        <p:nvSpPr>
          <p:cNvPr id="3" name="Content Placeholder 2"/>
          <p:cNvSpPr>
            <a:spLocks noGrp="1"/>
          </p:cNvSpPr>
          <p:nvPr>
            <p:ph idx="1"/>
          </p:nvPr>
        </p:nvSpPr>
        <p:spPr>
          <a:xfrm>
            <a:off x="1104297" y="2025209"/>
            <a:ext cx="8946540" cy="4195481"/>
          </a:xfrm>
        </p:spPr>
        <p:txBody>
          <a:bodyPr>
            <a:normAutofit/>
          </a:bodyPr>
          <a:lstStyle/>
          <a:p>
            <a:pPr algn="just">
              <a:lnSpc>
                <a:spcPct val="115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Arduino MEGA is the main component in this project why mean all the components, sensor and DC motors connected to the Arduino MEGA, the Arduino MEGA execute all the process. Keypad is used to change the direction of the conveyor.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sensor is used to detect object when object is detected that time conveyor will start. The motor driver is used to control the dc motor. Lcd will update all details on screen digitally.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330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64254"/>
            <a:ext cx="8825657" cy="681567"/>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HARDWARE 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4876" y="1028700"/>
            <a:ext cx="10800825" cy="5554980"/>
          </a:xfrm>
        </p:spPr>
        <p:txBody>
          <a:bodyPr>
            <a:normAutofit/>
          </a:bodyPr>
          <a:lstStyle/>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POWER SUPPLY</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ARDUINO MEGA</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KEYPAD</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IR SENSOR</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MOTOR DRIVER</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DC MOTOR</a:t>
            </a:r>
          </a:p>
          <a:p>
            <a:pPr marL="342900" lvl="0" indent="-342900">
              <a:lnSpc>
                <a:spcPct val="115000"/>
              </a:lnSpc>
              <a:spcAft>
                <a:spcPts val="700"/>
              </a:spcAft>
              <a:buFont typeface="+mj-lt"/>
              <a:buAutoNum type="arabicPeriod"/>
              <a:tabLst>
                <a:tab pos="457200" algn="l"/>
              </a:tabLst>
            </a:pPr>
            <a:r>
              <a:rPr lang="en-IN" sz="1800" kern="100" dirty="0">
                <a:solidFill>
                  <a:schemeClr val="tx1"/>
                </a:solidFill>
                <a:effectLst/>
                <a:latin typeface="Times New Roman" panose="02020603050405020304" pitchFamily="18" charset="0"/>
                <a:ea typeface="NSimSun" panose="02010609030101010101" pitchFamily="49" charset="-122"/>
                <a:cs typeface="Times New Roman" panose="02020603050405020304" pitchFamily="18" charset="0"/>
              </a:rPr>
              <a:t>LCD</a:t>
            </a:r>
          </a:p>
        </p:txBody>
      </p:sp>
    </p:spTree>
    <p:extLst>
      <p:ext uri="{BB962C8B-B14F-4D97-AF65-F5344CB8AC3E}">
        <p14:creationId xmlns:p14="http://schemas.microsoft.com/office/powerpoint/2010/main" val="200924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76" y="1330114"/>
            <a:ext cx="8825657" cy="681567"/>
          </a:xfrm>
        </p:spPr>
        <p:txBody>
          <a:bodyPr/>
          <a:lstStyle/>
          <a:p>
            <a:r>
              <a:rPr lang="en-US" b="1" u="sng" dirty="0">
                <a:solidFill>
                  <a:schemeClr val="tx1"/>
                </a:solidFill>
                <a:latin typeface="Times New Roman" panose="02020603050405020304" pitchFamily="18" charset="0"/>
                <a:cs typeface="Times New Roman" panose="02020603050405020304" pitchFamily="18" charset="0"/>
              </a:rPr>
              <a:t>SOFTWARE REQUIREMENTS: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14876" y="2606040"/>
            <a:ext cx="10800825" cy="1485900"/>
          </a:xfrm>
        </p:spPr>
        <p:txBody>
          <a:bodyPr>
            <a:noAutofit/>
          </a:bodyPr>
          <a:lstStyle/>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ARDUINO IDE</a:t>
            </a:r>
            <a:endParaRPr lang="en-IN" sz="3200" dirty="0">
              <a:solidFill>
                <a:schemeClr val="tx1"/>
              </a:solidFill>
              <a:latin typeface="Times New Roman" panose="02020603050405020304" pitchFamily="18" charset="0"/>
              <a:cs typeface="Times New Roman" panose="02020603050405020304" pitchFamily="18" charset="0"/>
            </a:endParaRPr>
          </a:p>
          <a:p>
            <a:pPr marL="457200" lvl="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EMBEDDED c</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326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819</TotalTime>
  <Words>2154</Words>
  <Application>Microsoft Office PowerPoint</Application>
  <PresentationFormat>Widescreen</PresentationFormat>
  <Paragraphs>115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PowerPoint Presentation</vt:lpstr>
      <vt:lpstr>NEXT GENERATION CONVEYOR SYSTEM WITH 360 DEGREE MOVEMENT FOR EFFICIENT MATERIAL TRANSFER.</vt:lpstr>
      <vt:lpstr>SCOPE OF THE PROJECT:</vt:lpstr>
      <vt:lpstr>EXISTING SYSTEM</vt:lpstr>
      <vt:lpstr>PROPOSED SYSTEM</vt:lpstr>
      <vt:lpstr>BLOCK DIAGRAM </vt:lpstr>
      <vt:lpstr>WORKING PRINCIPLE: </vt:lpstr>
      <vt:lpstr>HARDWARE REQUIREMENTS:</vt:lpstr>
      <vt:lpstr>SOFTWARE REQUIREMENTS:</vt:lpstr>
      <vt:lpstr>MODULES NAME:</vt:lpstr>
      <vt:lpstr>SELECT THE DIRECTION:</vt:lpstr>
      <vt:lpstr>CONVEYOR MECHANISM:</vt:lpstr>
      <vt:lpstr>APPLICATIONS:</vt:lpstr>
      <vt:lpstr>FUTURE ENHANCEMENT: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SHOPPING TROLLEY BASED ON RFID</dc:title>
  <dc:creator>SPIRO-32</dc:creator>
  <cp:lastModifiedBy>karem akash</cp:lastModifiedBy>
  <cp:revision>164</cp:revision>
  <dcterms:created xsi:type="dcterms:W3CDTF">2021-11-12T10:53:18Z</dcterms:created>
  <dcterms:modified xsi:type="dcterms:W3CDTF">2024-04-05T05:52:03Z</dcterms:modified>
</cp:coreProperties>
</file>