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2" r:id="rId2"/>
    <p:sldId id="275" r:id="rId3"/>
    <p:sldId id="258" r:id="rId4"/>
    <p:sldId id="259" r:id="rId5"/>
    <p:sldId id="262" r:id="rId6"/>
    <p:sldId id="263" r:id="rId7"/>
    <p:sldId id="264" r:id="rId8"/>
    <p:sldId id="276" r:id="rId9"/>
    <p:sldId id="265" r:id="rId10"/>
    <p:sldId id="266" r:id="rId11"/>
    <p:sldId id="267" r:id="rId12"/>
    <p:sldId id="268" r:id="rId13"/>
    <p:sldId id="277" r:id="rId14"/>
    <p:sldId id="270" r:id="rId15"/>
    <p:sldId id="271" r:id="rId16"/>
    <p:sldId id="269" r:id="rId17"/>
    <p:sldId id="273" r:id="rId18"/>
    <p:sldId id="274"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603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582C6C-5BE5-42AA-A21C-7FE907F66CC2}" type="datetimeFigureOut">
              <a:rPr lang="en-US" smtClean="0"/>
              <a:pPr/>
              <a:t>5/16/2024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64EE4-E9BB-4EE0-A775-9F06A7BB252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C64EE4-E9BB-4EE0-A775-9F06A7BB252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19D615A-57AB-4F90-8922-DC0DF52E081B}" type="datetimeFigureOut">
              <a:rPr lang="en-US" smtClean="0"/>
              <a:pPr/>
              <a:t>5/16/2024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A205032-663C-4F02-B277-6B20F62C5E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9D615A-57AB-4F90-8922-DC0DF52E081B}"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05032-663C-4F02-B277-6B20F62C5E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9D615A-57AB-4F90-8922-DC0DF52E081B}"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05032-663C-4F02-B277-6B20F62C5E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9D615A-57AB-4F90-8922-DC0DF52E081B}"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05032-663C-4F02-B277-6B20F62C5E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19D615A-57AB-4F90-8922-DC0DF52E081B}"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05032-663C-4F02-B277-6B20F62C5E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9D615A-57AB-4F90-8922-DC0DF52E081B}"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05032-663C-4F02-B277-6B20F62C5E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9D615A-57AB-4F90-8922-DC0DF52E081B}"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05032-663C-4F02-B277-6B20F62C5E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9D615A-57AB-4F90-8922-DC0DF52E081B}"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05032-663C-4F02-B277-6B20F62C5E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D615A-57AB-4F90-8922-DC0DF52E081B}"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05032-663C-4F02-B277-6B20F62C5E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9D615A-57AB-4F90-8922-DC0DF52E081B}"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05032-663C-4F02-B277-6B20F62C5E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9D615A-57AB-4F90-8922-DC0DF52E081B}"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A205032-663C-4F02-B277-6B20F62C5E4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19D615A-57AB-4F90-8922-DC0DF52E081B}" type="datetimeFigureOut">
              <a:rPr lang="en-US" smtClean="0"/>
              <a:pPr/>
              <a:t>5/16/2024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A205032-663C-4F02-B277-6B20F62C5E4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latin typeface="Times New Roman" pitchFamily="18" charset="0"/>
                <a:cs typeface="Times New Roman" pitchFamily="18" charset="0"/>
              </a:rPr>
              <a:t>ANALYZING RETAIL DATA TO DERIVE INSIGHTS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3228536"/>
            <a:ext cx="7854696" cy="557654"/>
          </a:xfrm>
        </p:spPr>
        <p:txBody>
          <a:bodyPr/>
          <a:lstStyle/>
          <a:p>
            <a:pPr algn="ctr"/>
            <a:r>
              <a:rPr lang="en-US" dirty="0" smtClean="0"/>
              <a:t>INNOBYTE SERVICES INTERNSHIP TASK</a:t>
            </a:r>
            <a:endParaRPr lang="en-US" dirty="0"/>
          </a:p>
        </p:txBody>
      </p:sp>
      <p:sp>
        <p:nvSpPr>
          <p:cNvPr id="4" name="TextBox 3"/>
          <p:cNvSpPr txBox="1"/>
          <p:nvPr/>
        </p:nvSpPr>
        <p:spPr>
          <a:xfrm>
            <a:off x="5643570" y="4572008"/>
            <a:ext cx="3286148" cy="1200329"/>
          </a:xfrm>
          <a:prstGeom prst="rect">
            <a:avLst/>
          </a:prstGeom>
          <a:noFill/>
        </p:spPr>
        <p:txBody>
          <a:bodyPr wrap="square" rtlCol="0">
            <a:spAutoFit/>
          </a:bodyPr>
          <a:lstStyle/>
          <a:p>
            <a:r>
              <a:rPr lang="en-US" b="1" u="sng" dirty="0" smtClean="0">
                <a:latin typeface="Times New Roman" pitchFamily="18" charset="0"/>
                <a:cs typeface="Times New Roman" pitchFamily="18" charset="0"/>
              </a:rPr>
              <a:t>PRESENTED BY</a:t>
            </a:r>
          </a:p>
          <a:p>
            <a:r>
              <a:rPr lang="en-US" dirty="0" err="1" smtClean="0">
                <a:latin typeface="Times New Roman" pitchFamily="18" charset="0"/>
                <a:cs typeface="Times New Roman" pitchFamily="18" charset="0"/>
              </a:rPr>
              <a:t>Karemu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Greshma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Ratnam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IS/AI/A6629</a:t>
            </a:r>
          </a:p>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en-US" sz="2200" b="1" dirty="0" smtClean="0">
                <a:latin typeface="Times New Roman" pitchFamily="18" charset="0"/>
                <a:cs typeface="Times New Roman" pitchFamily="18" charset="0"/>
              </a:rPr>
              <a:t>Collaboration</a:t>
            </a:r>
            <a:r>
              <a:rPr lang="en-US" sz="2200" dirty="0" smtClean="0">
                <a:latin typeface="Times New Roman" pitchFamily="18" charset="0"/>
                <a:cs typeface="Times New Roman" pitchFamily="18" charset="0"/>
              </a:rPr>
              <a:t>: Easily share your reports and dashboards with others, allowing for real-time collaboration.</a:t>
            </a:r>
          </a:p>
          <a:p>
            <a:r>
              <a:rPr lang="en-US" sz="2200" b="1" dirty="0" smtClean="0">
                <a:latin typeface="Times New Roman" pitchFamily="18" charset="0"/>
                <a:cs typeface="Times New Roman" pitchFamily="18" charset="0"/>
              </a:rPr>
              <a:t>Real-time updates</a:t>
            </a:r>
            <a:r>
              <a:rPr lang="en-US" sz="2200" dirty="0" smtClean="0">
                <a:latin typeface="Times New Roman" pitchFamily="18" charset="0"/>
                <a:cs typeface="Times New Roman" pitchFamily="18" charset="0"/>
              </a:rPr>
              <a:t>: Power BI automatically updates your reports and dashboards with new data, ensuring you always have the most up-to-date insights.</a:t>
            </a:r>
          </a:p>
          <a:p>
            <a:pPr>
              <a:buNone/>
            </a:pPr>
            <a:r>
              <a:rPr lang="en-US" sz="2200" b="1" dirty="0" smtClean="0">
                <a:latin typeface="Times New Roman" pitchFamily="18" charset="0"/>
                <a:cs typeface="Times New Roman" pitchFamily="18" charset="0"/>
              </a:rPr>
              <a:t>Creating a Superstore Sales Data Dashboard:</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With Power BI, we can create a comprehensive dashboard that provides insights into our retail sales data.</a:t>
            </a:r>
          </a:p>
          <a:p>
            <a:r>
              <a:rPr lang="en-US" sz="2200" dirty="0" smtClean="0">
                <a:latin typeface="Times New Roman" pitchFamily="18" charset="0"/>
                <a:cs typeface="Times New Roman" pitchFamily="18" charset="0"/>
              </a:rPr>
              <a:t> We can visualize sales trends, customer behavior, and product performance across different locations and ship modes. T</a:t>
            </a:r>
          </a:p>
          <a:p>
            <a:r>
              <a:rPr lang="en-US" sz="2200" dirty="0" smtClean="0">
                <a:latin typeface="Times New Roman" pitchFamily="18" charset="0"/>
                <a:cs typeface="Times New Roman" pitchFamily="18" charset="0"/>
              </a:rPr>
              <a:t>his dashboard will enable us to make data-driven decisions and optimize our business operations</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COMPLETE VIEW OF SAMPLE SUPERSTORE SALES DASHBOARD</a:t>
            </a:r>
            <a:endParaRPr lang="en-US" sz="3600" dirty="0">
              <a:latin typeface="Times New Roman" pitchFamily="18" charset="0"/>
              <a:cs typeface="Times New Roman" pitchFamily="18" charset="0"/>
            </a:endParaRPr>
          </a:p>
        </p:txBody>
      </p:sp>
      <p:pic>
        <p:nvPicPr>
          <p:cNvPr id="4" name="Content Placeholder 3" descr="Screenshot 2024-05-15 124825.png"/>
          <p:cNvPicPr>
            <a:picLocks noGrp="1" noChangeAspect="1"/>
          </p:cNvPicPr>
          <p:nvPr>
            <p:ph idx="1"/>
          </p:nvPr>
        </p:nvPicPr>
        <p:blipFill>
          <a:blip r:embed="rId2"/>
          <a:stretch>
            <a:fillRect/>
          </a:stretch>
        </p:blipFill>
        <p:spPr>
          <a:xfrm>
            <a:off x="142844" y="1785926"/>
            <a:ext cx="9001156" cy="4538674"/>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3600" dirty="0" smtClean="0">
                <a:latin typeface="Times New Roman" pitchFamily="18" charset="0"/>
                <a:cs typeface="Times New Roman" pitchFamily="18" charset="0"/>
              </a:rPr>
              <a:t>LOADING DATA INTO POWER BI</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57364"/>
            <a:ext cx="5257808" cy="4143404"/>
          </a:xfrm>
        </p:spPr>
        <p:txBody>
          <a:bodyPr>
            <a:normAutofit fontScale="25000" lnSpcReduction="20000"/>
          </a:bodyPr>
          <a:lstStyle/>
          <a:p>
            <a:pPr>
              <a:buNone/>
            </a:pPr>
            <a:endParaRPr lang="en-US" dirty="0" smtClean="0"/>
          </a:p>
          <a:p>
            <a:pPr>
              <a:buNone/>
            </a:pPr>
            <a:r>
              <a:rPr lang="en-US" sz="8000" dirty="0" smtClean="0">
                <a:latin typeface="Times New Roman" pitchFamily="18" charset="0"/>
                <a:cs typeface="Times New Roman" pitchFamily="18" charset="0"/>
              </a:rPr>
              <a:t> </a:t>
            </a:r>
            <a:r>
              <a:rPr lang="en-US" sz="8000" b="1" u="sng" dirty="0" smtClean="0">
                <a:latin typeface="Times New Roman" pitchFamily="18" charset="0"/>
                <a:cs typeface="Times New Roman" pitchFamily="18" charset="0"/>
              </a:rPr>
              <a:t>Loading Retail Sales Data into Power BI</a:t>
            </a:r>
          </a:p>
          <a:p>
            <a:r>
              <a:rPr lang="en-US" sz="8000" dirty="0" smtClean="0">
                <a:latin typeface="Times New Roman" pitchFamily="18" charset="0"/>
                <a:cs typeface="Times New Roman" pitchFamily="18" charset="0"/>
              </a:rPr>
              <a:t> To load our retail sales data into Power BI, we'll start by clicking on the "Get Data" button in the Power BI ribbon.</a:t>
            </a:r>
          </a:p>
          <a:p>
            <a:pPr>
              <a:buNone/>
            </a:pPr>
            <a:r>
              <a:rPr lang="en-US" sz="8000" dirty="0" smtClean="0">
                <a:latin typeface="Times New Roman" pitchFamily="18" charset="0"/>
                <a:cs typeface="Times New Roman" pitchFamily="18" charset="0"/>
              </a:rPr>
              <a:t>      Step 1: Get Data</a:t>
            </a:r>
          </a:p>
          <a:p>
            <a:pPr>
              <a:buNone/>
            </a:pPr>
            <a:r>
              <a:rPr lang="en-US" sz="8000" dirty="0" smtClean="0">
                <a:latin typeface="Times New Roman" pitchFamily="18" charset="0"/>
                <a:cs typeface="Times New Roman" pitchFamily="18" charset="0"/>
              </a:rPr>
              <a:t>        * Click on the "Get Data" button in the Power BI ribbon</a:t>
            </a:r>
          </a:p>
          <a:p>
            <a:pPr>
              <a:buNone/>
            </a:pPr>
            <a:r>
              <a:rPr lang="en-US" sz="8000" dirty="0" smtClean="0">
                <a:latin typeface="Times New Roman" pitchFamily="18" charset="0"/>
                <a:cs typeface="Times New Roman" pitchFamily="18" charset="0"/>
              </a:rPr>
              <a:t>        * Select "Excel" as the data source</a:t>
            </a:r>
          </a:p>
          <a:p>
            <a:pPr>
              <a:buNone/>
            </a:pPr>
            <a:r>
              <a:rPr lang="en-US" sz="8000" dirty="0" smtClean="0">
                <a:latin typeface="Times New Roman" pitchFamily="18" charset="0"/>
                <a:cs typeface="Times New Roman" pitchFamily="18" charset="0"/>
              </a:rPr>
              <a:t>      Step 2: Select Excel Workbook</a:t>
            </a:r>
          </a:p>
          <a:p>
            <a:pPr>
              <a:buNone/>
            </a:pPr>
            <a:r>
              <a:rPr lang="en-US" sz="8000" dirty="0" smtClean="0">
                <a:latin typeface="Times New Roman" pitchFamily="18" charset="0"/>
                <a:cs typeface="Times New Roman" pitchFamily="18" charset="0"/>
              </a:rPr>
              <a:t>        * Browse to the location of the Excel workbook</a:t>
            </a:r>
          </a:p>
          <a:p>
            <a:pPr>
              <a:buNone/>
            </a:pPr>
            <a:r>
              <a:rPr lang="en-US" sz="8000" dirty="0" smtClean="0">
                <a:latin typeface="Times New Roman" pitchFamily="18" charset="0"/>
                <a:cs typeface="Times New Roman" pitchFamily="18" charset="0"/>
              </a:rPr>
              <a:t>        * Select the workbook and click "Open"</a:t>
            </a:r>
          </a:p>
          <a:p>
            <a:pPr>
              <a:buNone/>
            </a:pPr>
            <a:r>
              <a:rPr lang="en-US" sz="8000" dirty="0" smtClean="0">
                <a:latin typeface="Times New Roman" pitchFamily="18" charset="0"/>
                <a:cs typeface="Times New Roman" pitchFamily="18" charset="0"/>
              </a:rPr>
              <a:t>      Step 3: Import Data</a:t>
            </a:r>
          </a:p>
          <a:p>
            <a:pPr>
              <a:buNone/>
            </a:pPr>
            <a:r>
              <a:rPr lang="en-US" sz="8000" dirty="0" smtClean="0">
                <a:latin typeface="Times New Roman" pitchFamily="18" charset="0"/>
                <a:cs typeface="Times New Roman" pitchFamily="18" charset="0"/>
              </a:rPr>
              <a:t>   </a:t>
            </a:r>
          </a:p>
          <a:p>
            <a:endParaRPr lang="en-US" sz="4200" dirty="0" smtClean="0">
              <a:latin typeface="Times New Roman" pitchFamily="18" charset="0"/>
              <a:cs typeface="Times New Roman" pitchFamily="18" charset="0"/>
            </a:endParaRPr>
          </a:p>
          <a:p>
            <a:endParaRPr lang="en-US" dirty="0" smtClean="0"/>
          </a:p>
        </p:txBody>
      </p:sp>
      <p:pic>
        <p:nvPicPr>
          <p:cNvPr id="5" name="Picture 4" descr="Screenshot 2024-05-15 125444.png"/>
          <p:cNvPicPr>
            <a:picLocks noChangeAspect="1"/>
          </p:cNvPicPr>
          <p:nvPr/>
        </p:nvPicPr>
        <p:blipFill>
          <a:blip r:embed="rId2"/>
          <a:stretch>
            <a:fillRect/>
          </a:stretch>
        </p:blipFill>
        <p:spPr>
          <a:xfrm>
            <a:off x="6143636" y="1714488"/>
            <a:ext cx="2286319" cy="478634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DESCRIPTIVE STATASTICS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6043626" cy="4389120"/>
          </a:xfrm>
        </p:spPr>
        <p:txBody>
          <a:bodyPr>
            <a:normAutofit fontScale="85000" lnSpcReduction="20000"/>
          </a:bodyPr>
          <a:lstStyle/>
          <a:p>
            <a:pPr>
              <a:buNone/>
            </a:pPr>
            <a:r>
              <a:rPr lang="en-US" sz="2100" dirty="0" smtClean="0"/>
              <a:t>To gain deeper insights into our sales data, </a:t>
            </a:r>
            <a:r>
              <a:rPr lang="en-US" sz="2100" dirty="0" smtClean="0"/>
              <a:t>we</a:t>
            </a:r>
          </a:p>
          <a:p>
            <a:pPr>
              <a:buNone/>
            </a:pPr>
            <a:r>
              <a:rPr lang="en-US" sz="2100" dirty="0" smtClean="0"/>
              <a:t>created </a:t>
            </a:r>
            <a:r>
              <a:rPr lang="en-US" sz="2100" dirty="0" smtClean="0"/>
              <a:t>new measures </a:t>
            </a:r>
            <a:r>
              <a:rPr lang="en-US" sz="2100" dirty="0" smtClean="0"/>
              <a:t>using</a:t>
            </a:r>
          </a:p>
          <a:p>
            <a:pPr>
              <a:buNone/>
            </a:pPr>
            <a:r>
              <a:rPr lang="en-US" sz="2100" dirty="0" smtClean="0"/>
              <a:t>DAX </a:t>
            </a:r>
            <a:r>
              <a:rPr lang="en-US" sz="2100" dirty="0" smtClean="0"/>
              <a:t>in Power BI. Specifically, we created:</a:t>
            </a:r>
          </a:p>
          <a:p>
            <a:r>
              <a:rPr lang="en-US" sz="2100" b="1" dirty="0" smtClean="0"/>
              <a:t>Total Sales for Category</a:t>
            </a:r>
            <a:r>
              <a:rPr lang="en-US" sz="2100" dirty="0" smtClean="0"/>
              <a:t>: This measure calculates the total sales for each category, providing a clear overview of sales performance across different product categories.</a:t>
            </a:r>
          </a:p>
          <a:p>
            <a:r>
              <a:rPr lang="en-US" sz="2100" b="1" dirty="0" smtClean="0"/>
              <a:t>Profit Average per Sub-Category</a:t>
            </a:r>
            <a:r>
              <a:rPr lang="en-US" sz="2100" dirty="0" smtClean="0"/>
              <a:t>: This measure calculates the average profit for each sub-category, allowing us to identify areas where we can improve profitability.</a:t>
            </a:r>
          </a:p>
          <a:p>
            <a:pPr>
              <a:buNone/>
            </a:pPr>
            <a:r>
              <a:rPr lang="en-US" sz="2100" b="1" dirty="0" smtClean="0"/>
              <a:t>DAX Formula:</a:t>
            </a:r>
            <a:endParaRPr lang="en-US" sz="2100" dirty="0" smtClean="0"/>
          </a:p>
          <a:p>
            <a:r>
              <a:rPr lang="en-US" sz="2100" b="1" dirty="0" smtClean="0"/>
              <a:t>Total Sales for Category</a:t>
            </a:r>
            <a:r>
              <a:rPr lang="en-US" sz="2100" dirty="0" smtClean="0"/>
              <a:t>: SUM(Sales[Amount]) by Category[Category Name]</a:t>
            </a:r>
          </a:p>
          <a:p>
            <a:r>
              <a:rPr lang="en-US" sz="2100" b="1" dirty="0" smtClean="0"/>
              <a:t>Profit Average per Sub-Category</a:t>
            </a:r>
            <a:r>
              <a:rPr lang="en-US" sz="2100" dirty="0" smtClean="0"/>
              <a:t>: AVERAGE(Sales[Profit]) by Sub-Category[Sub-Category Name]</a:t>
            </a:r>
          </a:p>
          <a:p>
            <a:endParaRPr lang="en-US" dirty="0"/>
          </a:p>
        </p:txBody>
      </p:sp>
      <p:pic>
        <p:nvPicPr>
          <p:cNvPr id="5" name="Picture 4" descr="Screenshot 2024-05-16 122517.png"/>
          <p:cNvPicPr>
            <a:picLocks noChangeAspect="1"/>
          </p:cNvPicPr>
          <p:nvPr/>
        </p:nvPicPr>
        <p:blipFill>
          <a:blip r:embed="rId2"/>
          <a:stretch>
            <a:fillRect/>
          </a:stretch>
        </p:blipFill>
        <p:spPr>
          <a:xfrm>
            <a:off x="6858016" y="1643050"/>
            <a:ext cx="2029108" cy="46107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“KEY PERFORMANCE INDICATORS(KPI)”</a:t>
            </a:r>
            <a:endParaRPr lang="en-US" sz="3200" dirty="0">
              <a:latin typeface="Times New Roman" pitchFamily="18" charset="0"/>
              <a:cs typeface="Times New Roman" pitchFamily="18" charset="0"/>
            </a:endParaRPr>
          </a:p>
        </p:txBody>
      </p:sp>
      <p:pic>
        <p:nvPicPr>
          <p:cNvPr id="4" name="Content Placeholder 3" descr="Screenshot 2024-05-15 154059.png"/>
          <p:cNvPicPr>
            <a:picLocks noGrp="1" noChangeAspect="1"/>
          </p:cNvPicPr>
          <p:nvPr>
            <p:ph idx="1"/>
          </p:nvPr>
        </p:nvPicPr>
        <p:blipFill>
          <a:blip r:embed="rId2"/>
          <a:stretch>
            <a:fillRect/>
          </a:stretch>
        </p:blipFill>
        <p:spPr>
          <a:xfrm>
            <a:off x="3643306" y="2143116"/>
            <a:ext cx="4471988" cy="1852801"/>
          </a:xfrm>
        </p:spPr>
      </p:pic>
      <p:sp>
        <p:nvSpPr>
          <p:cNvPr id="5" name="TextBox 4"/>
          <p:cNvSpPr txBox="1"/>
          <p:nvPr/>
        </p:nvSpPr>
        <p:spPr>
          <a:xfrm>
            <a:off x="357158" y="2143116"/>
            <a:ext cx="3929090" cy="2308324"/>
          </a:xfrm>
          <a:prstGeom prst="rect">
            <a:avLst/>
          </a:prstGeom>
          <a:noFill/>
        </p:spPr>
        <p:txBody>
          <a:bodyPr wrap="square" rtlCol="0">
            <a:spAutoFit/>
          </a:bodyPr>
          <a:lstStyle/>
          <a:p>
            <a:r>
              <a:rPr lang="en-US" sz="1600" dirty="0" smtClean="0">
                <a:latin typeface="Times New Roman" pitchFamily="18" charset="0"/>
                <a:cs typeface="Times New Roman" pitchFamily="18" charset="0"/>
              </a:rPr>
              <a:t>Card 1:sales</a:t>
            </a:r>
          </a:p>
          <a:p>
            <a:r>
              <a:rPr lang="en-US" sz="1600" dirty="0" smtClean="0">
                <a:latin typeface="Times New Roman" pitchFamily="18" charset="0"/>
                <a:cs typeface="Times New Roman" pitchFamily="18" charset="0"/>
              </a:rPr>
              <a:t>Card </a:t>
            </a:r>
            <a:r>
              <a:rPr lang="en-US" sz="1600" dirty="0" err="1" smtClean="0">
                <a:latin typeface="Times New Roman" pitchFamily="18" charset="0"/>
                <a:cs typeface="Times New Roman" pitchFamily="18" charset="0"/>
              </a:rPr>
              <a:t>name:max</a:t>
            </a:r>
            <a:r>
              <a:rPr lang="en-US" sz="1600" dirty="0" smtClean="0">
                <a:latin typeface="Times New Roman" pitchFamily="18" charset="0"/>
                <a:cs typeface="Times New Roman" pitchFamily="18" charset="0"/>
              </a:rPr>
              <a:t> of sales</a:t>
            </a:r>
          </a:p>
          <a:p>
            <a:r>
              <a:rPr lang="en-US" sz="1600" dirty="0" smtClean="0">
                <a:latin typeface="Times New Roman" pitchFamily="18" charset="0"/>
                <a:cs typeface="Times New Roman" pitchFamily="18" charset="0"/>
              </a:rPr>
              <a:t>Value-22.64k</a:t>
            </a:r>
          </a:p>
          <a:p>
            <a:r>
              <a:rPr lang="en-US" sz="1600" dirty="0" smtClean="0">
                <a:latin typeface="Times New Roman" pitchFamily="18" charset="0"/>
                <a:cs typeface="Times New Roman" pitchFamily="18" charset="0"/>
              </a:rPr>
              <a:t>Card 2: Profit</a:t>
            </a:r>
          </a:p>
          <a:p>
            <a:r>
              <a:rPr lang="en-US" sz="1600" dirty="0" smtClean="0">
                <a:latin typeface="Times New Roman" pitchFamily="18" charset="0"/>
                <a:cs typeface="Times New Roman" pitchFamily="18" charset="0"/>
              </a:rPr>
              <a:t>Card name: sum of profit</a:t>
            </a:r>
          </a:p>
          <a:p>
            <a:r>
              <a:rPr lang="en-US" sz="1600" dirty="0" smtClean="0">
                <a:latin typeface="Times New Roman" pitchFamily="18" charset="0"/>
                <a:cs typeface="Times New Roman" pitchFamily="18" charset="0"/>
              </a:rPr>
              <a:t>Value-286.40k</a:t>
            </a:r>
          </a:p>
          <a:p>
            <a:r>
              <a:rPr lang="en-US" sz="1600" dirty="0" smtClean="0">
                <a:latin typeface="Times New Roman" pitchFamily="18" charset="0"/>
                <a:cs typeface="Times New Roman" pitchFamily="18" charset="0"/>
              </a:rPr>
              <a:t>Card3: Quantity</a:t>
            </a:r>
          </a:p>
          <a:p>
            <a:r>
              <a:rPr lang="en-US" sz="1600" dirty="0" smtClean="0">
                <a:latin typeface="Times New Roman" pitchFamily="18" charset="0"/>
                <a:cs typeface="Times New Roman" pitchFamily="18" charset="0"/>
              </a:rPr>
              <a:t>Card name :Sum of Quantity</a:t>
            </a:r>
          </a:p>
          <a:p>
            <a:r>
              <a:rPr lang="en-US" sz="1600" dirty="0" smtClean="0">
                <a:latin typeface="Times New Roman" pitchFamily="18" charset="0"/>
                <a:cs typeface="Times New Roman" pitchFamily="18" charset="0"/>
              </a:rPr>
              <a:t>Value:38k</a:t>
            </a:r>
          </a:p>
        </p:txBody>
      </p:sp>
      <p:sp>
        <p:nvSpPr>
          <p:cNvPr id="6" name="TextBox 5"/>
          <p:cNvSpPr txBox="1"/>
          <p:nvPr/>
        </p:nvSpPr>
        <p:spPr>
          <a:xfrm>
            <a:off x="357158" y="4643446"/>
            <a:ext cx="8215370" cy="1107996"/>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The business has a relatively high sales volume, but the profit margin is relatively low.</a:t>
            </a:r>
          </a:p>
          <a:p>
            <a:pPr>
              <a:buFont typeface="Wingdings" pitchFamily="2" charset="2"/>
              <a:buChar char="Ø"/>
            </a:pPr>
            <a:r>
              <a:rPr lang="en-US" sz="1600" dirty="0" smtClean="0">
                <a:latin typeface="Times New Roman" pitchFamily="18" charset="0"/>
                <a:cs typeface="Times New Roman" pitchFamily="18" charset="0"/>
              </a:rPr>
              <a:t>The business may need to focus on improving its pricing strategy or reducing costs to increase profitability.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PIE CHARTS</a:t>
            </a:r>
            <a:endParaRPr lang="en-US" sz="3600" dirty="0">
              <a:latin typeface="Times New Roman" pitchFamily="18" charset="0"/>
              <a:cs typeface="Times New Roman" pitchFamily="18" charset="0"/>
            </a:endParaRPr>
          </a:p>
        </p:txBody>
      </p:sp>
      <p:pic>
        <p:nvPicPr>
          <p:cNvPr id="4" name="Content Placeholder 3" descr="Screenshot 2024-05-15 165503.png"/>
          <p:cNvPicPr>
            <a:picLocks noGrp="1" noChangeAspect="1"/>
          </p:cNvPicPr>
          <p:nvPr>
            <p:ph idx="1"/>
          </p:nvPr>
        </p:nvPicPr>
        <p:blipFill>
          <a:blip r:embed="rId2"/>
          <a:stretch>
            <a:fillRect/>
          </a:stretch>
        </p:blipFill>
        <p:spPr>
          <a:xfrm>
            <a:off x="6357950" y="1714488"/>
            <a:ext cx="2476846" cy="1924319"/>
          </a:xfrm>
        </p:spPr>
      </p:pic>
      <p:pic>
        <p:nvPicPr>
          <p:cNvPr id="5" name="Picture 4" descr="Screenshot 2024-05-15 181129.png"/>
          <p:cNvPicPr>
            <a:picLocks noChangeAspect="1"/>
          </p:cNvPicPr>
          <p:nvPr/>
        </p:nvPicPr>
        <p:blipFill>
          <a:blip r:embed="rId3"/>
          <a:stretch>
            <a:fillRect/>
          </a:stretch>
        </p:blipFill>
        <p:spPr>
          <a:xfrm>
            <a:off x="6500826" y="4214818"/>
            <a:ext cx="2381583" cy="1848108"/>
          </a:xfrm>
          <a:prstGeom prst="rect">
            <a:avLst/>
          </a:prstGeom>
        </p:spPr>
      </p:pic>
      <p:sp>
        <p:nvSpPr>
          <p:cNvPr id="6" name="TextBox 5"/>
          <p:cNvSpPr txBox="1"/>
          <p:nvPr/>
        </p:nvSpPr>
        <p:spPr>
          <a:xfrm>
            <a:off x="214282" y="1785927"/>
            <a:ext cx="6072230" cy="9479518"/>
          </a:xfrm>
          <a:prstGeom prst="rect">
            <a:avLst/>
          </a:prstGeom>
          <a:noFill/>
        </p:spPr>
        <p:txBody>
          <a:bodyPr wrap="square" rtlCol="0">
            <a:spAutoFit/>
          </a:bodyPr>
          <a:lstStyle/>
          <a:p>
            <a:pPr>
              <a:buFont typeface="Wingdings" pitchFamily="2" charset="2"/>
              <a:buChar char="Ø"/>
            </a:pPr>
            <a:r>
              <a:rPr lang="en-US" sz="1600" b="1" u="sng" dirty="0" smtClean="0"/>
              <a:t>Sum of  Sales by Regio</a:t>
            </a:r>
            <a:r>
              <a:rPr lang="en-US" b="1" u="sng" dirty="0" smtClean="0"/>
              <a:t>n </a:t>
            </a:r>
            <a:r>
              <a:rPr lang="en-US" b="1" u="sng" dirty="0" smtClean="0"/>
              <a:t>:</a:t>
            </a:r>
          </a:p>
          <a:p>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pie chart showing the distribution of sales by region, with the Western region taking up </a:t>
            </a:r>
            <a:r>
              <a:rPr lang="en-US" sz="1600" dirty="0" smtClean="0">
                <a:latin typeface="Times New Roman" pitchFamily="18" charset="0"/>
                <a:cs typeface="Times New Roman" pitchFamily="18" charset="0"/>
              </a:rPr>
              <a:t>31.58% </a:t>
            </a:r>
            <a:r>
              <a:rPr lang="en-US" sz="1600" dirty="0" smtClean="0">
                <a:latin typeface="Times New Roman" pitchFamily="18" charset="0"/>
                <a:cs typeface="Times New Roman" pitchFamily="18" charset="0"/>
              </a:rPr>
              <a:t>of the </a:t>
            </a:r>
            <a:r>
              <a:rPr lang="en-US" sz="1600" dirty="0" smtClean="0">
                <a:latin typeface="Times New Roman" pitchFamily="18" charset="0"/>
                <a:cs typeface="Times New Roman" pitchFamily="18" charset="0"/>
              </a:rPr>
              <a:t>total.</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rPr>
              <a:t>Western region's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attributed to a strong customer base, effective marketing strategies, or a favorable business environment</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Western Region     -31.58%, Eastern Region    -29.55%</a:t>
            </a:r>
          </a:p>
          <a:p>
            <a:r>
              <a:rPr lang="en-US" sz="1600" dirty="0" smtClean="0">
                <a:latin typeface="Times New Roman" pitchFamily="18" charset="0"/>
                <a:cs typeface="Times New Roman" pitchFamily="18" charset="0"/>
              </a:rPr>
              <a:t>Central Region     -21.82%, Southern Region1     -17.05%</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Font typeface="Wingdings" pitchFamily="2" charset="2"/>
              <a:buChar char="Ø"/>
            </a:pPr>
            <a:r>
              <a:rPr lang="en-US" sz="1600" b="1" u="sng" dirty="0" smtClean="0"/>
              <a:t>Sum of  Sales by Region </a:t>
            </a:r>
            <a:r>
              <a:rPr lang="en-US" sz="1600" b="1" u="sng" dirty="0" smtClean="0"/>
              <a:t>:</a:t>
            </a:r>
          </a:p>
          <a:p>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pie chart showing the distribution of profit by shipping mode, with Standard Mode taking up 57.6% of the total </a:t>
            </a:r>
            <a:r>
              <a:rPr lang="en-US" sz="1600" dirty="0" err="1" smtClean="0">
                <a:latin typeface="Times New Roman" pitchFamily="18" charset="0"/>
                <a:cs typeface="Times New Roman" pitchFamily="18" charset="0"/>
              </a:rPr>
              <a:t>profit.The</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significant profit share of Standard Mode (57.6%) indicates that this mode is the most profitable for the organization. This could be due to lower operating costs, higher demand for standard shipping, or a combination of both</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Standard       -57.29%, First Class     -17.1%</a:t>
            </a:r>
          </a:p>
          <a:p>
            <a:r>
              <a:rPr lang="en-US" sz="1600" dirty="0" smtClean="0">
                <a:latin typeface="Times New Roman" pitchFamily="18" charset="0"/>
                <a:cs typeface="Times New Roman" pitchFamily="18" charset="0"/>
              </a:rPr>
              <a:t>Second class      - 20.06%, Same day      -5.59%           , </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sp>
        <p:nvSpPr>
          <p:cNvPr id="7" name="Rectangle 6"/>
          <p:cNvSpPr/>
          <p:nvPr/>
        </p:nvSpPr>
        <p:spPr>
          <a:xfrm>
            <a:off x="1643042" y="3143248"/>
            <a:ext cx="142876" cy="14287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43372" y="3357562"/>
            <a:ext cx="142876" cy="14287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71604" y="3357562"/>
            <a:ext cx="142876" cy="1428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9058" y="3143248"/>
            <a:ext cx="142876" cy="14287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42976" y="5786454"/>
            <a:ext cx="142876" cy="14287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071802" y="5786454"/>
            <a:ext cx="142876" cy="1428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28728" y="6072206"/>
            <a:ext cx="142876" cy="14287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357554" y="6072206"/>
            <a:ext cx="142876" cy="1428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5-15 182738.png"/>
          <p:cNvPicPr>
            <a:picLocks noGrp="1" noChangeAspect="1"/>
          </p:cNvPicPr>
          <p:nvPr>
            <p:ph idx="1"/>
          </p:nvPr>
        </p:nvPicPr>
        <p:blipFill>
          <a:blip r:embed="rId2"/>
          <a:stretch>
            <a:fillRect/>
          </a:stretch>
        </p:blipFill>
        <p:spPr>
          <a:xfrm>
            <a:off x="6500826" y="1000108"/>
            <a:ext cx="2314898" cy="1876687"/>
          </a:xfrm>
        </p:spPr>
      </p:pic>
      <p:pic>
        <p:nvPicPr>
          <p:cNvPr id="5" name="Picture 4" descr="Screenshot 2024-05-15 182932.png"/>
          <p:cNvPicPr>
            <a:picLocks noChangeAspect="1"/>
          </p:cNvPicPr>
          <p:nvPr/>
        </p:nvPicPr>
        <p:blipFill>
          <a:blip r:embed="rId3"/>
          <a:stretch>
            <a:fillRect/>
          </a:stretch>
        </p:blipFill>
        <p:spPr>
          <a:xfrm>
            <a:off x="5857884" y="3071810"/>
            <a:ext cx="3096057" cy="3467584"/>
          </a:xfrm>
          <a:prstGeom prst="rect">
            <a:avLst/>
          </a:prstGeom>
        </p:spPr>
      </p:pic>
      <p:sp>
        <p:nvSpPr>
          <p:cNvPr id="6" name="TextBox 5"/>
          <p:cNvSpPr txBox="1"/>
          <p:nvPr/>
        </p:nvSpPr>
        <p:spPr>
          <a:xfrm>
            <a:off x="571472" y="1000108"/>
            <a:ext cx="4572032" cy="5109091"/>
          </a:xfrm>
          <a:prstGeom prst="rect">
            <a:avLst/>
          </a:prstGeom>
          <a:noFill/>
        </p:spPr>
        <p:txBody>
          <a:bodyPr wrap="square" rtlCol="0">
            <a:spAutoFit/>
          </a:bodyPr>
          <a:lstStyle/>
          <a:p>
            <a:pPr>
              <a:buFont typeface="Wingdings" pitchFamily="2" charset="2"/>
              <a:buChar char="Ø"/>
            </a:pPr>
            <a:r>
              <a:rPr lang="en-US" sz="1600" b="1" u="sng" dirty="0" smtClean="0">
                <a:latin typeface="Times New Roman" pitchFamily="18" charset="0"/>
                <a:cs typeface="Times New Roman" pitchFamily="18" charset="0"/>
              </a:rPr>
              <a:t>Sum of  Sales by Category:</a:t>
            </a:r>
          </a:p>
          <a:p>
            <a:r>
              <a:rPr lang="en-US" sz="1600" b="1" u="sng"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Technology Leads the Way</a:t>
            </a:r>
          </a:p>
          <a:p>
            <a:r>
              <a:rPr lang="en-US" sz="1600" b="1" dirty="0" smtClean="0">
                <a:latin typeface="Times New Roman" pitchFamily="18" charset="0"/>
                <a:cs typeface="Times New Roman" pitchFamily="18" charset="0"/>
              </a:rPr>
              <a:t>Visual:</a:t>
            </a:r>
            <a:r>
              <a:rPr lang="en-US" sz="1600" dirty="0" smtClean="0">
                <a:latin typeface="Times New Roman" pitchFamily="18" charset="0"/>
                <a:cs typeface="Times New Roman" pitchFamily="18" charset="0"/>
              </a:rPr>
              <a:t> A pie chart showing the distribution of sales by category, with Technology taking up </a:t>
            </a:r>
            <a:r>
              <a:rPr lang="en-US" sz="1600" dirty="0" smtClean="0">
                <a:latin typeface="Times New Roman" pitchFamily="18" charset="0"/>
                <a:cs typeface="Times New Roman" pitchFamily="18" charset="0"/>
              </a:rPr>
              <a:t>36.4%,of </a:t>
            </a:r>
            <a:r>
              <a:rPr lang="en-US" sz="1600" dirty="0" smtClean="0">
                <a:latin typeface="Times New Roman" pitchFamily="18" charset="0"/>
                <a:cs typeface="Times New Roman" pitchFamily="18" charset="0"/>
              </a:rPr>
              <a:t>the total </a:t>
            </a:r>
            <a:r>
              <a:rPr lang="en-US" sz="1600" dirty="0" smtClean="0">
                <a:latin typeface="Times New Roman" pitchFamily="18" charset="0"/>
                <a:cs typeface="Times New Roman" pitchFamily="18" charset="0"/>
              </a:rPr>
              <a:t>sales. The </a:t>
            </a:r>
            <a:r>
              <a:rPr lang="en-US" sz="1600" dirty="0" smtClean="0">
                <a:latin typeface="Times New Roman" pitchFamily="18" charset="0"/>
                <a:cs typeface="Times New Roman" pitchFamily="18" charset="0"/>
              </a:rPr>
              <a:t>dominant share of Technology sales </a:t>
            </a:r>
            <a:r>
              <a:rPr lang="en-US" sz="1600" dirty="0" smtClean="0">
                <a:latin typeface="Times New Roman" pitchFamily="18" charset="0"/>
                <a:cs typeface="Times New Roman" pitchFamily="18" charset="0"/>
              </a:rPr>
              <a:t>(36.4%) </a:t>
            </a:r>
            <a:r>
              <a:rPr lang="en-US" sz="1600" dirty="0" smtClean="0">
                <a:latin typeface="Times New Roman" pitchFamily="18" charset="0"/>
                <a:cs typeface="Times New Roman" pitchFamily="18" charset="0"/>
              </a:rPr>
              <a:t>indicates that this category is the largest contributor to the organization's revenue. </a:t>
            </a:r>
          </a:p>
          <a:p>
            <a:r>
              <a:rPr lang="en-US" sz="1600" dirty="0" smtClean="0">
                <a:latin typeface="Times New Roman" pitchFamily="18" charset="0"/>
                <a:cs typeface="Times New Roman" pitchFamily="18" charset="0"/>
              </a:rPr>
              <a:t>Technology     -36.4%, Furniture    -32.3%</a:t>
            </a:r>
          </a:p>
          <a:p>
            <a:r>
              <a:rPr lang="en-US" sz="1600" dirty="0" smtClean="0">
                <a:latin typeface="Times New Roman" pitchFamily="18" charset="0"/>
                <a:cs typeface="Times New Roman" pitchFamily="18" charset="0"/>
              </a:rPr>
              <a:t>Office Supplies    -31.3%  </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Font typeface="Wingdings" pitchFamily="2" charset="2"/>
              <a:buChar char="Ø"/>
            </a:pPr>
            <a:r>
              <a:rPr lang="en-US" sz="1600" b="1" u="sng" dirty="0" smtClean="0">
                <a:latin typeface="Times New Roman" pitchFamily="18" charset="0"/>
                <a:cs typeface="Times New Roman" pitchFamily="18" charset="0"/>
              </a:rPr>
              <a:t>Table visualization:</a:t>
            </a:r>
          </a:p>
          <a:p>
            <a:r>
              <a:rPr lang="en-US" sz="1600" dirty="0" smtClean="0"/>
              <a:t>Profit, Sales, and Quantity by </a:t>
            </a:r>
            <a:r>
              <a:rPr lang="en-US" sz="1600" dirty="0" smtClean="0"/>
              <a:t>Sub-Category.</a:t>
            </a:r>
          </a:p>
          <a:p>
            <a:r>
              <a:rPr lang="en-US" sz="1600" b="1" u="sng" dirty="0" smtClean="0">
                <a:latin typeface="Times New Roman" pitchFamily="18" charset="0"/>
                <a:cs typeface="Times New Roman" pitchFamily="18" charset="0"/>
              </a:rPr>
              <a:t> </a:t>
            </a:r>
            <a:r>
              <a:rPr lang="en-US" sz="1600" dirty="0" smtClean="0"/>
              <a:t>This table provides a detailed breakdown of the total profit, maximum sales, and count of quantity by </a:t>
            </a:r>
            <a:r>
              <a:rPr lang="en-US" sz="1600" dirty="0" smtClean="0"/>
              <a:t>sub-category.</a:t>
            </a:r>
            <a:endParaRPr lang="en-US" sz="1600" b="1" u="sng"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endParaRPr lang="en-US" sz="1600" dirty="0" smtClean="0"/>
          </a:p>
          <a:p>
            <a:r>
              <a:rPr lang="en-US" sz="1600" b="1" u="sng" dirty="0" smtClean="0">
                <a:latin typeface="Times New Roman" pitchFamily="18" charset="0"/>
                <a:cs typeface="Times New Roman" pitchFamily="18" charset="0"/>
              </a:rPr>
              <a:t> </a:t>
            </a:r>
          </a:p>
          <a:p>
            <a:r>
              <a:rPr lang="en-US" sz="1600" b="1" u="sng" dirty="0" smtClean="0">
                <a:latin typeface="Times New Roman" pitchFamily="18" charset="0"/>
                <a:cs typeface="Times New Roman" pitchFamily="18" charset="0"/>
              </a:rPr>
              <a:t> </a:t>
            </a:r>
            <a:endParaRPr lang="en-US" sz="1600" b="1" u="sng" dirty="0">
              <a:latin typeface="Times New Roman" pitchFamily="18" charset="0"/>
              <a:cs typeface="Times New Roman" pitchFamily="18" charset="0"/>
            </a:endParaRPr>
          </a:p>
        </p:txBody>
      </p:sp>
      <p:sp>
        <p:nvSpPr>
          <p:cNvPr id="7" name="Rectangle 6"/>
          <p:cNvSpPr/>
          <p:nvPr/>
        </p:nvSpPr>
        <p:spPr>
          <a:xfrm>
            <a:off x="1643042" y="2786058"/>
            <a:ext cx="142876" cy="14287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57554" y="2786058"/>
            <a:ext cx="142876" cy="1428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28794" y="3071810"/>
            <a:ext cx="142876" cy="14287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Visualization Charts</a:t>
            </a:r>
            <a:endParaRPr lang="en-US" sz="3600" dirty="0">
              <a:latin typeface="Times New Roman" pitchFamily="18" charset="0"/>
              <a:cs typeface="Times New Roman" pitchFamily="18" charset="0"/>
            </a:endParaRPr>
          </a:p>
        </p:txBody>
      </p:sp>
      <p:pic>
        <p:nvPicPr>
          <p:cNvPr id="4" name="Content Placeholder 3" descr="Screenshot 2024-05-15 162718.png"/>
          <p:cNvPicPr>
            <a:picLocks noGrp="1" noChangeAspect="1"/>
          </p:cNvPicPr>
          <p:nvPr>
            <p:ph idx="1"/>
          </p:nvPr>
        </p:nvPicPr>
        <p:blipFill>
          <a:blip r:embed="rId2"/>
          <a:stretch>
            <a:fillRect/>
          </a:stretch>
        </p:blipFill>
        <p:spPr>
          <a:xfrm>
            <a:off x="6215074" y="2000240"/>
            <a:ext cx="2818310" cy="4389437"/>
          </a:xfrm>
        </p:spPr>
      </p:pic>
      <p:sp>
        <p:nvSpPr>
          <p:cNvPr id="5" name="TextBox 4"/>
          <p:cNvSpPr txBox="1"/>
          <p:nvPr/>
        </p:nvSpPr>
        <p:spPr>
          <a:xfrm>
            <a:off x="428596" y="1928802"/>
            <a:ext cx="5286412" cy="5170646"/>
          </a:xfrm>
          <a:prstGeom prst="rect">
            <a:avLst/>
          </a:prstGeom>
          <a:noFill/>
        </p:spPr>
        <p:txBody>
          <a:bodyPr wrap="square" rtlCol="0">
            <a:spAutoFit/>
          </a:bodyPr>
          <a:lstStyle/>
          <a:p>
            <a:pPr>
              <a:buFont typeface="Wingdings" pitchFamily="2" charset="2"/>
              <a:buChar char="Ø"/>
            </a:pPr>
            <a:r>
              <a:rPr lang="en-US" b="1" u="sng" dirty="0" smtClean="0">
                <a:latin typeface="Times New Roman" pitchFamily="18" charset="0"/>
                <a:cs typeface="Times New Roman" pitchFamily="18" charset="0"/>
              </a:rPr>
              <a:t>LINE CHART SHOWING  SUM OF QUANTITY BY CITY:</a:t>
            </a:r>
          </a:p>
          <a:p>
            <a:pPr>
              <a:buFont typeface="Wingdings" pitchFamily="2" charset="2"/>
              <a:buChar char="§"/>
            </a:pPr>
            <a:r>
              <a:rPr lang="en-US" sz="1600" dirty="0" smtClean="0">
                <a:latin typeface="Times New Roman" pitchFamily="18" charset="0"/>
                <a:cs typeface="Times New Roman" pitchFamily="18" charset="0"/>
              </a:rPr>
              <a:t>This chart provides a visual representation of the total quantity of sales by city, highlighting that New York is the largest market with the highest total quantity. </a:t>
            </a:r>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This </a:t>
            </a:r>
            <a:r>
              <a:rPr lang="en-US" sz="1600" dirty="0" smtClean="0">
                <a:latin typeface="Times New Roman" pitchFamily="18" charset="0"/>
                <a:cs typeface="Times New Roman" pitchFamily="18" charset="0"/>
              </a:rPr>
              <a:t>could be due to various factors such as strong demand, competitive advantage, or strategic focus on this area. On the other hand, Chicago has the lowest total quantity, indicating that this market may be less competitive or less demanding</a:t>
            </a:r>
            <a:r>
              <a:rPr lang="en-US" sz="1600" dirty="0" smtClean="0">
                <a:latin typeface="Times New Roman" pitchFamily="18" charset="0"/>
                <a:cs typeface="Times New Roman" pitchFamily="18" charset="0"/>
              </a:rPr>
              <a:t>.</a:t>
            </a:r>
          </a:p>
          <a:p>
            <a:pPr>
              <a:buFont typeface="Wingdings" pitchFamily="2" charset="2"/>
              <a:buChar char="Ø"/>
            </a:pPr>
            <a:r>
              <a:rPr lang="en-US" b="1" u="sng" dirty="0" smtClean="0">
                <a:latin typeface="Times New Roman" pitchFamily="18" charset="0"/>
                <a:cs typeface="Times New Roman" pitchFamily="18" charset="0"/>
              </a:rPr>
              <a:t>Bar  Chart on maximum of Profit by Sub-Category:</a:t>
            </a:r>
          </a:p>
          <a:p>
            <a:pPr>
              <a:buFont typeface="Wingdings" pitchFamily="2" charset="2"/>
              <a:buChar char="§"/>
            </a:pPr>
            <a:r>
              <a:rPr lang="en-US" sz="1600" dirty="0" smtClean="0">
                <a:latin typeface="Times New Roman" pitchFamily="18" charset="0"/>
                <a:cs typeface="Times New Roman" pitchFamily="18" charset="0"/>
              </a:rPr>
              <a:t>A bar chart showing the maximum profit by sub-category, with the x-axis representing the sub-category and the y-axis representing the maximum profit</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This </a:t>
            </a:r>
            <a:r>
              <a:rPr lang="en-US" sz="1600" dirty="0" smtClean="0">
                <a:latin typeface="Times New Roman" pitchFamily="18" charset="0"/>
                <a:cs typeface="Times New Roman" pitchFamily="18" charset="0"/>
              </a:rPr>
              <a:t>chart provides a visual representation of the maximum profit achieved by each sub-category, highlighting that Technology - </a:t>
            </a:r>
            <a:r>
              <a:rPr lang="en-US" sz="1600" dirty="0" smtClean="0">
                <a:latin typeface="Times New Roman" pitchFamily="18" charset="0"/>
                <a:cs typeface="Times New Roman" pitchFamily="18" charset="0"/>
              </a:rPr>
              <a:t>This </a:t>
            </a:r>
            <a:r>
              <a:rPr lang="en-US" sz="1600" dirty="0" smtClean="0">
                <a:latin typeface="Times New Roman" pitchFamily="18" charset="0"/>
                <a:cs typeface="Times New Roman" pitchFamily="18" charset="0"/>
              </a:rPr>
              <a:t>could be due to various factors such as high demand, competitive advantage, or strategic focus on this area. </a:t>
            </a:r>
          </a:p>
          <a:p>
            <a:endParaRPr lang="en-US" b="1" u="sng"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CONCLUSION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1800" b="1" u="sng" dirty="0" smtClean="0">
                <a:latin typeface="Times New Roman" pitchFamily="18" charset="0"/>
                <a:cs typeface="Times New Roman" pitchFamily="18" charset="0"/>
              </a:rPr>
              <a:t>After analyzing our sales data, </a:t>
            </a:r>
            <a:r>
              <a:rPr lang="en-US" sz="1800" b="1" u="sng" dirty="0" smtClean="0">
                <a:latin typeface="Times New Roman" pitchFamily="18" charset="0"/>
                <a:cs typeface="Times New Roman" pitchFamily="18" charset="0"/>
              </a:rPr>
              <a:t>I identified </a:t>
            </a:r>
            <a:r>
              <a:rPr lang="en-US" sz="1800" b="1" u="sng" dirty="0" smtClean="0">
                <a:latin typeface="Times New Roman" pitchFamily="18" charset="0"/>
                <a:cs typeface="Times New Roman" pitchFamily="18" charset="0"/>
              </a:rPr>
              <a:t>the following key insights </a:t>
            </a:r>
            <a:r>
              <a:rPr lang="en-US" sz="1800" b="1" u="sng" dirty="0" smtClean="0">
                <a:latin typeface="Times New Roman" pitchFamily="18" charset="0"/>
                <a:cs typeface="Times New Roman" pitchFamily="18" charset="0"/>
              </a:rPr>
              <a:t>and</a:t>
            </a:r>
          </a:p>
          <a:p>
            <a:pPr>
              <a:buNone/>
            </a:pPr>
            <a:r>
              <a:rPr lang="en-US" sz="1800" b="1" u="sng" dirty="0" smtClean="0">
                <a:latin typeface="Times New Roman" pitchFamily="18" charset="0"/>
                <a:cs typeface="Times New Roman" pitchFamily="18" charset="0"/>
              </a:rPr>
              <a:t>findings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sales are more in the Western region, which suggests that this region may be a key market for the business.</a:t>
            </a:r>
          </a:p>
          <a:p>
            <a:r>
              <a:rPr lang="en-US" sz="1800" dirty="0" smtClean="0">
                <a:latin typeface="Times New Roman" pitchFamily="18" charset="0"/>
                <a:cs typeface="Times New Roman" pitchFamily="18" charset="0"/>
              </a:rPr>
              <a:t>The profit is high through standard mode, which suggests that the business may be able to maintain its profitability by focusing on standard products and services.</a:t>
            </a:r>
          </a:p>
          <a:p>
            <a:r>
              <a:rPr lang="en-US" sz="1800" dirty="0" smtClean="0">
                <a:latin typeface="Times New Roman" pitchFamily="18" charset="0"/>
                <a:cs typeface="Times New Roman" pitchFamily="18" charset="0"/>
              </a:rPr>
              <a:t>Continue to focus on expanding sales in the Western region and exploring new opportunities in this market.</a:t>
            </a:r>
          </a:p>
          <a:p>
            <a:r>
              <a:rPr lang="en-US" sz="1800" b="1" dirty="0" smtClean="0">
                <a:latin typeface="Times New Roman" pitchFamily="18" charset="0"/>
                <a:cs typeface="Times New Roman" pitchFamily="18" charset="0"/>
              </a:rPr>
              <a:t>Highest Total Quantity in New York City</a:t>
            </a:r>
            <a:r>
              <a:rPr lang="en-US" sz="1800" dirty="0" smtClean="0">
                <a:latin typeface="Times New Roman" pitchFamily="18" charset="0"/>
                <a:cs typeface="Times New Roman" pitchFamily="18" charset="0"/>
              </a:rPr>
              <a:t>: The highest total quantity of sales is in New York City.</a:t>
            </a:r>
          </a:p>
          <a:p>
            <a:r>
              <a:rPr lang="en-US" sz="1800" b="1" dirty="0" smtClean="0">
                <a:latin typeface="Times New Roman" pitchFamily="18" charset="0"/>
                <a:cs typeface="Times New Roman" pitchFamily="18" charset="0"/>
              </a:rPr>
              <a:t>Highest Profit in Sub-Category Copiers</a:t>
            </a:r>
            <a:r>
              <a:rPr lang="en-US" sz="1800" dirty="0" smtClean="0">
                <a:latin typeface="Times New Roman" pitchFamily="18" charset="0"/>
                <a:cs typeface="Times New Roman" pitchFamily="18" charset="0"/>
              </a:rPr>
              <a:t>: The sub-category with the highest profit is Copiers.</a:t>
            </a:r>
          </a:p>
          <a:p>
            <a:r>
              <a:rPr lang="en-US" sz="1800" b="1" dirty="0" smtClean="0">
                <a:latin typeface="Times New Roman" pitchFamily="18" charset="0"/>
                <a:cs typeface="Times New Roman" pitchFamily="18" charset="0"/>
              </a:rPr>
              <a:t>Sales High in Western Region</a:t>
            </a:r>
            <a:r>
              <a:rPr lang="en-US" sz="1800" dirty="0" smtClean="0">
                <a:latin typeface="Times New Roman" pitchFamily="18" charset="0"/>
                <a:cs typeface="Times New Roman" pitchFamily="18" charset="0"/>
              </a:rPr>
              <a:t>: The Western region has the highest sales value.</a:t>
            </a:r>
          </a:p>
          <a:p>
            <a:r>
              <a:rPr lang="en-US" sz="1800" b="1" dirty="0" smtClean="0">
                <a:latin typeface="Times New Roman" pitchFamily="18" charset="0"/>
                <a:cs typeface="Times New Roman" pitchFamily="18" charset="0"/>
              </a:rPr>
              <a:t>Profit High through Standard Mode</a:t>
            </a:r>
            <a:r>
              <a:rPr lang="en-US" sz="1800" dirty="0" smtClean="0">
                <a:latin typeface="Times New Roman" pitchFamily="18" charset="0"/>
                <a:cs typeface="Times New Roman" pitchFamily="18" charset="0"/>
              </a:rPr>
              <a:t>: The profit margin is highest through the Standard mode.</a:t>
            </a:r>
          </a:p>
          <a:p>
            <a:r>
              <a:rPr lang="en-US" sz="1800" b="1" dirty="0" smtClean="0">
                <a:latin typeface="Times New Roman" pitchFamily="18" charset="0"/>
                <a:cs typeface="Times New Roman" pitchFamily="18" charset="0"/>
              </a:rPr>
              <a:t>Total Sales High in Technology Category</a:t>
            </a:r>
            <a:r>
              <a:rPr lang="en-US" sz="1800" dirty="0" smtClean="0">
                <a:latin typeface="Times New Roman" pitchFamily="18" charset="0"/>
                <a:cs typeface="Times New Roman" pitchFamily="18" charset="0"/>
              </a:rPr>
              <a:t>: The Technology category has the highest total sales</a:t>
            </a:r>
            <a:r>
              <a:rPr lang="en-US" sz="1800" dirty="0" smtClean="0"/>
              <a: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Recommendation  for Improving Sales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1600" dirty="0" smtClean="0">
                <a:latin typeface="Times New Roman" pitchFamily="18" charset="0"/>
                <a:cs typeface="Times New Roman" pitchFamily="18" charset="0"/>
              </a:rPr>
              <a:t>Improving </a:t>
            </a:r>
            <a:r>
              <a:rPr lang="en-US" sz="1600" dirty="0" smtClean="0">
                <a:latin typeface="Times New Roman" pitchFamily="18" charset="0"/>
                <a:cs typeface="Times New Roman" pitchFamily="18" charset="0"/>
              </a:rPr>
              <a:t>our profit margins through more effective pricing and cost </a:t>
            </a:r>
            <a:r>
              <a:rPr lang="en-US" sz="1600" dirty="0" smtClean="0">
                <a:latin typeface="Times New Roman" pitchFamily="18" charset="0"/>
                <a:cs typeface="Times New Roman" pitchFamily="18" charset="0"/>
              </a:rPr>
              <a:t>management</a:t>
            </a:r>
          </a:p>
          <a:p>
            <a:pPr>
              <a:buClr>
                <a:schemeClr val="tx1"/>
              </a:buClr>
              <a:buFont typeface="Wingdings" pitchFamily="2" charset="2"/>
              <a:buChar char="Ø"/>
            </a:pPr>
            <a:r>
              <a:rPr lang="en-US" sz="1600" b="1" dirty="0" smtClean="0">
                <a:latin typeface="Times New Roman" pitchFamily="18" charset="0"/>
                <a:cs typeface="Times New Roman" pitchFamily="18" charset="0"/>
              </a:rPr>
              <a:t>Product </a:t>
            </a:r>
            <a:r>
              <a:rPr lang="en-US" sz="1600" b="1" dirty="0" smtClean="0">
                <a:latin typeface="Times New Roman" pitchFamily="18" charset="0"/>
                <a:cs typeface="Times New Roman" pitchFamily="18" charset="0"/>
              </a:rPr>
              <a:t>Line Expansion:</a:t>
            </a:r>
            <a:r>
              <a:rPr lang="en-US" sz="1600" dirty="0" smtClean="0">
                <a:latin typeface="Times New Roman" pitchFamily="18" charset="0"/>
                <a:cs typeface="Times New Roman" pitchFamily="18" charset="0"/>
              </a:rPr>
              <a:t> We recommend expanding our product line to include more products in the copiers sub-category, as it has shown high demand and </a:t>
            </a:r>
            <a:r>
              <a:rPr lang="en-US" sz="1600" dirty="0" smtClean="0">
                <a:latin typeface="Times New Roman" pitchFamily="18" charset="0"/>
                <a:cs typeface="Times New Roman" pitchFamily="18" charset="0"/>
              </a:rPr>
              <a:t>profitability.</a:t>
            </a:r>
          </a:p>
          <a:p>
            <a:pPr>
              <a:buClr>
                <a:schemeClr val="tx1"/>
              </a:buClr>
              <a:buFont typeface="Wingdings" pitchFamily="2" charset="2"/>
              <a:buChar char="Ø"/>
            </a:pPr>
            <a:r>
              <a:rPr lang="en-US" sz="1600" b="1" dirty="0" smtClean="0">
                <a:latin typeface="Times New Roman" pitchFamily="18" charset="0"/>
                <a:cs typeface="Times New Roman" pitchFamily="18" charset="0"/>
              </a:rPr>
              <a:t>Targeted Marketing Campaigns:</a:t>
            </a:r>
            <a:r>
              <a:rPr lang="en-US" sz="1600" dirty="0" smtClean="0">
                <a:latin typeface="Times New Roman" pitchFamily="18" charset="0"/>
                <a:cs typeface="Times New Roman" pitchFamily="18" charset="0"/>
              </a:rPr>
              <a:t> We recommend targeting our marketing campaigns towards the Western region, as it has shown a high level of sales activity and demand for our products</a:t>
            </a:r>
            <a:r>
              <a:rPr lang="en-US" sz="1600" dirty="0" smtClean="0">
                <a:latin typeface="Times New Roman" pitchFamily="18" charset="0"/>
                <a:cs typeface="Times New Roman" pitchFamily="18" charset="0"/>
              </a:rPr>
              <a:t>.</a:t>
            </a:r>
          </a:p>
          <a:p>
            <a:pPr>
              <a:buClr>
                <a:schemeClr val="tx1"/>
              </a:buClr>
              <a:buFont typeface="Wingdings" pitchFamily="2" charset="2"/>
              <a:buChar char="Ø"/>
            </a:pPr>
            <a:r>
              <a:rPr lang="en-US" sz="1600" b="1" dirty="0" smtClean="0">
                <a:latin typeface="Times New Roman" pitchFamily="18" charset="0"/>
                <a:cs typeface="Times New Roman" pitchFamily="18" charset="0"/>
              </a:rPr>
              <a:t>Increased Inventory in New York City:</a:t>
            </a:r>
            <a:r>
              <a:rPr lang="en-US" sz="1600" dirty="0" smtClean="0">
                <a:latin typeface="Times New Roman" pitchFamily="18" charset="0"/>
                <a:cs typeface="Times New Roman" pitchFamily="18" charset="0"/>
              </a:rPr>
              <a:t> We recommend increasing our inventory levels in New York City, as it has shown the highest total quantity of </a:t>
            </a:r>
            <a:r>
              <a:rPr lang="en-US" sz="1600" dirty="0" smtClean="0">
                <a:latin typeface="Times New Roman" pitchFamily="18" charset="0"/>
                <a:cs typeface="Times New Roman" pitchFamily="18" charset="0"/>
              </a:rPr>
              <a:t>sales.</a:t>
            </a:r>
          </a:p>
          <a:p>
            <a:pPr>
              <a:buClr>
                <a:schemeClr val="tx1"/>
              </a:buClr>
              <a:buFont typeface="Wingdings" pitchFamily="2" charset="2"/>
              <a:buChar char="Ø"/>
            </a:pPr>
            <a:r>
              <a:rPr lang="en-US" sz="1600" b="1" dirty="0" smtClean="0">
                <a:latin typeface="Times New Roman" pitchFamily="18" charset="0"/>
                <a:cs typeface="Times New Roman" pitchFamily="18" charset="0"/>
              </a:rPr>
              <a:t>Optimization </a:t>
            </a:r>
            <a:r>
              <a:rPr lang="en-US" sz="1600" b="1" dirty="0" smtClean="0">
                <a:latin typeface="Times New Roman" pitchFamily="18" charset="0"/>
                <a:cs typeface="Times New Roman" pitchFamily="18" charset="0"/>
              </a:rPr>
              <a:t>of Sales Process:</a:t>
            </a:r>
            <a:r>
              <a:rPr lang="en-US" sz="1600" dirty="0" smtClean="0">
                <a:latin typeface="Times New Roman" pitchFamily="18" charset="0"/>
                <a:cs typeface="Times New Roman" pitchFamily="18" charset="0"/>
              </a:rPr>
              <a:t> We recommend optimizing our sales process to ensure that we are maximizing our profit margins through standard </a:t>
            </a:r>
            <a:r>
              <a:rPr lang="en-US" sz="1600" dirty="0" smtClean="0">
                <a:latin typeface="Times New Roman" pitchFamily="18" charset="0"/>
                <a:cs typeface="Times New Roman" pitchFamily="18" charset="0"/>
              </a:rPr>
              <a:t>mode.</a:t>
            </a:r>
          </a:p>
          <a:p>
            <a:pPr>
              <a:buClr>
                <a:schemeClr val="tx1"/>
              </a:buClr>
              <a:buFont typeface="Wingdings" pitchFamily="2" charset="2"/>
              <a:buChar char="Ø"/>
            </a:pPr>
            <a:r>
              <a:rPr lang="en-US" sz="1600" b="1" dirty="0" smtClean="0">
                <a:latin typeface="Times New Roman" pitchFamily="18" charset="0"/>
                <a:cs typeface="Times New Roman" pitchFamily="18" charset="0"/>
              </a:rPr>
              <a:t>Regional </a:t>
            </a:r>
            <a:r>
              <a:rPr lang="en-US" sz="1600" b="1" dirty="0" smtClean="0">
                <a:latin typeface="Times New Roman" pitchFamily="18" charset="0"/>
                <a:cs typeface="Times New Roman" pitchFamily="18" charset="0"/>
              </a:rPr>
              <a:t>Focus:</a:t>
            </a:r>
            <a:r>
              <a:rPr lang="en-US" sz="1600" dirty="0" smtClean="0">
                <a:latin typeface="Times New Roman" pitchFamily="18" charset="0"/>
                <a:cs typeface="Times New Roman" pitchFamily="18" charset="0"/>
              </a:rPr>
              <a:t> While we will focus on the Western region due to its high sales activity, we must also prioritize the Southern region, which has shown lower sales activity. We will identify the reasons for this and develop strategies to address these </a:t>
            </a:r>
            <a:r>
              <a:rPr lang="en-US" sz="1600" dirty="0" smtClean="0">
                <a:latin typeface="Times New Roman" pitchFamily="18" charset="0"/>
                <a:cs typeface="Times New Roman" pitchFamily="18" charset="0"/>
              </a:rPr>
              <a:t>challenges.</a:t>
            </a:r>
          </a:p>
          <a:p>
            <a:pPr>
              <a:buClr>
                <a:schemeClr val="tx1"/>
              </a:buClr>
              <a:buFont typeface="Wingdings" pitchFamily="2" charset="2"/>
              <a:buChar char="Ø"/>
            </a:pPr>
            <a:r>
              <a:rPr lang="en-US" sz="1600" b="1" dirty="0" smtClean="0">
                <a:latin typeface="Times New Roman" pitchFamily="18" charset="0"/>
                <a:cs typeface="Times New Roman" pitchFamily="18" charset="0"/>
              </a:rPr>
              <a:t>Customer </a:t>
            </a:r>
            <a:r>
              <a:rPr lang="en-US" sz="1600" b="1" dirty="0" smtClean="0">
                <a:latin typeface="Times New Roman" pitchFamily="18" charset="0"/>
                <a:cs typeface="Times New Roman" pitchFamily="18" charset="0"/>
              </a:rPr>
              <a:t>Feedback:</a:t>
            </a:r>
            <a:r>
              <a:rPr lang="en-US" sz="1600" dirty="0" smtClean="0">
                <a:latin typeface="Times New Roman" pitchFamily="18" charset="0"/>
                <a:cs typeface="Times New Roman" pitchFamily="18" charset="0"/>
              </a:rPr>
              <a:t> To improve customer satisfaction, we will implement feedback forms and surveys to gather insights on customer needs and pain points. This will help us identify areas for improvement and develop targeted marketing </a:t>
            </a:r>
            <a:r>
              <a:rPr lang="en-US" sz="1600" dirty="0" smtClean="0">
                <a:latin typeface="Times New Roman" pitchFamily="18" charset="0"/>
                <a:cs typeface="Times New Roman" pitchFamily="18" charset="0"/>
              </a:rPr>
              <a:t>campaigns.</a:t>
            </a: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p>
          <a:p>
            <a:endParaRPr lang="en-US" sz="1600" dirty="0" smtClean="0"/>
          </a:p>
          <a:p>
            <a:endParaRPr lang="en-US" sz="1600" dirty="0" smtClean="0">
              <a:latin typeface="Times New Roman" pitchFamily="18" charset="0"/>
              <a:cs typeface="Times New Roman" pitchFamily="18" charset="0"/>
            </a:endParaRPr>
          </a:p>
          <a:p>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CONTENTS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t>Objective</a:t>
            </a:r>
          </a:p>
          <a:p>
            <a:r>
              <a:rPr lang="en-US" sz="1800" dirty="0" smtClean="0"/>
              <a:t>Introduction</a:t>
            </a:r>
          </a:p>
          <a:p>
            <a:r>
              <a:rPr lang="en-US" sz="1800" dirty="0" smtClean="0"/>
              <a:t>Data Exploration</a:t>
            </a:r>
          </a:p>
          <a:p>
            <a:r>
              <a:rPr lang="en-US" sz="1800" dirty="0" smtClean="0"/>
              <a:t>Handling Values</a:t>
            </a:r>
          </a:p>
          <a:p>
            <a:r>
              <a:rPr lang="en-US" sz="1800" dirty="0" smtClean="0"/>
              <a:t>Tools  and Libraries used</a:t>
            </a:r>
          </a:p>
          <a:p>
            <a:r>
              <a:rPr lang="en-US" sz="1800" dirty="0" smtClean="0"/>
              <a:t>Complete View of Dashboard</a:t>
            </a:r>
          </a:p>
          <a:p>
            <a:r>
              <a:rPr lang="en-US" sz="1800" dirty="0" smtClean="0"/>
              <a:t>Loading Data Into Power BI</a:t>
            </a:r>
          </a:p>
          <a:p>
            <a:r>
              <a:rPr lang="en-US" sz="1800" dirty="0" smtClean="0"/>
              <a:t>Descriptive </a:t>
            </a:r>
            <a:r>
              <a:rPr lang="en-US" sz="1800" dirty="0" err="1" smtClean="0"/>
              <a:t>Statstics</a:t>
            </a:r>
            <a:endParaRPr lang="en-US" sz="1800" dirty="0" smtClean="0"/>
          </a:p>
          <a:p>
            <a:r>
              <a:rPr lang="en-US" sz="1800" dirty="0" smtClean="0"/>
              <a:t>Key Performance Indicators(KPI)</a:t>
            </a:r>
          </a:p>
          <a:p>
            <a:r>
              <a:rPr lang="en-US" sz="1800" dirty="0" smtClean="0"/>
              <a:t>Pie Charts</a:t>
            </a:r>
          </a:p>
          <a:p>
            <a:r>
              <a:rPr lang="en-US" sz="1800" dirty="0" smtClean="0"/>
              <a:t>Line and Bar Charts </a:t>
            </a:r>
          </a:p>
          <a:p>
            <a:r>
              <a:rPr lang="en-US" sz="1800" dirty="0" smtClean="0"/>
              <a:t>Conclusion</a:t>
            </a:r>
          </a:p>
          <a:p>
            <a:r>
              <a:rPr lang="en-US" sz="1800" dirty="0" smtClean="0"/>
              <a:t>Recommendation  for Improving Sales</a:t>
            </a:r>
          </a:p>
          <a:p>
            <a:pPr>
              <a:buNone/>
            </a:pPr>
            <a:endParaRPr lang="en-US" sz="1800" dirty="0" smtClean="0"/>
          </a:p>
          <a:p>
            <a:pPr>
              <a:buNone/>
            </a:pP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0166" y="2857496"/>
            <a:ext cx="5929354" cy="1015663"/>
          </a:xfrm>
          <a:prstGeom prst="rect">
            <a:avLst/>
          </a:prstGeom>
          <a:noFill/>
        </p:spPr>
        <p:txBody>
          <a:bodyPr wrap="square" rtlCol="0">
            <a:spAutoFit/>
          </a:bodyPr>
          <a:lstStyle/>
          <a:p>
            <a:pPr algn="ctr"/>
            <a:r>
              <a:rPr lang="en-US" sz="6000" b="1" dirty="0" smtClean="0">
                <a:latin typeface="Times New Roman" pitchFamily="18" charset="0"/>
                <a:cs typeface="Times New Roman" pitchFamily="18" charset="0"/>
              </a:rPr>
              <a:t>THANK YOU</a:t>
            </a:r>
            <a:endParaRPr lang="en-US" sz="6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143000"/>
          </a:xfrm>
        </p:spPr>
        <p:txBody>
          <a:bodyPr>
            <a:normAutofit/>
          </a:bodyPr>
          <a:lstStyle/>
          <a:p>
            <a:r>
              <a:rPr lang="en-US" sz="3600" dirty="0" smtClean="0">
                <a:latin typeface="Times New Roman" pitchFamily="18" charset="0"/>
                <a:cs typeface="Times New Roman" pitchFamily="18" charset="0"/>
              </a:rPr>
              <a:t>OBJECTIVE</a:t>
            </a:r>
            <a:endParaRPr lang="en-US" sz="3600" dirty="0">
              <a:latin typeface="Times New Roman" pitchFamily="18" charset="0"/>
              <a:cs typeface="Times New Roman" pitchFamily="18" charset="0"/>
            </a:endParaRPr>
          </a:p>
        </p:txBody>
      </p:sp>
      <p:sp>
        <p:nvSpPr>
          <p:cNvPr id="7" name="Content Placeholder 6"/>
          <p:cNvSpPr>
            <a:spLocks noGrp="1"/>
          </p:cNvSpPr>
          <p:nvPr>
            <p:ph idx="1"/>
          </p:nvPr>
        </p:nvSpPr>
        <p:spPr>
          <a:xfrm>
            <a:off x="457200" y="1935480"/>
            <a:ext cx="8229600" cy="3779536"/>
          </a:xfrm>
        </p:spPr>
        <p:txBody>
          <a:bodyPr>
            <a:normAutofit fontScale="70000" lnSpcReduction="20000"/>
          </a:bodyPr>
          <a:lstStyle/>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Analyzing </a:t>
            </a:r>
            <a:r>
              <a:rPr lang="en-US" dirty="0" smtClean="0">
                <a:latin typeface="Times New Roman" pitchFamily="18" charset="0"/>
                <a:cs typeface="Times New Roman" pitchFamily="18" charset="0"/>
              </a:rPr>
              <a:t>retail sales data provides valuable insights into customer behavior, popular products, and sales trends.</a:t>
            </a:r>
          </a:p>
          <a:p>
            <a:r>
              <a:rPr lang="en-US" dirty="0" smtClean="0">
                <a:latin typeface="Times New Roman" pitchFamily="18" charset="0"/>
                <a:cs typeface="Times New Roman" pitchFamily="18" charset="0"/>
              </a:rPr>
              <a:t> This presentation will delve into the analysis of retail sales data to uncover hidden patterns, identify emerging trends, and reveal customer preferences. </a:t>
            </a:r>
          </a:p>
          <a:p>
            <a:r>
              <a:rPr lang="en-US" dirty="0" smtClean="0">
                <a:latin typeface="Times New Roman" pitchFamily="18" charset="0"/>
                <a:cs typeface="Times New Roman" pitchFamily="18" charset="0"/>
              </a:rPr>
              <a:t>By examining sales data, we will uncover insights on customer demographics, purchasing habits, and loyalty patterns, as well as identify top-selling products and categories. </a:t>
            </a:r>
          </a:p>
          <a:p>
            <a:r>
              <a:rPr lang="en-US" dirty="0" smtClean="0">
                <a:latin typeface="Times New Roman" pitchFamily="18" charset="0"/>
                <a:cs typeface="Times New Roman" pitchFamily="18" charset="0"/>
              </a:rPr>
              <a:t>Additionally, we will explore seasonal and geographic trends, and examine the impact of promotions, pricing, and marketing strategies on sales. </a:t>
            </a:r>
          </a:p>
          <a:p>
            <a:r>
              <a:rPr lang="en-US" dirty="0" smtClean="0">
                <a:latin typeface="Times New Roman" pitchFamily="18" charset="0"/>
                <a:cs typeface="Times New Roman" pitchFamily="18" charset="0"/>
              </a:rPr>
              <a:t>This analysis will provide retailers with actionable insights to inform business decisions, optimize product offerings, and improve customer satisfaction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smtClean="0">
                <a:latin typeface="Times New Roman" pitchFamily="18" charset="0"/>
                <a:cs typeface="Times New Roman" pitchFamily="18" charset="0"/>
              </a:rPr>
              <a:t>In today's competitive retail landscape, understanding customer behavior, product popularity, and sales trends is crucial for making informed business decisions. Retail sales data holds the key to unlocking these insights, providing valuable information on sales performance, product demand, and profitability. Our analysis of retail sales data will delve into the following key metrics</a:t>
            </a:r>
          </a:p>
          <a:p>
            <a:pPr marL="514350" indent="-514350">
              <a:buNone/>
            </a:pPr>
            <a:r>
              <a:rPr lang="en-US" sz="2000" dirty="0" smtClean="0">
                <a:latin typeface="Times New Roman" pitchFamily="18" charset="0"/>
                <a:cs typeface="Times New Roman" pitchFamily="18" charset="0"/>
              </a:rPr>
              <a:t>         Sales: Total revenue generated by each location</a:t>
            </a:r>
          </a:p>
          <a:p>
            <a:pPr marL="514350" indent="-514350">
              <a:buNone/>
            </a:pPr>
            <a:r>
              <a:rPr lang="en-US" sz="2000" dirty="0" smtClean="0">
                <a:latin typeface="Times New Roman" pitchFamily="18" charset="0"/>
                <a:cs typeface="Times New Roman" pitchFamily="18" charset="0"/>
              </a:rPr>
              <a:t>         Quantity: Number of units sold by each location</a:t>
            </a:r>
          </a:p>
          <a:p>
            <a:pPr>
              <a:buNone/>
            </a:pPr>
            <a:r>
              <a:rPr lang="en-US" sz="2000" dirty="0" smtClean="0">
                <a:latin typeface="Times New Roman" pitchFamily="18" charset="0"/>
                <a:cs typeface="Times New Roman" pitchFamily="18" charset="0"/>
              </a:rPr>
              <a:t>         Profit: Gross profit margin by each location</a:t>
            </a:r>
          </a:p>
          <a:p>
            <a:pPr>
              <a:buNone/>
            </a:pPr>
            <a:r>
              <a:rPr lang="en-US" sz="2000" dirty="0" smtClean="0">
                <a:latin typeface="Times New Roman" pitchFamily="18" charset="0"/>
                <a:cs typeface="Times New Roman" pitchFamily="18" charset="0"/>
              </a:rPr>
              <a:t>         Discount: Discount rates applied by each location</a:t>
            </a:r>
          </a:p>
          <a:p>
            <a:pPr>
              <a:buNone/>
            </a:pPr>
            <a:r>
              <a:rPr lang="en-US" sz="2000" dirty="0" smtClean="0">
                <a:latin typeface="Times New Roman" pitchFamily="18" charset="0"/>
                <a:cs typeface="Times New Roman" pitchFamily="18" charset="0"/>
              </a:rPr>
              <a:t>         Online orders</a:t>
            </a:r>
          </a:p>
          <a:p>
            <a:pPr>
              <a:buNone/>
            </a:pPr>
            <a:r>
              <a:rPr lang="en-US" sz="2000" dirty="0" smtClean="0">
                <a:latin typeface="Times New Roman" pitchFamily="18" charset="0"/>
                <a:cs typeface="Times New Roman" pitchFamily="18" charset="0"/>
              </a:rPr>
              <a:t>         Ship-from-store orders</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 EXPLORATION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4429132"/>
            <a:ext cx="8229600" cy="2143140"/>
          </a:xfrm>
        </p:spPr>
        <p:txBody>
          <a:bodyPr>
            <a:noAutofit/>
          </a:bodyPr>
          <a:lstStyle/>
          <a:p>
            <a:endParaRPr lang="en-US" sz="2000" dirty="0" smtClean="0"/>
          </a:p>
          <a:p>
            <a:pPr>
              <a:buNone/>
            </a:pPr>
            <a:r>
              <a:rPr lang="en-US" sz="2000" b="1" u="sng" dirty="0" smtClean="0">
                <a:latin typeface="Times New Roman" pitchFamily="18" charset="0"/>
                <a:cs typeface="Times New Roman" pitchFamily="18" charset="0"/>
              </a:rPr>
              <a:t>Loading and Preparing the Retail Sales Data</a:t>
            </a:r>
          </a:p>
          <a:p>
            <a:pPr>
              <a:buNone/>
            </a:pPr>
            <a:r>
              <a:rPr lang="en-US" sz="2000" dirty="0" smtClean="0"/>
              <a:t>    </a:t>
            </a:r>
            <a:r>
              <a:rPr lang="en-US" sz="2000" dirty="0" smtClean="0">
                <a:latin typeface="Times New Roman" pitchFamily="18" charset="0"/>
                <a:cs typeface="Times New Roman" pitchFamily="18" charset="0"/>
              </a:rPr>
              <a:t>A screenshot of </a:t>
            </a:r>
            <a:r>
              <a:rPr lang="en-US" sz="2000" dirty="0" err="1" smtClean="0">
                <a:latin typeface="Times New Roman" pitchFamily="18" charset="0"/>
                <a:cs typeface="Times New Roman" pitchFamily="18" charset="0"/>
              </a:rPr>
              <a:t>Jupyter</a:t>
            </a:r>
            <a:r>
              <a:rPr lang="en-US" sz="2000" dirty="0" smtClean="0">
                <a:latin typeface="Times New Roman" pitchFamily="18" charset="0"/>
                <a:cs typeface="Times New Roman" pitchFamily="18" charset="0"/>
              </a:rPr>
              <a:t> Notebook showing the data loaded into a Pandas </a:t>
            </a:r>
            <a:r>
              <a:rPr lang="en-US" sz="2000" dirty="0" smtClean="0">
                <a:latin typeface="Times New Roman" pitchFamily="18" charset="0"/>
                <a:cs typeface="Times New Roman" pitchFamily="18" charset="0"/>
              </a:rPr>
              <a:t>Data Frame</a:t>
            </a:r>
            <a:r>
              <a:rPr lang="en-US" sz="2000" dirty="0" smtClean="0">
                <a:latin typeface="Times New Roman" pitchFamily="18" charset="0"/>
                <a:cs typeface="Times New Roman" pitchFamily="18" charset="0"/>
              </a:rPr>
              <a:t>, with a brief summary of the data such as the number of rows, columns, and data types.</a:t>
            </a:r>
          </a:p>
          <a:p>
            <a:endParaRPr lang="en-US" sz="2000" dirty="0" smtClean="0"/>
          </a:p>
          <a:p>
            <a:endParaRPr lang="en-US" sz="2000" dirty="0" smtClean="0"/>
          </a:p>
          <a:p>
            <a:endParaRPr lang="en-US" sz="2000" dirty="0" smtClean="0"/>
          </a:p>
          <a:p>
            <a:pPr>
              <a:buNone/>
            </a:pPr>
            <a:endParaRPr lang="en-US" sz="2000" dirty="0" smtClean="0"/>
          </a:p>
          <a:p>
            <a:pPr>
              <a:buNone/>
            </a:pPr>
            <a:r>
              <a:rPr lang="en-US" sz="2000" dirty="0" smtClean="0"/>
              <a:t>``</a:t>
            </a:r>
          </a:p>
          <a:p>
            <a:endParaRPr lang="en-US" sz="2000" dirty="0" smtClean="0"/>
          </a:p>
        </p:txBody>
      </p:sp>
      <p:pic>
        <p:nvPicPr>
          <p:cNvPr id="5" name="Picture 4" descr="WhatsApp Image 2024-05-15 at 7.49.56 PM.jpeg"/>
          <p:cNvPicPr>
            <a:picLocks noChangeAspect="1"/>
          </p:cNvPicPr>
          <p:nvPr/>
        </p:nvPicPr>
        <p:blipFill>
          <a:blip r:embed="rId2"/>
          <a:stretch>
            <a:fillRect/>
          </a:stretch>
        </p:blipFill>
        <p:spPr>
          <a:xfrm>
            <a:off x="285720" y="1857364"/>
            <a:ext cx="8572560" cy="30003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lstStyle/>
          <a:p>
            <a:r>
              <a:rPr lang="en-US" sz="2400" dirty="0" smtClean="0">
                <a:latin typeface="Times New Roman" pitchFamily="18" charset="0"/>
                <a:cs typeface="Times New Roman" pitchFamily="18" charset="0"/>
              </a:rPr>
              <a:t>To begin our analysis, we loaded the retail sales data into a Python </a:t>
            </a:r>
            <a:r>
              <a:rPr lang="en-US" sz="2400" dirty="0" err="1" smtClean="0">
                <a:latin typeface="Times New Roman" pitchFamily="18" charset="0"/>
                <a:cs typeface="Times New Roman" pitchFamily="18" charset="0"/>
              </a:rPr>
              <a:t>Jupyter</a:t>
            </a:r>
            <a:r>
              <a:rPr lang="en-US" sz="2400" dirty="0" smtClean="0">
                <a:latin typeface="Times New Roman" pitchFamily="18" charset="0"/>
                <a:cs typeface="Times New Roman" pitchFamily="18" charset="0"/>
              </a:rPr>
              <a:t> Notebook using the Pandas library. We then examined the data to gain an understanding of its structure and content.</a:t>
            </a:r>
          </a:p>
          <a:p>
            <a:pPr>
              <a:buNone/>
            </a:pPr>
            <a:r>
              <a:rPr lang="en-US" sz="2400" dirty="0" smtClean="0">
                <a:latin typeface="Times New Roman" pitchFamily="18" charset="0"/>
                <a:cs typeface="Times New Roman" pitchFamily="18" charset="0"/>
              </a:rPr>
              <a:t>   Data Summary:</a:t>
            </a:r>
          </a:p>
          <a:p>
            <a:pPr>
              <a:buNone/>
            </a:pPr>
            <a:r>
              <a:rPr lang="en-US" sz="2400" dirty="0" smtClean="0">
                <a:latin typeface="Times New Roman" pitchFamily="18" charset="0"/>
                <a:cs typeface="Times New Roman" pitchFamily="18" charset="0"/>
              </a:rPr>
              <a:t>   * Number of rows: [9994]</a:t>
            </a:r>
          </a:p>
          <a:p>
            <a:pPr>
              <a:buNone/>
            </a:pPr>
            <a:r>
              <a:rPr lang="en-US" sz="2400" dirty="0" smtClean="0">
                <a:latin typeface="Times New Roman" pitchFamily="18" charset="0"/>
                <a:cs typeface="Times New Roman" pitchFamily="18" charset="0"/>
              </a:rPr>
              <a:t>   * Number of columns: [13]</a:t>
            </a:r>
          </a:p>
          <a:p>
            <a:pPr>
              <a:buNone/>
            </a:pPr>
            <a:r>
              <a:rPr lang="en-US" sz="2400" dirty="0" smtClean="0">
                <a:latin typeface="Times New Roman" pitchFamily="18" charset="0"/>
                <a:cs typeface="Times New Roman" pitchFamily="18" charset="0"/>
              </a:rPr>
              <a:t>   * Data types:</a:t>
            </a:r>
          </a:p>
          <a:p>
            <a:pPr>
              <a:buNone/>
            </a:pPr>
            <a:r>
              <a:rPr lang="en-US" sz="2400" dirty="0" smtClean="0">
                <a:latin typeface="Times New Roman" pitchFamily="18" charset="0"/>
                <a:cs typeface="Times New Roman" pitchFamily="18" charset="0"/>
              </a:rPr>
              <a:t>      [Postal code ,Quantity are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[Sales</a:t>
            </a:r>
            <a:r>
              <a:rPr lang="en-US" sz="2400" dirty="0" smtClean="0">
                <a:latin typeface="Times New Roman" pitchFamily="18" charset="0"/>
                <a:cs typeface="Times New Roman" pitchFamily="18" charset="0"/>
              </a:rPr>
              <a:t>, Discount </a:t>
            </a:r>
            <a:r>
              <a:rPr lang="en-US" sz="2400" dirty="0" smtClean="0">
                <a:latin typeface="Times New Roman" pitchFamily="18" charset="0"/>
                <a:cs typeface="Times New Roman" pitchFamily="18" charset="0"/>
              </a:rPr>
              <a:t>and Profit are float]</a:t>
            </a:r>
          </a:p>
          <a:p>
            <a:pPr>
              <a:buNone/>
            </a:pPr>
            <a:r>
              <a:rPr lang="en-US" sz="2400" dirty="0" smtClean="0">
                <a:latin typeface="Times New Roman" pitchFamily="18" charset="0"/>
                <a:cs typeface="Times New Roman" pitchFamily="18" charset="0"/>
              </a:rPr>
              <a:t>      [Remaining are objects]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HANDLING NULL VALUES</a:t>
            </a:r>
            <a:endParaRPr lang="en-US" sz="3600" dirty="0">
              <a:latin typeface="Times New Roman" pitchFamily="18" charset="0"/>
              <a:cs typeface="Times New Roman" pitchFamily="18" charset="0"/>
            </a:endParaRPr>
          </a:p>
        </p:txBody>
      </p:sp>
      <p:pic>
        <p:nvPicPr>
          <p:cNvPr id="6" name="Content Placeholder 5" descr="Screenshot 2024-05-15 195539.png"/>
          <p:cNvPicPr>
            <a:picLocks noGrp="1" noChangeAspect="1"/>
          </p:cNvPicPr>
          <p:nvPr>
            <p:ph idx="1"/>
          </p:nvPr>
        </p:nvPicPr>
        <p:blipFill>
          <a:blip r:embed="rId2"/>
          <a:stretch>
            <a:fillRect/>
          </a:stretch>
        </p:blipFill>
        <p:spPr>
          <a:xfrm>
            <a:off x="428596" y="1928802"/>
            <a:ext cx="8229600" cy="2388825"/>
          </a:xfrm>
        </p:spPr>
      </p:pic>
      <p:sp>
        <p:nvSpPr>
          <p:cNvPr id="7" name="TextBox 6"/>
          <p:cNvSpPr txBox="1"/>
          <p:nvPr/>
        </p:nvSpPr>
        <p:spPr>
          <a:xfrm>
            <a:off x="285720" y="4549676"/>
            <a:ext cx="8072494" cy="2308324"/>
          </a:xfrm>
          <a:prstGeom prst="rect">
            <a:avLst/>
          </a:prstGeom>
          <a:noFill/>
        </p:spPr>
        <p:txBody>
          <a:bodyPr wrap="square" rtlCol="0">
            <a:spAutoFit/>
          </a:bodyPr>
          <a:lstStyle/>
          <a:p>
            <a:r>
              <a:rPr lang="en-US" sz="1600" dirty="0" smtClean="0"/>
              <a:t>Problem: Null </a:t>
            </a:r>
            <a:r>
              <a:rPr lang="en-US" sz="1600" dirty="0" smtClean="0"/>
              <a:t>values in our data can lead to incorrect analysis and insights.</a:t>
            </a:r>
          </a:p>
          <a:p>
            <a:r>
              <a:rPr lang="en-US" sz="1600" dirty="0" smtClean="0"/>
              <a:t>Solution: </a:t>
            </a:r>
            <a:r>
              <a:rPr lang="en-US" sz="1600" dirty="0" smtClean="0"/>
              <a:t>We used the pandas library in Python to handle null values in our data.</a:t>
            </a:r>
          </a:p>
          <a:p>
            <a:r>
              <a:rPr lang="en-US" sz="1600" dirty="0" smtClean="0"/>
              <a:t>Code:</a:t>
            </a:r>
            <a:endParaRPr lang="en-US" sz="1600" dirty="0" smtClean="0"/>
          </a:p>
          <a:p>
            <a:r>
              <a:rPr lang="en-US" sz="1600" dirty="0" smtClean="0"/>
              <a:t>import </a:t>
            </a:r>
            <a:r>
              <a:rPr lang="en-US" sz="1600" dirty="0" smtClean="0"/>
              <a:t>pandas as pd</a:t>
            </a:r>
          </a:p>
          <a:p>
            <a:r>
              <a:rPr lang="en-US" sz="1600" dirty="0" smtClean="0"/>
              <a:t># </a:t>
            </a:r>
            <a:r>
              <a:rPr lang="en-US" sz="1600" dirty="0" smtClean="0"/>
              <a:t>Load the data</a:t>
            </a:r>
          </a:p>
          <a:p>
            <a:r>
              <a:rPr lang="en-US" sz="1600" dirty="0" err="1" smtClean="0"/>
              <a:t>df</a:t>
            </a:r>
            <a:r>
              <a:rPr lang="en-US" sz="1600" dirty="0" smtClean="0"/>
              <a:t> </a:t>
            </a:r>
            <a:r>
              <a:rPr lang="en-US" sz="1600" dirty="0" smtClean="0"/>
              <a:t>= </a:t>
            </a:r>
            <a:r>
              <a:rPr lang="en-US" sz="1600" dirty="0" err="1" smtClean="0"/>
              <a:t>pd.read_csv</a:t>
            </a:r>
            <a:r>
              <a:rPr lang="en-US" sz="1600" dirty="0" smtClean="0"/>
              <a:t>('data.csv')</a:t>
            </a:r>
          </a:p>
          <a:p>
            <a:r>
              <a:rPr lang="en-US" sz="1600" dirty="0" smtClean="0"/>
              <a:t>print(</a:t>
            </a:r>
            <a:r>
              <a:rPr lang="en-US" sz="1600" dirty="0" err="1" smtClean="0"/>
              <a:t>df.isnull</a:t>
            </a:r>
            <a:r>
              <a:rPr lang="en-US" sz="1600" dirty="0" smtClean="0"/>
              <a:t>().sum())</a:t>
            </a:r>
          </a:p>
          <a:p>
            <a:r>
              <a:rPr lang="en-US" sz="1600" dirty="0" smtClean="0"/>
              <a:t> </a:t>
            </a:r>
            <a:r>
              <a:rPr lang="en-US" sz="1600" dirty="0" smtClean="0"/>
              <a:t>We successfully handled null values in our data using pandas and found no null values in our dataset. This ensures that our analysis and insights are accurate and reliable</a:t>
            </a:r>
            <a:r>
              <a:rPr lang="en-US" sz="1100" dirty="0" smtClean="0"/>
              <a:t>.</a:t>
            </a:r>
            <a:endParaRPr lang="en-US" sz="1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TOOLS</a:t>
            </a:r>
            <a:r>
              <a:rPr lang="en-US"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AND LIBRARIES USED</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1857364"/>
            <a:ext cx="5929354" cy="4389120"/>
          </a:xfrm>
        </p:spPr>
        <p:txBody>
          <a:bodyPr>
            <a:noAutofit/>
          </a:bodyPr>
          <a:lstStyle/>
          <a:p>
            <a:pPr>
              <a:buNone/>
            </a:pPr>
            <a:r>
              <a:rPr lang="en-US" sz="1600" dirty="0" smtClean="0">
                <a:latin typeface="Times New Roman" pitchFamily="18" charset="0"/>
                <a:cs typeface="Times New Roman" pitchFamily="18" charset="0"/>
              </a:rPr>
              <a:t>For this project, we leveraged the following tools and libraries:</a:t>
            </a:r>
          </a:p>
          <a:p>
            <a:pPr>
              <a:buNone/>
            </a:pPr>
            <a:r>
              <a:rPr lang="en-US" sz="1600" b="1" dirty="0" smtClean="0">
                <a:latin typeface="Times New Roman" pitchFamily="18" charset="0"/>
                <a:cs typeface="Times New Roman" pitchFamily="18" charset="0"/>
              </a:rPr>
              <a:t>Python Pandas </a:t>
            </a:r>
            <a:r>
              <a:rPr lang="en-US" sz="1600" b="1" dirty="0" smtClean="0">
                <a:latin typeface="Times New Roman" pitchFamily="18" charset="0"/>
                <a:cs typeface="Times New Roman" pitchFamily="18" charset="0"/>
              </a:rPr>
              <a:t>Library in </a:t>
            </a:r>
            <a:r>
              <a:rPr lang="en-US" sz="1600" b="1" dirty="0" err="1" smtClean="0">
                <a:latin typeface="Times New Roman" pitchFamily="18" charset="0"/>
                <a:cs typeface="Times New Roman" pitchFamily="18" charset="0"/>
              </a:rPr>
              <a:t>Jupyter</a:t>
            </a:r>
            <a:r>
              <a:rPr lang="en-US" sz="1600" b="1" dirty="0" smtClean="0">
                <a:latin typeface="Times New Roman" pitchFamily="18" charset="0"/>
                <a:cs typeface="Times New Roman" pitchFamily="18" charset="0"/>
              </a:rPr>
              <a:t> Note book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 powerful and popular library for data manipulation and analysis in Python</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Pandas provides data structures and functions to efficiently handle structured data, including tabular data such as spreadsheets and SQL tables</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Connect to various data </a:t>
            </a:r>
            <a:r>
              <a:rPr lang="en-US" sz="1600" dirty="0" smtClean="0">
                <a:latin typeface="Times New Roman" pitchFamily="18" charset="0"/>
                <a:cs typeface="Times New Roman" pitchFamily="18" charset="0"/>
              </a:rPr>
              <a:t>source.</a:t>
            </a:r>
          </a:p>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Pandas is a powerful library for data manipulation and analysis in Python. In a </a:t>
            </a:r>
            <a:r>
              <a:rPr lang="en-US" sz="1600" dirty="0" err="1" smtClean="0">
                <a:latin typeface="Times New Roman" pitchFamily="18" charset="0"/>
                <a:cs typeface="Times New Roman" pitchFamily="18" charset="0"/>
              </a:rPr>
              <a:t>Jupyter</a:t>
            </a:r>
            <a:r>
              <a:rPr lang="en-US" sz="1600" dirty="0" smtClean="0">
                <a:latin typeface="Times New Roman" pitchFamily="18" charset="0"/>
                <a:cs typeface="Times New Roman" pitchFamily="18" charset="0"/>
              </a:rPr>
              <a:t> Notebook, we can use Pandas to:</a:t>
            </a:r>
          </a:p>
          <a:p>
            <a:r>
              <a:rPr lang="en-US" sz="1600" dirty="0" smtClean="0">
                <a:latin typeface="Times New Roman" pitchFamily="18" charset="0"/>
                <a:cs typeface="Times New Roman" pitchFamily="18" charset="0"/>
              </a:rPr>
              <a:t>Load and manipulate data from various sources, such as CSV files, Excel files, and databases</a:t>
            </a:r>
          </a:p>
          <a:p>
            <a:r>
              <a:rPr lang="en-US" sz="1600" dirty="0" smtClean="0">
                <a:latin typeface="Times New Roman" pitchFamily="18" charset="0"/>
                <a:cs typeface="Times New Roman" pitchFamily="18" charset="0"/>
              </a:rPr>
              <a:t>Perform data cleaning and preprocessing </a:t>
            </a:r>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Power </a:t>
            </a:r>
            <a:r>
              <a:rPr lang="en-US" sz="1600" b="1" dirty="0" smtClean="0">
                <a:latin typeface="Times New Roman" pitchFamily="18" charset="0"/>
                <a:cs typeface="Times New Roman" pitchFamily="18" charset="0"/>
              </a:rPr>
              <a:t>BI</a:t>
            </a:r>
            <a:r>
              <a:rPr lang="en-US" sz="1600" dirty="0" smtClean="0">
                <a:latin typeface="Times New Roman" pitchFamily="18" charset="0"/>
                <a:cs typeface="Times New Roman" pitchFamily="18" charset="0"/>
              </a:rPr>
              <a:t>: A business analytics service by Microsoft that allows users to create interactive visualizations and business intelligence </a:t>
            </a:r>
            <a:r>
              <a:rPr lang="en-US" sz="1600" dirty="0" smtClean="0">
                <a:latin typeface="Times New Roman" pitchFamily="18" charset="0"/>
                <a:cs typeface="Times New Roman" pitchFamily="18" charset="0"/>
              </a:rPr>
              <a:t>reports</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Connect to various data sources</a:t>
            </a:r>
          </a:p>
          <a:p>
            <a:r>
              <a:rPr lang="en-US" sz="1600" dirty="0" smtClean="0">
                <a:latin typeface="Times New Roman" pitchFamily="18" charset="0"/>
                <a:cs typeface="Times New Roman" pitchFamily="18" charset="0"/>
              </a:rPr>
              <a:t>Create interactive dashboards and reports</a:t>
            </a:r>
          </a:p>
          <a:p>
            <a:r>
              <a:rPr lang="en-US" sz="1600" dirty="0" smtClean="0">
                <a:latin typeface="Times New Roman" pitchFamily="18" charset="0"/>
                <a:cs typeface="Times New Roman" pitchFamily="18" charset="0"/>
              </a:rPr>
              <a:t>Visualize data using a range of visualization options</a:t>
            </a:r>
          </a:p>
          <a:p>
            <a:r>
              <a:rPr lang="en-US" sz="1600" dirty="0" smtClean="0">
                <a:latin typeface="Times New Roman" pitchFamily="18" charset="0"/>
                <a:cs typeface="Times New Roman" pitchFamily="18" charset="0"/>
              </a:rPr>
              <a:t>Share insights with others</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p:txBody>
      </p:sp>
      <p:pic>
        <p:nvPicPr>
          <p:cNvPr id="4" name="Picture 3" descr="883px-Jupyter_logo.svg.png"/>
          <p:cNvPicPr>
            <a:picLocks noChangeAspect="1"/>
          </p:cNvPicPr>
          <p:nvPr/>
        </p:nvPicPr>
        <p:blipFill>
          <a:blip r:embed="rId2" cstate="print"/>
          <a:stretch>
            <a:fillRect/>
          </a:stretch>
        </p:blipFill>
        <p:spPr>
          <a:xfrm>
            <a:off x="6215074" y="1714488"/>
            <a:ext cx="2643207" cy="2357454"/>
          </a:xfrm>
          <a:prstGeom prst="rect">
            <a:avLst/>
          </a:prstGeom>
        </p:spPr>
      </p:pic>
      <p:pic>
        <p:nvPicPr>
          <p:cNvPr id="5" name="Picture 4" descr="images (1).jpeg"/>
          <p:cNvPicPr>
            <a:picLocks noChangeAspect="1"/>
          </p:cNvPicPr>
          <p:nvPr/>
        </p:nvPicPr>
        <p:blipFill>
          <a:blip r:embed="rId3"/>
          <a:stretch>
            <a:fillRect/>
          </a:stretch>
        </p:blipFill>
        <p:spPr>
          <a:xfrm>
            <a:off x="6715140" y="4429132"/>
            <a:ext cx="2286000" cy="1973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 VISUALIZATION USING POWER BI</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229600" cy="4136726"/>
          </a:xfrm>
        </p:spPr>
        <p:txBody>
          <a:bodyPr>
            <a:normAutofit fontScale="92500" lnSpcReduction="20000"/>
          </a:bodyPr>
          <a:lstStyle/>
          <a:p>
            <a:pPr>
              <a:buNone/>
            </a:pPr>
            <a:endParaRPr lang="en-US" dirty="0" smtClean="0"/>
          </a:p>
          <a:p>
            <a:pPr>
              <a:buNone/>
            </a:pPr>
            <a:r>
              <a:rPr lang="en-US" b="1" dirty="0" smtClean="0"/>
              <a:t> </a:t>
            </a:r>
            <a:r>
              <a:rPr lang="en-US" sz="3000" b="1" dirty="0" smtClean="0"/>
              <a:t>What is Power BI?</a:t>
            </a:r>
            <a:endParaRPr lang="en-US" sz="3000" dirty="0" smtClean="0"/>
          </a:p>
          <a:p>
            <a:r>
              <a:rPr lang="en-US" dirty="0" smtClean="0"/>
              <a:t>Power BI is a business analytics service by Microsoft that allows users to create interactive and visualized reports, dashboards, and datasets. It's a powerful tool for data analysis, reporting, and visualization.</a:t>
            </a:r>
          </a:p>
          <a:p>
            <a:r>
              <a:rPr lang="en-US" b="1" dirty="0" smtClean="0"/>
              <a:t>Benefits of Power BI:</a:t>
            </a:r>
            <a:endParaRPr lang="en-US" dirty="0" smtClean="0"/>
          </a:p>
          <a:p>
            <a:r>
              <a:rPr lang="en-US" b="1" dirty="0" smtClean="0"/>
              <a:t>Easy data visualization</a:t>
            </a:r>
            <a:r>
              <a:rPr lang="en-US" dirty="0" smtClean="0"/>
              <a:t>: Quickly create interactive and dynamic dashboards to visualize your data.</a:t>
            </a:r>
          </a:p>
          <a:p>
            <a:r>
              <a:rPr lang="en-US" b="1" dirty="0" smtClean="0"/>
              <a:t>Data storytelling</a:t>
            </a:r>
            <a:r>
              <a:rPr lang="en-US" dirty="0" smtClean="0"/>
              <a:t>: Use Power BI to create compelling stories with your data to drive business decisions.</a:t>
            </a:r>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559</TotalTime>
  <Words>1731</Words>
  <Application>Microsoft Office PowerPoint</Application>
  <PresentationFormat>On-screen Show (4:3)</PresentationFormat>
  <Paragraphs>203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ANALYZING RETAIL DATA TO DERIVE INSIGHTS</vt:lpstr>
      <vt:lpstr>CONTENTS</vt:lpstr>
      <vt:lpstr>OBJECTIVE</vt:lpstr>
      <vt:lpstr>INTRODUCTION</vt:lpstr>
      <vt:lpstr>DATA EXPLORATION</vt:lpstr>
      <vt:lpstr>Slide 6</vt:lpstr>
      <vt:lpstr>HANDLING NULL VALUES</vt:lpstr>
      <vt:lpstr>TOOLS AND LIBRARIES USED</vt:lpstr>
      <vt:lpstr>DATA VISUALIZATION USING POWER BI</vt:lpstr>
      <vt:lpstr>Slide 10</vt:lpstr>
      <vt:lpstr>COMPLETE VIEW OF SAMPLE SUPERSTORE SALES DASHBOARD</vt:lpstr>
      <vt:lpstr>LOADING DATA INTO POWER BI</vt:lpstr>
      <vt:lpstr>DESCRIPTIVE STATASTICS</vt:lpstr>
      <vt:lpstr>“KEY PERFORMANCE INDICATORS(KPI)”</vt:lpstr>
      <vt:lpstr>PIE CHARTS</vt:lpstr>
      <vt:lpstr>Slide 16</vt:lpstr>
      <vt:lpstr>Visualization Charts</vt:lpstr>
      <vt:lpstr>CONCLUSION</vt:lpstr>
      <vt:lpstr>Recommendation  for Improving Sales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GRESHMA</dc:creator>
  <cp:lastModifiedBy>GRESHMA</cp:lastModifiedBy>
  <cp:revision>59</cp:revision>
  <dcterms:created xsi:type="dcterms:W3CDTF">2024-05-15T08:50:04Z</dcterms:created>
  <dcterms:modified xsi:type="dcterms:W3CDTF">2024-05-16T07:56:44Z</dcterms:modified>
</cp:coreProperties>
</file>