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68">
          <p15:clr>
            <a:srgbClr val="747775"/>
          </p15:clr>
        </p15:guide>
        <p15:guide id="2" pos="5649">
          <p15:clr>
            <a:srgbClr val="747775"/>
          </p15:clr>
        </p15:guide>
        <p15:guide id="3" pos="3685">
          <p15:clr>
            <a:srgbClr val="747775"/>
          </p15:clr>
        </p15:guide>
        <p15:guide id="4" orient="horz" pos="3057">
          <p15:clr>
            <a:srgbClr val="747775"/>
          </p15:clr>
        </p15:guide>
        <p15:guide id="5" pos="283">
          <p15:clr>
            <a:srgbClr val="747775"/>
          </p15:clr>
        </p15:guide>
        <p15:guide id="6" orient="horz" pos="136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7B7F33-77AC-4900-8B82-64C21DA2E8CF}">
  <a:tblStyle styleId="{067B7F33-77AC-4900-8B82-64C21DA2E8C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68" orient="horz"/>
        <p:guide pos="5649"/>
        <p:guide pos="3685"/>
        <p:guide pos="3057" orient="horz"/>
        <p:guide pos="283"/>
        <p:guide pos="136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75ec9053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75ec9053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765c794d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765c794d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765c794d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765c794d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6ee53dee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6ee53dee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765c794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765c794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765c794d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765c794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765c794d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765c794d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765c794d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765c794d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765c794d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765c794d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765c794d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765c794d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765c794d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765c794d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10" Type="http://schemas.openxmlformats.org/officeDocument/2006/relationships/image" Target="../media/image1.png"/><Relationship Id="rId9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5" Type="http://schemas.openxmlformats.org/officeDocument/2006/relationships/image" Target="../media/image15.png"/><Relationship Id="rId6" Type="http://schemas.openxmlformats.org/officeDocument/2006/relationships/image" Target="../media/image28.png"/><Relationship Id="rId7" Type="http://schemas.openxmlformats.org/officeDocument/2006/relationships/image" Target="../media/image19.png"/><Relationship Id="rId8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25" y="3449450"/>
            <a:ext cx="9144000" cy="169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04800" y="412275"/>
            <a:ext cx="6025200" cy="29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80">
                <a:latin typeface="Merriweather"/>
                <a:ea typeface="Merriweather"/>
                <a:cs typeface="Merriweather"/>
                <a:sym typeface="Merriweather"/>
              </a:rPr>
              <a:t>Tienda “</a:t>
            </a:r>
            <a:r>
              <a:rPr b="1" i="1" lang="es-419" sz="358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El mercado</a:t>
            </a:r>
            <a:r>
              <a:rPr lang="es-419" sz="3580">
                <a:latin typeface="Merriweather"/>
                <a:ea typeface="Merriweather"/>
                <a:cs typeface="Merriweather"/>
                <a:sym typeface="Merriweather"/>
              </a:rPr>
              <a:t>”</a:t>
            </a:r>
            <a:r>
              <a:rPr b="1" lang="es-419" sz="3580"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lang="es-419" sz="3580">
                <a:latin typeface="Merriweather"/>
                <a:ea typeface="Merriweather"/>
                <a:cs typeface="Merriweather"/>
                <a:sym typeface="Merriweather"/>
              </a:rPr>
              <a:t> creando experiencias significativas para el cliente</a:t>
            </a:r>
            <a:endParaRPr sz="358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125" y="3719325"/>
            <a:ext cx="9144000" cy="11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Merriweather"/>
                <a:ea typeface="Merriweather"/>
                <a:cs typeface="Merriweather"/>
                <a:sym typeface="Merriweather"/>
              </a:rPr>
              <a:t>P  R  E  S  E  N  T  A</a:t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latin typeface="Merriweather"/>
                <a:ea typeface="Merriweather"/>
                <a:cs typeface="Merriweather"/>
                <a:sym typeface="Merriweather"/>
              </a:rPr>
              <a:t>Karen Estefanía Aguilar Cruz</a:t>
            </a:r>
            <a:endParaRPr sz="2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-3637" l="0" r="0" t="6380"/>
          <a:stretch/>
        </p:blipFill>
        <p:spPr>
          <a:xfrm>
            <a:off x="5737025" y="410300"/>
            <a:ext cx="3230126" cy="292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253150" y="817725"/>
            <a:ext cx="8714100" cy="41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85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658"/>
              <a:buFont typeface="Merriweather"/>
              <a:buChar char="●"/>
            </a:pPr>
            <a:r>
              <a:rPr lang="es-419" sz="165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Colocar más </a:t>
            </a:r>
            <a:r>
              <a:rPr b="1" lang="es-419" sz="1657">
                <a:solidFill>
                  <a:srgbClr val="1155CC"/>
                </a:solidFill>
                <a:latin typeface="Merriweather"/>
                <a:ea typeface="Merriweather"/>
                <a:cs typeface="Merriweather"/>
                <a:sym typeface="Merriweather"/>
              </a:rPr>
              <a:t>ofertas de vino y carne</a:t>
            </a:r>
            <a:r>
              <a:rPr lang="es-419" sz="165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en general para toda la </a:t>
            </a:r>
            <a:r>
              <a:rPr lang="es-419" sz="165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categoría</a:t>
            </a:r>
            <a:r>
              <a:rPr lang="es-419" sz="165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de clientes.</a:t>
            </a:r>
            <a:endParaRPr sz="1657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385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658"/>
              <a:buFont typeface="Merriweather"/>
              <a:buChar char="●"/>
            </a:pPr>
            <a:r>
              <a:rPr b="1" lang="es-419" sz="1657">
                <a:solidFill>
                  <a:srgbClr val="1155CC"/>
                </a:solidFill>
                <a:latin typeface="Merriweather"/>
                <a:ea typeface="Merriweather"/>
                <a:cs typeface="Merriweather"/>
                <a:sym typeface="Merriweather"/>
              </a:rPr>
              <a:t>Ampliar la gama de productos</a:t>
            </a:r>
            <a:r>
              <a:rPr b="1" lang="es-419" sz="165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657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385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658"/>
              <a:buFont typeface="Merriweather"/>
              <a:buChar char="●"/>
            </a:pPr>
            <a:r>
              <a:rPr b="1" lang="es-419" sz="1657">
                <a:solidFill>
                  <a:srgbClr val="1155CC"/>
                </a:solidFill>
                <a:latin typeface="Merriweather"/>
                <a:ea typeface="Merriweather"/>
                <a:cs typeface="Merriweather"/>
                <a:sym typeface="Merriweather"/>
              </a:rPr>
              <a:t>Enfocar una atención mayor en línea</a:t>
            </a:r>
            <a:r>
              <a:rPr lang="es-419" sz="165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porque cinco de nuestras categorías registran un alto volumen de compras virtuales. </a:t>
            </a:r>
            <a:endParaRPr sz="1657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250" lvl="1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658"/>
              <a:buFont typeface="Merriweather"/>
              <a:buChar char="○"/>
            </a:pPr>
            <a:r>
              <a:rPr lang="es-419" sz="165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Ofrece </a:t>
            </a:r>
            <a:r>
              <a:rPr b="1" i="1" lang="es-419" sz="1657">
                <a:solidFill>
                  <a:srgbClr val="A64D79"/>
                </a:solidFill>
                <a:latin typeface="Merriweather"/>
                <a:ea typeface="Merriweather"/>
                <a:cs typeface="Merriweather"/>
                <a:sym typeface="Merriweather"/>
              </a:rPr>
              <a:t>incentivos</a:t>
            </a:r>
            <a:r>
              <a:rPr lang="es-419" sz="165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atractivos como </a:t>
            </a:r>
            <a:r>
              <a:rPr lang="es-419" sz="1657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ofertas, descuentos, promociones</a:t>
            </a:r>
            <a:r>
              <a:rPr lang="es-419" sz="165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657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250" lvl="1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658"/>
              <a:buFont typeface="Merriweather"/>
              <a:buChar char="○"/>
            </a:pPr>
            <a:r>
              <a:rPr b="1" i="1" lang="es-419" sz="1657">
                <a:solidFill>
                  <a:srgbClr val="A64D79"/>
                </a:solidFill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r>
              <a:rPr b="1" i="1" lang="es-419" sz="1657">
                <a:solidFill>
                  <a:srgbClr val="A64D79"/>
                </a:solidFill>
                <a:latin typeface="Merriweather"/>
                <a:ea typeface="Merriweather"/>
                <a:cs typeface="Merriweather"/>
                <a:sym typeface="Merriweather"/>
              </a:rPr>
              <a:t>onificación</a:t>
            </a:r>
            <a:r>
              <a:rPr lang="es-419" sz="165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de puntos por cada compra en línea.</a:t>
            </a:r>
            <a:endParaRPr sz="1657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250" lvl="1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658"/>
              <a:buFont typeface="Merriweather"/>
              <a:buChar char="○"/>
            </a:pPr>
            <a:r>
              <a:rPr lang="es-419" sz="165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Despertar el interés del cliente para que esté dispuesto a </a:t>
            </a:r>
            <a:r>
              <a:rPr b="1" i="1" lang="es-419" sz="1657">
                <a:solidFill>
                  <a:srgbClr val="A64D79"/>
                </a:solidFill>
                <a:latin typeface="Merriweather"/>
                <a:ea typeface="Merriweather"/>
                <a:cs typeface="Merriweather"/>
                <a:sym typeface="Merriweather"/>
              </a:rPr>
              <a:t>recibir promociones </a:t>
            </a:r>
            <a:r>
              <a:rPr lang="es-419" sz="165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su correo electrónico u otro.</a:t>
            </a:r>
            <a:endParaRPr sz="1657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250" lvl="1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658"/>
              <a:buFont typeface="Merriweather"/>
              <a:buChar char="○"/>
            </a:pPr>
            <a:r>
              <a:rPr b="1" i="1" lang="es-419" sz="1657">
                <a:solidFill>
                  <a:srgbClr val="A64D79"/>
                </a:solidFill>
                <a:latin typeface="Merriweather"/>
                <a:ea typeface="Merriweather"/>
                <a:cs typeface="Merriweather"/>
                <a:sym typeface="Merriweather"/>
              </a:rPr>
              <a:t>M</a:t>
            </a:r>
            <a:r>
              <a:rPr b="1" i="1" lang="es-419" sz="1657">
                <a:solidFill>
                  <a:srgbClr val="A64D79"/>
                </a:solidFill>
                <a:latin typeface="Merriweather"/>
                <a:ea typeface="Merriweather"/>
                <a:cs typeface="Merriweather"/>
                <a:sym typeface="Merriweather"/>
              </a:rPr>
              <a:t>ejorar las plataformas digitales</a:t>
            </a:r>
            <a:r>
              <a:rPr lang="es-419" sz="165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del “Mercado” para personalizar la experiencia de los usuarios y ofrecer promociones de sus marcas favoritas de manera efectiva.</a:t>
            </a:r>
            <a:endParaRPr sz="1657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7" name="Google Shape;207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Merriweather"/>
                <a:ea typeface="Merriweather"/>
                <a:cs typeface="Merriweather"/>
                <a:sym typeface="Merriweather"/>
              </a:rPr>
              <a:t>Recomendaciones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-125" y="4958900"/>
            <a:ext cx="9144000" cy="1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675" y="56125"/>
            <a:ext cx="54806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 txBox="1"/>
          <p:nvPr>
            <p:ph type="title"/>
          </p:nvPr>
        </p:nvSpPr>
        <p:spPr>
          <a:xfrm>
            <a:off x="-12" y="2291400"/>
            <a:ext cx="9144000" cy="13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100">
                <a:latin typeface="Merriweather"/>
                <a:ea typeface="Merriweather"/>
                <a:cs typeface="Merriweather"/>
                <a:sym typeface="Merriweather"/>
              </a:rPr>
              <a:t>¡Muchas gracias!</a:t>
            </a:r>
            <a:endParaRPr b="1" sz="4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 b="10640" l="0" r="0" t="7445"/>
          <a:stretch/>
        </p:blipFill>
        <p:spPr>
          <a:xfrm>
            <a:off x="1376150" y="-8150"/>
            <a:ext cx="6691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>
            <p:ph type="title"/>
          </p:nvPr>
        </p:nvSpPr>
        <p:spPr>
          <a:xfrm>
            <a:off x="2664175" y="3065725"/>
            <a:ext cx="4038300" cy="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420"/>
              <a:t>Karen Estefanía Aguilar Cruz</a:t>
            </a:r>
            <a:endParaRPr sz="142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1420">
                <a:solidFill>
                  <a:schemeClr val="accent1"/>
                </a:solidFill>
              </a:rPr>
              <a:t>karen.eaguilarc@gmail.com</a:t>
            </a:r>
            <a:endParaRPr b="1" sz="142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AutoNum type="arabicPeriod"/>
            </a:pPr>
            <a:r>
              <a:rPr lang="es-419">
                <a:latin typeface="Merriweather"/>
                <a:ea typeface="Merriweather"/>
                <a:cs typeface="Merriweather"/>
                <a:sym typeface="Merriweather"/>
              </a:rPr>
              <a:t>Introducción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176550"/>
            <a:ext cx="1953000" cy="1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5600" y="1017725"/>
            <a:ext cx="2366975" cy="23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 rot="5400000">
            <a:off x="4036050" y="1583050"/>
            <a:ext cx="1387800" cy="1140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0" y="3129550"/>
            <a:ext cx="45720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</a:t>
            </a:r>
            <a:r>
              <a:rPr b="1" lang="es-419"/>
              <a:t>Mercado</a:t>
            </a:r>
            <a:r>
              <a:rPr lang="es-419"/>
              <a:t>, tienda de alimentos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Cambios en la preferencia de los consumidores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572000" y="3129675"/>
            <a:ext cx="45720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Aumentar ingresos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Conocer a sus clientes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Personalización de marketing y retención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25" y="4958900"/>
            <a:ext cx="9144000" cy="1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999900" cy="1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b="1" lang="es-419" sz="1600">
                <a:latin typeface="Merriweather"/>
                <a:ea typeface="Merriweather"/>
                <a:cs typeface="Merriweather"/>
                <a:sym typeface="Merriweather"/>
              </a:rPr>
              <a:t>.1 </a:t>
            </a:r>
            <a:r>
              <a:rPr lang="es-419" sz="1600">
                <a:latin typeface="Merriweather"/>
                <a:ea typeface="Merriweather"/>
                <a:cs typeface="Merriweather"/>
                <a:sym typeface="Merriweather"/>
              </a:rPr>
              <a:t>Segmentación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s-419" sz="1600">
                <a:latin typeface="Merriweather"/>
                <a:ea typeface="Merriweather"/>
                <a:cs typeface="Merriweather"/>
                <a:sym typeface="Merriweather"/>
              </a:rPr>
              <a:t>Comportamiento de ventas de los clientes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32400" y="1152475"/>
            <a:ext cx="3999900" cy="1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latin typeface="Merriweather"/>
                <a:ea typeface="Merriweather"/>
                <a:cs typeface="Merriweather"/>
                <a:sym typeface="Merriweather"/>
              </a:rPr>
              <a:t>2.2 </a:t>
            </a:r>
            <a:r>
              <a:rPr lang="es-419" sz="1600">
                <a:latin typeface="Merriweather"/>
                <a:ea typeface="Merriweather"/>
                <a:cs typeface="Merriweather"/>
                <a:sym typeface="Merriweather"/>
              </a:rPr>
              <a:t>Análisis de cohorte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s-419" sz="1600">
                <a:latin typeface="Merriweather"/>
                <a:ea typeface="Merriweather"/>
                <a:cs typeface="Merriweather"/>
                <a:sym typeface="Merriweather"/>
              </a:rPr>
              <a:t>Calcular el porcentaje de retención de los clientes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075" y="2375925"/>
            <a:ext cx="2445125" cy="24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12820" l="0" r="0" t="12902"/>
          <a:stretch/>
        </p:blipFill>
        <p:spPr>
          <a:xfrm>
            <a:off x="4921625" y="2375925"/>
            <a:ext cx="3387601" cy="23682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-125" y="4958900"/>
            <a:ext cx="9144000" cy="1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>
                <a:latin typeface="Merriweather"/>
                <a:ea typeface="Merriweather"/>
                <a:cs typeface="Merriweather"/>
                <a:sym typeface="Merriweather"/>
              </a:rPr>
              <a:t>2. </a:t>
            </a:r>
            <a:r>
              <a:rPr lang="es-419">
                <a:latin typeface="Merriweather"/>
                <a:ea typeface="Merriweather"/>
                <a:cs typeface="Merriweather"/>
                <a:sym typeface="Merriweather"/>
              </a:rPr>
              <a:t>Análisis del </a:t>
            </a:r>
            <a:r>
              <a:rPr b="1" i="1" lang="es-419">
                <a:latin typeface="Merriweather"/>
                <a:ea typeface="Merriweather"/>
                <a:cs typeface="Merriweather"/>
                <a:sym typeface="Merriweather"/>
              </a:rPr>
              <a:t>Mercado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-125" y="4958900"/>
            <a:ext cx="9144000" cy="1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Merriweather"/>
                <a:ea typeface="Merriweather"/>
                <a:cs typeface="Merriweather"/>
                <a:sym typeface="Merriweather"/>
              </a:rPr>
              <a:t>2.1 </a:t>
            </a:r>
            <a:r>
              <a:rPr lang="es-419">
                <a:latin typeface="Merriweather"/>
                <a:ea typeface="Merriweather"/>
                <a:cs typeface="Merriweather"/>
                <a:sym typeface="Merriweather"/>
              </a:rPr>
              <a:t>Segmentación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6"/>
          <p:cNvSpPr/>
          <p:nvPr/>
        </p:nvSpPr>
        <p:spPr>
          <a:xfrm rot="-5400000">
            <a:off x="-1186375" y="2092500"/>
            <a:ext cx="4074300" cy="1533900"/>
          </a:xfrm>
          <a:prstGeom prst="rightArrow">
            <a:avLst>
              <a:gd fmla="val 56477" name="adj1"/>
              <a:gd fmla="val 50267" name="adj2"/>
            </a:avLst>
          </a:prstGeom>
          <a:gradFill>
            <a:gsLst>
              <a:gs pos="0">
                <a:srgbClr val="EA9999"/>
              </a:gs>
              <a:gs pos="12000">
                <a:srgbClr val="F4CCCC"/>
              </a:gs>
              <a:gs pos="24000">
                <a:srgbClr val="FCE5CD"/>
              </a:gs>
              <a:gs pos="37000">
                <a:srgbClr val="FFF2CC"/>
              </a:gs>
              <a:gs pos="51000">
                <a:srgbClr val="FFF2CC"/>
              </a:gs>
              <a:gs pos="66000">
                <a:srgbClr val="D9EAD3"/>
              </a:gs>
              <a:gs pos="80000">
                <a:srgbClr val="B6D7A8"/>
              </a:gs>
              <a:gs pos="100000">
                <a:srgbClr val="93BC81"/>
              </a:gs>
            </a:gsLst>
            <a:lin ang="0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355925" y="112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{067B7F33-77AC-4900-8B82-64C21DA2E8CF}</a:tableStyleId>
              </a:tblPr>
              <a:tblGrid>
                <a:gridCol w="9525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clientes valiosos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clientes leales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clientes destacados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cliente </a:t>
                      </a:r>
                      <a:r>
                        <a:rPr lang="es-419" sz="9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estándar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cliente regular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clientes esporádicos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clientes riesgo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clientes inactivos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/>
                </a:tc>
              </a:tr>
            </a:tbl>
          </a:graphicData>
        </a:graphic>
      </p:graphicFrame>
      <p:sp>
        <p:nvSpPr>
          <p:cNvPr id="87" name="Google Shape;87;p16"/>
          <p:cNvSpPr txBox="1"/>
          <p:nvPr/>
        </p:nvSpPr>
        <p:spPr>
          <a:xfrm>
            <a:off x="1056975" y="712925"/>
            <a:ext cx="15567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179999" rtl="0" algn="l">
              <a:spcBef>
                <a:spcPts val="0"/>
              </a:spcBef>
              <a:spcAft>
                <a:spcPts val="0"/>
              </a:spcAft>
              <a:buSzPts val="900"/>
              <a:buFont typeface="Merriweather"/>
              <a:buChar char="➔"/>
            </a:pPr>
            <a:r>
              <a:rPr lang="es-419" sz="900">
                <a:latin typeface="Merriweather"/>
                <a:ea typeface="Merriweather"/>
                <a:cs typeface="Merriweather"/>
                <a:sym typeface="Merriweather"/>
              </a:rPr>
              <a:t>F</a:t>
            </a:r>
            <a:r>
              <a:rPr lang="es-419" sz="900">
                <a:latin typeface="Merriweather"/>
                <a:ea typeface="Merriweather"/>
                <a:cs typeface="Merriweather"/>
                <a:sym typeface="Merriweather"/>
              </a:rPr>
              <a:t>recuencia de compra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52400" lvl="0" marL="179999" rtl="0" algn="l">
              <a:spcBef>
                <a:spcPts val="0"/>
              </a:spcBef>
              <a:spcAft>
                <a:spcPts val="0"/>
              </a:spcAft>
              <a:buSzPts val="900"/>
              <a:buFont typeface="Merriweather"/>
              <a:buChar char="➔"/>
            </a:pPr>
            <a:r>
              <a:rPr lang="es-419" sz="900">
                <a:latin typeface="Merriweather"/>
                <a:ea typeface="Merriweather"/>
                <a:cs typeface="Merriweather"/>
                <a:sym typeface="Merriweather"/>
              </a:rPr>
              <a:t>Monto de compras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52400" lvl="0" marL="179999" rtl="0" algn="l">
              <a:spcBef>
                <a:spcPts val="0"/>
              </a:spcBef>
              <a:spcAft>
                <a:spcPts val="0"/>
              </a:spcAft>
              <a:buSzPts val="900"/>
              <a:buFont typeface="Merriweather"/>
              <a:buChar char="➔"/>
            </a:pPr>
            <a:r>
              <a:rPr lang="es-419" sz="900">
                <a:latin typeface="Merriweather"/>
                <a:ea typeface="Merriweather"/>
                <a:cs typeface="Merriweather"/>
                <a:sym typeface="Merriweather"/>
              </a:rPr>
              <a:t>Días entre compras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70725" y="740788"/>
            <a:ext cx="560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rgbClr val="274E13"/>
                </a:solidFill>
              </a:rPr>
              <a:t>+</a:t>
            </a:r>
            <a:endParaRPr b="1" sz="1900">
              <a:solidFill>
                <a:srgbClr val="274E13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52125" y="4442300"/>
            <a:ext cx="5601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rgbClr val="990000"/>
                </a:solidFill>
              </a:rPr>
              <a:t>-</a:t>
            </a:r>
            <a:endParaRPr b="1" sz="2200">
              <a:solidFill>
                <a:srgbClr val="990000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692150" y="537125"/>
            <a:ext cx="2743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Clientes valiosos</a:t>
            </a:r>
            <a:endParaRPr b="1">
              <a:solidFill>
                <a:srgbClr val="38761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692150" y="2741050"/>
            <a:ext cx="2743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Clientes destacados</a:t>
            </a:r>
            <a:endParaRPr b="1">
              <a:solidFill>
                <a:srgbClr val="38761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6182100" y="553025"/>
            <a:ext cx="2743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1C232"/>
                </a:solidFill>
                <a:latin typeface="Merriweather"/>
                <a:ea typeface="Merriweather"/>
                <a:cs typeface="Merriweather"/>
                <a:sym typeface="Merriweather"/>
              </a:rPr>
              <a:t>Clientes </a:t>
            </a:r>
            <a:r>
              <a:rPr b="1" lang="es-419">
                <a:solidFill>
                  <a:srgbClr val="F1C232"/>
                </a:solidFill>
                <a:latin typeface="Merriweather"/>
                <a:ea typeface="Merriweather"/>
                <a:cs typeface="Merriweather"/>
                <a:sym typeface="Merriweather"/>
              </a:rPr>
              <a:t>estándar</a:t>
            </a:r>
            <a:endParaRPr b="1">
              <a:solidFill>
                <a:srgbClr val="F1C23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182100" y="2721850"/>
            <a:ext cx="2743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1C232"/>
                </a:solidFill>
                <a:latin typeface="Merriweather"/>
                <a:ea typeface="Merriweather"/>
                <a:cs typeface="Merriweather"/>
                <a:sym typeface="Merriweather"/>
              </a:rPr>
              <a:t>Clientes regular</a:t>
            </a:r>
            <a:endParaRPr b="1">
              <a:solidFill>
                <a:srgbClr val="F1C23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4" name="Google Shape;94;p1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776" y="862200"/>
            <a:ext cx="3072374" cy="182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6075" y="925625"/>
            <a:ext cx="2976301" cy="1771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6075" y="3130035"/>
            <a:ext cx="3072374" cy="182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 title="Gráfic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9150" y="3053350"/>
            <a:ext cx="3249101" cy="19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>
            <a:off x="3122675" y="1083050"/>
            <a:ext cx="1417200" cy="1175400"/>
          </a:xfrm>
          <a:prstGeom prst="ellipse">
            <a:avLst/>
          </a:prstGeom>
          <a:noFill/>
          <a:ln cap="flat" cmpd="sng" w="28575">
            <a:solidFill>
              <a:srgbClr val="A64D7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6281175" y="1006850"/>
            <a:ext cx="1417200" cy="1175400"/>
          </a:xfrm>
          <a:prstGeom prst="ellipse">
            <a:avLst/>
          </a:prstGeom>
          <a:noFill/>
          <a:ln cap="flat" cmpd="sng" w="28575">
            <a:solidFill>
              <a:srgbClr val="A64D7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3064838" y="3240413"/>
            <a:ext cx="1417200" cy="1175400"/>
          </a:xfrm>
          <a:prstGeom prst="ellipse">
            <a:avLst/>
          </a:prstGeom>
          <a:noFill/>
          <a:ln cap="flat" cmpd="sng" w="28575">
            <a:solidFill>
              <a:srgbClr val="A64D7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6394763" y="3217325"/>
            <a:ext cx="1417200" cy="1175400"/>
          </a:xfrm>
          <a:prstGeom prst="ellipse">
            <a:avLst/>
          </a:prstGeom>
          <a:noFill/>
          <a:ln cap="flat" cmpd="sng" w="28575">
            <a:solidFill>
              <a:srgbClr val="A64D7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6" title="Gráfico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1750" y="1175025"/>
            <a:ext cx="763625" cy="3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 title="Gráfico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11747" y="3472450"/>
            <a:ext cx="763631" cy="3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 title="Gráfico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03522" y="3426719"/>
            <a:ext cx="763638" cy="3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 title="Gráfico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61675" y="1092250"/>
            <a:ext cx="763625" cy="3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-125" y="4958900"/>
            <a:ext cx="9144000" cy="1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Merriweather"/>
                <a:ea typeface="Merriweather"/>
                <a:cs typeface="Merriweather"/>
                <a:sym typeface="Merriweather"/>
              </a:rPr>
              <a:t>2.1 </a:t>
            </a:r>
            <a:r>
              <a:rPr lang="es-419">
                <a:latin typeface="Merriweather"/>
                <a:ea typeface="Merriweather"/>
                <a:cs typeface="Merriweather"/>
                <a:sym typeface="Merriweather"/>
              </a:rPr>
              <a:t>Segmentación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2" name="Google Shape;112;p17"/>
          <p:cNvSpPr/>
          <p:nvPr/>
        </p:nvSpPr>
        <p:spPr>
          <a:xfrm rot="-5400000">
            <a:off x="-1186375" y="2092500"/>
            <a:ext cx="4074300" cy="1533900"/>
          </a:xfrm>
          <a:prstGeom prst="rightArrow">
            <a:avLst>
              <a:gd fmla="val 56477" name="adj1"/>
              <a:gd fmla="val 50267" name="adj2"/>
            </a:avLst>
          </a:prstGeom>
          <a:gradFill>
            <a:gsLst>
              <a:gs pos="0">
                <a:srgbClr val="EA9999"/>
              </a:gs>
              <a:gs pos="12000">
                <a:srgbClr val="F4CCCC"/>
              </a:gs>
              <a:gs pos="24000">
                <a:srgbClr val="FCE5CD"/>
              </a:gs>
              <a:gs pos="37000">
                <a:srgbClr val="FFF2CC"/>
              </a:gs>
              <a:gs pos="51000">
                <a:srgbClr val="FFF2CC"/>
              </a:gs>
              <a:gs pos="66000">
                <a:srgbClr val="D9EAD3"/>
              </a:gs>
              <a:gs pos="80000">
                <a:srgbClr val="B6D7A8"/>
              </a:gs>
              <a:gs pos="100000">
                <a:srgbClr val="93BC81"/>
              </a:gs>
            </a:gsLst>
            <a:lin ang="0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" name="Google Shape;113;p17"/>
          <p:cNvGraphicFramePr/>
          <p:nvPr/>
        </p:nvGraphicFramePr>
        <p:xfrm>
          <a:off x="355925" y="112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{067B7F33-77AC-4900-8B82-64C21DA2E8CF}</a:tableStyleId>
              </a:tblPr>
              <a:tblGrid>
                <a:gridCol w="9525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clientes valiosos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clientes leales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clientes destacados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cliente </a:t>
                      </a:r>
                      <a:r>
                        <a:rPr lang="es-419" sz="9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estándar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cliente regular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clientes esporádicos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clientes riesgo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clientes inactivos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/>
                </a:tc>
              </a:tr>
            </a:tbl>
          </a:graphicData>
        </a:graphic>
      </p:graphicFrame>
      <p:sp>
        <p:nvSpPr>
          <p:cNvPr id="114" name="Google Shape;114;p17"/>
          <p:cNvSpPr txBox="1"/>
          <p:nvPr/>
        </p:nvSpPr>
        <p:spPr>
          <a:xfrm>
            <a:off x="1056975" y="712925"/>
            <a:ext cx="15567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179999" rtl="0" algn="l">
              <a:spcBef>
                <a:spcPts val="0"/>
              </a:spcBef>
              <a:spcAft>
                <a:spcPts val="0"/>
              </a:spcAft>
              <a:buSzPts val="900"/>
              <a:buFont typeface="Merriweather"/>
              <a:buChar char="➔"/>
            </a:pPr>
            <a:r>
              <a:rPr lang="es-419" sz="900">
                <a:latin typeface="Merriweather"/>
                <a:ea typeface="Merriweather"/>
                <a:cs typeface="Merriweather"/>
                <a:sym typeface="Merriweather"/>
              </a:rPr>
              <a:t>Frecuencia de compra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52400" lvl="0" marL="179999" rtl="0" algn="l">
              <a:spcBef>
                <a:spcPts val="0"/>
              </a:spcBef>
              <a:spcAft>
                <a:spcPts val="0"/>
              </a:spcAft>
              <a:buSzPts val="900"/>
              <a:buFont typeface="Merriweather"/>
              <a:buChar char="➔"/>
            </a:pPr>
            <a:r>
              <a:rPr lang="es-419" sz="900">
                <a:latin typeface="Merriweather"/>
                <a:ea typeface="Merriweather"/>
                <a:cs typeface="Merriweather"/>
                <a:sym typeface="Merriweather"/>
              </a:rPr>
              <a:t>Monto de compras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52400" lvl="0" marL="179999" rtl="0" algn="l">
              <a:spcBef>
                <a:spcPts val="0"/>
              </a:spcBef>
              <a:spcAft>
                <a:spcPts val="0"/>
              </a:spcAft>
              <a:buSzPts val="900"/>
              <a:buFont typeface="Merriweather"/>
              <a:buChar char="➔"/>
            </a:pPr>
            <a:r>
              <a:rPr lang="es-419" sz="900">
                <a:latin typeface="Merriweather"/>
                <a:ea typeface="Merriweather"/>
                <a:cs typeface="Merriweather"/>
                <a:sym typeface="Merriweather"/>
              </a:rPr>
              <a:t>Días entre compras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70725" y="740788"/>
            <a:ext cx="560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rgbClr val="274E13"/>
                </a:solidFill>
              </a:rPr>
              <a:t>+</a:t>
            </a:r>
            <a:endParaRPr b="1" sz="1900">
              <a:solidFill>
                <a:srgbClr val="274E13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52125" y="4442300"/>
            <a:ext cx="5601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rgbClr val="990000"/>
                </a:solidFill>
              </a:rPr>
              <a:t>-</a:t>
            </a:r>
            <a:endParaRPr b="1" sz="2200">
              <a:solidFill>
                <a:srgbClr val="990000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692150" y="537125"/>
            <a:ext cx="2743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E69138"/>
                </a:solidFill>
                <a:latin typeface="Merriweather"/>
                <a:ea typeface="Merriweather"/>
                <a:cs typeface="Merriweather"/>
                <a:sym typeface="Merriweather"/>
              </a:rPr>
              <a:t>Clientes </a:t>
            </a:r>
            <a:r>
              <a:rPr b="1" lang="es-419">
                <a:solidFill>
                  <a:srgbClr val="E69138"/>
                </a:solidFill>
                <a:latin typeface="Merriweather"/>
                <a:ea typeface="Merriweather"/>
                <a:cs typeface="Merriweather"/>
                <a:sym typeface="Merriweather"/>
              </a:rPr>
              <a:t>esporádicos</a:t>
            </a:r>
            <a:endParaRPr b="1">
              <a:solidFill>
                <a:srgbClr val="E6913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692150" y="2741050"/>
            <a:ext cx="2743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E06666"/>
                </a:solidFill>
                <a:latin typeface="Merriweather"/>
                <a:ea typeface="Merriweather"/>
                <a:cs typeface="Merriweather"/>
                <a:sym typeface="Merriweather"/>
              </a:rPr>
              <a:t>Clientes riesgo</a:t>
            </a:r>
            <a:endParaRPr b="1">
              <a:solidFill>
                <a:srgbClr val="E0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6182100" y="553025"/>
            <a:ext cx="2743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E06666"/>
                </a:solidFill>
                <a:latin typeface="Merriweather"/>
                <a:ea typeface="Merriweather"/>
                <a:cs typeface="Merriweather"/>
                <a:sym typeface="Merriweather"/>
              </a:rPr>
              <a:t>Clientes inactivos</a:t>
            </a:r>
            <a:endParaRPr b="1">
              <a:solidFill>
                <a:srgbClr val="E0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0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0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0" name="Google Shape;120;p17" title="Gráfico"/>
          <p:cNvPicPr preferRelativeResize="0"/>
          <p:nvPr/>
        </p:nvPicPr>
        <p:blipFill rotWithShape="1">
          <a:blip r:embed="rId3">
            <a:alphaModFix/>
          </a:blip>
          <a:srcRect b="5470" l="0" r="0" t="-5470"/>
          <a:stretch/>
        </p:blipFill>
        <p:spPr>
          <a:xfrm>
            <a:off x="2738750" y="840600"/>
            <a:ext cx="2875062" cy="17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550" y="3076851"/>
            <a:ext cx="3443350" cy="20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3950" y="923610"/>
            <a:ext cx="2925149" cy="1741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3121988" y="3349913"/>
            <a:ext cx="1417200" cy="1175400"/>
          </a:xfrm>
          <a:prstGeom prst="ellipse">
            <a:avLst/>
          </a:prstGeom>
          <a:noFill/>
          <a:ln cap="flat" cmpd="sng" w="28575">
            <a:solidFill>
              <a:srgbClr val="A64D7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6276663" y="1090588"/>
            <a:ext cx="1417200" cy="1175400"/>
          </a:xfrm>
          <a:prstGeom prst="ellipse">
            <a:avLst/>
          </a:prstGeom>
          <a:noFill/>
          <a:ln cap="flat" cmpd="sng" w="28575">
            <a:solidFill>
              <a:srgbClr val="A64D7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3127775" y="1090588"/>
            <a:ext cx="1417200" cy="1175400"/>
          </a:xfrm>
          <a:prstGeom prst="ellipse">
            <a:avLst/>
          </a:prstGeom>
          <a:noFill/>
          <a:ln cap="flat" cmpd="sng" w="28575">
            <a:solidFill>
              <a:srgbClr val="A64D7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7" title="Gráfic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6849" y="1244975"/>
            <a:ext cx="763625" cy="3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 title="Gráfico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0200" y="3472450"/>
            <a:ext cx="763591" cy="3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 title="Gráfico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75323" y="1244975"/>
            <a:ext cx="763625" cy="3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25" y="276600"/>
            <a:ext cx="2619924" cy="16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388" y="276600"/>
            <a:ext cx="2619924" cy="161997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150875" y="40500"/>
            <a:ext cx="2743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Clientes valiosos</a:t>
            </a:r>
            <a:endParaRPr b="1">
              <a:solidFill>
                <a:srgbClr val="38761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3351275" y="40500"/>
            <a:ext cx="2743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6AA84F"/>
                </a:solidFill>
                <a:latin typeface="Merriweather"/>
                <a:ea typeface="Merriweather"/>
                <a:cs typeface="Merriweather"/>
                <a:sym typeface="Merriweather"/>
              </a:rPr>
              <a:t>Clientes destacados</a:t>
            </a:r>
            <a:endParaRPr b="1">
              <a:solidFill>
                <a:srgbClr val="6AA84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6147750" y="40500"/>
            <a:ext cx="2743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1C232"/>
                </a:solidFill>
                <a:latin typeface="Merriweather"/>
                <a:ea typeface="Merriweather"/>
                <a:cs typeface="Merriweather"/>
                <a:sym typeface="Merriweather"/>
              </a:rPr>
              <a:t>Clientes estándar</a:t>
            </a:r>
            <a:endParaRPr b="1">
              <a:solidFill>
                <a:srgbClr val="F1C23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150875" y="1889100"/>
            <a:ext cx="2743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1C232"/>
                </a:solidFill>
                <a:latin typeface="Merriweather"/>
                <a:ea typeface="Merriweather"/>
                <a:cs typeface="Merriweather"/>
                <a:sym typeface="Merriweather"/>
              </a:rPr>
              <a:t>Clientes regular</a:t>
            </a:r>
            <a:endParaRPr b="1">
              <a:solidFill>
                <a:srgbClr val="F1C23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9" name="Google Shape;139;p18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3950" y="276600"/>
            <a:ext cx="2619924" cy="1619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 title="Gráfic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650" y="2125200"/>
            <a:ext cx="2619900" cy="16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3409638" y="1889100"/>
            <a:ext cx="2743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E69138"/>
                </a:solidFill>
                <a:latin typeface="Merriweather"/>
                <a:ea typeface="Merriweather"/>
                <a:cs typeface="Merriweather"/>
                <a:sym typeface="Merriweather"/>
              </a:rPr>
              <a:t>Clientes esporádicos</a:t>
            </a:r>
            <a:endParaRPr b="1">
              <a:solidFill>
                <a:srgbClr val="E6913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0" y="4202375"/>
            <a:ext cx="1830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E06666"/>
                </a:solidFill>
                <a:latin typeface="Merriweather"/>
                <a:ea typeface="Merriweather"/>
                <a:cs typeface="Merriweather"/>
                <a:sym typeface="Merriweather"/>
              </a:rPr>
              <a:t>Clientes inactivos</a:t>
            </a:r>
            <a:endParaRPr b="1">
              <a:solidFill>
                <a:srgbClr val="E0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6211225" y="1889100"/>
            <a:ext cx="2743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E06666"/>
                </a:solidFill>
                <a:latin typeface="Merriweather"/>
                <a:ea typeface="Merriweather"/>
                <a:cs typeface="Merriweather"/>
                <a:sym typeface="Merriweather"/>
              </a:rPr>
              <a:t>Clientes en riesgo</a:t>
            </a:r>
            <a:endParaRPr b="1">
              <a:solidFill>
                <a:srgbClr val="E0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0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0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4" name="Google Shape;144;p18" title="Gráfico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24388" y="2125188"/>
            <a:ext cx="2619924" cy="16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 title="Gráfico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11225" y="2125200"/>
            <a:ext cx="2619924" cy="1619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 title="Gráfico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47957" y="3523512"/>
            <a:ext cx="2619969" cy="16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676675" y="2377500"/>
            <a:ext cx="842100" cy="3885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6772675" y="560825"/>
            <a:ext cx="842100" cy="3885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3960900" y="2377500"/>
            <a:ext cx="842100" cy="3885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6772675" y="2507050"/>
            <a:ext cx="842100" cy="3885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525" y="486225"/>
            <a:ext cx="7062174" cy="436677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/>
          <p:nvPr/>
        </p:nvSpPr>
        <p:spPr>
          <a:xfrm>
            <a:off x="7114500" y="898100"/>
            <a:ext cx="1747800" cy="3184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4786300" y="4366100"/>
            <a:ext cx="612900" cy="321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19"/>
          <p:cNvCxnSpPr>
            <a:stCxn id="156" idx="2"/>
            <a:endCxn id="157" idx="2"/>
          </p:cNvCxnSpPr>
          <p:nvPr/>
        </p:nvCxnSpPr>
        <p:spPr>
          <a:xfrm rot="5400000">
            <a:off x="6238200" y="2937200"/>
            <a:ext cx="604800" cy="2895600"/>
          </a:xfrm>
          <a:prstGeom prst="bentConnector3">
            <a:avLst>
              <a:gd fmla="val 139373" name="adj1"/>
            </a:avLst>
          </a:prstGeom>
          <a:noFill/>
          <a:ln cap="flat" cmpd="sng" w="19050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9" name="Google Shape;159;p19"/>
          <p:cNvSpPr/>
          <p:nvPr/>
        </p:nvSpPr>
        <p:spPr>
          <a:xfrm rot="-5400000">
            <a:off x="-1186375" y="2092500"/>
            <a:ext cx="4074300" cy="1533900"/>
          </a:xfrm>
          <a:prstGeom prst="rightArrow">
            <a:avLst>
              <a:gd fmla="val 56477" name="adj1"/>
              <a:gd fmla="val 50267" name="adj2"/>
            </a:avLst>
          </a:prstGeom>
          <a:gradFill>
            <a:gsLst>
              <a:gs pos="0">
                <a:srgbClr val="EA9999"/>
              </a:gs>
              <a:gs pos="12000">
                <a:srgbClr val="F4CCCC"/>
              </a:gs>
              <a:gs pos="24000">
                <a:srgbClr val="FCE5CD"/>
              </a:gs>
              <a:gs pos="37000">
                <a:srgbClr val="FFF2CC"/>
              </a:gs>
              <a:gs pos="51000">
                <a:srgbClr val="FFF2CC"/>
              </a:gs>
              <a:gs pos="66000">
                <a:srgbClr val="D9EAD3"/>
              </a:gs>
              <a:gs pos="80000">
                <a:srgbClr val="B6D7A8"/>
              </a:gs>
              <a:gs pos="100000">
                <a:srgbClr val="93BC81"/>
              </a:gs>
            </a:gsLst>
            <a:lin ang="0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19"/>
          <p:cNvGraphicFramePr/>
          <p:nvPr/>
        </p:nvGraphicFramePr>
        <p:xfrm>
          <a:off x="355925" y="112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{067B7F33-77AC-4900-8B82-64C21DA2E8CF}</a:tableStyleId>
              </a:tblPr>
              <a:tblGrid>
                <a:gridCol w="9525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clientes valiosos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clientes leales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clientes destacados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cliente </a:t>
                      </a:r>
                      <a:r>
                        <a:rPr lang="es-419" sz="9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estándar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cliente regular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clientes esporádicos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clientes riesgo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clientes inactivos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/>
                </a:tc>
              </a:tr>
            </a:tbl>
          </a:graphicData>
        </a:graphic>
      </p:graphicFrame>
      <p:sp>
        <p:nvSpPr>
          <p:cNvPr id="161" name="Google Shape;161;p19"/>
          <p:cNvSpPr txBox="1"/>
          <p:nvPr/>
        </p:nvSpPr>
        <p:spPr>
          <a:xfrm>
            <a:off x="570725" y="740788"/>
            <a:ext cx="560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rgbClr val="274E13"/>
                </a:solidFill>
              </a:rPr>
              <a:t>+</a:t>
            </a:r>
            <a:endParaRPr b="1" sz="1900">
              <a:solidFill>
                <a:srgbClr val="274E13"/>
              </a:solidFill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552125" y="4442300"/>
            <a:ext cx="5601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rgbClr val="990000"/>
                </a:solidFill>
              </a:rPr>
              <a:t>-</a:t>
            </a:r>
            <a:endParaRPr b="1" sz="2200">
              <a:solidFill>
                <a:srgbClr val="990000"/>
              </a:solidFill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-125" y="4958900"/>
            <a:ext cx="9144000" cy="1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Merriweather"/>
                <a:ea typeface="Merriweather"/>
                <a:cs typeface="Merriweather"/>
                <a:sym typeface="Merriweather"/>
              </a:rPr>
              <a:t>2.1 Segmentación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2513475" y="1902700"/>
            <a:ext cx="1193700" cy="1376400"/>
          </a:xfrm>
          <a:prstGeom prst="rect">
            <a:avLst/>
          </a:prstGeom>
          <a:noFill/>
          <a:ln cap="flat" cmpd="sng" w="19050">
            <a:solidFill>
              <a:srgbClr val="A64D79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Merriweather"/>
                <a:ea typeface="Merriweather"/>
                <a:cs typeface="Merriweather"/>
                <a:sym typeface="Merriweather"/>
              </a:rPr>
              <a:t>2.2 Análisis de cohorte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 b="0" l="0" r="51009" t="0"/>
          <a:stretch/>
        </p:blipFill>
        <p:spPr>
          <a:xfrm>
            <a:off x="186700" y="714925"/>
            <a:ext cx="5141973" cy="21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/>
          <p:nvPr/>
        </p:nvSpPr>
        <p:spPr>
          <a:xfrm>
            <a:off x="-125" y="4958900"/>
            <a:ext cx="9144000" cy="1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48992" r="0" t="0"/>
          <a:stretch/>
        </p:blipFill>
        <p:spPr>
          <a:xfrm>
            <a:off x="3613450" y="2888000"/>
            <a:ext cx="5353692" cy="21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/>
          <p:nvPr/>
        </p:nvSpPr>
        <p:spPr>
          <a:xfrm>
            <a:off x="649975" y="2629650"/>
            <a:ext cx="388500" cy="311700"/>
          </a:xfrm>
          <a:prstGeom prst="ellipse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129925" y="2834325"/>
            <a:ext cx="2594700" cy="18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4997200" y="714900"/>
            <a:ext cx="388500" cy="2117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4997200" y="2629650"/>
            <a:ext cx="388500" cy="311700"/>
          </a:xfrm>
          <a:prstGeom prst="ellipse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8578650" y="2888000"/>
            <a:ext cx="388500" cy="2117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8578650" y="4759450"/>
            <a:ext cx="388500" cy="311700"/>
          </a:xfrm>
          <a:prstGeom prst="ellipse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539500" y="2834325"/>
            <a:ext cx="6744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Merriweather"/>
                <a:ea typeface="Merriweather"/>
                <a:cs typeface="Merriweather"/>
                <a:sym typeface="Merriweather"/>
              </a:rPr>
              <a:t>100%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5328675" y="2446425"/>
            <a:ext cx="9906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Merriweather"/>
                <a:ea typeface="Merriweather"/>
                <a:cs typeface="Merriweather"/>
                <a:sym typeface="Merriweather"/>
              </a:rPr>
              <a:t>18.72</a:t>
            </a:r>
            <a:r>
              <a:rPr lang="es-419">
                <a:latin typeface="Merriweather"/>
                <a:ea typeface="Merriweather"/>
                <a:cs typeface="Merriweather"/>
                <a:sym typeface="Merriweather"/>
              </a:rPr>
              <a:t>%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7938500" y="4523950"/>
            <a:ext cx="777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Merriweather"/>
                <a:ea typeface="Merriweather"/>
                <a:cs typeface="Merriweather"/>
                <a:sym typeface="Merriweather"/>
              </a:rPr>
              <a:t>0.18</a:t>
            </a:r>
            <a:r>
              <a:rPr lang="es-419">
                <a:latin typeface="Merriweather"/>
                <a:ea typeface="Merriweather"/>
                <a:cs typeface="Merriweather"/>
                <a:sym typeface="Merriweather"/>
              </a:rPr>
              <a:t>%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710950" y="804675"/>
            <a:ext cx="274200" cy="1845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5054350" y="804675"/>
            <a:ext cx="274200" cy="1845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8692950" y="3018825"/>
            <a:ext cx="274200" cy="1845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4300700" y="4958900"/>
            <a:ext cx="2594700" cy="18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1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25" y="1386025"/>
            <a:ext cx="3835200" cy="2371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 title="Gráfico"/>
          <p:cNvPicPr preferRelativeResize="0"/>
          <p:nvPr/>
        </p:nvPicPr>
        <p:blipFill rotWithShape="1">
          <a:blip r:embed="rId4">
            <a:alphaModFix/>
          </a:blip>
          <a:srcRect b="2742" l="2580" r="3258" t="0"/>
          <a:stretch/>
        </p:blipFill>
        <p:spPr>
          <a:xfrm>
            <a:off x="4914675" y="0"/>
            <a:ext cx="4098726" cy="2617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 title="Gráfico"/>
          <p:cNvPicPr preferRelativeResize="0"/>
          <p:nvPr/>
        </p:nvPicPr>
        <p:blipFill rotWithShape="1">
          <a:blip r:embed="rId5">
            <a:alphaModFix/>
          </a:blip>
          <a:srcRect b="3110" l="2438" r="-1164" t="0"/>
          <a:stretch/>
        </p:blipFill>
        <p:spPr>
          <a:xfrm>
            <a:off x="4914675" y="2617765"/>
            <a:ext cx="4048275" cy="245666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>
                <a:latin typeface="Merriweather"/>
                <a:ea typeface="Merriweather"/>
                <a:cs typeface="Merriweather"/>
                <a:sym typeface="Merriweather"/>
              </a:rPr>
              <a:t>Conclusiones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2237225" y="1844800"/>
            <a:ext cx="567600" cy="438300"/>
          </a:xfrm>
          <a:prstGeom prst="ellipse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6713675" y="854500"/>
            <a:ext cx="723300" cy="1054800"/>
          </a:xfrm>
          <a:prstGeom prst="ellipse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5742550" y="552700"/>
            <a:ext cx="567600" cy="1292100"/>
          </a:xfrm>
          <a:prstGeom prst="ellipse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6869375" y="3380853"/>
            <a:ext cx="567600" cy="570000"/>
          </a:xfrm>
          <a:prstGeom prst="ellipse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8565274" y="3249300"/>
            <a:ext cx="452100" cy="7014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3297975" y="1844800"/>
            <a:ext cx="842100" cy="4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">
                <a:latin typeface="Merriweather"/>
                <a:ea typeface="Merriweather"/>
                <a:cs typeface="Merriweather"/>
                <a:sym typeface="Merriweather"/>
              </a:rPr>
              <a:t>Total de clientes</a:t>
            </a:r>
            <a:endParaRPr b="1" sz="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Merriweather"/>
                <a:ea typeface="Merriweather"/>
                <a:cs typeface="Merriweather"/>
                <a:sym typeface="Merriweather"/>
              </a:rPr>
              <a:t>2,227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1" name="Google Shape;201;p21"/>
          <p:cNvCxnSpPr/>
          <p:nvPr/>
        </p:nvCxnSpPr>
        <p:spPr>
          <a:xfrm>
            <a:off x="4552800" y="476175"/>
            <a:ext cx="0" cy="447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