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8" r:id="rId2"/>
    <p:sldId id="260" r:id="rId3"/>
    <p:sldId id="261" r:id="rId4"/>
    <p:sldId id="276" r:id="rId5"/>
    <p:sldId id="273" r:id="rId6"/>
    <p:sldId id="274" r:id="rId7"/>
    <p:sldId id="269" r:id="rId8"/>
    <p:sldId id="271" r:id="rId9"/>
    <p:sldId id="272" r:id="rId10"/>
    <p:sldId id="278" r:id="rId11"/>
    <p:sldId id="275" r:id="rId12"/>
    <p:sldId id="277" r:id="rId13"/>
    <p:sldId id="279" r:id="rId14"/>
    <p:sldId id="280" r:id="rId15"/>
    <p:sldId id="282" r:id="rId16"/>
    <p:sldId id="264" r:id="rId17"/>
    <p:sldId id="283" r:id="rId18"/>
    <p:sldId id="287" r:id="rId19"/>
    <p:sldId id="286" r:id="rId20"/>
    <p:sldId id="285" r:id="rId21"/>
    <p:sldId id="266" r:id="rId22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E121B4-B27F-4367-A269-8906CB4160E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948F00-D5DA-42D8-A1C9-AB9CC004EFEF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694237-24E4-4CA6-8B86-73EC5127EF6B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21CAA-01CD-4452-B34D-841BA1775E5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00E9178-11D3-45C2-B805-0C4D8FBFFED5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15593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E3E840-06AB-4BCA-9CA2-6AEA27FE3B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2"/>
            <a:ext cx="5028477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16234A-76FF-43E7-91B8-BC3F68448DC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40" y="4777557"/>
            <a:ext cx="621756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402C7A7-AD40-40C1-A3CE-1D37A53C7EC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BFB4C-E27D-4AA3-8D16-2125D4D1B29A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E5B2E-0890-42E8-892C-69ECF74FF996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C7768-757D-4A5E-9888-DBAE76FE539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D9BCC56-D920-4576-B3B2-2489ECF4DE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77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5B5AE-F330-490E-BFE6-1A61C7781E3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70692-3209-4F47-8D70-E31DDD11135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A5A4C-CA72-444A-A84D-FA3C5A4CE06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1BDA1-00EA-4A01-8324-C199A63683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25003-E78D-44CC-8DF1-36C16ED0810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A1D910-D813-44BD-A1D4-58C9C9BC3B3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1453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99D9-D4A4-4FA3-8C55-84DDE775BA4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8439D-F16A-4316-9730-845F8ADDD25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B05AC-F0D2-434B-88E0-CBAC88A7C6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0F9EA-CA60-4EB7-92EE-096AE21AA03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875E7-C48C-466B-8D0B-E377185BCE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72CA2F-05B2-4CF7-8A64-29AE7F093A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AF9421-D14C-4552-86E7-257D8E8CF1F4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8854" y="301623"/>
            <a:ext cx="2266953" cy="585152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F5F3C-BB08-4EC3-A8F4-B01CCB80D89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301623"/>
            <a:ext cx="6653210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2F721-222D-4034-9407-6AA3D0F5683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DC2F6-3082-458C-B8A3-FD271D158B4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01595-F118-4F3D-A76B-F662282A84A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5F2B60-B144-4A28-AB3D-BC88612E5B3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16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53119-D041-4088-911F-0123CEA3C79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25E0E-EE13-4D24-9EF6-C58F9795348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F351E-C6D2-4B92-8FAF-A0E0E9306BF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A2431-6350-4FAE-B7DF-5BD8B09A744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48AAFE-361A-4AAA-9363-FF1D26B0DEAA}" type="slidenum"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58B11-5398-4062-B2F1-4CC7C6B4F59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1768678"/>
            <a:ext cx="9072000" cy="4384081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4196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0CA9-C932-4687-9707-E02041AE0B4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398CF-DF86-4CDB-BC3C-8A797FC9885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FBEDE-5376-43E4-BDE4-9D49DF5E081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54C61-49F7-4204-BCDC-E162D533740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6924A-7B14-4DEB-8752-14D5B96E680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19E9CD-BE4B-4773-8333-C8F6B1A9525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2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B972-CEB0-425A-95C2-90F0093974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49D26-9B3A-443B-B563-0679470469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E3A02-2457-427C-8D8C-3F5DE772FE3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FE3E5-8A86-454B-9F11-5863C732B88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01DAF-6356-4BC2-942D-6B15250F00E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5B897B-9932-442C-B43C-69D9807BD1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9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A1CA-E6AD-47B9-8F53-0CA9D4A2F5C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B0770-2C1E-4B45-BC67-BB64D6BA8B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4459291" cy="4384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415FD-A1A1-4259-8DEE-1CE08462860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4925" y="1768477"/>
            <a:ext cx="4460872" cy="4384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C5B32-960C-4545-8F89-3B6A6613588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DDF69-D86B-4429-A4EA-24CC4B5CAF1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7CEBA-5036-49F2-97FA-1B04F71F965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4B88AD-0D0A-4312-A9F8-9BB4A77D0E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6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EC55-6C84-4345-9727-D62A2F0F7C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01F6A-F358-4701-956C-8969F5D62A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973AA-C428-4C59-9413-41608BBFC12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8BEB2-44F1-4BBD-A4A5-25A2C771AA1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92D6F-7BDF-4EC5-B2CE-C6C80FFAE336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A46DCF-9F02-4782-A222-72B2C5BD013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726406-8FC4-4712-9252-9FC228DAB54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08E7B-A249-4673-BADD-372B42EFAD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633B94-08BD-4EF8-8A79-141DBD1271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8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12F89-AE16-45E8-A545-88725A3D4AA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9D51D-4AD9-4E59-9969-C55BFC8CDA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73368-4775-460C-8068-70D4A9473FC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2067E-5FFA-494D-8688-2D0A5A11431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84EF79B-E2FA-4896-BEEB-DC4779672E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5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5BD6C2-E1D5-4248-BCE6-3E98BBB4053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99B2-56C2-4753-A41B-1353418DBA8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3E087-C3BB-4F98-B67A-072824789CE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094369-98C3-4667-9B49-75D3C9F2E2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2453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2A91-8D9B-4061-831D-5999B47D14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0EF47-01EE-4C50-A3DD-4F5368CB852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FD67D-BDB0-467B-B1FF-A225661AAC8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18338-8309-47AC-B5B2-0B254560BE3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F8C08-2E8C-414B-BDF6-B4979F1646A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D60A8-7F02-416E-B30F-418997CED8F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028CB6-B441-46B3-99EF-D8BC43EE62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4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B5E8-E486-4D99-9444-B634C4F2F5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1D466-D634-41AC-87D1-9F56E6F96E3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A9FD0-8DCE-4CD7-B6C8-04E2DCC75D0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A5FFD-1B48-4EB5-848B-528DEDBEF66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BD0A3-3B64-4869-ACC1-738CD9D0662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8C3C9-DBFD-46B8-835D-1DAA139E742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FFED6C-E3A6-4E5C-AB4B-1642F11230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5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D0AB0B-6C11-4A4E-B839-E4E4030115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301322"/>
            <a:ext cx="9071643" cy="12621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ED1EE-1A5B-4586-AEB8-06274368D2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8" y="1769043"/>
            <a:ext cx="9071643" cy="43844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B7879-4574-4E13-944F-CCE8C848AB6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F0C7B-AF08-40B0-A14F-85C77C049F9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60CDC-F8C0-45D4-88BD-D1955F89AAC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C37ECB91-7EA9-4D07-A3EA-7759EC11AEF1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1415"/>
        </a:spcBef>
        <a:spcAft>
          <a:spcPts val="0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>
            <a:extLst>
              <a:ext uri="{FF2B5EF4-FFF2-40B4-BE49-F238E27FC236}">
                <a16:creationId xmlns:a16="http://schemas.microsoft.com/office/drawing/2014/main" id="{DF6FB1E6-F508-4999-9856-B54BBCDEE96E}"/>
              </a:ext>
            </a:extLst>
          </p:cNvPr>
          <p:cNvSpPr txBox="1"/>
          <p:nvPr/>
        </p:nvSpPr>
        <p:spPr>
          <a:xfrm>
            <a:off x="940259" y="1124556"/>
            <a:ext cx="8200101" cy="13849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La respuesta de interés, Y, es una medida cuantitativa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de la progresión de la enfermedad un año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después del inicio del estudio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3" name="Picture 9">
            <a:extLst>
              <a:ext uri="{FF2B5EF4-FFF2-40B4-BE49-F238E27FC236}">
                <a16:creationId xmlns:a16="http://schemas.microsoft.com/office/drawing/2014/main" id="{8FED3E5E-DAAC-4605-A82A-72252F19F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076" y="347316"/>
            <a:ext cx="4229099" cy="3429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11">
            <a:extLst>
              <a:ext uri="{FF2B5EF4-FFF2-40B4-BE49-F238E27FC236}">
                <a16:creationId xmlns:a16="http://schemas.microsoft.com/office/drawing/2014/main" id="{26505737-661E-4AE5-B41D-16F209677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511" y="3710662"/>
            <a:ext cx="8126858" cy="364433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13">
            <a:extLst>
              <a:ext uri="{FF2B5EF4-FFF2-40B4-BE49-F238E27FC236}">
                <a16:creationId xmlns:a16="http://schemas.microsoft.com/office/drawing/2014/main" id="{FF9132B9-A6E9-4DE1-8263-259883F4F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01" y="347316"/>
            <a:ext cx="4048121" cy="3238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14">
            <a:extLst>
              <a:ext uri="{FF2B5EF4-FFF2-40B4-BE49-F238E27FC236}">
                <a16:creationId xmlns:a16="http://schemas.microsoft.com/office/drawing/2014/main" id="{CB3D6C9D-A1EE-4BC0-AC0A-4855EC107DB0}"/>
              </a:ext>
            </a:extLst>
          </p:cNvPr>
          <p:cNvSpPr txBox="1"/>
          <p:nvPr/>
        </p:nvSpPr>
        <p:spPr>
          <a:xfrm>
            <a:off x="1261542" y="2817723"/>
            <a:ext cx="7085594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Rasgos que caracterizan esta enfermedad</a:t>
            </a:r>
            <a:endParaRPr lang="en-US" sz="3200" b="0" i="0" u="none" strike="noStrike" kern="1200" cap="none" spc="0" baseline="0">
              <a:solidFill>
                <a:srgbClr val="FF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D4C1FD-4F2A-468F-B0F9-CF733BB75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491" y="513651"/>
            <a:ext cx="788068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 una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TIXMathJax_Normal"/>
              </a:rPr>
              <a:t>𝑗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TIXMathJax_Normal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TIXMathJax_Main"/>
              </a:rPr>
              <a:t>∈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TIXMathJax_Normal"/>
              </a:rPr>
              <a:t>𝑚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rasgos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están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dados por x</a:t>
            </a: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(j)</a:t>
            </a:r>
            <a:r>
              <a:rPr lang="en-US" altLang="en-US" sz="2400" baseline="30000" dirty="0">
                <a:latin typeface="Arial" panose="020B0604020202020204" pitchFamily="34" charset="0"/>
                <a:ea typeface="STIXMathJax_Normal"/>
              </a:rPr>
              <a:t> </a:t>
            </a:r>
            <a:r>
              <a:rPr lang="en-US" altLang="en-US" sz="2400" dirty="0">
                <a:latin typeface="Arial" panose="020B0604020202020204" pitchFamily="34" charset="0"/>
              </a:rPr>
              <a:t>,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err="1">
                <a:latin typeface="Arial" panose="020B0604020202020204" pitchFamily="34" charset="0"/>
              </a:rPr>
              <a:t>definimos</a:t>
            </a:r>
            <a:r>
              <a:rPr lang="en-US" altLang="en-US" sz="2400" dirty="0">
                <a:latin typeface="Arial" panose="020B0604020202020204" pitchFamily="34" charset="0"/>
              </a:rPr>
              <a:t> z</a:t>
            </a:r>
            <a:r>
              <a:rPr lang="en-US" altLang="en-US" sz="2400" baseline="30000" dirty="0">
                <a:latin typeface="Arial" panose="020B0604020202020204" pitchFamily="34" charset="0"/>
              </a:rPr>
              <a:t>(j)</a:t>
            </a:r>
            <a:r>
              <a:rPr lang="en-US" altLang="en-US" sz="2400" dirty="0">
                <a:latin typeface="Arial" panose="020B0604020202020204" pitchFamily="34" charset="0"/>
              </a:rPr>
              <a:t> con la </a:t>
            </a:r>
            <a:r>
              <a:rPr lang="en-US" altLang="en-US" sz="2400" dirty="0" err="1">
                <a:latin typeface="Arial" panose="020B0604020202020204" pitchFamily="34" charset="0"/>
              </a:rPr>
              <a:t>siguiente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relación</a:t>
            </a:r>
            <a:r>
              <a:rPr lang="en-US" altLang="en-US" sz="2400" dirty="0"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02F1AD-A575-4AC4-BA47-E4CD57E7A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197" y="1651820"/>
            <a:ext cx="6584798" cy="13409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57328E-04C0-41A6-8EEE-19C53E15AE38}"/>
              </a:ext>
            </a:extLst>
          </p:cNvPr>
          <p:cNvSpPr txBox="1"/>
          <p:nvPr/>
        </p:nvSpPr>
        <p:spPr>
          <a:xfrm>
            <a:off x="770217" y="3672349"/>
            <a:ext cx="80906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La cual transformamos con la función de “activación” f(z), </a:t>
            </a:r>
          </a:p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para obtener a</a:t>
            </a:r>
            <a:r>
              <a:rPr lang="es-MX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(j)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de acuerdo a la relación siguiente: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47285C-D2D1-4B3E-996E-A639484CA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002" y="4904999"/>
            <a:ext cx="5713105" cy="8309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0A8261-9237-458A-B3DF-522FB08F8CFD}"/>
              </a:ext>
            </a:extLst>
          </p:cNvPr>
          <p:cNvSpPr txBox="1"/>
          <p:nvPr/>
        </p:nvSpPr>
        <p:spPr>
          <a:xfrm>
            <a:off x="880510" y="6230882"/>
            <a:ext cx="7407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En este caso la función de transformación es la identidad, </a:t>
            </a:r>
          </a:p>
          <a:p>
            <a:r>
              <a:rPr lang="es-MX" sz="2400" dirty="0"/>
              <a:t>Porque hemos considerado que la relación entre la</a:t>
            </a:r>
          </a:p>
          <a:p>
            <a:r>
              <a:rPr lang="es-MX" sz="2400" dirty="0"/>
              <a:t>variable objetivo y los rasgos es lineal.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8978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9E5622-7586-4558-9AEC-B27FC1785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1" y="3130940"/>
            <a:ext cx="9955161" cy="1444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9E0E7D-65A2-4329-8782-B487011ECF6A}"/>
              </a:ext>
            </a:extLst>
          </p:cNvPr>
          <p:cNvSpPr txBox="1"/>
          <p:nvPr/>
        </p:nvSpPr>
        <p:spPr>
          <a:xfrm>
            <a:off x="130226" y="1005717"/>
            <a:ext cx="97449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0" dirty="0"/>
              <a:t>El aprendizaje, se realiza mediante una métrica que compara las predicciones de F(x) con los valores de la variable objetivo de las muestras empleadas en el entrenamiento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71BF03-EC80-494F-890E-981E595CB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24" y="4854296"/>
            <a:ext cx="3074015" cy="21888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962F3C-7843-4D2D-9C21-03450BA8A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257" y="4953824"/>
            <a:ext cx="3701844" cy="20892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37EAF0-3EE3-4F72-ABC3-62376B4E6086}"/>
              </a:ext>
            </a:extLst>
          </p:cNvPr>
          <p:cNvSpPr txBox="1"/>
          <p:nvPr/>
        </p:nvSpPr>
        <p:spPr>
          <a:xfrm>
            <a:off x="3773539" y="43775"/>
            <a:ext cx="29009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>
                <a:solidFill>
                  <a:srgbClr val="0070C0"/>
                </a:solidFill>
              </a:rPr>
              <a:t>Aprendizaje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380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B4DBCD-04D2-4333-82C2-F655AE44338E}"/>
              </a:ext>
            </a:extLst>
          </p:cNvPr>
          <p:cNvSpPr txBox="1"/>
          <p:nvPr/>
        </p:nvSpPr>
        <p:spPr>
          <a:xfrm>
            <a:off x="3322726" y="339213"/>
            <a:ext cx="32973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Entrenamiento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CBCFD-3B48-45B2-AA9F-603C07689F02}"/>
              </a:ext>
            </a:extLst>
          </p:cNvPr>
          <p:cNvSpPr txBox="1"/>
          <p:nvPr/>
        </p:nvSpPr>
        <p:spPr>
          <a:xfrm>
            <a:off x="1297857" y="1409770"/>
            <a:ext cx="78018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Para monitorear el aprendizaje, las muestras para el aprendizaje se dividen en dos grupos: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2A1385-604C-4102-93C2-AC95CA26CCBF}"/>
              </a:ext>
            </a:extLst>
          </p:cNvPr>
          <p:cNvSpPr txBox="1"/>
          <p:nvPr/>
        </p:nvSpPr>
        <p:spPr>
          <a:xfrm>
            <a:off x="641554" y="3300784"/>
            <a:ext cx="8458200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800" dirty="0"/>
              <a:t>El (1.0 - </a:t>
            </a:r>
            <a:r>
              <a:rPr lang="es-ES" sz="2800" dirty="0" err="1"/>
              <a:t>val_ratio</a:t>
            </a:r>
            <a:r>
              <a:rPr lang="es-ES" sz="2800" dirty="0"/>
              <a:t>) (90% en el presente caso) de ellas se emplean para realizar el aprendizaje y</a:t>
            </a:r>
          </a:p>
          <a:p>
            <a:pPr>
              <a:lnSpc>
                <a:spcPct val="150000"/>
              </a:lnSpc>
            </a:pPr>
            <a:r>
              <a:rPr lang="es-ES" sz="2800" dirty="0"/>
              <a:t> el (</a:t>
            </a:r>
            <a:r>
              <a:rPr lang="es-ES" sz="2800" dirty="0" err="1"/>
              <a:t>val_ratio</a:t>
            </a:r>
            <a:r>
              <a:rPr lang="es-ES" sz="2800" dirty="0"/>
              <a:t>) (el 10% en el presente caso) restante para evaluar, "validar", la calidad del aprendizaje.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1951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DC252B3-7D67-401E-B835-7D2598236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859" y="1168367"/>
            <a:ext cx="7096068" cy="513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C0BD77-BDFA-4A1C-AF98-68E0B8C1F6C9}"/>
              </a:ext>
            </a:extLst>
          </p:cNvPr>
          <p:cNvSpPr txBox="1"/>
          <p:nvPr/>
        </p:nvSpPr>
        <p:spPr>
          <a:xfrm>
            <a:off x="2157604" y="250723"/>
            <a:ext cx="62363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Resultado</a:t>
            </a:r>
            <a:r>
              <a:rPr lang="en-US" sz="4000" dirty="0">
                <a:solidFill>
                  <a:srgbClr val="0070C0"/>
                </a:solidFill>
              </a:rPr>
              <a:t> del </a:t>
            </a:r>
            <a:r>
              <a:rPr lang="en-US" sz="4000" dirty="0" err="1">
                <a:solidFill>
                  <a:srgbClr val="0070C0"/>
                </a:solidFill>
              </a:rPr>
              <a:t>entrenamiento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266CE5-1449-406D-B52C-479A210885BC}"/>
              </a:ext>
            </a:extLst>
          </p:cNvPr>
          <p:cNvSpPr txBox="1"/>
          <p:nvPr/>
        </p:nvSpPr>
        <p:spPr>
          <a:xfrm>
            <a:off x="737419" y="6749637"/>
            <a:ext cx="8395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 err="1">
                <a:solidFill>
                  <a:srgbClr val="FF0000"/>
                </a:solidFill>
              </a:rPr>
              <a:t>Underfitting</a:t>
            </a:r>
            <a:r>
              <a:rPr lang="es-MX" sz="3200" dirty="0"/>
              <a:t>: el modelo requiere más parámetros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08223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CED912-B362-446C-946C-35BC87C572D1}"/>
              </a:ext>
            </a:extLst>
          </p:cNvPr>
          <p:cNvSpPr txBox="1"/>
          <p:nvPr/>
        </p:nvSpPr>
        <p:spPr>
          <a:xfrm>
            <a:off x="3417528" y="265471"/>
            <a:ext cx="3245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Nuevo </a:t>
            </a:r>
            <a:r>
              <a:rPr lang="en-US" sz="4000" dirty="0" err="1">
                <a:solidFill>
                  <a:srgbClr val="0070C0"/>
                </a:solidFill>
              </a:rPr>
              <a:t>modelo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6F3F41-7DA2-41FE-A33D-3E822C98232D}"/>
              </a:ext>
            </a:extLst>
          </p:cNvPr>
          <p:cNvSpPr txBox="1"/>
          <p:nvPr/>
        </p:nvSpPr>
        <p:spPr>
          <a:xfrm>
            <a:off x="606726" y="1297858"/>
            <a:ext cx="92464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Proponemos que la relación entre la variable objetivo (Y)</a:t>
            </a:r>
          </a:p>
          <a:p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y los rasgos (X) es ligeramente no lineal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4A265-D635-4E0C-A0EE-3D43B1544758}"/>
              </a:ext>
            </a:extLst>
          </p:cNvPr>
          <p:cNvSpPr txBox="1"/>
          <p:nvPr/>
        </p:nvSpPr>
        <p:spPr>
          <a:xfrm>
            <a:off x="292858" y="2571964"/>
            <a:ext cx="94949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Esto lo modelamos si empleamos como función de “activación” f(z), </a:t>
            </a:r>
          </a:p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una función que describa esta no linealidad, por ejemplo, usando</a:t>
            </a:r>
          </a:p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la siguiente función de tipo </a:t>
            </a: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6E1420-1F8A-4D7C-BD9B-FC00E3D46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208" y="4386670"/>
            <a:ext cx="7701010" cy="107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30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011500-D749-4897-9FA2-8CC06AFC8CD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1814275"/>
            <a:ext cx="6387771" cy="432530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11">
            <a:extLst>
              <a:ext uri="{FF2B5EF4-FFF2-40B4-BE49-F238E27FC236}">
                <a16:creationId xmlns:a16="http://schemas.microsoft.com/office/drawing/2014/main" id="{B62C5820-23F7-43B6-AC01-39C36F10BB5D}"/>
              </a:ext>
            </a:extLst>
          </p:cNvPr>
          <p:cNvSpPr txBox="1"/>
          <p:nvPr/>
        </p:nvSpPr>
        <p:spPr>
          <a:xfrm>
            <a:off x="4018237" y="406318"/>
            <a:ext cx="3802644" cy="70788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 dirty="0" err="1">
                <a:solidFill>
                  <a:srgbClr val="0070C0"/>
                </a:solidFill>
                <a:uFillTx/>
                <a:latin typeface="Calibri"/>
              </a:rPr>
              <a:t>Modelo</a:t>
            </a:r>
            <a:r>
              <a:rPr lang="en-US" sz="4000" b="0" i="0" u="none" strike="noStrike" kern="1200" cap="none" spc="0" baseline="0" dirty="0">
                <a:solidFill>
                  <a:srgbClr val="0070C0"/>
                </a:solidFill>
                <a:uFillTx/>
                <a:latin typeface="Calibri"/>
              </a:rPr>
              <a:t> No-lineal</a:t>
            </a:r>
          </a:p>
        </p:txBody>
      </p:sp>
      <p:sp>
        <p:nvSpPr>
          <p:cNvPr id="5" name="Straight Connector 5">
            <a:extLst>
              <a:ext uri="{FF2B5EF4-FFF2-40B4-BE49-F238E27FC236}">
                <a16:creationId xmlns:a16="http://schemas.microsoft.com/office/drawing/2014/main" id="{CB5D9F88-4269-4768-A4E6-FE99D45471DD}"/>
              </a:ext>
            </a:extLst>
          </p:cNvPr>
          <p:cNvSpPr/>
          <p:nvPr/>
        </p:nvSpPr>
        <p:spPr>
          <a:xfrm>
            <a:off x="6116545" y="3779837"/>
            <a:ext cx="45720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7899B968-BA82-4443-B989-53ABD7360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777" y="3049487"/>
            <a:ext cx="3152677" cy="14606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0844C5E9-EEF4-4CA2-96B6-760019B3F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280" y="4814014"/>
            <a:ext cx="5154052" cy="2651129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40027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0EBD87-60D7-4877-84BA-95BC27E1F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0" y="1029559"/>
            <a:ext cx="10061188" cy="161039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C7579475-60EB-4D29-86EB-5E48CE1376BA}"/>
              </a:ext>
            </a:extLst>
          </p:cNvPr>
          <p:cNvSpPr txBox="1"/>
          <p:nvPr/>
        </p:nvSpPr>
        <p:spPr>
          <a:xfrm>
            <a:off x="2464390" y="265806"/>
            <a:ext cx="4794254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Non-Linear Regression Analysis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E01A958-672E-45E7-82CD-E989249BD6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42364" y="2880488"/>
            <a:ext cx="7264217" cy="461693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7B202EA-BFE4-4DC5-9061-58D4177F0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428" y="1901226"/>
            <a:ext cx="5860215" cy="421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715505-2454-4C0F-A587-0ED8FF7F1070}"/>
              </a:ext>
            </a:extLst>
          </p:cNvPr>
          <p:cNvSpPr txBox="1"/>
          <p:nvPr/>
        </p:nvSpPr>
        <p:spPr>
          <a:xfrm>
            <a:off x="2157604" y="250723"/>
            <a:ext cx="62363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Resultado</a:t>
            </a:r>
            <a:r>
              <a:rPr lang="en-US" sz="4000" dirty="0">
                <a:solidFill>
                  <a:srgbClr val="0070C0"/>
                </a:solidFill>
              </a:rPr>
              <a:t> del </a:t>
            </a:r>
            <a:r>
              <a:rPr lang="en-US" sz="4000" dirty="0" err="1">
                <a:solidFill>
                  <a:srgbClr val="0070C0"/>
                </a:solidFill>
              </a:rPr>
              <a:t>entrenamiento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7FD10-C062-464E-81B7-A50F829609EC}"/>
              </a:ext>
            </a:extLst>
          </p:cNvPr>
          <p:cNvSpPr txBox="1"/>
          <p:nvPr/>
        </p:nvSpPr>
        <p:spPr>
          <a:xfrm>
            <a:off x="737419" y="6749637"/>
            <a:ext cx="8395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 err="1">
                <a:solidFill>
                  <a:srgbClr val="FF0000"/>
                </a:solidFill>
              </a:rPr>
              <a:t>Underfitting</a:t>
            </a:r>
            <a:r>
              <a:rPr lang="es-MX" sz="3200" dirty="0"/>
              <a:t>: el modelo requiere más parámetros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74609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4A85464F-EBED-4EE4-86E7-B39ECBFB1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279" y="1218064"/>
            <a:ext cx="3152677" cy="14606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49D52A-1957-4954-AD99-BE7F09C05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973" y="4737429"/>
            <a:ext cx="3152677" cy="14606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E9CBBB-5E31-45FF-BBE9-F7BED92146B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4065895"/>
            <a:ext cx="3540734" cy="239751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E48225-0AF3-43B7-8CC9-295F013CD8A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95914" y="627862"/>
            <a:ext cx="3540734" cy="239751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57248206-265C-4ED6-881F-95D2E13726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173649" y="2619116"/>
            <a:ext cx="3906976" cy="2645534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037771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F5B46E2D-2C63-405D-B533-0796FAD2E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59" y="0"/>
            <a:ext cx="9715500" cy="20288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6">
            <a:extLst>
              <a:ext uri="{FF2B5EF4-FFF2-40B4-BE49-F238E27FC236}">
                <a16:creationId xmlns:a16="http://schemas.microsoft.com/office/drawing/2014/main" id="{1D7D317F-CA47-4655-B4B6-72DD349705FC}"/>
              </a:ext>
            </a:extLst>
          </p:cNvPr>
          <p:cNvSpPr txBox="1"/>
          <p:nvPr/>
        </p:nvSpPr>
        <p:spPr>
          <a:xfrm>
            <a:off x="679362" y="2021390"/>
            <a:ext cx="851527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Approximation by Superpositions of a Sigmoidal Function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C4DCDF1-F5E1-43BB-9AD4-5FD60FAAC7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79362" y="2574228"/>
            <a:ext cx="3284533" cy="222405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C1206F-C641-43B3-AC3A-0BA582A6BAE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505200" y="2544610"/>
            <a:ext cx="3141732" cy="212736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2CBD1B1-658E-4254-88D9-3C0629A7176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79362" y="4798286"/>
            <a:ext cx="3284533" cy="222405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4B26DE86-FDB4-4040-B6CC-A0581CD7D50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505200" y="4719885"/>
            <a:ext cx="3457703" cy="234131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14">
            <a:extLst>
              <a:ext uri="{FF2B5EF4-FFF2-40B4-BE49-F238E27FC236}">
                <a16:creationId xmlns:a16="http://schemas.microsoft.com/office/drawing/2014/main" id="{67736255-AF9B-42F6-B407-B57222FE28D0}"/>
              </a:ext>
            </a:extLst>
          </p:cNvPr>
          <p:cNvSpPr txBox="1"/>
          <p:nvPr/>
        </p:nvSpPr>
        <p:spPr>
          <a:xfrm>
            <a:off x="342771" y="6982806"/>
            <a:ext cx="9737847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Approximation Capabilities of Multilayer Feedforward Networks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24E68ECE-16CE-4580-B02D-998C243156AB}"/>
              </a:ext>
            </a:extLst>
          </p:cNvPr>
          <p:cNvSpPr txBox="1"/>
          <p:nvPr/>
        </p:nvSpPr>
        <p:spPr>
          <a:xfrm>
            <a:off x="2438403" y="736604"/>
            <a:ext cx="5628845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Topico: Mortalidad por diabetes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AC21D982-381B-4BB6-82EC-BC9EA114D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38" y="2258668"/>
            <a:ext cx="9523547" cy="348804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5CB6D5-0BDE-4737-92EB-5E582CF9D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785" y="3615295"/>
            <a:ext cx="7639053" cy="619121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386864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B6E1FB-A68C-4E00-9F6D-261AA971A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01" y="488950"/>
            <a:ext cx="7639053" cy="6191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65BB317-EB54-4501-9B5F-94E4165E8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21" y="1375450"/>
            <a:ext cx="9910504" cy="102038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A9DBFFA-A67D-4E3F-B14A-50879D064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21" y="3516159"/>
            <a:ext cx="5154052" cy="265112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A5D050A-58B5-43DB-804B-EBF063AAF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6903" y="3231846"/>
            <a:ext cx="3933501" cy="321975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50BC47-38EB-4D97-9B4F-D64ECA756FF9}"/>
              </a:ext>
            </a:extLst>
          </p:cNvPr>
          <p:cNvSpPr txBox="1"/>
          <p:nvPr/>
        </p:nvSpPr>
        <p:spPr>
          <a:xfrm>
            <a:off x="1287136" y="265066"/>
            <a:ext cx="750634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Se tienen información de 442 pacientes (m = 442).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C34138-0A97-4646-93C1-12D84C19D4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840671"/>
            <a:ext cx="10080629" cy="214788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D53946E-575E-42A3-9168-84A604ED0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9863"/>
            <a:ext cx="10080625" cy="213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F7953E4-86C9-47EE-8B5C-5C892B061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16" y="5197475"/>
            <a:ext cx="8763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BB938E-2008-4D14-9344-0E83D4982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45" y="442452"/>
            <a:ext cx="9548133" cy="3688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855ED5-E074-485E-BD67-D82DA15811B3}"/>
              </a:ext>
            </a:extLst>
          </p:cNvPr>
          <p:cNvSpPr txBox="1"/>
          <p:nvPr/>
        </p:nvSpPr>
        <p:spPr>
          <a:xfrm>
            <a:off x="1623096" y="1355074"/>
            <a:ext cx="6307561" cy="2943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sz="2400" dirty="0"/>
              <a:t>Se dividen la muestras originales en 2 conjuntos: </a:t>
            </a:r>
          </a:p>
          <a:p>
            <a:pPr>
              <a:lnSpc>
                <a:spcPct val="200000"/>
              </a:lnSpc>
            </a:pPr>
            <a:r>
              <a:rPr lang="es-ES" sz="2400" dirty="0"/>
              <a:t>90 % para el entrenamiento y </a:t>
            </a:r>
          </a:p>
          <a:p>
            <a:pPr>
              <a:lnSpc>
                <a:spcPct val="200000"/>
              </a:lnSpc>
            </a:pPr>
            <a:r>
              <a:rPr lang="es-ES" sz="2400" dirty="0"/>
              <a:t>10 % para hacer inferencias (predicciones)</a:t>
            </a:r>
          </a:p>
          <a:p>
            <a:pPr>
              <a:lnSpc>
                <a:spcPct val="200000"/>
              </a:lnSpc>
            </a:pPr>
            <a:r>
              <a:rPr lang="es-ES" sz="2400" dirty="0"/>
              <a:t> con el sistema de aprendizaje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D29BCF-21C4-4587-847E-3261B0C5F25B}"/>
              </a:ext>
            </a:extLst>
          </p:cNvPr>
          <p:cNvSpPr txBox="1"/>
          <p:nvPr/>
        </p:nvSpPr>
        <p:spPr>
          <a:xfrm>
            <a:off x="1458440" y="4817926"/>
            <a:ext cx="7163741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3200" dirty="0">
                <a:solidFill>
                  <a:srgbClr val="FF0000"/>
                </a:solidFill>
              </a:rPr>
              <a:t>Se normalizan los valores de los rasgos</a:t>
            </a:r>
          </a:p>
          <a:p>
            <a:pPr>
              <a:lnSpc>
                <a:spcPct val="150000"/>
              </a:lnSpc>
            </a:pPr>
            <a:r>
              <a:rPr lang="es-MX" sz="3200" dirty="0">
                <a:solidFill>
                  <a:srgbClr val="FF0000"/>
                </a:solidFill>
              </a:rPr>
              <a:t> y de la variable objetivo de las muestras</a:t>
            </a:r>
          </a:p>
          <a:p>
            <a:pPr>
              <a:lnSpc>
                <a:spcPct val="150000"/>
              </a:lnSpc>
            </a:pPr>
            <a:r>
              <a:rPr lang="es-MX" sz="3200" dirty="0">
                <a:solidFill>
                  <a:srgbClr val="FF0000"/>
                </a:solidFill>
              </a:rPr>
              <a:t> que se emplearan en el entrenamiento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871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E50B52-E2D0-479B-84A1-5E5334A78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437" y="666698"/>
            <a:ext cx="7905750" cy="5334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3B7121B-849C-4565-912C-328EC6DCF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55" y="1755058"/>
            <a:ext cx="6668915" cy="513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10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63C51F1-56F3-403C-9540-1A76531B5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9715"/>
            <a:ext cx="10080625" cy="214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27C8F50-92A0-45A2-B3F5-F29584FEA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5590"/>
            <a:ext cx="10080625" cy="213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1D039B5-392E-48ED-911D-163200F32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21313"/>
            <a:ext cx="10080625" cy="213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C15C60-1764-423F-9656-CAFFBD27BE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862" y="110228"/>
            <a:ext cx="94869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1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B7D34D-5148-464E-BCBD-2B0B02B555E6}"/>
              </a:ext>
            </a:extLst>
          </p:cNvPr>
          <p:cNvSpPr txBox="1"/>
          <p:nvPr/>
        </p:nvSpPr>
        <p:spPr>
          <a:xfrm>
            <a:off x="442453" y="726472"/>
            <a:ext cx="87831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Suponemos que la evolución de la Diabetes Mellitus en un año</a:t>
            </a:r>
          </a:p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Depende linealmente con cada uno de los 10 rasgos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DC0939-B736-4EE4-8C14-26D25089D9FB}"/>
              </a:ext>
            </a:extLst>
          </p:cNvPr>
          <p:cNvSpPr txBox="1"/>
          <p:nvPr/>
        </p:nvSpPr>
        <p:spPr>
          <a:xfrm>
            <a:off x="3324103" y="2097644"/>
            <a:ext cx="2428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/>
              <a:t>Y </a:t>
            </a:r>
            <a:r>
              <a:rPr lang="el-GR" sz="3200" dirty="0"/>
              <a:t>α</a:t>
            </a:r>
            <a:r>
              <a:rPr lang="es-MX" sz="3200" dirty="0"/>
              <a:t>  b</a:t>
            </a:r>
            <a:r>
              <a:rPr lang="es-MX" sz="3200" baseline="-25000" dirty="0"/>
              <a:t>1</a:t>
            </a:r>
            <a:r>
              <a:rPr lang="es-MX" sz="3200" dirty="0"/>
              <a:t> + w</a:t>
            </a:r>
            <a:r>
              <a:rPr lang="es-MX" sz="3200" baseline="-25000" dirty="0"/>
              <a:t>1</a:t>
            </a:r>
            <a:r>
              <a:rPr lang="es-MX" sz="3200" dirty="0"/>
              <a:t>x</a:t>
            </a:r>
            <a:r>
              <a:rPr lang="es-MX" sz="3200" baseline="-25000" dirty="0"/>
              <a:t>1</a:t>
            </a:r>
            <a:endParaRPr lang="en-US" sz="32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51AB87-F224-4980-9721-CC2D992B1287}"/>
              </a:ext>
            </a:extLst>
          </p:cNvPr>
          <p:cNvSpPr txBox="1"/>
          <p:nvPr/>
        </p:nvSpPr>
        <p:spPr>
          <a:xfrm>
            <a:off x="3324103" y="2838140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/>
              <a:t>Y </a:t>
            </a:r>
            <a:r>
              <a:rPr lang="el-GR" sz="3200" dirty="0"/>
              <a:t>α</a:t>
            </a:r>
            <a:r>
              <a:rPr lang="es-MX" sz="3200" dirty="0"/>
              <a:t>  b</a:t>
            </a:r>
            <a:r>
              <a:rPr lang="es-MX" sz="3200" baseline="-25000" dirty="0"/>
              <a:t>2</a:t>
            </a:r>
            <a:r>
              <a:rPr lang="es-MX" sz="3200" dirty="0"/>
              <a:t> + w</a:t>
            </a:r>
            <a:r>
              <a:rPr lang="es-MX" sz="3200" baseline="-25000" dirty="0"/>
              <a:t>2</a:t>
            </a:r>
            <a:r>
              <a:rPr lang="es-MX" sz="3200" dirty="0"/>
              <a:t>x</a:t>
            </a:r>
            <a:r>
              <a:rPr lang="es-MX" sz="3200" baseline="-25000" dirty="0"/>
              <a:t>2</a:t>
            </a:r>
            <a:endParaRPr lang="en-US" sz="3200" baseline="-25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D3B9B2-19EA-440E-B737-E5C9819742D6}"/>
              </a:ext>
            </a:extLst>
          </p:cNvPr>
          <p:cNvSpPr txBox="1"/>
          <p:nvPr/>
        </p:nvSpPr>
        <p:spPr>
          <a:xfrm>
            <a:off x="3324104" y="3565310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/>
              <a:t>Y </a:t>
            </a:r>
            <a:r>
              <a:rPr lang="el-GR" sz="3200" dirty="0"/>
              <a:t>α</a:t>
            </a:r>
            <a:r>
              <a:rPr lang="es-MX" sz="3200" dirty="0"/>
              <a:t>  b</a:t>
            </a:r>
            <a:r>
              <a:rPr lang="es-MX" sz="3200" baseline="-25000" dirty="0"/>
              <a:t>3</a:t>
            </a:r>
            <a:r>
              <a:rPr lang="es-MX" sz="3200" dirty="0"/>
              <a:t> + w</a:t>
            </a:r>
            <a:r>
              <a:rPr lang="es-MX" sz="3200" baseline="-25000" dirty="0"/>
              <a:t>3</a:t>
            </a:r>
            <a:r>
              <a:rPr lang="es-MX" sz="3200" dirty="0"/>
              <a:t>x</a:t>
            </a:r>
            <a:r>
              <a:rPr lang="es-MX" sz="3200" baseline="-25000" dirty="0"/>
              <a:t>3</a:t>
            </a:r>
            <a:endParaRPr lang="en-US" sz="3200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4758A-C49E-4C4F-ABA6-4446297643CF}"/>
              </a:ext>
            </a:extLst>
          </p:cNvPr>
          <p:cNvSpPr txBox="1"/>
          <p:nvPr/>
        </p:nvSpPr>
        <p:spPr>
          <a:xfrm>
            <a:off x="3390405" y="4877255"/>
            <a:ext cx="2811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/>
              <a:t>Y </a:t>
            </a:r>
            <a:r>
              <a:rPr lang="el-GR" sz="3200" dirty="0"/>
              <a:t>α</a:t>
            </a:r>
            <a:r>
              <a:rPr lang="es-MX" sz="3200" dirty="0"/>
              <a:t>  b</a:t>
            </a:r>
            <a:r>
              <a:rPr lang="es-MX" sz="3200" baseline="-25000" dirty="0"/>
              <a:t>10</a:t>
            </a:r>
            <a:r>
              <a:rPr lang="es-MX" sz="3200" dirty="0"/>
              <a:t> + w</a:t>
            </a:r>
            <a:r>
              <a:rPr lang="es-MX" sz="3200" baseline="-25000" dirty="0"/>
              <a:t>10</a:t>
            </a:r>
            <a:r>
              <a:rPr lang="es-MX" sz="3200" dirty="0"/>
              <a:t>x</a:t>
            </a:r>
            <a:r>
              <a:rPr lang="es-MX" sz="3200" baseline="-25000" dirty="0"/>
              <a:t>10</a:t>
            </a:r>
            <a:endParaRPr lang="en-US" sz="3200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CA0676-8F32-450F-9611-5B0CC89405DC}"/>
              </a:ext>
            </a:extLst>
          </p:cNvPr>
          <p:cNvSpPr txBox="1"/>
          <p:nvPr/>
        </p:nvSpPr>
        <p:spPr>
          <a:xfrm>
            <a:off x="4210032" y="4131263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/>
              <a:t>…</a:t>
            </a:r>
            <a:endParaRPr lang="en-US" sz="4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F343DB-8B82-40CF-BDAA-6280F656F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607" y="6100952"/>
            <a:ext cx="4251584" cy="128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0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011500-D749-4897-9FA2-8CC06AFC8CD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1814275"/>
            <a:ext cx="6387771" cy="432530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618DC2-A818-46D9-9A0B-D579F35EB79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705528" y="3288890"/>
            <a:ext cx="3182114" cy="98814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11">
            <a:extLst>
              <a:ext uri="{FF2B5EF4-FFF2-40B4-BE49-F238E27FC236}">
                <a16:creationId xmlns:a16="http://schemas.microsoft.com/office/drawing/2014/main" id="{B62C5820-23F7-43B6-AC01-39C36F10BB5D}"/>
              </a:ext>
            </a:extLst>
          </p:cNvPr>
          <p:cNvSpPr txBox="1"/>
          <p:nvPr/>
        </p:nvSpPr>
        <p:spPr>
          <a:xfrm>
            <a:off x="4018237" y="406318"/>
            <a:ext cx="3142207" cy="70788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 dirty="0" err="1">
                <a:solidFill>
                  <a:srgbClr val="0070C0"/>
                </a:solidFill>
                <a:uFillTx/>
                <a:latin typeface="Calibri"/>
              </a:rPr>
              <a:t>Modelo</a:t>
            </a:r>
            <a:r>
              <a:rPr lang="en-US" sz="4000" b="0" i="0" u="none" strike="noStrike" kern="1200" cap="none" spc="0" baseline="0" dirty="0">
                <a:solidFill>
                  <a:srgbClr val="0070C0"/>
                </a:solidFill>
                <a:uFillTx/>
                <a:latin typeface="Calibri"/>
              </a:rPr>
              <a:t> Lineal</a:t>
            </a:r>
          </a:p>
        </p:txBody>
      </p:sp>
      <p:sp>
        <p:nvSpPr>
          <p:cNvPr id="5" name="Straight Connector 5">
            <a:extLst>
              <a:ext uri="{FF2B5EF4-FFF2-40B4-BE49-F238E27FC236}">
                <a16:creationId xmlns:a16="http://schemas.microsoft.com/office/drawing/2014/main" id="{CB5D9F88-4269-4768-A4E6-FE99D45471DD}"/>
              </a:ext>
            </a:extLst>
          </p:cNvPr>
          <p:cNvSpPr/>
          <p:nvPr/>
        </p:nvSpPr>
        <p:spPr>
          <a:xfrm>
            <a:off x="6116545" y="3779837"/>
            <a:ext cx="45720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68036B-0E25-4E83-BCFF-4E2681656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089" y="4814014"/>
            <a:ext cx="5154052" cy="2651129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22347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>
            <a:extLst>
              <a:ext uri="{FF2B5EF4-FFF2-40B4-BE49-F238E27FC236}">
                <a16:creationId xmlns:a16="http://schemas.microsoft.com/office/drawing/2014/main" id="{2C3F236E-AF27-4EED-890E-3DD1E0372598}"/>
              </a:ext>
            </a:extLst>
          </p:cNvPr>
          <p:cNvSpPr txBox="1"/>
          <p:nvPr/>
        </p:nvSpPr>
        <p:spPr>
          <a:xfrm>
            <a:off x="1932039" y="377744"/>
            <a:ext cx="5954254" cy="70788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1" i="0" u="none" strike="noStrike" kern="1200" cap="none" spc="0" baseline="0" dirty="0">
                <a:solidFill>
                  <a:srgbClr val="FF0000"/>
                </a:solidFill>
                <a:uFillTx/>
                <a:latin typeface="Calibri"/>
              </a:rPr>
              <a:t>Linear Regression Analysis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AE05C152-059B-47E2-8F32-3ECD1C2B5DB8}"/>
              </a:ext>
            </a:extLst>
          </p:cNvPr>
          <p:cNvSpPr txBox="1"/>
          <p:nvPr/>
        </p:nvSpPr>
        <p:spPr>
          <a:xfrm>
            <a:off x="516193" y="1620242"/>
            <a:ext cx="9273911" cy="2943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In statistical modeling, regression analysis is a set of statistical processes</a:t>
            </a:r>
          </a:p>
          <a:p>
            <a:pPr marL="0" marR="0" lvl="0" indent="0" algn="l" defTabSz="914400" rtl="0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for estimating the relationships between a dependent variable (often called the 'outcome variable') and one or more independent variables (often called 'predictors', 'covariates', or 'features').</a:t>
            </a:r>
          </a:p>
        </p:txBody>
      </p:sp>
    </p:spTree>
    <p:extLst>
      <p:ext uri="{BB962C8B-B14F-4D97-AF65-F5344CB8AC3E}">
        <p14:creationId xmlns:p14="http://schemas.microsoft.com/office/powerpoint/2010/main" val="343431553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</Words>
  <Application>Microsoft Office PowerPoint</Application>
  <PresentationFormat>Custom</PresentationFormat>
  <Paragraphs>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Liberation Sans</vt:lpstr>
      <vt:lpstr>Liberation Serif</vt:lpstr>
      <vt:lpstr>Arial</vt:lpstr>
      <vt:lpstr>Calibri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Guadalupe Perez Ramirez</dc:creator>
  <cp:lastModifiedBy>J Guadalupe Perez Ramirez</cp:lastModifiedBy>
  <cp:revision>29</cp:revision>
  <dcterms:created xsi:type="dcterms:W3CDTF">2020-10-13T11:04:54Z</dcterms:created>
  <dcterms:modified xsi:type="dcterms:W3CDTF">2021-06-17T00:48:26Z</dcterms:modified>
</cp:coreProperties>
</file>