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69" r:id="rId4"/>
    <p:sldId id="265" r:id="rId5"/>
    <p:sldId id="256" r:id="rId6"/>
    <p:sldId id="264" r:id="rId7"/>
    <p:sldId id="258" r:id="rId8"/>
    <p:sldId id="263" r:id="rId9"/>
    <p:sldId id="259" r:id="rId10"/>
    <p:sldId id="266" r:id="rId11"/>
    <p:sldId id="260" r:id="rId12"/>
    <p:sldId id="261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86DD1D-499E-4855-82BE-7C718780903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7750F-B05E-4BBC-8284-0BC76814357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CB54613-D43F-4266-A185-1813A29ABB11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6DC931-047C-472F-93C6-8407ED0AD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50B087-528E-4E93-B68B-E9F7F7DCAF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3223-5B77-4791-820F-A389CB0E8DA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1667-8105-42D9-BB84-0982DC4BB2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2495266-1D65-4AA2-AB1A-40A93A3A0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8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9DC46-CA71-4344-B768-CEB31DAA1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12620-1A44-48A5-A2A7-102999960A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E947-41F4-49BC-89D5-B7D4650D91F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7C71B6-4447-435E-951C-FB99987E949F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3E25-9885-404D-90B2-B67D3D797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F38F2-BD16-4C93-8D83-853D78A8F7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E3D8-52DE-48F4-AB1D-0E693C7B64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FD119-CC64-4E7F-8B18-23A8D95CD3DB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52E9-15E2-4182-BEE0-BF7646D2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28DF-B637-4C72-9E31-F5300F668E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903767-1EC8-44D2-906A-ABC0CF2B72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70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7968-2E99-48A1-BDB1-73A1EC216B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554D-1107-4D07-80CB-A80AAA228B1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DE0F-CE5B-42B3-88A3-78751470F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E5FE-EAF5-494C-96F7-F86B518A6528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F7DB-1FBB-4ABF-9196-505AFA0229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D1F4-8347-40CB-A4E5-650AE00B05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F72E0-E5E3-4A41-8FE6-B904523289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6EF02-696D-4357-83FC-30D573A13A3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65CBB-BA54-4C2F-87CF-9897E6CEB10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CD4E-276A-4ED0-8733-0317DDD993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607E60-81FE-4C1C-B584-40DF3B0B550D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309B-0B6A-4D91-B4BB-09836AB6DC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9DBE-35CF-49DB-B088-D0E0064643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3D1006-C265-442F-BFAA-0432FC8BDC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16D-50DD-4CA7-8DFC-BB7BD65147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4C4E-FE9E-4796-AAF7-FEFECD7994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0D27-3F67-4BE4-875E-1ED2557E70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05B52C-173F-4504-A844-8B8A759D49D1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507E-6149-4A21-B060-C4E1A89C2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71B4-F5DB-42CE-A897-582A52F224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744556-EF7F-44BC-B15F-703C52B30F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5EF0-FB76-4309-893A-3D2F952B2A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47FA-24AC-4D09-AEB0-4B8464DA2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424D-F52D-434B-98E9-47290450C6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6AD5FB-C382-4273-A27C-916EA38E8897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A07B-ACC2-4E50-A648-1CD76EA97A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34C5-F17E-4D86-81A4-1551CBB14C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71BC15-2788-4D26-B9FD-E0041C0860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631-78FC-4F93-BCF1-8DA0BFD8F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2486-C654-4A8B-93AF-1F555B5CC1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5E9-41D4-4DC0-AD12-765F29DBC5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61E2-6D92-4230-B82E-203606C1F8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B1A631-1845-4878-9432-9CD44A3DE74D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D509-6EDB-42C2-BCE2-4F924C9F65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1455-B242-4404-AE5C-006EEAC943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09D2F6-F6B1-4F62-AD7E-AEA2648BF9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6CAE-E6E4-4490-B759-A8DB9C26A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FC8F-4973-4A5F-A10F-70AA5ADF7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10BD-44B5-4A89-8C43-A8663882562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1714-478D-432A-890E-9DCEE91E98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8FA3C-82AE-440B-9C14-BEE437C4CB1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95B41-4BA6-4B34-A556-E52356923C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1B6890-FBFD-46B5-A89B-DB1EC036E569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DD4AC-3E2F-42F3-93BE-D30408BDDB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09D2-FF1D-46E4-8D8A-6181203C79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6A2F0-E3C6-414F-B101-8A05FD69D3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E6D5-DC38-4010-81D5-98A8377C39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82A2-EA0F-42E1-AF06-711138CDC7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81C4DC-97FE-4874-9C28-CF963FEB0D30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06EA9-F14F-4E58-9D58-36C8CAE563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BFB8-F76D-4B02-B09C-743D721969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8DB6D7-38A5-432B-A5C5-B99412728B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962F-9783-4C79-A948-20E7C64C98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9482B4-76F0-419C-952D-A85FDCF77A9F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D894E-A7F8-4F0C-8F9C-8EBDBEF107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D4D9-7FEE-4158-9306-EBDFD1A9FD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CBAE00-5EE9-410A-B996-D953CBC240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17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3D4-8794-4139-9047-F212F6EC0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7E21-94B6-40AD-9FC2-A0B9B1E312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8744-8C88-4847-86D6-9A312BDD0A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D33A2-9164-4186-8E1E-6594C07A9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3E63B2-EEDA-4262-AACD-6C7DE557F579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8B951-A038-4F28-8DF8-2D620CA503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271C1-21D6-4520-99BF-3AD49E02D2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474A67-A80D-41B1-BA1E-B26B3D98BE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DF31-F253-4DDC-85B9-CD1904F37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C2079-61F7-4800-8423-5DC5BD04FC4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80328-2E7C-4035-95BC-ED0F934C357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1D448-5416-4B6B-AFDD-D01FB93C81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250E91-B2CA-4697-8022-106E9530B4EF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9C7D-6234-4D26-BE5A-0D31448FF3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F10E-A99A-44A2-A94C-AFEAA930E8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03242B-4309-49AC-ACB8-B7FD0E4BD1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F16A-EAA5-47E4-ADEB-DD55EED06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BEFB6-9558-4B9A-8ABE-CFCDD73FF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E83A-9254-4828-A7A7-3B70FD3E2F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59CB9F0-8775-44BC-8C8D-EF15294C1F89}" type="datetime1">
              <a:rPr lang="en-US"/>
              <a:pPr lvl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D812-D77F-4ECC-877E-5E3E826EA95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7DA9-9B13-4492-A882-BBD2F1D08C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B5D85EA-FBF7-4D1D-AB2C-DEA8EE2CE64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xnet.apache.org/versions/1.8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JUt2nb0mgw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zure.microsoft.com/en-us/free/machine-learning/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aws.amazon.com/free/machine-learnin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ibm.com/cloud/watson-studio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xnet.apache.org/versions/1.4.1/gluon/index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luon-api/gluon-a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facebook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scikit-learn.org/s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#why-this-name-kera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ear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C5592-0568-4C20-A78A-DB2AE1F2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37"/>
            <a:ext cx="12191999" cy="5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8792439-5D39-4FF5-AFEE-FEEAE8BB51D7}"/>
              </a:ext>
            </a:extLst>
          </p:cNvPr>
          <p:cNvSpPr txBox="1"/>
          <p:nvPr/>
        </p:nvSpPr>
        <p:spPr>
          <a:xfrm>
            <a:off x="681121" y="2584745"/>
            <a:ext cx="11228832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FLEXIBLE AND EFFICIENT LIBRARY FOR DEEP LEARNING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truly open source deep learning framework suited for flexible research prototyping and production.</a:t>
            </a:r>
          </a:p>
        </p:txBody>
      </p:sp>
      <p:pic>
        <p:nvPicPr>
          <p:cNvPr id="3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2FA7F5D8-A446-4AF0-BCBF-C2D5F93E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68" y="335850"/>
            <a:ext cx="3689484" cy="20621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09599503-E983-4C79-A951-49C9218B61E7}"/>
              </a:ext>
            </a:extLst>
          </p:cNvPr>
          <p:cNvSpPr txBox="1"/>
          <p:nvPr/>
        </p:nvSpPr>
        <p:spPr>
          <a:xfrm>
            <a:off x="278785" y="4851799"/>
            <a:ext cx="12033504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hybrid front-end seamlessly transitions between Gluon eager imperative mode and symbolic mode to provide both flexibility and speed.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BCA52-4C73-4216-B8EA-E155016BC615}"/>
              </a:ext>
            </a:extLst>
          </p:cNvPr>
          <p:cNvSpPr txBox="1"/>
          <p:nvPr/>
        </p:nvSpPr>
        <p:spPr>
          <a:xfrm>
            <a:off x="8081901" y="360912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mxnet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AA237-604C-4EC9-B369-AE0F4568EAA2}"/>
              </a:ext>
            </a:extLst>
          </p:cNvPr>
          <p:cNvSpPr txBox="1"/>
          <p:nvPr/>
        </p:nvSpPr>
        <p:spPr>
          <a:xfrm>
            <a:off x="1360170" y="1008042"/>
            <a:ext cx="433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About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The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Apache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Foundation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A7D6F-6C04-4C3B-99F4-BC1706A8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39712"/>
            <a:ext cx="12191996" cy="6299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4C7B0DC-ED52-46C3-9750-FBBCC7FD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4" y="172785"/>
            <a:ext cx="3028949" cy="15144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24994-2423-40CA-9C7A-1A613751D73B}"/>
              </a:ext>
            </a:extLst>
          </p:cNvPr>
          <p:cNvSpPr txBox="1"/>
          <p:nvPr/>
        </p:nvSpPr>
        <p:spPr>
          <a:xfrm>
            <a:off x="6096000" y="9411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6E9645D-72D6-49CE-B1E9-075E7B4AADCF}"/>
              </a:ext>
            </a:extLst>
          </p:cNvPr>
          <p:cNvSpPr txBox="1"/>
          <p:nvPr/>
        </p:nvSpPr>
        <p:spPr>
          <a:xfrm>
            <a:off x="2438403" y="5202"/>
            <a:ext cx="9631676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Machine Learning for Free on 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AWS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Free offers and services you need to build, deploy, and run machine learning applications in the cloud</a:t>
            </a:r>
          </a:p>
        </p:txBody>
      </p:sp>
      <p:pic>
        <p:nvPicPr>
          <p:cNvPr id="3" name="Picture 2" descr="Amazon Web Services (@AWS) | Twitter">
            <a:extLst>
              <a:ext uri="{FF2B5EF4-FFF2-40B4-BE49-F238E27FC236}">
                <a16:creationId xmlns:a16="http://schemas.microsoft.com/office/drawing/2014/main" id="{E4D998FA-AF61-4F0A-A1CF-FBC2095A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6334" y="46647"/>
            <a:ext cx="1714500" cy="1714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CC85D5A6-C88C-40F7-85FE-4EB8B755FE92}"/>
              </a:ext>
            </a:extLst>
          </p:cNvPr>
          <p:cNvSpPr txBox="1"/>
          <p:nvPr/>
        </p:nvSpPr>
        <p:spPr>
          <a:xfrm>
            <a:off x="198123" y="2244879"/>
            <a:ext cx="12191996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Free Product Offer:   Amazon </a:t>
            </a:r>
            <a:r>
              <a:rPr lang="en-US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SageMaker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fully managed platform to build, train, and deploy machine learning models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250 hours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per month of t2.medium notebook usage for the first two months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50 hours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per month of m4.xlarge for training for the first two months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125 hours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per month of m4.xlarge for hosting for the first two months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D853578-FDB1-49B8-9BB8-4A59EF76A05F}"/>
              </a:ext>
            </a:extLst>
          </p:cNvPr>
          <p:cNvSpPr txBox="1"/>
          <p:nvPr/>
        </p:nvSpPr>
        <p:spPr>
          <a:xfrm>
            <a:off x="182880" y="66961"/>
            <a:ext cx="12009116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IBM Watson Studio </a:t>
            </a: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Build, run and manage AI models. Prepare data and build models anywhere using open source code or visual modeling. Predict and optimize your outcomes. 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670F2E7-D2B0-4423-A82B-C7ADE55E534C}"/>
              </a:ext>
            </a:extLst>
          </p:cNvPr>
          <p:cNvSpPr txBox="1"/>
          <p:nvPr/>
        </p:nvSpPr>
        <p:spPr>
          <a:xfrm>
            <a:off x="341372" y="6452326"/>
            <a:ext cx="6096003" cy="3630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 dirty="0">
                <a:solidFill>
                  <a:srgbClr val="0563C1"/>
                </a:solidFill>
                <a:uFill>
                  <a:solidFill>
                    <a:srgbClr val="000000"/>
                  </a:solidFill>
                </a:uFill>
                <a:latin typeface="Arial" pitchFamily="34"/>
                <a:ea typeface="Arial" pitchFamily="34"/>
                <a:hlinkClick r:id="rId2"/>
              </a:rPr>
              <a:t>https://www.ibm.com/cloud/watson-studio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Arial" pitchFamily="34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6D7B9F-6C15-4F1E-AD6E-4B6439E0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72" y="1493480"/>
            <a:ext cx="8827004" cy="48682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BE98E9A-3936-4651-BE5C-439B1A28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8" y="177622"/>
            <a:ext cx="2389628" cy="18639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8A1901FA-AEE7-4F8D-8ACE-30D65F27CF52}"/>
              </a:ext>
            </a:extLst>
          </p:cNvPr>
          <p:cNvSpPr txBox="1"/>
          <p:nvPr/>
        </p:nvSpPr>
        <p:spPr>
          <a:xfrm>
            <a:off x="2599182" y="416445"/>
            <a:ext cx="9592814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Introducing Gluon: a new library for machine learning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from AWS and Microsoft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C371713-0B32-4970-9EBC-E19BDE9024BF}"/>
              </a:ext>
            </a:extLst>
          </p:cNvPr>
          <p:cNvSpPr txBox="1"/>
          <p:nvPr/>
        </p:nvSpPr>
        <p:spPr>
          <a:xfrm>
            <a:off x="512064" y="2517553"/>
            <a:ext cx="11509251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Gluon is available in 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Apache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MXNet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today, a forthcoming Microsoft Cognitive Toolkit release, and in more frameworks over time.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7806825-B467-4339-BA78-F950B0056B2C}"/>
              </a:ext>
            </a:extLst>
          </p:cNvPr>
          <p:cNvSpPr txBox="1"/>
          <p:nvPr/>
        </p:nvSpPr>
        <p:spPr>
          <a:xfrm>
            <a:off x="426723" y="4070780"/>
            <a:ext cx="11594592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Based on the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4"/>
              </a:rPr>
              <a:t>the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4"/>
              </a:rPr>
              <a:t> Gluon API specification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the new Gluon library in Apache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MXNet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provides a clear, concise, and simple API for deep learning. It makes it easy to prototype, build, and train deep learning models without sacrificing training speed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6C1768-FA20-4EEC-ADD0-8CC80658FED9}"/>
              </a:ext>
            </a:extLst>
          </p:cNvPr>
          <p:cNvSpPr txBox="1"/>
          <p:nvPr/>
        </p:nvSpPr>
        <p:spPr>
          <a:xfrm>
            <a:off x="1492758" y="1942953"/>
            <a:ext cx="92064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Open-sourcing PyText for faster NLP development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2CA044B-48A9-4E7B-ABC6-7D9912A9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88" y="395057"/>
            <a:ext cx="3486149" cy="13144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DE248526-6120-4899-8696-CEC9814849E5}"/>
              </a:ext>
            </a:extLst>
          </p:cNvPr>
          <p:cNvSpPr txBox="1"/>
          <p:nvPr/>
        </p:nvSpPr>
        <p:spPr>
          <a:xfrm>
            <a:off x="1370841" y="3156234"/>
            <a:ext cx="9760461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first AI model that translates 100 languages without relying on English 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October 19, 2020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59BEBE02-2D18-461D-85B5-E2C599A8986D}"/>
              </a:ext>
            </a:extLst>
          </p:cNvPr>
          <p:cNvSpPr txBox="1"/>
          <p:nvPr/>
        </p:nvSpPr>
        <p:spPr>
          <a:xfrm>
            <a:off x="1370841" y="5354397"/>
            <a:ext cx="8863580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Mining hundreds of millions of sentences for thousands of language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D8BCD-5AC9-4BF8-9373-12BB93BEB485}"/>
              </a:ext>
            </a:extLst>
          </p:cNvPr>
          <p:cNvSpPr txBox="1"/>
          <p:nvPr/>
        </p:nvSpPr>
        <p:spPr>
          <a:xfrm>
            <a:off x="2470183" y="828482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Facebook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45EC8-F477-4054-BC7A-6DE1D4B587B5}"/>
              </a:ext>
            </a:extLst>
          </p:cNvPr>
          <p:cNvSpPr txBox="1"/>
          <p:nvPr/>
        </p:nvSpPr>
        <p:spPr>
          <a:xfrm>
            <a:off x="3666489" y="480060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70C0"/>
                </a:solidFill>
              </a:rPr>
              <a:t>Clase 5, junio 23 del 2021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4C2A3-6037-40F2-94CE-BDE9FDE366FB}"/>
              </a:ext>
            </a:extLst>
          </p:cNvPr>
          <p:cNvSpPr txBox="1"/>
          <p:nvPr/>
        </p:nvSpPr>
        <p:spPr>
          <a:xfrm>
            <a:off x="368374" y="1799689"/>
            <a:ext cx="1156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C00000"/>
                </a:solidFill>
              </a:rPr>
              <a:t>Códigos para desarrollar aplicaciones de inteligencia artificial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9FE9B-636D-4D54-AA53-90528859271C}"/>
              </a:ext>
            </a:extLst>
          </p:cNvPr>
          <p:cNvSpPr txBox="1"/>
          <p:nvPr/>
        </p:nvSpPr>
        <p:spPr>
          <a:xfrm>
            <a:off x="3666489" y="3429000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Frontends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3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2BB08-038D-4C88-B7B2-CFF8E00A8DD8}"/>
              </a:ext>
            </a:extLst>
          </p:cNvPr>
          <p:cNvSpPr txBox="1"/>
          <p:nvPr/>
        </p:nvSpPr>
        <p:spPr>
          <a:xfrm>
            <a:off x="1485900" y="1309859"/>
            <a:ext cx="8995410" cy="5509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Plankalkül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(1945)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Fortran (1957) : 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1969, 1984 (PDI)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Lisp (1958): </a:t>
            </a:r>
            <a:r>
              <a:rPr lang="en-US" sz="3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1986 (AI)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COBOL(1959)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Lenguaje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ensamblador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: 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(1981, EM, </a:t>
            </a:r>
            <a:r>
              <a:rPr lang="en-US" sz="3200" dirty="0" err="1">
                <a:solidFill>
                  <a:srgbClr val="0070C0"/>
                </a:solidFill>
                <a:latin typeface="Calibri"/>
              </a:rPr>
              <a:t>Difractómetro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)</a:t>
            </a:r>
            <a:endParaRPr lang="en-US" sz="3200" b="0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Basic (1964) : </a:t>
            </a:r>
            <a:r>
              <a:rPr lang="en-US" sz="3200" b="0" i="0" u="none" strike="noStrike" kern="1200" cap="none" spc="0" baseline="0" dirty="0">
                <a:solidFill>
                  <a:srgbClr val="0070C0"/>
                </a:solidFill>
                <a:uFillTx/>
                <a:latin typeface="Calibri"/>
              </a:rPr>
              <a:t>1985 (PDI)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Logo (1967)  : 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1985 (PDI)</a:t>
            </a:r>
            <a:endParaRPr lang="en-US" sz="3200" b="0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 Pascal (1970)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(1972):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1989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Magnetómetro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lang="en-US" sz="3200" b="0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Python (1991) : 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2017 (2011)</a:t>
            </a:r>
            <a:endParaRPr lang="en-US" sz="3200" b="0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CUDA (2007) : </a:t>
            </a:r>
            <a:r>
              <a:rPr lang="en-US" sz="3200" dirty="0">
                <a:solidFill>
                  <a:srgbClr val="0070C0"/>
                </a:solidFill>
                <a:latin typeface="Calibri"/>
              </a:rPr>
              <a:t>2010</a:t>
            </a:r>
            <a:endParaRPr lang="en-US" sz="3200" b="0" i="0" u="none" strike="noStrike" kern="1200" cap="none" spc="0" baseline="0" dirty="0">
              <a:solidFill>
                <a:srgbClr val="0070C0"/>
              </a:solidFill>
              <a:uFillTx/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BCBA-D86C-43DF-B23A-3E2288E38E03}"/>
              </a:ext>
            </a:extLst>
          </p:cNvPr>
          <p:cNvSpPr txBox="1"/>
          <p:nvPr/>
        </p:nvSpPr>
        <p:spPr>
          <a:xfrm>
            <a:off x="4846320" y="12573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Backends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0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1E733-EB29-43AD-977E-AF272D0910C6}"/>
              </a:ext>
            </a:extLst>
          </p:cNvPr>
          <p:cNvSpPr txBox="1"/>
          <p:nvPr/>
        </p:nvSpPr>
        <p:spPr>
          <a:xfrm>
            <a:off x="1431621" y="1961369"/>
            <a:ext cx="3615866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Python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Scikit-Learn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Keras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TensorFlow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Pytorch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CNTK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MXNet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(Apache)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Gluon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PyText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(Facebook)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7DCEF-8435-447F-BF93-1623E9CB560D}"/>
              </a:ext>
            </a:extLst>
          </p:cNvPr>
          <p:cNvSpPr txBox="1"/>
          <p:nvPr/>
        </p:nvSpPr>
        <p:spPr>
          <a:xfrm>
            <a:off x="2865116" y="186656"/>
            <a:ext cx="770576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Sistemas de Aprendizaje (Machine Learning)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441CB7-F5D9-4F54-A4E9-47BD918D4EA5}"/>
              </a:ext>
            </a:extLst>
          </p:cNvPr>
          <p:cNvSpPr txBox="1"/>
          <p:nvPr/>
        </p:nvSpPr>
        <p:spPr>
          <a:xfrm>
            <a:off x="6522716" y="2502913"/>
            <a:ext cx="4745470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Microsoft, Azure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Amazon, AWS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IBM Watson Studio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B24F125-D015-4C4C-B9C5-5FE2F52AC798}"/>
              </a:ext>
            </a:extLst>
          </p:cNvPr>
          <p:cNvSpPr txBox="1"/>
          <p:nvPr/>
        </p:nvSpPr>
        <p:spPr>
          <a:xfrm>
            <a:off x="2016937" y="864757"/>
            <a:ext cx="925124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Algunas librerias para crear modelos de estos sistemas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418088A-7649-452F-BA0A-22F074E8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98" y="109728"/>
            <a:ext cx="5993407" cy="16946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96650EE-1469-474E-8F3F-C482FF29CBAD}"/>
              </a:ext>
            </a:extLst>
          </p:cNvPr>
          <p:cNvSpPr txBox="1"/>
          <p:nvPr/>
        </p:nvSpPr>
        <p:spPr>
          <a:xfrm>
            <a:off x="1832229" y="2214237"/>
            <a:ext cx="9055230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Python is a programming language that lets you work quickly and integrate systems more effectively. 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D48D06D-631C-4ED1-988A-CC9F23FFE666}"/>
              </a:ext>
            </a:extLst>
          </p:cNvPr>
          <p:cNvSpPr txBox="1"/>
          <p:nvPr/>
        </p:nvSpPr>
        <p:spPr>
          <a:xfrm>
            <a:off x="0" y="3701280"/>
            <a:ext cx="12033504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Python Software Foundation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mission of the Python Software Foundation is to promote, protect, and advance the Python programming language, and to support and facilitate the growth of a diverse and international community of Python programmers.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C0E4964-7105-4989-A808-ADE1DFCD7C55}"/>
              </a:ext>
            </a:extLst>
          </p:cNvPr>
          <p:cNvSpPr txBox="1"/>
          <p:nvPr/>
        </p:nvSpPr>
        <p:spPr>
          <a:xfrm>
            <a:off x="4035548" y="315065"/>
            <a:ext cx="6096003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scikit-learn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Machine Learning in Python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AE8EE5-5181-464A-BFEA-E4D6D365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0" y="216904"/>
            <a:ext cx="3242444" cy="117538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7C12E420-D668-4DC0-BD38-535664EB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3" y="3805101"/>
            <a:ext cx="4023360" cy="30175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9C9E6089-702D-4326-A939-010D06BF646C}"/>
              </a:ext>
            </a:extLst>
          </p:cNvPr>
          <p:cNvSpPr txBox="1"/>
          <p:nvPr/>
        </p:nvSpPr>
        <p:spPr>
          <a:xfrm>
            <a:off x="85340" y="6459577"/>
            <a:ext cx="3242444" cy="3630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">
                <a:solidFill>
                  <a:srgbClr val="0563C1"/>
                </a:solidFill>
                <a:uFill>
                  <a:solidFill>
                    <a:srgbClr val="000000"/>
                  </a:solidFill>
                </a:uFill>
                <a:latin typeface="Arial" pitchFamily="34"/>
                <a:ea typeface="Arial" pitchFamily="34"/>
                <a:hlinkClick r:id="rId4"/>
              </a:rPr>
              <a:t>https://scikit-learn.org/stable/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DA50B4BD-930D-47D0-AC3A-EDEC5771BF89}"/>
              </a:ext>
            </a:extLst>
          </p:cNvPr>
          <p:cNvSpPr txBox="1"/>
          <p:nvPr/>
        </p:nvSpPr>
        <p:spPr>
          <a:xfrm>
            <a:off x="1805043" y="1903341"/>
            <a:ext cx="1037539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Simple and efficient tools for predictive data analysis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Accessible to everybody, and reusable in various contexts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Built on NumPy, SciPy, and matplotlib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Open source, commercially usable - BSD license</a:t>
            </a:r>
          </a:p>
        </p:txBody>
      </p:sp>
      <p:pic>
        <p:nvPicPr>
          <p:cNvPr id="7" name="Picture 14" descr="Chart&#10;&#10;Description automatically generated">
            <a:extLst>
              <a:ext uri="{FF2B5EF4-FFF2-40B4-BE49-F238E27FC236}">
                <a16:creationId xmlns:a16="http://schemas.microsoft.com/office/drawing/2014/main" id="{3753DCC2-DEB7-423C-BD79-015C1636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067" y="3965441"/>
            <a:ext cx="3810003" cy="2667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95E73-29B4-4A3E-B07E-3C0BB12A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7552"/>
            <a:ext cx="4536951" cy="13157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5D0530D-450C-48E4-81CA-6D8982437C7E}"/>
              </a:ext>
            </a:extLst>
          </p:cNvPr>
          <p:cNvSpPr txBox="1"/>
          <p:nvPr/>
        </p:nvSpPr>
        <p:spPr>
          <a:xfrm>
            <a:off x="3585975" y="2137912"/>
            <a:ext cx="46817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Simple. Flexible. Powerful.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D12E6D2-AFE9-4E91-ABF7-9A41324ED0A2}"/>
              </a:ext>
            </a:extLst>
          </p:cNvPr>
          <p:cNvSpPr txBox="1"/>
          <p:nvPr/>
        </p:nvSpPr>
        <p:spPr>
          <a:xfrm>
            <a:off x="1714500" y="2981154"/>
            <a:ext cx="8424668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State-of-the-art research.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Keras is used by CERN, NASA, NIH, and many more scientific organizations around the world (and yes, Keras is used at the LHC). Keras has the low-level flexibility to implement arbitrary research ideas while offering optional high-level convenience features to speed up experimentation cycles.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FB4A8D3-7C9B-48E0-9A96-1CA80AF81F39}"/>
              </a:ext>
            </a:extLst>
          </p:cNvPr>
          <p:cNvSpPr txBox="1"/>
          <p:nvPr/>
        </p:nvSpPr>
        <p:spPr>
          <a:xfrm>
            <a:off x="2186065" y="5547939"/>
            <a:ext cx="748153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Backend: Tensorflow, Theano, CNTK, MXNet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31F88-B936-43FA-AC8F-CDB67ABC9382}"/>
              </a:ext>
            </a:extLst>
          </p:cNvPr>
          <p:cNvSpPr txBox="1"/>
          <p:nvPr/>
        </p:nvSpPr>
        <p:spPr>
          <a:xfrm>
            <a:off x="2491740" y="72528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Keras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DE3724-ED74-4F7D-9F48-C86699CE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61121" y="19696"/>
            <a:ext cx="2543175" cy="1714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F8BDB90-008C-40A2-B008-18B520DF5E91}"/>
              </a:ext>
            </a:extLst>
          </p:cNvPr>
          <p:cNvSpPr txBox="1"/>
          <p:nvPr/>
        </p:nvSpPr>
        <p:spPr>
          <a:xfrm>
            <a:off x="1219196" y="1938308"/>
            <a:ext cx="1059485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 end-to-end open source machine learning platform 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3816743-1402-431E-B5F9-7D096C5E5725}"/>
              </a:ext>
            </a:extLst>
          </p:cNvPr>
          <p:cNvSpPr txBox="1"/>
          <p:nvPr/>
        </p:nvSpPr>
        <p:spPr>
          <a:xfrm>
            <a:off x="292608" y="2793427"/>
            <a:ext cx="12143232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TensorFlow makes it easy for beginners and experts to create machine learning models for desktop, mobile, web, and cloud. See the sections below to get started.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D012C7E-75F1-499B-B363-8972F2AF7E67}"/>
              </a:ext>
            </a:extLst>
          </p:cNvPr>
          <p:cNvSpPr txBox="1"/>
          <p:nvPr/>
        </p:nvSpPr>
        <p:spPr>
          <a:xfrm>
            <a:off x="3806948" y="4296857"/>
            <a:ext cx="7275579" cy="21544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Mobile &amp; IoT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Run inference with TensorFlow Lite on mobile and embedded devices like Android, iOS, Edge TPU, and Raspberry Pi.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4EB7-E7D5-43DF-8A0E-17929823C9F5}"/>
              </a:ext>
            </a:extLst>
          </p:cNvPr>
          <p:cNvSpPr txBox="1"/>
          <p:nvPr/>
        </p:nvSpPr>
        <p:spPr>
          <a:xfrm>
            <a:off x="2556862" y="319685"/>
            <a:ext cx="175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TensorFlow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75C10F-47DA-4FBC-BD3B-AC1BE43027DA}"/>
              </a:ext>
            </a:extLst>
          </p:cNvPr>
          <p:cNvSpPr txBox="1"/>
          <p:nvPr/>
        </p:nvSpPr>
        <p:spPr>
          <a:xfrm>
            <a:off x="1865376" y="1657350"/>
            <a:ext cx="8278364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PyTorch</a:t>
            </a: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Mobile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End-to-end workflow from Training to Deployment for iOS and Android mobile devices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B083597-87F6-4AB6-8B2E-6BB103DA912E}"/>
              </a:ext>
            </a:extLst>
          </p:cNvPr>
          <p:cNvSpPr txBox="1"/>
          <p:nvPr/>
        </p:nvSpPr>
        <p:spPr>
          <a:xfrm>
            <a:off x="548640" y="3737509"/>
            <a:ext cx="11643356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End-to-end Machine Learning Framework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PyTorch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enables fast, flexible experimentation and efficient production through a user-friendly front-end, distributed training, and ecosystem of tools and libraries.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6CA138A-36D2-47B6-BA38-67443B34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55" y="331506"/>
            <a:ext cx="4791071" cy="9525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5313D-E67C-485A-A0FA-D1AD305AA0B2}"/>
              </a:ext>
            </a:extLst>
          </p:cNvPr>
          <p:cNvSpPr txBox="1"/>
          <p:nvPr/>
        </p:nvSpPr>
        <p:spPr>
          <a:xfrm>
            <a:off x="2537460" y="57692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Pytorch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Guadalupe Perez Ramirez</dc:creator>
  <cp:lastModifiedBy>J Guadalupe Perez Ramirez</cp:lastModifiedBy>
  <cp:revision>33</cp:revision>
  <dcterms:created xsi:type="dcterms:W3CDTF">2020-10-20T23:01:58Z</dcterms:created>
  <dcterms:modified xsi:type="dcterms:W3CDTF">2021-06-23T20:08:40Z</dcterms:modified>
</cp:coreProperties>
</file>