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5" r:id="rId3"/>
    <p:sldId id="278" r:id="rId4"/>
    <p:sldId id="277" r:id="rId5"/>
    <p:sldId id="268" r:id="rId6"/>
    <p:sldId id="274" r:id="rId7"/>
    <p:sldId id="269" r:id="rId8"/>
    <p:sldId id="271" r:id="rId9"/>
    <p:sldId id="272" r:id="rId10"/>
    <p:sldId id="273" r:id="rId11"/>
    <p:sldId id="323" r:id="rId12"/>
    <p:sldId id="324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A04CF0-DA68-4DAC-B7BC-EFADB3ACE33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8B710-294C-4A09-831D-7BBB4F63192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138C-92BA-4AFF-AFF0-AC719DAC57A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8839-E307-4B79-BCAD-33A1D0BDEB3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89A034-31BA-4D7E-A3C6-01C8441DF9A3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403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E76A8-F0B3-4696-9430-A74DD39A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7DF4A-E13A-487F-821D-6FACAC4D3CD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0AF8A3A-E16E-4487-98CC-E3C6E65EF5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F7954-FD6A-48D8-9ABC-D2BC799B78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E420-2562-4D79-A16C-1064D000859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99A37-41F4-415E-BA5A-1FBBCCA122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DF3AA11-6F03-44CB-B9EF-80CDF6835E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D9BCC56-D920-4576-B3B2-2489ECF4D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86FB308-EE75-4155-872A-1F6B64160DC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B6B319-5F1F-4075-90AF-196400A9C5B0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4B0DA81-45B1-4454-B957-1007B22E7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FDC565F-A946-4160-BC66-C278DF9E25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2ACB-BA60-4A73-AA17-9411755DEE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0373-27F6-484D-9062-BF97D00F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28D6-83D5-4E0C-9101-E673697A49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B2AD-0847-4941-8C5C-547A620756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C566-07E5-4EBB-8C25-A3DC439B43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7139C-4C76-4735-A3A8-17DF26EAEF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4933-7533-4D2A-90CA-1FD553EE67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67BB-E88D-44F2-AA4B-1F01588B86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E06C-A965-44CE-8723-B106C5E98B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2E54-6CF8-4E89-98A1-C0119EC6FB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DA48-B60F-4E2E-A3A8-B1A3B57B7A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1F995-B1D7-441B-BA13-664393534F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CF56E-848B-4437-BB6C-87FDC07502F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716" y="301678"/>
            <a:ext cx="2266916" cy="585143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37B9-9FB6-42CC-9111-9AB6B683DE9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76" y="301678"/>
            <a:ext cx="6653156" cy="585143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4A9B-2D70-4008-BC8F-87FF894E93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00F9-42C1-48D4-A7AB-48F4703938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7E8-ED0D-4FA9-9D31-51FDA3DA5A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91D54C-CE76-4BEE-81D2-33667F73ED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7B39-EBCC-4763-B848-3D8C965492D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915-07F0-40BC-B6E7-623460BF70F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569-38B5-4BA8-9E88-1E1736A9AE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FEB4-4E34-4E80-9734-C82CBC474C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769043"/>
            <a:ext cx="9071643" cy="4384438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CE35-C144-4A72-97B3-8C911BD1D6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5BF4-C982-4D25-ACDC-59DDBAE95B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A80A-59CE-4E7D-B9F3-8B15750765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307AC5-E9DE-48ED-B7F4-5EE9B4DBB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5CA-6CDC-4014-9503-46AD30C72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4DB0-CA61-4864-AF2C-760B8BCB3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A985-C74A-46F7-A1A3-DDDF50404E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EFD8-4BD7-42FD-A984-59FCD6BF12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B285-391A-41BE-B24D-B50D71692B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A899F-C49A-4D06-BE8E-4AEA8CEDE5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CAF-49AF-4C99-982B-B522A367D3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A2F4-5A16-41C0-A50D-19C66E74B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76" y="1768321"/>
            <a:ext cx="4459318" cy="4384804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E358-BB01-44EB-A64F-D2C4FC2F07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1768321"/>
            <a:ext cx="4460763" cy="4384804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1D767-58B6-4ABA-969E-F868A9F51E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785F-6FEB-45A3-BE16-87E9B1FBB3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E00D-449D-4F98-995F-E73C10B5C3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E3D4A-670C-4490-A920-265A7AE8FB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485-0731-42BB-8328-6CFEA3E13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2A57-8225-4B3A-8598-DC6BE2791E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88EA-25F5-4DD0-8422-EA96944F72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6192-D600-4775-A840-89DD24026CB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5755-77BB-481E-B779-7CC249C847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4E2DF-8A60-4F5C-AFE9-0FBE7D6977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A8639-8AF6-477E-AEF8-E8DE1F1777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C14D0-AEE8-4556-9CED-0FF1FC194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ECFE5-D36D-4651-83D4-345FA82C9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532-C438-4EC0-9489-644872B8F2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4BC95-6F64-4DF1-A77F-751FA6A5BD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6619-76A0-4A30-8E0C-CE5DB78D80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D9FA1-5F14-41BE-BFD4-CF4EEB255E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BF28E-8C19-4F5A-B9B7-859532F27FA7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816F9-BBE9-4571-A13D-9648382246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19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2162-E812-41AB-9999-C1D4BCB685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DB906-550C-4378-A6CA-035E6B4596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AAC3B-955B-4543-9252-18FB8D5228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ABB10A-7183-4C6C-BC1A-C8A327FD7B27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4D1CDC-E8DA-4754-B904-01CE67BF39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B0E9B-CBAA-40BC-9D1D-BAC6D3C521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1E42-B2C0-4954-886B-DA3619B248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7B96-A4BF-4E84-92F5-7B08E555F8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6245-6D10-4A8A-A72D-E01617E0F7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5F9C-77A2-4E11-AB24-1748267EFA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D0B-1758-457B-8D38-F0A41163CD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582D-E2DD-4696-9ADF-9981625ADC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C1335-F09C-4F3E-B114-C8402CE474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4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19A8-1CE1-4BCA-8EC3-91ADE56311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A860B-5D50-4B87-A896-94428862BA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ECEE-3AF9-4E9D-99B6-78C9B725B6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DAAB-10C7-4852-A20A-7EEE538E1D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6F650-6036-4EFA-9268-E5ED3B517C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68EA6-C8EC-44EB-A1E4-0BB9936FC9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E33BF6-D2A7-4070-AE0D-B2580524B8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89A5D-A119-4116-AF35-C3AC8F013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5184-0507-4844-93A2-5FAF012F7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D999-BCD3-4162-900D-D067C36D433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33ED-6A68-4B95-8005-57C95369A8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8232-8EAC-42AE-A9E0-9490088B7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F64E5BF-1C54-4841-B05B-47E40CF9BC8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Noto Sans CJK SC Regular" pitchFamily="2"/>
          <a:cs typeface="FreeSans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Noto Sans CJK SC Regular" pitchFamily="2"/>
          <a:cs typeface="FreeSans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Noto Sans CJK SC Regular" pitchFamily="2"/>
          <a:cs typeface="FreeSans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Noto Sans CJK SC Regular" pitchFamily="2"/>
          <a:cs typeface="FreeSans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Noto Sans CJK SC Regular" pitchFamily="2"/>
          <a:cs typeface="FreeSans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Noto Sans CJK SC Regular" pitchFamily="2"/>
          <a:cs typeface="Free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6A320D-5BC1-4A97-A730-5E8A9242ECF2}"/>
              </a:ext>
            </a:extLst>
          </p:cNvPr>
          <p:cNvSpPr txBox="1"/>
          <p:nvPr/>
        </p:nvSpPr>
        <p:spPr>
          <a:xfrm>
            <a:off x="1570154" y="4741260"/>
            <a:ext cx="7037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70C0"/>
                </a:solidFill>
                <a:cs typeface="Arial" panose="020B0604020202020204" pitchFamily="34" charset="0"/>
              </a:rPr>
              <a:t>Diabetes: </a:t>
            </a:r>
            <a:r>
              <a:rPr lang="es-MX" sz="4400" dirty="0" err="1">
                <a:solidFill>
                  <a:srgbClr val="0070C0"/>
                </a:solidFill>
                <a:cs typeface="Arial" panose="020B0604020202020204" pitchFamily="34" charset="0"/>
              </a:rPr>
              <a:t>Disease</a:t>
            </a:r>
            <a:r>
              <a:rPr lang="es-MX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s-MX" sz="4400" dirty="0" err="1">
                <a:solidFill>
                  <a:srgbClr val="0070C0"/>
                </a:solidFill>
                <a:cs typeface="Arial" panose="020B0604020202020204" pitchFamily="34" charset="0"/>
              </a:rPr>
              <a:t>progression</a:t>
            </a:r>
            <a:endParaRPr lang="en-US" sz="4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3895199-78B6-414D-9A0B-CDA589A86E8A}"/>
              </a:ext>
            </a:extLst>
          </p:cNvPr>
          <p:cNvSpPr txBox="1"/>
          <p:nvPr/>
        </p:nvSpPr>
        <p:spPr>
          <a:xfrm>
            <a:off x="1570154" y="6629600"/>
            <a:ext cx="2981907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Underfitting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0EB5164-C0F2-4E17-801D-6AA0E5D1DE50}"/>
              </a:ext>
            </a:extLst>
          </p:cNvPr>
          <p:cNvSpPr txBox="1"/>
          <p:nvPr/>
        </p:nvSpPr>
        <p:spPr>
          <a:xfrm>
            <a:off x="6062197" y="6599153"/>
            <a:ext cx="264938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Overfitting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6C23A-C1A2-47B5-BA26-0CC8789EFB68}"/>
              </a:ext>
            </a:extLst>
          </p:cNvPr>
          <p:cNvSpPr txBox="1"/>
          <p:nvPr/>
        </p:nvSpPr>
        <p:spPr>
          <a:xfrm>
            <a:off x="254749" y="1402226"/>
            <a:ext cx="10099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Artificial </a:t>
            </a:r>
            <a:r>
              <a:rPr lang="es-MX" sz="4200" dirty="0" err="1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Intelligence</a:t>
            </a:r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MX" sz="4200" dirty="0" err="1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application</a:t>
            </a:r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C98540-C7DF-4133-B35E-ABA6CA56739B}"/>
              </a:ext>
            </a:extLst>
          </p:cNvPr>
          <p:cNvGrpSpPr/>
          <p:nvPr/>
        </p:nvGrpSpPr>
        <p:grpSpPr>
          <a:xfrm>
            <a:off x="2792412" y="2482341"/>
            <a:ext cx="4495800" cy="2019300"/>
            <a:chOff x="0" y="0"/>
            <a:chExt cx="4419600" cy="196215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69A9EA-4697-4AC8-8C51-19E0194EBCA0}"/>
                </a:ext>
              </a:extLst>
            </p:cNvPr>
            <p:cNvSpPr/>
            <p:nvPr/>
          </p:nvSpPr>
          <p:spPr>
            <a:xfrm>
              <a:off x="0" y="0"/>
              <a:ext cx="4419600" cy="19621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A7B9191D-2B9B-4A04-A5C2-D39BCD27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6" y="333195"/>
              <a:ext cx="3088199" cy="12670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Problem to solve</a:t>
              </a:r>
              <a:endParaRPr lang="en-US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Variables that define it</a:t>
              </a:r>
              <a:endParaRPr lang="en-US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2000" dirty="0" err="1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For</a:t>
              </a:r>
              <a:r>
                <a:rPr lang="es-MX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 </a:t>
              </a:r>
              <a:r>
                <a:rPr lang="es-MX" sz="2000" dirty="0" err="1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example</a:t>
              </a:r>
              <a:r>
                <a:rPr lang="es-MX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: </a:t>
              </a:r>
              <a:r>
                <a:rPr lang="es-MX" sz="2000" b="1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X, Y</a:t>
              </a:r>
              <a:endParaRPr lang="en-US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2000" dirty="0">
                  <a:effectLst/>
                  <a:latin typeface="Arial" panose="020B0604020202020204" pitchFamily="34" charset="0"/>
                  <a:ea typeface="DengXian" panose="02010600030101010101" pitchFamily="2" charset="-122"/>
                </a:rPr>
                <a:t> </a:t>
              </a:r>
              <a:endParaRPr lang="en-US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2800F4-D9F1-411B-9413-3B7F6CE9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09" y="287429"/>
            <a:ext cx="6349670" cy="738664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0B210BC3-89AC-46B9-B438-E0BDDC6BFE9B}"/>
              </a:ext>
            </a:extLst>
          </p:cNvPr>
          <p:cNvSpPr txBox="1"/>
          <p:nvPr/>
        </p:nvSpPr>
        <p:spPr>
          <a:xfrm>
            <a:off x="1124252" y="5620540"/>
            <a:ext cx="8561767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</a:rPr>
              <a:t>Different Simple Learning Machines</a:t>
            </a:r>
          </a:p>
        </p:txBody>
      </p:sp>
    </p:spTree>
    <p:extLst>
      <p:ext uri="{BB962C8B-B14F-4D97-AF65-F5344CB8AC3E}">
        <p14:creationId xmlns:p14="http://schemas.microsoft.com/office/powerpoint/2010/main" val="194294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FA512E-863C-406F-8507-6975B33D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1641" y="474665"/>
            <a:ext cx="4248146" cy="28765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5AC45E7-2760-4B6E-BA02-302E6015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8169" y="38103"/>
            <a:ext cx="4590818" cy="33131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CEA5706-ACF7-4007-9A1A-71C7357D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1641" y="4056058"/>
            <a:ext cx="4248146" cy="28765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03122888-9DD7-40C4-874D-C179DB570866}"/>
              </a:ext>
            </a:extLst>
          </p:cNvPr>
          <p:cNvSpPr txBox="1"/>
          <p:nvPr/>
        </p:nvSpPr>
        <p:spPr>
          <a:xfrm>
            <a:off x="3441701" y="6823399"/>
            <a:ext cx="174861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Overfitting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799AE73-2062-4A15-9DB7-B30FAB21575C}"/>
              </a:ext>
            </a:extLst>
          </p:cNvPr>
          <p:cNvSpPr txBox="1"/>
          <p:nvPr/>
        </p:nvSpPr>
        <p:spPr>
          <a:xfrm>
            <a:off x="3214585" y="2713038"/>
            <a:ext cx="2202847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Overfitting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High Variance</a:t>
            </a:r>
            <a:endParaRPr lang="en-US" sz="2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D891B-9209-4652-AA30-DA7D3D18F346}"/>
              </a:ext>
            </a:extLst>
          </p:cNvPr>
          <p:cNvSpPr txBox="1"/>
          <p:nvPr/>
        </p:nvSpPr>
        <p:spPr>
          <a:xfrm>
            <a:off x="6654800" y="1451273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7CDE6-C927-4457-B774-7DE0D57DA608}"/>
              </a:ext>
            </a:extLst>
          </p:cNvPr>
          <p:cNvSpPr txBox="1"/>
          <p:nvPr/>
        </p:nvSpPr>
        <p:spPr>
          <a:xfrm>
            <a:off x="6781800" y="504521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0AB814E5-01B3-442C-A72A-4BF57F92CB99}"/>
              </a:ext>
            </a:extLst>
          </p:cNvPr>
          <p:cNvSpPr/>
          <p:nvPr/>
        </p:nvSpPr>
        <p:spPr>
          <a:xfrm>
            <a:off x="4421187" y="180503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Straight Connector 5">
            <a:extLst>
              <a:ext uri="{FF2B5EF4-FFF2-40B4-BE49-F238E27FC236}">
                <a16:creationId xmlns:a16="http://schemas.microsoft.com/office/drawing/2014/main" id="{77E87074-71A9-475D-A669-EBA6F54ED40D}"/>
              </a:ext>
            </a:extLst>
          </p:cNvPr>
          <p:cNvSpPr/>
          <p:nvPr/>
        </p:nvSpPr>
        <p:spPr>
          <a:xfrm>
            <a:off x="4421187" y="538643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F28D0-5F97-4351-A142-3579C936F0FF}"/>
              </a:ext>
            </a:extLst>
          </p:cNvPr>
          <p:cNvSpPr txBox="1"/>
          <p:nvPr/>
        </p:nvSpPr>
        <p:spPr>
          <a:xfrm>
            <a:off x="2935015" y="25654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F56DB-8D04-4277-92C1-64D48A42412F}"/>
              </a:ext>
            </a:extLst>
          </p:cNvPr>
          <p:cNvSpPr txBox="1"/>
          <p:nvPr/>
        </p:nvSpPr>
        <p:spPr>
          <a:xfrm>
            <a:off x="2887158" y="3722489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6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A15089-8045-44CD-8254-69CDB2D8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41" y="3829312"/>
            <a:ext cx="4614243" cy="33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5" t="11977" r="28967" b="9898"/>
          <a:stretch/>
        </p:blipFill>
        <p:spPr bwMode="auto">
          <a:xfrm>
            <a:off x="264207" y="1344489"/>
            <a:ext cx="2265717" cy="239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8" t="12927" r="25562" b="8210"/>
          <a:stretch/>
        </p:blipFill>
        <p:spPr bwMode="auto">
          <a:xfrm>
            <a:off x="2732917" y="1597112"/>
            <a:ext cx="2461418" cy="233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7" t="15767" r="27000" b="9233"/>
          <a:stretch/>
        </p:blipFill>
        <p:spPr bwMode="auto">
          <a:xfrm>
            <a:off x="169221" y="3934616"/>
            <a:ext cx="2455688" cy="232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0" t="8871" r="30280" b="14782"/>
          <a:stretch/>
        </p:blipFill>
        <p:spPr bwMode="auto">
          <a:xfrm>
            <a:off x="2916588" y="4056320"/>
            <a:ext cx="1878063" cy="23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346" y="230771"/>
            <a:ext cx="740441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6026">
              <a:defRPr/>
            </a:pP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cristallite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endParaRPr lang="es-MX" sz="30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under and overfitting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42" y="1828487"/>
            <a:ext cx="4660247" cy="21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5343" y="4511216"/>
            <a:ext cx="4582921" cy="187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15" dirty="0" err="1"/>
              <a:t>Crystallite</a:t>
            </a:r>
            <a:r>
              <a:rPr lang="es-MX" sz="2315" dirty="0"/>
              <a:t> </a:t>
            </a:r>
            <a:r>
              <a:rPr lang="es-MX" sz="2315" dirty="0" err="1"/>
              <a:t>size</a:t>
            </a:r>
            <a:r>
              <a:rPr lang="es-MX" sz="2315" dirty="0"/>
              <a:t> </a:t>
            </a:r>
            <a:r>
              <a:rPr lang="es-MX" sz="2315" dirty="0" err="1"/>
              <a:t>obtained</a:t>
            </a:r>
            <a:r>
              <a:rPr lang="es-MX" sz="2315" dirty="0"/>
              <a:t> </a:t>
            </a:r>
            <a:r>
              <a:rPr lang="es-MX" sz="2315" dirty="0" err="1"/>
              <a:t>via</a:t>
            </a:r>
            <a:endParaRPr lang="es-MX" sz="2315" dirty="0"/>
          </a:p>
          <a:p>
            <a:r>
              <a:rPr lang="es-MX" sz="2315" dirty="0" err="1"/>
              <a:t>Rietveld</a:t>
            </a:r>
            <a:r>
              <a:rPr lang="es-MX" sz="2315" dirty="0"/>
              <a:t> </a:t>
            </a:r>
            <a:r>
              <a:rPr lang="es-MX" sz="2315" dirty="0" err="1"/>
              <a:t>refinement</a:t>
            </a:r>
            <a:r>
              <a:rPr lang="es-MX" sz="2315" dirty="0"/>
              <a:t>.</a:t>
            </a:r>
          </a:p>
          <a:p>
            <a:endParaRPr lang="es-MX" sz="2315" dirty="0"/>
          </a:p>
          <a:p>
            <a:r>
              <a:rPr lang="es-MX" sz="2315" dirty="0" err="1"/>
              <a:t>Morphology</a:t>
            </a:r>
            <a:r>
              <a:rPr lang="es-MX" sz="2315" dirty="0"/>
              <a:t> </a:t>
            </a:r>
            <a:r>
              <a:rPr lang="es-MX" sz="2315" dirty="0" err="1"/>
              <a:t>modeled</a:t>
            </a:r>
            <a:r>
              <a:rPr lang="es-MX" sz="2315" dirty="0"/>
              <a:t> </a:t>
            </a:r>
            <a:r>
              <a:rPr lang="es-MX" sz="2315" dirty="0" err="1"/>
              <a:t>with</a:t>
            </a:r>
            <a:endParaRPr lang="es-MX" sz="2315" dirty="0"/>
          </a:p>
          <a:p>
            <a:r>
              <a:rPr lang="es-MX" sz="2315" dirty="0"/>
              <a:t>A </a:t>
            </a:r>
            <a:r>
              <a:rPr lang="es-MX" sz="2315" dirty="0" err="1"/>
              <a:t>summation</a:t>
            </a:r>
            <a:r>
              <a:rPr lang="es-MX" sz="2315" dirty="0"/>
              <a:t> of </a:t>
            </a:r>
            <a:r>
              <a:rPr lang="es-MX" sz="2315" dirty="0" err="1"/>
              <a:t>spherical</a:t>
            </a:r>
            <a:r>
              <a:rPr lang="es-MX" sz="2315" dirty="0"/>
              <a:t> </a:t>
            </a:r>
            <a:r>
              <a:rPr lang="es-MX" sz="2315" dirty="0" err="1"/>
              <a:t>harmonics</a:t>
            </a:r>
            <a:endParaRPr lang="en-US" sz="2315" dirty="0"/>
          </a:p>
        </p:txBody>
      </p:sp>
    </p:spTree>
    <p:extLst>
      <p:ext uri="{BB962C8B-B14F-4D97-AF65-F5344CB8AC3E}">
        <p14:creationId xmlns:p14="http://schemas.microsoft.com/office/powerpoint/2010/main" val="201236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357" t="26854" r="2261" b="10326"/>
          <a:stretch/>
        </p:blipFill>
        <p:spPr bwMode="auto">
          <a:xfrm>
            <a:off x="148222" y="1300468"/>
            <a:ext cx="4973340" cy="25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5362"/>
            <a:ext cx="4706006" cy="2484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644" y="3871998"/>
            <a:ext cx="4596857" cy="2406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36" y="1284246"/>
            <a:ext cx="4911289" cy="2587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203" y="267612"/>
            <a:ext cx="918071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026">
              <a:defRPr/>
            </a:pP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X-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powder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diffraction</a:t>
            </a:r>
            <a:r>
              <a:rPr lang="es-MX" sz="3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es-MX" sz="30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0084" y="6619250"/>
            <a:ext cx="5364417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84" dirty="0" err="1"/>
              <a:t>Background</a:t>
            </a:r>
            <a:r>
              <a:rPr lang="es-MX" sz="1984" dirty="0"/>
              <a:t> </a:t>
            </a:r>
            <a:r>
              <a:rPr lang="es-MX" sz="1984" dirty="0" err="1"/>
              <a:t>modeled</a:t>
            </a:r>
            <a:r>
              <a:rPr lang="es-MX" sz="1984" dirty="0"/>
              <a:t> </a:t>
            </a:r>
            <a:r>
              <a:rPr lang="es-MX" sz="1984" dirty="0" err="1"/>
              <a:t>with</a:t>
            </a:r>
            <a:r>
              <a:rPr lang="es-MX" sz="1984" dirty="0"/>
              <a:t> </a:t>
            </a:r>
            <a:r>
              <a:rPr lang="es-MX" sz="1984" dirty="0" err="1"/>
              <a:t>Chebyshev</a:t>
            </a:r>
            <a:r>
              <a:rPr lang="es-MX" sz="1984" dirty="0"/>
              <a:t> </a:t>
            </a:r>
            <a:r>
              <a:rPr lang="es-MX" sz="1984" dirty="0" err="1"/>
              <a:t>Polynomials</a:t>
            </a:r>
            <a:endParaRPr lang="en-US" sz="1984" dirty="0"/>
          </a:p>
        </p:txBody>
      </p:sp>
    </p:spTree>
    <p:extLst>
      <p:ext uri="{BB962C8B-B14F-4D97-AF65-F5344CB8AC3E}">
        <p14:creationId xmlns:p14="http://schemas.microsoft.com/office/powerpoint/2010/main" val="27235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BEBE8-B4B5-4DF8-8BA5-E5A778203B63}"/>
              </a:ext>
            </a:extLst>
          </p:cNvPr>
          <p:cNvSpPr txBox="1"/>
          <p:nvPr/>
        </p:nvSpPr>
        <p:spPr>
          <a:xfrm>
            <a:off x="146295" y="4076743"/>
            <a:ext cx="9677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err="1"/>
              <a:t>Building</a:t>
            </a:r>
            <a:r>
              <a:rPr lang="es-MX" sz="4400" dirty="0"/>
              <a:t> a Machine </a:t>
            </a:r>
            <a:r>
              <a:rPr lang="es-MX" sz="4400" dirty="0" err="1"/>
              <a:t>that</a:t>
            </a:r>
            <a:r>
              <a:rPr lang="es-MX" sz="4400" dirty="0"/>
              <a:t> has </a:t>
            </a:r>
            <a:r>
              <a:rPr lang="es-MX" sz="4400" dirty="0" err="1"/>
              <a:t>the</a:t>
            </a:r>
            <a:r>
              <a:rPr lang="es-MX" sz="4400" dirty="0"/>
              <a:t> </a:t>
            </a:r>
            <a:r>
              <a:rPr lang="es-MX" sz="4400" dirty="0" err="1"/>
              <a:t>potential</a:t>
            </a:r>
            <a:r>
              <a:rPr lang="es-MX" sz="4400" dirty="0"/>
              <a:t> </a:t>
            </a:r>
            <a:r>
              <a:rPr lang="es-MX" sz="4400" dirty="0" err="1"/>
              <a:t>to</a:t>
            </a:r>
            <a:r>
              <a:rPr lang="es-MX" sz="4400" dirty="0"/>
              <a:t> </a:t>
            </a:r>
            <a:r>
              <a:rPr lang="es-MX" sz="4400" dirty="0" err="1"/>
              <a:t>learn</a:t>
            </a:r>
            <a:r>
              <a:rPr lang="es-MX" sz="4400" dirty="0"/>
              <a:t> </a:t>
            </a:r>
            <a:r>
              <a:rPr lang="es-MX" sz="4400" dirty="0" err="1"/>
              <a:t>about</a:t>
            </a:r>
            <a:r>
              <a:rPr lang="es-MX" sz="4400" dirty="0"/>
              <a:t> </a:t>
            </a:r>
            <a:r>
              <a:rPr lang="es-MX" sz="4400" dirty="0" err="1"/>
              <a:t>the</a:t>
            </a:r>
            <a:r>
              <a:rPr lang="es-MX" sz="4400" dirty="0"/>
              <a:t> </a:t>
            </a:r>
            <a:r>
              <a:rPr lang="es-MX" sz="4400" dirty="0" err="1"/>
              <a:t>topic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F042D-310A-4A4B-9D89-7AC8AB65EDA3}"/>
              </a:ext>
            </a:extLst>
          </p:cNvPr>
          <p:cNvSpPr txBox="1"/>
          <p:nvPr/>
        </p:nvSpPr>
        <p:spPr>
          <a:xfrm>
            <a:off x="1182983" y="6789375"/>
            <a:ext cx="8640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cs typeface="Arial" panose="020B0604020202020204" pitchFamily="34" charset="0"/>
              </a:rPr>
              <a:t>The</a:t>
            </a:r>
            <a:r>
              <a:rPr lang="es-MX" sz="4400" dirty="0">
                <a:cs typeface="Arial" panose="020B0604020202020204" pitchFamily="34" charset="0"/>
              </a:rPr>
              <a:t> Machine </a:t>
            </a:r>
            <a:r>
              <a:rPr lang="es-MX" sz="4400" dirty="0" err="1">
                <a:cs typeface="Arial" panose="020B0604020202020204" pitchFamily="34" charset="0"/>
              </a:rPr>
              <a:t>makes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predictions</a:t>
            </a:r>
            <a:endParaRPr lang="es-MX" sz="4400" dirty="0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DFAE7-9FC0-449A-80BE-348B0FD7B695}"/>
              </a:ext>
            </a:extLst>
          </p:cNvPr>
          <p:cNvSpPr txBox="1"/>
          <p:nvPr/>
        </p:nvSpPr>
        <p:spPr>
          <a:xfrm>
            <a:off x="879909" y="2040361"/>
            <a:ext cx="8390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>
                <a:cs typeface="Arial" panose="020B0604020202020204" pitchFamily="34" charset="0"/>
              </a:rPr>
              <a:t>Definition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or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the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topic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to</a:t>
            </a:r>
            <a:r>
              <a:rPr lang="es-MX" sz="4400" dirty="0">
                <a:cs typeface="Arial" panose="020B0604020202020204" pitchFamily="34" charset="0"/>
              </a:rPr>
              <a:t> be </a:t>
            </a:r>
            <a:r>
              <a:rPr lang="es-MX" sz="4400" dirty="0" err="1">
                <a:cs typeface="Arial" panose="020B0604020202020204" pitchFamily="34" charset="0"/>
              </a:rPr>
              <a:t>studied</a:t>
            </a:r>
            <a:endParaRPr lang="en-US" sz="44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9CD76-F2BD-437E-B69B-9D01FB34D8FE}"/>
              </a:ext>
            </a:extLst>
          </p:cNvPr>
          <p:cNvSpPr txBox="1"/>
          <p:nvPr/>
        </p:nvSpPr>
        <p:spPr>
          <a:xfrm>
            <a:off x="879909" y="3082507"/>
            <a:ext cx="8373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cs typeface="Arial" panose="020B0604020202020204" pitchFamily="34" charset="0"/>
              </a:rPr>
              <a:t>Obtaining information on the topic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8337-04C2-494C-B4B3-F90CCD16E54E}"/>
              </a:ext>
            </a:extLst>
          </p:cNvPr>
          <p:cNvSpPr txBox="1"/>
          <p:nvPr/>
        </p:nvSpPr>
        <p:spPr>
          <a:xfrm>
            <a:off x="331127" y="5802618"/>
            <a:ext cx="9295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s-MX" sz="4400" dirty="0">
                <a:solidFill>
                  <a:srgbClr val="FF0000"/>
                </a:solidFill>
                <a:cs typeface="Arial" panose="020B0604020202020204" pitchFamily="34" charset="0"/>
              </a:rPr>
              <a:t> Machine </a:t>
            </a:r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is</a:t>
            </a:r>
            <a:r>
              <a:rPr lang="es-MX" sz="4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learning</a:t>
            </a:r>
            <a:r>
              <a:rPr lang="es-MX" sz="4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about</a:t>
            </a:r>
            <a:r>
              <a:rPr lang="es-MX" sz="4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s-MX" sz="4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MX" sz="4400" dirty="0" err="1">
                <a:solidFill>
                  <a:srgbClr val="FF0000"/>
                </a:solidFill>
                <a:cs typeface="Arial" panose="020B0604020202020204" pitchFamily="34" charset="0"/>
              </a:rPr>
              <a:t>topic</a:t>
            </a:r>
            <a:endParaRPr lang="es-MX" sz="4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B7019-8293-4C9C-99FD-DDF01C30B5DC}"/>
              </a:ext>
            </a:extLst>
          </p:cNvPr>
          <p:cNvSpPr txBox="1"/>
          <p:nvPr/>
        </p:nvSpPr>
        <p:spPr>
          <a:xfrm>
            <a:off x="0" y="309714"/>
            <a:ext cx="100991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Artificial </a:t>
            </a:r>
            <a:r>
              <a:rPr lang="es-MX" sz="4200" dirty="0" err="1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Intelligence</a:t>
            </a:r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MX" sz="4200" dirty="0" err="1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application</a:t>
            </a:r>
            <a:r>
              <a:rPr lang="es-MX" sz="42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rules</a:t>
            </a:r>
          </a:p>
          <a:p>
            <a:r>
              <a:rPr lang="en-US" sz="4400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----------------------------------------------------</a:t>
            </a:r>
            <a:endParaRPr lang="es-MX" sz="4400" dirty="0">
              <a:solidFill>
                <a:srgbClr val="C000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DF6FB1E6-F508-4999-9856-B54BBCDEE96E}"/>
              </a:ext>
            </a:extLst>
          </p:cNvPr>
          <p:cNvSpPr txBox="1"/>
          <p:nvPr/>
        </p:nvSpPr>
        <p:spPr>
          <a:xfrm>
            <a:off x="806928" y="1561881"/>
            <a:ext cx="8200101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 respuesta de interés, Y, es una medida cuantitativa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de la progresión de la enfermedad un año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después del inicio del estudio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26505737-661E-4AE5-B41D-16F20967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7" y="3779837"/>
            <a:ext cx="8126858" cy="36443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CB3D6C9D-A1EE-4BC0-AC0A-4855EC107DB0}"/>
              </a:ext>
            </a:extLst>
          </p:cNvPr>
          <p:cNvSpPr txBox="1"/>
          <p:nvPr/>
        </p:nvSpPr>
        <p:spPr>
          <a:xfrm>
            <a:off x="1108737" y="3070968"/>
            <a:ext cx="708559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Rasgos que caracterizan esta enfermedad</a:t>
            </a:r>
            <a:endParaRPr lang="en-US" sz="32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FFA7B-1BE2-4F75-A6EC-AA438ABB7BCF}"/>
              </a:ext>
            </a:extLst>
          </p:cNvPr>
          <p:cNvSpPr txBox="1"/>
          <p:nvPr/>
        </p:nvSpPr>
        <p:spPr>
          <a:xfrm>
            <a:off x="845028" y="10835"/>
            <a:ext cx="8390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>
                <a:cs typeface="Arial" panose="020B0604020202020204" pitchFamily="34" charset="0"/>
              </a:rPr>
              <a:t>Definition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or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the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topic</a:t>
            </a:r>
            <a:r>
              <a:rPr lang="es-MX" sz="4400" dirty="0">
                <a:cs typeface="Arial" panose="020B0604020202020204" pitchFamily="34" charset="0"/>
              </a:rPr>
              <a:t> </a:t>
            </a:r>
            <a:r>
              <a:rPr lang="es-MX" sz="4400" dirty="0" err="1">
                <a:cs typeface="Arial" panose="020B0604020202020204" pitchFamily="34" charset="0"/>
              </a:rPr>
              <a:t>to</a:t>
            </a:r>
            <a:r>
              <a:rPr lang="es-MX" sz="4400" dirty="0">
                <a:cs typeface="Arial" panose="020B0604020202020204" pitchFamily="34" charset="0"/>
              </a:rPr>
              <a:t> be </a:t>
            </a:r>
            <a:r>
              <a:rPr lang="es-MX" sz="4400" dirty="0" err="1">
                <a:cs typeface="Arial" panose="020B0604020202020204" pitchFamily="34" charset="0"/>
              </a:rPr>
              <a:t>studied</a:t>
            </a:r>
            <a:endParaRPr lang="en-US" sz="44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D37E0-81B2-4627-ABE9-15E4DACA7363}"/>
              </a:ext>
            </a:extLst>
          </p:cNvPr>
          <p:cNvSpPr txBox="1"/>
          <p:nvPr/>
        </p:nvSpPr>
        <p:spPr>
          <a:xfrm>
            <a:off x="1883672" y="730394"/>
            <a:ext cx="5743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70C0"/>
                </a:solidFill>
                <a:cs typeface="Arial" panose="020B0604020202020204" pitchFamily="34" charset="0"/>
              </a:rPr>
              <a:t>Mortalidad por diabetes</a:t>
            </a:r>
            <a:endParaRPr lang="en-US" sz="4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8A366-50C6-4F97-8AC9-5AA61E1ABDB7}"/>
              </a:ext>
            </a:extLst>
          </p:cNvPr>
          <p:cNvSpPr txBox="1"/>
          <p:nvPr/>
        </p:nvSpPr>
        <p:spPr>
          <a:xfrm>
            <a:off x="1057709" y="247235"/>
            <a:ext cx="83739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cs typeface="Arial" panose="020B0604020202020204" pitchFamily="34" charset="0"/>
              </a:rPr>
              <a:t>Obtaining information on the topic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A2AB6DA-516C-4E6D-AB15-50088BBE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" y="1623668"/>
            <a:ext cx="9523547" cy="34880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D0EE4-9396-4221-9652-11189F98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5832"/>
            <a:ext cx="10144309" cy="10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381F8-2377-4E49-99AA-56E56760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1327" y="2405929"/>
            <a:ext cx="3152677" cy="21347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8D15A-7C39-4384-9240-BCAC567C93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738466" y="2965669"/>
            <a:ext cx="2831037" cy="8791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36F1C10-FFD3-4AD7-A048-6354C8456469}"/>
              </a:ext>
            </a:extLst>
          </p:cNvPr>
          <p:cNvSpPr/>
          <p:nvPr/>
        </p:nvSpPr>
        <p:spPr>
          <a:xfrm>
            <a:off x="3937004" y="340523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7AF7C82-CB5B-410B-BD48-1FCCB4BEC26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1327" y="5406902"/>
            <a:ext cx="3152677" cy="21347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6B7D0BA-5B4D-4E7A-BF7B-D04A60585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0" y="5195831"/>
            <a:ext cx="3152677" cy="1460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Straight Connector 5">
            <a:extLst>
              <a:ext uri="{FF2B5EF4-FFF2-40B4-BE49-F238E27FC236}">
                <a16:creationId xmlns:a16="http://schemas.microsoft.com/office/drawing/2014/main" id="{416953C2-EFCE-4F1C-81C1-54D9894AF21B}"/>
              </a:ext>
            </a:extLst>
          </p:cNvPr>
          <p:cNvSpPr/>
          <p:nvPr/>
        </p:nvSpPr>
        <p:spPr>
          <a:xfrm>
            <a:off x="3937004" y="6409505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9DDC437-499B-4880-BCEC-E4FC076F0E18}"/>
              </a:ext>
            </a:extLst>
          </p:cNvPr>
          <p:cNvSpPr txBox="1"/>
          <p:nvPr/>
        </p:nvSpPr>
        <p:spPr>
          <a:xfrm>
            <a:off x="7710266" y="3134073"/>
            <a:ext cx="204415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Lineal model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1D23B2A8-C620-4DF3-BC8A-70C27AEE2E76}"/>
              </a:ext>
            </a:extLst>
          </p:cNvPr>
          <p:cNvSpPr txBox="1"/>
          <p:nvPr/>
        </p:nvSpPr>
        <p:spPr>
          <a:xfrm>
            <a:off x="7384054" y="6743526"/>
            <a:ext cx="269657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Non-lineal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6C7DB-E237-4C96-9535-A9188C08D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538" y="438950"/>
            <a:ext cx="5943600" cy="84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FD51A4-6F6F-4188-A950-92FBE519F16B}"/>
              </a:ext>
            </a:extLst>
          </p:cNvPr>
          <p:cNvSpPr txBox="1"/>
          <p:nvPr/>
        </p:nvSpPr>
        <p:spPr>
          <a:xfrm>
            <a:off x="7230561" y="2042953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8280E-AC91-4494-B130-843B203A351A}"/>
              </a:ext>
            </a:extLst>
          </p:cNvPr>
          <p:cNvSpPr txBox="1"/>
          <p:nvPr/>
        </p:nvSpPr>
        <p:spPr>
          <a:xfrm>
            <a:off x="7230561" y="4637503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2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F87F51-D373-4AF5-AEBE-AB924999FCF1}"/>
              </a:ext>
            </a:extLst>
          </p:cNvPr>
          <p:cNvSpPr txBox="1"/>
          <p:nvPr/>
        </p:nvSpPr>
        <p:spPr>
          <a:xfrm>
            <a:off x="165100" y="1240680"/>
            <a:ext cx="991552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educational content that truly makes a difference and does more than just exist!  </a:t>
            </a:r>
          </a:p>
          <a:p>
            <a:r>
              <a:rPr lang="en-US" dirty="0"/>
              <a:t>In an effort to better understand the difference between learning vs training, let’s play a quick matching activity. Would you associate the following situations with “learning” or “training”?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Susan’s job performance improved after she attended a conference on industry trends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67 employees completed their company’s annual biohazards compliance course. 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Alan is now able to overcome customers’ common objections because he has gained experience in doing so successfully after several months on the job</a:t>
            </a:r>
            <a:r>
              <a:rPr lang="en-US" dirty="0"/>
              <a:t>.   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Lupe created an eLearning course to educate other employees on the features of their company’s new product.  </a:t>
            </a:r>
          </a:p>
          <a:p>
            <a:endParaRPr lang="en-US" dirty="0"/>
          </a:p>
          <a:p>
            <a:r>
              <a:rPr lang="en-US" dirty="0"/>
              <a:t>Situation 1 is a clear example of learning; Susan participated in a formal learning experience and was able to apply new knowledge on the job and improve her performance afterwards. Situation 2 shows training; all we know is how many people completed the course. What we don’t know is how effective it was. Situation 3 brings us back to learning; like Susan, through informal, on-the-job experiences Alan has learned how to achieve his performance goals.  </a:t>
            </a:r>
          </a:p>
          <a:p>
            <a:r>
              <a:rPr lang="en-US" dirty="0"/>
              <a:t>Situation 4 is not as straightforward as the others. Lupe created a training course, but ideally her intention is for the other employees to learn.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A9EED-CF04-418C-AC42-2B69CE49AE68}"/>
              </a:ext>
            </a:extLst>
          </p:cNvPr>
          <p:cNvSpPr txBox="1"/>
          <p:nvPr/>
        </p:nvSpPr>
        <p:spPr>
          <a:xfrm>
            <a:off x="1384300" y="291584"/>
            <a:ext cx="70786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 Difference Between Learning vs Training </a:t>
            </a:r>
          </a:p>
        </p:txBody>
      </p:sp>
    </p:spTree>
    <p:extLst>
      <p:ext uri="{BB962C8B-B14F-4D97-AF65-F5344CB8AC3E}">
        <p14:creationId xmlns:p14="http://schemas.microsoft.com/office/powerpoint/2010/main" val="94115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810C11C5-6569-4813-8074-614BA8B2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6604" y="175921"/>
            <a:ext cx="5149845" cy="3692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BF7F374D-FA4B-4D5E-AD9F-CA838F3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8420" y="3800475"/>
            <a:ext cx="5208038" cy="3692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07B6A21-90AD-4602-9BB4-F67F7650CB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675504" y="1252535"/>
            <a:ext cx="2831037" cy="8791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6931D6-2279-4A18-BD3E-79A74245B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863" y="5151235"/>
            <a:ext cx="3152677" cy="1460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4D1B498-E8D9-4AA0-BBAD-DE461ED0C6F1}"/>
              </a:ext>
            </a:extLst>
          </p:cNvPr>
          <p:cNvSpPr txBox="1"/>
          <p:nvPr/>
        </p:nvSpPr>
        <p:spPr>
          <a:xfrm>
            <a:off x="7109953" y="2616198"/>
            <a:ext cx="1962140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Underfitting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B050"/>
                </a:solidFill>
                <a:latin typeface="Calibri"/>
              </a:rPr>
              <a:t>High bias</a:t>
            </a:r>
            <a:endParaRPr lang="en-US" sz="28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887C39E-604F-4987-89CA-9D55BE0314A3}"/>
              </a:ext>
            </a:extLst>
          </p:cNvPr>
          <p:cNvSpPr txBox="1"/>
          <p:nvPr/>
        </p:nvSpPr>
        <p:spPr>
          <a:xfrm>
            <a:off x="6779754" y="6794504"/>
            <a:ext cx="196213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2655F-8FB9-402F-A327-9C43554952C7}"/>
              </a:ext>
            </a:extLst>
          </p:cNvPr>
          <p:cNvSpPr txBox="1"/>
          <p:nvPr/>
        </p:nvSpPr>
        <p:spPr>
          <a:xfrm>
            <a:off x="2387600" y="1524000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69385-BDF5-4B28-A8B6-451A8E356213}"/>
              </a:ext>
            </a:extLst>
          </p:cNvPr>
          <p:cNvSpPr txBox="1"/>
          <p:nvPr/>
        </p:nvSpPr>
        <p:spPr>
          <a:xfrm>
            <a:off x="2387600" y="544824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C93062D-B4E5-4398-AF2C-D7DE364A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9" y="0"/>
            <a:ext cx="9715500" cy="20288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2768AFC8-86EC-414C-92C9-8A92037C2078}"/>
              </a:ext>
            </a:extLst>
          </p:cNvPr>
          <p:cNvSpPr txBox="1"/>
          <p:nvPr/>
        </p:nvSpPr>
        <p:spPr>
          <a:xfrm>
            <a:off x="679362" y="2021390"/>
            <a:ext cx="851527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Approximation by Superpositions of a Sigmoidal Function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2BA3F8-9666-401B-AF70-16105C2A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9362" y="2574228"/>
            <a:ext cx="3284533" cy="2224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F8977-1B03-492F-AB56-F14FE01B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05200" y="2544610"/>
            <a:ext cx="3141732" cy="21273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1FC6AA8-1406-4DC5-B8DE-4EDBE209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362" y="4798286"/>
            <a:ext cx="3284533" cy="2224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DFDE566-D06E-4D3A-AC13-E657B9E2F0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05200" y="4719885"/>
            <a:ext cx="3457703" cy="23413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01736D9F-40F0-41C8-A719-252C38C06AB0}"/>
              </a:ext>
            </a:extLst>
          </p:cNvPr>
          <p:cNvSpPr txBox="1"/>
          <p:nvPr/>
        </p:nvSpPr>
        <p:spPr>
          <a:xfrm>
            <a:off x="342771" y="6982806"/>
            <a:ext cx="973784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Approximation Capabilities of Multilayer Feedforward Networks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4A4B57-B0C4-40FA-AD32-B64C4F32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1035" y="652470"/>
            <a:ext cx="3387723" cy="22939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87D2B35-50F9-4345-BC7F-F1C87B3E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13301" y="61036"/>
            <a:ext cx="5027544" cy="36282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F3D1E77-EA32-4DAC-9159-8E6BBBAE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40309" y="3870344"/>
            <a:ext cx="4837111" cy="34908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949B89-0F0B-43AB-BE16-63C04732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1035" y="4330698"/>
            <a:ext cx="3387723" cy="22939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B26301B-6EE6-441B-85FE-59183B089805}"/>
              </a:ext>
            </a:extLst>
          </p:cNvPr>
          <p:cNvSpPr txBox="1"/>
          <p:nvPr/>
        </p:nvSpPr>
        <p:spPr>
          <a:xfrm>
            <a:off x="2909903" y="6363015"/>
            <a:ext cx="174861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Overfitting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BFB21252-BD3E-44A1-8DBF-48DA76ABD97D}"/>
              </a:ext>
            </a:extLst>
          </p:cNvPr>
          <p:cNvSpPr txBox="1"/>
          <p:nvPr/>
        </p:nvSpPr>
        <p:spPr>
          <a:xfrm>
            <a:off x="945787" y="3083135"/>
            <a:ext cx="3122971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Lineal model output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2ED25EE-468C-4B03-A79A-2E75612B422C}"/>
              </a:ext>
            </a:extLst>
          </p:cNvPr>
          <p:cNvSpPr txBox="1"/>
          <p:nvPr/>
        </p:nvSpPr>
        <p:spPr>
          <a:xfrm>
            <a:off x="681035" y="6907205"/>
            <a:ext cx="3775393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Non-lineal model output</a:t>
            </a:r>
          </a:p>
        </p:txBody>
      </p:sp>
      <p:sp>
        <p:nvSpPr>
          <p:cNvPr id="9" name="Straight Connector 5">
            <a:extLst>
              <a:ext uri="{FF2B5EF4-FFF2-40B4-BE49-F238E27FC236}">
                <a16:creationId xmlns:a16="http://schemas.microsoft.com/office/drawing/2014/main" id="{28D9C858-4917-46F6-BC8E-694710E1710C}"/>
              </a:ext>
            </a:extLst>
          </p:cNvPr>
          <p:cNvSpPr/>
          <p:nvPr/>
        </p:nvSpPr>
        <p:spPr>
          <a:xfrm>
            <a:off x="3941762" y="170343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084BBEB1-8F7C-4B2C-9935-EEADC11EBBF3}"/>
              </a:ext>
            </a:extLst>
          </p:cNvPr>
          <p:cNvSpPr/>
          <p:nvPr/>
        </p:nvSpPr>
        <p:spPr>
          <a:xfrm>
            <a:off x="3941762" y="537373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D6C10-B722-48E7-BD3E-349D0EC6696E}"/>
              </a:ext>
            </a:extLst>
          </p:cNvPr>
          <p:cNvSpPr txBox="1"/>
          <p:nvPr/>
        </p:nvSpPr>
        <p:spPr>
          <a:xfrm>
            <a:off x="6743699" y="1568600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6B3C2-4CD0-412C-AE32-FC82AC10FC0E}"/>
              </a:ext>
            </a:extLst>
          </p:cNvPr>
          <p:cNvSpPr txBox="1"/>
          <p:nvPr/>
        </p:nvSpPr>
        <p:spPr>
          <a:xfrm>
            <a:off x="6743700" y="5246828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During</a:t>
            </a:r>
            <a:r>
              <a:rPr lang="es-MX" sz="2400" dirty="0"/>
              <a:t> </a:t>
            </a:r>
            <a:r>
              <a:rPr lang="es-MX" sz="2400" dirty="0" err="1"/>
              <a:t>learning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2A14B-6974-484E-AA12-AC4510A32233}"/>
              </a:ext>
            </a:extLst>
          </p:cNvPr>
          <p:cNvSpPr txBox="1"/>
          <p:nvPr/>
        </p:nvSpPr>
        <p:spPr>
          <a:xfrm>
            <a:off x="2568731" y="271179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3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29F43-B925-4119-A5FD-8913C5B7E113}"/>
              </a:ext>
            </a:extLst>
          </p:cNvPr>
          <p:cNvSpPr txBox="1"/>
          <p:nvPr/>
        </p:nvSpPr>
        <p:spPr>
          <a:xfrm>
            <a:off x="2707634" y="3987646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Machine 4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Custom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Liberation Sans</vt:lpstr>
      <vt:lpstr>Liberation Serif</vt:lpstr>
      <vt:lpstr>StarSymbol</vt:lpstr>
      <vt:lpstr>Arial</vt:lpstr>
      <vt:lpstr>Calibri</vt:lpstr>
      <vt:lpstr>Century Gothic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 Bokhimi</dc:creator>
  <cp:lastModifiedBy>J Guadalupe Perez Ramirez</cp:lastModifiedBy>
  <cp:revision>71</cp:revision>
  <dcterms:created xsi:type="dcterms:W3CDTF">2020-10-22T06:18:57Z</dcterms:created>
  <dcterms:modified xsi:type="dcterms:W3CDTF">2021-11-03T17:18:53Z</dcterms:modified>
</cp:coreProperties>
</file>