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3"/>
  </p:notesMasterIdLst>
  <p:handoutMasterIdLst>
    <p:handoutMasterId r:id="rId74"/>
  </p:handoutMasterIdLst>
  <p:sldIdLst>
    <p:sldId id="257" r:id="rId3"/>
    <p:sldId id="259" r:id="rId4"/>
    <p:sldId id="260" r:id="rId5"/>
    <p:sldId id="261" r:id="rId6"/>
    <p:sldId id="262" r:id="rId7"/>
    <p:sldId id="380"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2" r:id="rId22"/>
    <p:sldId id="331" r:id="rId23"/>
    <p:sldId id="333" r:id="rId24"/>
    <p:sldId id="334" r:id="rId25"/>
    <p:sldId id="335" r:id="rId26"/>
    <p:sldId id="336" r:id="rId27"/>
    <p:sldId id="338" r:id="rId28"/>
    <p:sldId id="337" r:id="rId29"/>
    <p:sldId id="339" r:id="rId30"/>
    <p:sldId id="340" r:id="rId31"/>
    <p:sldId id="381" r:id="rId32"/>
    <p:sldId id="341" r:id="rId33"/>
    <p:sldId id="342" r:id="rId34"/>
    <p:sldId id="343" r:id="rId35"/>
    <p:sldId id="344" r:id="rId36"/>
    <p:sldId id="345" r:id="rId37"/>
    <p:sldId id="346" r:id="rId38"/>
    <p:sldId id="348" r:id="rId39"/>
    <p:sldId id="379"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77" r:id="rId53"/>
    <p:sldId id="378" r:id="rId54"/>
    <p:sldId id="361" r:id="rId55"/>
    <p:sldId id="362" r:id="rId56"/>
    <p:sldId id="363" r:id="rId57"/>
    <p:sldId id="364" r:id="rId58"/>
    <p:sldId id="365" r:id="rId59"/>
    <p:sldId id="366" r:id="rId60"/>
    <p:sldId id="367" r:id="rId61"/>
    <p:sldId id="368" r:id="rId62"/>
    <p:sldId id="369" r:id="rId63"/>
    <p:sldId id="371" r:id="rId64"/>
    <p:sldId id="372" r:id="rId65"/>
    <p:sldId id="373" r:id="rId66"/>
    <p:sldId id="382" r:id="rId67"/>
    <p:sldId id="374" r:id="rId68"/>
    <p:sldId id="383" r:id="rId69"/>
    <p:sldId id="386" r:id="rId70"/>
    <p:sldId id="384" r:id="rId71"/>
    <p:sldId id="387" r:id="rId7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7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44.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2019/9/17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n.wikipedia.org/wiki/Image:CharlesBabbage.jp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en.wikipedia.org/wiki/Image:BabbageDifferenceEngine.jpg" TargetMode="Externa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hyperlink" Target="http://en.wikipedia.org/wiki/Image:050114_2529_difference.jp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en.wikipedia.org/wiki/Image:Bertrand_Russell.jp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en.wikipedia.org/wiki/Image:Colossus.jpg"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en.wikipedia.org/wiki/Image:JohnvonNeumann-LosAlamos.jpg"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hyperlink" Target="http://en.wikipedia.org/wiki/Image:Ada_Lovelace.jpg"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Image:RomanAbacusRecon.jpg" TargetMode="External"/><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hyperlink" Target="http://en.wikipedia.org/wiki/Image:Soroban.JPG" TargetMode="Externa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700213"/>
            <a:ext cx="7772400" cy="1470025"/>
          </a:xfrm>
        </p:spPr>
        <p:txBody>
          <a:bodyPr/>
          <a:lstStyle/>
          <a:p>
            <a:pPr algn="ctr" eaLnBrk="1" hangingPunct="1"/>
            <a:r>
              <a:rPr lang="zh-CN" altLang="en-US" smtClean="0"/>
              <a:t>第</a:t>
            </a:r>
            <a:r>
              <a:rPr lang="en-US" altLang="zh-CN" smtClean="0"/>
              <a:t>1</a:t>
            </a:r>
            <a:r>
              <a:rPr lang="zh-CN" altLang="en-US" smtClean="0"/>
              <a:t>章</a:t>
            </a:r>
            <a:r>
              <a:rPr lang="en-US" altLang="zh-CN" smtClean="0"/>
              <a:t>  </a:t>
            </a:r>
            <a:r>
              <a:rPr lang="zh-CN" altLang="en-US" smtClean="0"/>
              <a:t>绪论</a:t>
            </a:r>
            <a:endParaRPr lang="en-US" altLang="zh-CN" smtClean="0"/>
          </a:p>
        </p:txBody>
      </p:sp>
      <p:sp>
        <p:nvSpPr>
          <p:cNvPr id="3075" name="Rectangle 6"/>
          <p:cNvSpPr>
            <a:spLocks noGrp="1" noChangeArrowheads="1"/>
          </p:cNvSpPr>
          <p:nvPr>
            <p:ph type="subTitle" idx="1"/>
          </p:nvPr>
        </p:nvSpPr>
        <p:spPr>
          <a:xfrm>
            <a:off x="1371600" y="3284538"/>
            <a:ext cx="6400800" cy="1752600"/>
          </a:xfrm>
        </p:spPr>
        <p:txBody>
          <a:bodyPr/>
          <a:lstStyle/>
          <a:p>
            <a:pPr eaLnBrk="1" hangingPunct="1"/>
            <a:r>
              <a:rPr lang="en-US" altLang="zh-CN" smtClean="0"/>
              <a:t>From Computing Science to </a:t>
            </a:r>
          </a:p>
          <a:p>
            <a:pPr eaLnBrk="1" hangingPunct="1"/>
            <a:r>
              <a:rPr lang="en-US" altLang="zh-CN" smtClean="0"/>
              <a:t>Software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04800"/>
            <a:ext cx="8153400" cy="914400"/>
          </a:xfrm>
        </p:spPr>
        <p:txBody>
          <a:bodyPr/>
          <a:lstStyle/>
          <a:p>
            <a:pPr eaLnBrk="1" hangingPunct="1"/>
            <a:r>
              <a:rPr lang="en-US" altLang="zh-CN" sz="2800" smtClean="0"/>
              <a:t>The work of Babbage</a:t>
            </a:r>
          </a:p>
        </p:txBody>
      </p:sp>
      <p:sp>
        <p:nvSpPr>
          <p:cNvPr id="12291" name="Rectangle 3"/>
          <p:cNvSpPr>
            <a:spLocks noGrp="1" noChangeArrowheads="1"/>
          </p:cNvSpPr>
          <p:nvPr>
            <p:ph type="body" idx="1"/>
          </p:nvPr>
        </p:nvSpPr>
        <p:spPr>
          <a:xfrm>
            <a:off x="684213" y="1341438"/>
            <a:ext cx="6337300" cy="4860925"/>
          </a:xfrm>
        </p:spPr>
        <p:txBody>
          <a:bodyPr/>
          <a:lstStyle/>
          <a:p>
            <a:pPr>
              <a:lnSpc>
                <a:spcPct val="90000"/>
              </a:lnSpc>
            </a:pPr>
            <a:r>
              <a:rPr lang="en-US" altLang="zh-CN" sz="2400" dirty="0" smtClean="0"/>
              <a:t>Charles Babbage(</a:t>
            </a:r>
            <a:r>
              <a:rPr lang="zh-CN" altLang="en-US" sz="2400" dirty="0"/>
              <a:t>巴贝奇</a:t>
            </a:r>
            <a:r>
              <a:rPr lang="en-US" altLang="zh-CN" sz="2400" dirty="0" smtClean="0"/>
              <a:t>) (1791 –1871)</a:t>
            </a:r>
          </a:p>
          <a:p>
            <a:pPr lvl="1" eaLnBrk="1" hangingPunct="1">
              <a:lnSpc>
                <a:spcPct val="90000"/>
              </a:lnSpc>
            </a:pPr>
            <a:r>
              <a:rPr lang="zh-CN" altLang="en-US" sz="2000" dirty="0" smtClean="0"/>
              <a:t>英国数学家、分析哲学家、机械工程师</a:t>
            </a:r>
            <a:endParaRPr lang="en-US" altLang="zh-CN" sz="2000" dirty="0" smtClean="0"/>
          </a:p>
          <a:p>
            <a:pPr lvl="1" eaLnBrk="1" hangingPunct="1">
              <a:lnSpc>
                <a:spcPct val="90000"/>
              </a:lnSpc>
            </a:pPr>
            <a:r>
              <a:rPr lang="zh-CN" altLang="en-US" sz="2000" dirty="0" smtClean="0"/>
              <a:t>原型计算机科学家</a:t>
            </a:r>
            <a:r>
              <a:rPr lang="en-US" altLang="zh-CN" sz="2000" dirty="0" smtClean="0"/>
              <a:t>(proto-computer scientist</a:t>
            </a:r>
            <a:r>
              <a:rPr lang="zh-CN" altLang="en-US" sz="2000" dirty="0" smtClean="0"/>
              <a:t>）</a:t>
            </a:r>
            <a:endParaRPr lang="en-US" altLang="zh-CN" sz="2000" dirty="0" smtClean="0"/>
          </a:p>
          <a:p>
            <a:pPr lvl="2">
              <a:lnSpc>
                <a:spcPct val="90000"/>
              </a:lnSpc>
            </a:pPr>
            <a:r>
              <a:rPr lang="zh-CN" altLang="en-US" sz="1600" dirty="0"/>
              <a:t>建立</a:t>
            </a:r>
            <a:r>
              <a:rPr lang="zh-CN" altLang="en-US" sz="1600" dirty="0" smtClean="0"/>
              <a:t>可编程计算机</a:t>
            </a:r>
            <a:r>
              <a:rPr lang="en-US" altLang="zh-CN" sz="1600" dirty="0" smtClean="0"/>
              <a:t> </a:t>
            </a:r>
            <a:r>
              <a:rPr lang="en-US" altLang="zh-CN" sz="1600" dirty="0"/>
              <a:t>(a programmable computer)</a:t>
            </a:r>
            <a:r>
              <a:rPr lang="zh-CN" altLang="en-US" sz="1600" dirty="0"/>
              <a:t>思想</a:t>
            </a:r>
            <a:r>
              <a:rPr lang="en-US" altLang="zh-CN" sz="1600" dirty="0" smtClean="0"/>
              <a:t>.</a:t>
            </a:r>
          </a:p>
          <a:p>
            <a:pPr lvl="1" eaLnBrk="1" hangingPunct="1">
              <a:lnSpc>
                <a:spcPct val="90000"/>
              </a:lnSpc>
            </a:pPr>
            <a:endParaRPr lang="en-US" altLang="zh-CN" sz="2000" dirty="0" smtClean="0"/>
          </a:p>
          <a:p>
            <a:pPr lvl="1" eaLnBrk="1" hangingPunct="1">
              <a:lnSpc>
                <a:spcPct val="90000"/>
              </a:lnSpc>
            </a:pPr>
            <a:r>
              <a:rPr lang="zh-CN" altLang="en-US" sz="2000" dirty="0" smtClean="0"/>
              <a:t>其未完成的计算机存放在</a:t>
            </a:r>
            <a:r>
              <a:rPr lang="en-US" altLang="zh-CN" sz="2000" dirty="0" smtClean="0"/>
              <a:t> London Science Museum.</a:t>
            </a:r>
          </a:p>
          <a:p>
            <a:pPr lvl="1" eaLnBrk="1" hangingPunct="1">
              <a:lnSpc>
                <a:spcPct val="90000"/>
              </a:lnSpc>
            </a:pPr>
            <a:endParaRPr lang="en-US" altLang="zh-CN" sz="2000" dirty="0" smtClean="0"/>
          </a:p>
          <a:p>
            <a:pPr lvl="1" eaLnBrk="1" hangingPunct="1">
              <a:lnSpc>
                <a:spcPct val="90000"/>
              </a:lnSpc>
            </a:pPr>
            <a:r>
              <a:rPr lang="en-US" altLang="zh-CN" sz="2000" dirty="0" smtClean="0"/>
              <a:t>1991</a:t>
            </a:r>
            <a:r>
              <a:rPr lang="zh-CN" altLang="en-US" sz="2000" dirty="0" smtClean="0"/>
              <a:t>年，依据</a:t>
            </a:r>
            <a:r>
              <a:rPr lang="en-US" altLang="zh-CN" sz="2000" dirty="0" smtClean="0"/>
              <a:t> Babbage</a:t>
            </a:r>
            <a:r>
              <a:rPr lang="zh-CN" altLang="en-US" sz="2000" dirty="0" smtClean="0"/>
              <a:t>的原始设计计划，工程师们制造出来差分机</a:t>
            </a:r>
            <a:r>
              <a:rPr lang="en-US" altLang="zh-CN" sz="2000" dirty="0" smtClean="0"/>
              <a:t>(difference engine), </a:t>
            </a:r>
            <a:r>
              <a:rPr lang="zh-CN" altLang="en-US" sz="2000" dirty="0" smtClean="0"/>
              <a:t>功能完整</a:t>
            </a:r>
            <a:r>
              <a:rPr lang="en-US" altLang="zh-CN" sz="2000" dirty="0" smtClean="0"/>
              <a:t> </a:t>
            </a:r>
          </a:p>
          <a:p>
            <a:pPr lvl="1" eaLnBrk="1" hangingPunct="1">
              <a:lnSpc>
                <a:spcPct val="90000"/>
              </a:lnSpc>
            </a:pPr>
            <a:endParaRPr lang="en-US" altLang="zh-CN" sz="2000" dirty="0" smtClean="0"/>
          </a:p>
          <a:p>
            <a:pPr lvl="1" eaLnBrk="1" hangingPunct="1">
              <a:lnSpc>
                <a:spcPct val="90000"/>
              </a:lnSpc>
            </a:pPr>
            <a:r>
              <a:rPr lang="zh-CN" altLang="en-US" sz="2000" dirty="0" smtClean="0"/>
              <a:t>验证了</a:t>
            </a:r>
            <a:r>
              <a:rPr lang="en-US" altLang="zh-CN" sz="2000" dirty="0" smtClean="0"/>
              <a:t>Babbage</a:t>
            </a:r>
            <a:r>
              <a:rPr lang="zh-CN" altLang="en-US" sz="2000" dirty="0" smtClean="0"/>
              <a:t>的机器是能工作的。</a:t>
            </a:r>
            <a:endParaRPr lang="en-US" altLang="zh-CN" sz="2000" dirty="0" smtClean="0"/>
          </a:p>
        </p:txBody>
      </p:sp>
      <p:pic>
        <p:nvPicPr>
          <p:cNvPr id="12292" name="Picture 4" descr="Charles Babbage">
            <a:hlinkClick r:id="rId2" tooltip="Charles Babbage"/>
          </p:cNvPr>
          <p:cNvPicPr>
            <a:picLocks noChangeAspect="1" noChangeArrowheads="1"/>
          </p:cNvPicPr>
          <p:nvPr/>
        </p:nvPicPr>
        <p:blipFill>
          <a:blip r:embed="rId3"/>
          <a:srcRect/>
          <a:stretch>
            <a:fillRect/>
          </a:stretch>
        </p:blipFill>
        <p:spPr bwMode="auto">
          <a:xfrm>
            <a:off x="7164388" y="1341438"/>
            <a:ext cx="1714500" cy="2028825"/>
          </a:xfrm>
          <a:prstGeom prst="rect">
            <a:avLst/>
          </a:prstGeom>
          <a:noFill/>
          <a:ln w="9525">
            <a:noFill/>
            <a:miter lim="800000"/>
            <a:headEnd/>
            <a:tailEnd/>
          </a:ln>
        </p:spPr>
      </p:pic>
    </p:spTree>
    <p:extLst>
      <p:ext uri="{BB962C8B-B14F-4D97-AF65-F5344CB8AC3E}">
        <p14:creationId xmlns:p14="http://schemas.microsoft.com/office/powerpoint/2010/main" val="1030395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t>D</a:t>
            </a:r>
            <a:r>
              <a:rPr lang="en-US" altLang="en-US" dirty="0" smtClean="0"/>
              <a:t>ifference engine</a:t>
            </a:r>
            <a:r>
              <a:rPr lang="en-US" altLang="zh-CN" dirty="0" smtClean="0"/>
              <a:t> of </a:t>
            </a:r>
            <a:r>
              <a:rPr lang="en-US" altLang="zh-CN" dirty="0" err="1" smtClean="0"/>
              <a:t>Babage</a:t>
            </a:r>
            <a:endParaRPr lang="en-US" altLang="zh-CN" dirty="0" smtClean="0"/>
          </a:p>
        </p:txBody>
      </p:sp>
      <p:pic>
        <p:nvPicPr>
          <p:cNvPr id="13315" name="Picture 10" descr="Part of Babbage's Difference engine, assembled after his death by Babbage's son, using parts found in his laboratory.">
            <a:hlinkClick r:id="rId2" tooltip="Part of Babbage's Difference engine, assembled after his death by Babbage's son, using parts found in his laboratory."/>
          </p:cNvPr>
          <p:cNvPicPr>
            <a:picLocks noChangeAspect="1" noChangeArrowheads="1"/>
          </p:cNvPicPr>
          <p:nvPr/>
        </p:nvPicPr>
        <p:blipFill>
          <a:blip r:embed="rId3"/>
          <a:srcRect/>
          <a:stretch>
            <a:fillRect/>
          </a:stretch>
        </p:blipFill>
        <p:spPr bwMode="auto">
          <a:xfrm>
            <a:off x="1042988" y="1946275"/>
            <a:ext cx="3529012" cy="2419350"/>
          </a:xfrm>
          <a:prstGeom prst="rect">
            <a:avLst/>
          </a:prstGeom>
          <a:noFill/>
          <a:ln w="9525">
            <a:noFill/>
            <a:miter lim="800000"/>
            <a:headEnd/>
            <a:tailEnd/>
          </a:ln>
        </p:spPr>
      </p:pic>
      <p:sp>
        <p:nvSpPr>
          <p:cNvPr id="13316" name="Text Box 11"/>
          <p:cNvSpPr txBox="1">
            <a:spLocks noChangeArrowheads="1"/>
          </p:cNvSpPr>
          <p:nvPr/>
        </p:nvSpPr>
        <p:spPr bwMode="auto">
          <a:xfrm>
            <a:off x="1116013" y="4365625"/>
            <a:ext cx="3024187" cy="830997"/>
          </a:xfrm>
          <a:prstGeom prst="rect">
            <a:avLst/>
          </a:prstGeom>
          <a:noFill/>
          <a:ln w="9525">
            <a:noFill/>
            <a:miter lim="800000"/>
            <a:headEnd/>
            <a:tailEnd/>
          </a:ln>
        </p:spPr>
        <p:txBody>
          <a:bodyPr>
            <a:spAutoFit/>
          </a:bodyPr>
          <a:lstStyle/>
          <a:p>
            <a:r>
              <a:rPr lang="en-US" altLang="zh-CN" sz="1600" dirty="0" smtClean="0"/>
              <a:t>Babbage</a:t>
            </a:r>
            <a:r>
              <a:rPr lang="zh-CN" altLang="en-US" sz="1600" dirty="0" smtClean="0"/>
              <a:t>的儿子组装的差分机</a:t>
            </a:r>
            <a:r>
              <a:rPr lang="en-US" altLang="zh-CN" sz="1600" dirty="0" smtClean="0"/>
              <a:t>(Difference engine),</a:t>
            </a:r>
            <a:r>
              <a:rPr lang="zh-CN" altLang="en-US" sz="1600" dirty="0" smtClean="0"/>
              <a:t>依据</a:t>
            </a:r>
            <a:r>
              <a:rPr lang="en-US" altLang="zh-CN" sz="1600" dirty="0"/>
              <a:t>Babbage</a:t>
            </a:r>
            <a:r>
              <a:rPr lang="zh-CN" altLang="en-US" sz="1600" dirty="0" smtClean="0"/>
              <a:t>死后在实验室里发现的零部件</a:t>
            </a:r>
            <a:endParaRPr lang="en-US" altLang="zh-CN" sz="1600" dirty="0"/>
          </a:p>
        </p:txBody>
      </p:sp>
      <p:pic>
        <p:nvPicPr>
          <p:cNvPr id="13317" name="Picture 13" descr="The London Science Museum's replica difference engine, built from Babbage's design.">
            <a:hlinkClick r:id="rId4" tooltip="The London Science Museum's replica difference engine, built from Babbage's design."/>
          </p:cNvPr>
          <p:cNvPicPr>
            <a:picLocks noChangeAspect="1" noChangeArrowheads="1"/>
          </p:cNvPicPr>
          <p:nvPr/>
        </p:nvPicPr>
        <p:blipFill>
          <a:blip r:embed="rId5"/>
          <a:srcRect/>
          <a:stretch>
            <a:fillRect/>
          </a:stretch>
        </p:blipFill>
        <p:spPr bwMode="auto">
          <a:xfrm>
            <a:off x="5219700" y="1773238"/>
            <a:ext cx="3529013" cy="2928937"/>
          </a:xfrm>
          <a:prstGeom prst="rect">
            <a:avLst/>
          </a:prstGeom>
          <a:noFill/>
          <a:ln w="9525">
            <a:noFill/>
            <a:miter lim="800000"/>
            <a:headEnd/>
            <a:tailEnd/>
          </a:ln>
        </p:spPr>
      </p:pic>
      <p:sp>
        <p:nvSpPr>
          <p:cNvPr id="13318" name="Text Box 14"/>
          <p:cNvSpPr txBox="1">
            <a:spLocks noChangeArrowheads="1"/>
          </p:cNvSpPr>
          <p:nvPr/>
        </p:nvSpPr>
        <p:spPr bwMode="auto">
          <a:xfrm>
            <a:off x="5658644" y="4847431"/>
            <a:ext cx="3024188" cy="584775"/>
          </a:xfrm>
          <a:prstGeom prst="rect">
            <a:avLst/>
          </a:prstGeom>
          <a:noFill/>
          <a:ln w="9525">
            <a:noFill/>
            <a:miter lim="800000"/>
            <a:headEnd/>
            <a:tailEnd/>
          </a:ln>
        </p:spPr>
        <p:txBody>
          <a:bodyPr>
            <a:spAutoFit/>
          </a:bodyPr>
          <a:lstStyle/>
          <a:p>
            <a:r>
              <a:rPr lang="en-US" altLang="en-US" sz="1600" dirty="0" smtClean="0"/>
              <a:t>London </a:t>
            </a:r>
            <a:r>
              <a:rPr lang="en-US" altLang="en-US" sz="1600" dirty="0"/>
              <a:t>Science </a:t>
            </a:r>
            <a:r>
              <a:rPr lang="en-US" altLang="en-US" sz="1600" dirty="0" smtClean="0"/>
              <a:t>Museum</a:t>
            </a:r>
            <a:r>
              <a:rPr lang="zh-CN" altLang="en-US" sz="1600" dirty="0" smtClean="0"/>
              <a:t>里，根据</a:t>
            </a:r>
            <a:r>
              <a:rPr lang="en-US" altLang="en-US" sz="1600" dirty="0" smtClean="0"/>
              <a:t>Babbage</a:t>
            </a:r>
            <a:r>
              <a:rPr lang="zh-CN" altLang="en-US" sz="1600" dirty="0" smtClean="0"/>
              <a:t>的设计图纸，建造的</a:t>
            </a:r>
            <a:endParaRPr lang="en-US" altLang="zh-CN" sz="1600" dirty="0"/>
          </a:p>
        </p:txBody>
      </p:sp>
    </p:spTree>
    <p:extLst>
      <p:ext uri="{BB962C8B-B14F-4D97-AF65-F5344CB8AC3E}">
        <p14:creationId xmlns:p14="http://schemas.microsoft.com/office/powerpoint/2010/main" val="904472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Babage in British Science&amp;History Museum</a:t>
            </a:r>
          </a:p>
        </p:txBody>
      </p:sp>
      <p:pic>
        <p:nvPicPr>
          <p:cNvPr id="14339" name="Picture 4" descr="DSCN1130"/>
          <p:cNvPicPr>
            <a:picLocks noChangeAspect="1" noChangeArrowheads="1"/>
          </p:cNvPicPr>
          <p:nvPr/>
        </p:nvPicPr>
        <p:blipFill>
          <a:blip r:embed="rId2"/>
          <a:srcRect/>
          <a:stretch>
            <a:fillRect/>
          </a:stretch>
        </p:blipFill>
        <p:spPr bwMode="auto">
          <a:xfrm>
            <a:off x="836613" y="1341438"/>
            <a:ext cx="6904037" cy="5049837"/>
          </a:xfrm>
          <a:prstGeom prst="rect">
            <a:avLst/>
          </a:prstGeom>
          <a:noFill/>
          <a:ln w="9525">
            <a:noFill/>
            <a:miter lim="800000"/>
            <a:headEnd/>
            <a:tailEnd/>
          </a:ln>
        </p:spPr>
      </p:pic>
    </p:spTree>
    <p:extLst>
      <p:ext uri="{BB962C8B-B14F-4D97-AF65-F5344CB8AC3E}">
        <p14:creationId xmlns:p14="http://schemas.microsoft.com/office/powerpoint/2010/main" val="3652941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b="1" dirty="0" smtClean="0">
                <a:solidFill>
                  <a:srgbClr val="FF0000"/>
                </a:solidFill>
              </a:rPr>
              <a:t>图灵</a:t>
            </a:r>
            <a:r>
              <a:rPr lang="zh-CN" altLang="en-US" b="1" dirty="0">
                <a:solidFill>
                  <a:srgbClr val="FF0000"/>
                </a:solidFill>
              </a:rPr>
              <a:t>理论计算机</a:t>
            </a:r>
            <a:endParaRPr lang="en-US" altLang="zh-CN" b="1" dirty="0">
              <a:solidFill>
                <a:srgbClr val="FF0000"/>
              </a:solidFill>
            </a:endParaRPr>
          </a:p>
          <a:p>
            <a:r>
              <a:rPr lang="zh-CN" altLang="en-US" dirty="0"/>
              <a:t>电子实现的自动计算机器</a:t>
            </a:r>
            <a:endParaRPr lang="en-US" altLang="zh-CN" dirty="0"/>
          </a:p>
          <a:p>
            <a:r>
              <a:rPr lang="zh-CN" altLang="en-US" dirty="0"/>
              <a:t>集成电路</a:t>
            </a:r>
            <a:endParaRPr lang="en-US" altLang="zh-CN" dirty="0"/>
          </a:p>
          <a:p>
            <a:r>
              <a:rPr lang="zh-CN" altLang="en-US" dirty="0"/>
              <a:t>从程序到软件</a:t>
            </a:r>
            <a:endParaRPr lang="en-US" altLang="zh-CN" dirty="0"/>
          </a:p>
          <a:p>
            <a:r>
              <a:rPr lang="zh-CN" altLang="en-US" dirty="0"/>
              <a:t>软件艺术</a:t>
            </a:r>
            <a:endParaRPr lang="en-US" altLang="zh-CN" dirty="0"/>
          </a:p>
          <a:p>
            <a:r>
              <a:rPr lang="zh-CN" altLang="en-US" dirty="0"/>
              <a:t>软件危机与工程侧面</a:t>
            </a:r>
          </a:p>
          <a:p>
            <a:r>
              <a:rPr lang="zh-CN" altLang="en-US" dirty="0"/>
              <a:t>软件产业</a:t>
            </a:r>
            <a:endParaRPr lang="en-US" altLang="zh-CN" dirty="0"/>
          </a:p>
          <a:p>
            <a:r>
              <a:rPr lang="zh-CN" altLang="en-US" dirty="0"/>
              <a:t>计算科学与软件工程</a:t>
            </a:r>
            <a:endParaRPr lang="en-US" altLang="zh-CN" dirty="0"/>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3965321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smtClean="0"/>
              <a:t>数学形式化体系</a:t>
            </a:r>
          </a:p>
        </p:txBody>
      </p:sp>
      <p:sp>
        <p:nvSpPr>
          <p:cNvPr id="15363"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 name="Rectangle 3"/>
          <p:cNvSpPr txBox="1">
            <a:spLocks noChangeArrowheads="1"/>
          </p:cNvSpPr>
          <p:nvPr/>
        </p:nvSpPr>
        <p:spPr>
          <a:xfrm>
            <a:off x="1854200" y="1152591"/>
            <a:ext cx="7124700" cy="4114800"/>
          </a:xfrm>
          <a:prstGeom prst="rect">
            <a:avLst/>
          </a:prstGeom>
        </p:spPr>
        <p:txBody>
          <a:bodyPr/>
          <a:lstStyle/>
          <a:p>
            <a:pPr marL="342900" indent="-342900">
              <a:lnSpc>
                <a:spcPct val="90000"/>
              </a:lnSpc>
              <a:spcBef>
                <a:spcPct val="20000"/>
              </a:spcBef>
              <a:buFontTx/>
              <a:buChar char="•"/>
              <a:defRPr/>
            </a:pPr>
            <a:r>
              <a:rPr lang="zh-CN" altLang="en-US" kern="0" dirty="0">
                <a:latin typeface="+mn-lt"/>
                <a:ea typeface="+mn-ea"/>
              </a:rPr>
              <a:t>德国数学家康托尔（</a:t>
            </a:r>
            <a:r>
              <a:rPr lang="en-US" altLang="zh-CN" kern="0" dirty="0">
                <a:latin typeface="+mn-lt"/>
                <a:ea typeface="+mn-ea"/>
              </a:rPr>
              <a:t>G.Cantor,1845</a:t>
            </a:r>
            <a:r>
              <a:rPr lang="zh-CN" altLang="en-US" kern="0" dirty="0">
                <a:latin typeface="+mn-lt"/>
                <a:ea typeface="+mn-ea"/>
              </a:rPr>
              <a:t>～</a:t>
            </a:r>
            <a:r>
              <a:rPr lang="en-US" altLang="zh-CN" kern="0" dirty="0">
                <a:latin typeface="+mn-lt"/>
                <a:ea typeface="+mn-ea"/>
              </a:rPr>
              <a:t>1918</a:t>
            </a:r>
            <a:r>
              <a:rPr lang="zh-CN" altLang="en-US" kern="0" dirty="0">
                <a:latin typeface="+mn-lt"/>
                <a:ea typeface="+mn-ea"/>
              </a:rPr>
              <a:t>）从</a:t>
            </a:r>
            <a:r>
              <a:rPr lang="en-US" altLang="zh-CN" kern="0" dirty="0">
                <a:latin typeface="+mn-lt"/>
                <a:ea typeface="+mn-ea"/>
              </a:rPr>
              <a:t>1874</a:t>
            </a:r>
            <a:r>
              <a:rPr lang="zh-CN" altLang="en-US" kern="0" dirty="0">
                <a:latin typeface="+mn-lt"/>
                <a:ea typeface="+mn-ea"/>
              </a:rPr>
              <a:t>年开始，发表一些列的集合论的著作，创立了集合论。</a:t>
            </a:r>
          </a:p>
          <a:p>
            <a:pPr marL="342900" indent="-342900">
              <a:lnSpc>
                <a:spcPct val="90000"/>
              </a:lnSpc>
              <a:spcBef>
                <a:spcPct val="20000"/>
              </a:spcBef>
              <a:buFontTx/>
              <a:buChar char="•"/>
              <a:defRPr/>
            </a:pPr>
            <a:r>
              <a:rPr lang="zh-CN" altLang="en-US" kern="0" dirty="0" smtClean="0">
                <a:latin typeface="+mn-lt"/>
                <a:ea typeface="+mn-ea"/>
              </a:rPr>
              <a:t>希尔伯特</a:t>
            </a:r>
            <a:r>
              <a:rPr lang="zh-CN" altLang="en-US" kern="0" dirty="0">
                <a:latin typeface="+mn-lt"/>
                <a:ea typeface="+mn-ea"/>
              </a:rPr>
              <a:t>纲领</a:t>
            </a:r>
          </a:p>
          <a:p>
            <a:pPr marL="742950" lvl="1" indent="-285750">
              <a:lnSpc>
                <a:spcPct val="90000"/>
              </a:lnSpc>
              <a:spcBef>
                <a:spcPct val="20000"/>
              </a:spcBef>
              <a:buFontTx/>
              <a:buChar char="–"/>
              <a:defRPr/>
            </a:pPr>
            <a:r>
              <a:rPr lang="zh-CN" altLang="en-US" sz="2000" kern="0" dirty="0">
                <a:latin typeface="+mn-lt"/>
                <a:ea typeface="+mn-ea"/>
              </a:rPr>
              <a:t>将每一门数学的分支形式化，构成形式系统和理论，并在此为对象的元理论即元数学中，证明每一个形式系统的相容性，从而导出数学的相容性。</a:t>
            </a:r>
          </a:p>
          <a:p>
            <a:pPr marL="742950" lvl="1" indent="-285750">
              <a:lnSpc>
                <a:spcPct val="90000"/>
              </a:lnSpc>
              <a:spcBef>
                <a:spcPct val="20000"/>
              </a:spcBef>
              <a:buFontTx/>
              <a:buChar char="–"/>
              <a:defRPr/>
            </a:pPr>
            <a:r>
              <a:rPr lang="zh-CN" altLang="en-US" sz="2000" kern="0" dirty="0">
                <a:latin typeface="+mn-lt"/>
                <a:ea typeface="+mn-ea"/>
              </a:rPr>
              <a:t>实质是寻找通用的形式逻辑系统，该系统应当是完备的，即，该系统中可以机械地判断任意给定命题的真伪</a:t>
            </a:r>
            <a:r>
              <a:rPr lang="zh-CN" altLang="en-US" sz="2000" kern="0" dirty="0" smtClean="0">
                <a:latin typeface="+mn-lt"/>
                <a:ea typeface="+mn-ea"/>
              </a:rPr>
              <a:t>。</a:t>
            </a:r>
            <a:endParaRPr lang="zh-CN" altLang="en-US" sz="2000" kern="0" dirty="0">
              <a:latin typeface="+mn-lt"/>
              <a:ea typeface="+mn-ea"/>
            </a:endParaRPr>
          </a:p>
          <a:p>
            <a:pPr marL="742950" lvl="1" indent="-285750">
              <a:lnSpc>
                <a:spcPct val="90000"/>
              </a:lnSpc>
              <a:spcBef>
                <a:spcPct val="20000"/>
              </a:spcBef>
              <a:buFontTx/>
              <a:buChar char="–"/>
              <a:defRPr/>
            </a:pPr>
            <a:r>
              <a:rPr lang="zh-CN" altLang="en-US" sz="2000" dirty="0"/>
              <a:t>于</a:t>
            </a:r>
            <a:r>
              <a:rPr lang="en-US" altLang="zh-CN" sz="2000" dirty="0"/>
              <a:t>1900</a:t>
            </a:r>
            <a:r>
              <a:rPr lang="zh-CN" altLang="en-US" sz="2000" dirty="0"/>
              <a:t>年</a:t>
            </a:r>
            <a:r>
              <a:rPr lang="en-US" altLang="zh-CN" sz="2000" dirty="0"/>
              <a:t>8</a:t>
            </a:r>
            <a:r>
              <a:rPr lang="zh-CN" altLang="en-US" sz="2000" dirty="0"/>
              <a:t>月</a:t>
            </a:r>
            <a:r>
              <a:rPr lang="en-US" altLang="zh-CN" sz="2000" dirty="0"/>
              <a:t>8</a:t>
            </a:r>
            <a:r>
              <a:rPr lang="zh-CN" altLang="en-US" sz="2000" dirty="0"/>
              <a:t>日在巴黎第二届国际数学家大会上，提出了新世纪数学家应当努力解决的</a:t>
            </a:r>
            <a:r>
              <a:rPr lang="en-US" altLang="zh-CN" sz="2000" dirty="0"/>
              <a:t>23</a:t>
            </a:r>
            <a:r>
              <a:rPr lang="zh-CN" altLang="en-US" sz="2000" dirty="0"/>
              <a:t>个数学问题</a:t>
            </a:r>
            <a:endParaRPr lang="en-US" altLang="zh-CN" sz="2000" kern="0" dirty="0">
              <a:latin typeface="+mn-lt"/>
              <a:ea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48" y="3703302"/>
            <a:ext cx="2309145" cy="3128179"/>
          </a:xfrm>
          <a:prstGeom prst="rect">
            <a:avLst/>
          </a:prstGeom>
        </p:spPr>
      </p:pic>
      <p:sp>
        <p:nvSpPr>
          <p:cNvPr id="3" name="矩形 2"/>
          <p:cNvSpPr/>
          <p:nvPr/>
        </p:nvSpPr>
        <p:spPr>
          <a:xfrm>
            <a:off x="2286000" y="5162245"/>
            <a:ext cx="4572000" cy="707886"/>
          </a:xfrm>
          <a:prstGeom prst="rect">
            <a:avLst/>
          </a:prstGeom>
        </p:spPr>
        <p:txBody>
          <a:bodyPr>
            <a:spAutoFit/>
          </a:bodyPr>
          <a:lstStyle/>
          <a:p>
            <a:pPr>
              <a:lnSpc>
                <a:spcPct val="90000"/>
              </a:lnSpc>
              <a:spcBef>
                <a:spcPct val="20000"/>
              </a:spcBef>
              <a:defRPr/>
            </a:pPr>
            <a:r>
              <a:rPr lang="zh-CN" altLang="en-US" sz="2000" dirty="0"/>
              <a:t>大卫</a:t>
            </a:r>
            <a:r>
              <a:rPr lang="en-US" altLang="zh-CN" sz="2000" dirty="0"/>
              <a:t>·</a:t>
            </a:r>
            <a:r>
              <a:rPr lang="zh-CN" altLang="en-US" sz="2000" dirty="0"/>
              <a:t>希尔伯特</a:t>
            </a:r>
            <a:endParaRPr lang="en-US" altLang="zh-CN" sz="2000" dirty="0"/>
          </a:p>
          <a:p>
            <a:pPr>
              <a:lnSpc>
                <a:spcPct val="90000"/>
              </a:lnSpc>
              <a:spcBef>
                <a:spcPct val="20000"/>
              </a:spcBef>
              <a:defRPr/>
            </a:pPr>
            <a:r>
              <a:rPr lang="en-US" altLang="zh-CN" sz="2000" dirty="0"/>
              <a:t>D.</a:t>
            </a:r>
            <a:r>
              <a:rPr lang="zh-CN" altLang="en-US" sz="2000" dirty="0"/>
              <a:t>（</a:t>
            </a:r>
            <a:r>
              <a:rPr lang="en-US" altLang="zh-CN" sz="2000" dirty="0"/>
              <a:t>David Hilbert</a:t>
            </a:r>
            <a:r>
              <a:rPr lang="zh-CN" altLang="en-US" sz="2000" dirty="0"/>
              <a:t>，</a:t>
            </a:r>
            <a:r>
              <a:rPr lang="en-US" altLang="zh-CN" sz="2000" dirty="0"/>
              <a:t>1862</a:t>
            </a:r>
            <a:r>
              <a:rPr lang="zh-CN" altLang="en-US" sz="2000" dirty="0"/>
              <a:t>～</a:t>
            </a:r>
            <a:r>
              <a:rPr lang="en-US" altLang="zh-CN" sz="2000" dirty="0"/>
              <a:t>1943</a:t>
            </a:r>
            <a:r>
              <a:rPr lang="zh-CN" altLang="en-US" sz="2000" dirty="0"/>
              <a:t>）</a:t>
            </a:r>
            <a:endParaRPr lang="zh-CN" altLang="en-US" sz="2000" kern="0" dirty="0"/>
          </a:p>
        </p:txBody>
      </p:sp>
    </p:spTree>
    <p:extLst>
      <p:ext uri="{BB962C8B-B14F-4D97-AF65-F5344CB8AC3E}">
        <p14:creationId xmlns:p14="http://schemas.microsoft.com/office/powerpoint/2010/main" val="1037716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4000" dirty="0"/>
              <a:t>罗素悖论</a:t>
            </a:r>
            <a:endParaRPr lang="zh-CN" altLang="en-US" dirty="0" smtClean="0"/>
          </a:p>
        </p:txBody>
      </p:sp>
      <p:sp>
        <p:nvSpPr>
          <p:cNvPr id="15363"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 name="Rectangle 3"/>
          <p:cNvSpPr txBox="1">
            <a:spLocks noChangeArrowheads="1"/>
          </p:cNvSpPr>
          <p:nvPr/>
        </p:nvSpPr>
        <p:spPr>
          <a:xfrm>
            <a:off x="895262" y="1254452"/>
            <a:ext cx="7778837" cy="4114800"/>
          </a:xfrm>
          <a:prstGeom prst="rect">
            <a:avLst/>
          </a:prstGeom>
        </p:spPr>
        <p:txBody>
          <a:bodyPr/>
          <a:lstStyle/>
          <a:p>
            <a:pPr marL="342900" indent="-342900">
              <a:lnSpc>
                <a:spcPct val="90000"/>
              </a:lnSpc>
              <a:spcBef>
                <a:spcPct val="20000"/>
              </a:spcBef>
              <a:buFontTx/>
              <a:buChar char="•"/>
              <a:defRPr/>
            </a:pPr>
            <a:r>
              <a:rPr lang="en-US" altLang="zh-CN" kern="0" dirty="0" smtClean="0">
                <a:latin typeface="+mn-lt"/>
                <a:ea typeface="+mn-ea"/>
              </a:rPr>
              <a:t>1901</a:t>
            </a:r>
            <a:r>
              <a:rPr lang="zh-CN" altLang="en-US" kern="0" dirty="0">
                <a:latin typeface="+mn-lt"/>
                <a:ea typeface="+mn-ea"/>
              </a:rPr>
              <a:t>年罗素（</a:t>
            </a:r>
            <a:r>
              <a:rPr lang="en-US" altLang="zh-CN" kern="0" dirty="0" err="1">
                <a:latin typeface="+mn-lt"/>
                <a:ea typeface="+mn-ea"/>
              </a:rPr>
              <a:t>B.Russell</a:t>
            </a:r>
            <a:r>
              <a:rPr lang="zh-CN" altLang="en-US" kern="0" dirty="0">
                <a:latin typeface="+mn-lt"/>
                <a:ea typeface="+mn-ea"/>
              </a:rPr>
              <a:t>）在集合论概括原则的基础上发现“罗素悖论”－－数学史上的第三次危机。</a:t>
            </a:r>
          </a:p>
          <a:p>
            <a:pPr marL="742950" lvl="1" indent="-285750">
              <a:lnSpc>
                <a:spcPct val="90000"/>
              </a:lnSpc>
              <a:spcBef>
                <a:spcPct val="20000"/>
              </a:spcBef>
              <a:buFontTx/>
              <a:buChar char="–"/>
              <a:defRPr/>
            </a:pPr>
            <a:r>
              <a:rPr lang="en-US" altLang="zh-CN" sz="2000" i="1" kern="0" dirty="0"/>
              <a:t>S</a:t>
            </a:r>
            <a:r>
              <a:rPr lang="en-US" altLang="zh-CN" sz="2000" kern="0" dirty="0"/>
              <a:t>={</a:t>
            </a:r>
            <a:r>
              <a:rPr lang="en-US" altLang="zh-CN" sz="2000" i="1" kern="0" dirty="0"/>
              <a:t>x</a:t>
            </a:r>
            <a:r>
              <a:rPr lang="en-US" altLang="zh-CN" sz="2000" kern="0" dirty="0"/>
              <a:t> | </a:t>
            </a:r>
            <a:r>
              <a:rPr lang="en-US" altLang="zh-CN" sz="2000" i="1" kern="0" dirty="0"/>
              <a:t>x /</a:t>
            </a:r>
            <a:r>
              <a:rPr lang="en-US" altLang="zh-CN" sz="2000" i="1" kern="0" dirty="0">
                <a:latin typeface="宋体" pitchFamily="2" charset="-122"/>
              </a:rPr>
              <a:t>∈</a:t>
            </a:r>
            <a:r>
              <a:rPr lang="en-US" altLang="zh-CN" sz="2000" i="1" kern="0" dirty="0"/>
              <a:t>  S</a:t>
            </a:r>
            <a:r>
              <a:rPr lang="en-US" altLang="zh-CN" sz="2000" kern="0" dirty="0"/>
              <a:t>},  </a:t>
            </a:r>
            <a:r>
              <a:rPr lang="zh-CN" altLang="en-US" sz="2000" kern="0" dirty="0"/>
              <a:t>定义</a:t>
            </a:r>
            <a:r>
              <a:rPr lang="en-US" altLang="zh-CN" sz="2000" kern="0" dirty="0"/>
              <a:t>S</a:t>
            </a:r>
            <a:r>
              <a:rPr lang="zh-CN" altLang="en-US" sz="2000" kern="0" dirty="0"/>
              <a:t>中元素</a:t>
            </a:r>
            <a:r>
              <a:rPr lang="en-US" altLang="zh-CN" sz="2000" kern="0" dirty="0"/>
              <a:t>x</a:t>
            </a:r>
            <a:r>
              <a:rPr lang="zh-CN" altLang="en-US" sz="2000" kern="0" dirty="0"/>
              <a:t>不属于</a:t>
            </a:r>
            <a:r>
              <a:rPr lang="en-US" altLang="zh-CN" sz="2000" kern="0" dirty="0"/>
              <a:t>S</a:t>
            </a:r>
            <a:r>
              <a:rPr lang="zh-CN" altLang="en-US" sz="2000" kern="0" dirty="0"/>
              <a:t>。</a:t>
            </a:r>
            <a:endParaRPr lang="en-US" altLang="zh-CN" sz="2000" kern="0" dirty="0"/>
          </a:p>
          <a:p>
            <a:pPr marL="742950" lvl="1" indent="-285750">
              <a:lnSpc>
                <a:spcPct val="90000"/>
              </a:lnSpc>
              <a:spcBef>
                <a:spcPct val="20000"/>
              </a:spcBef>
              <a:buFontTx/>
              <a:buChar char="–"/>
              <a:defRPr/>
            </a:pPr>
            <a:r>
              <a:rPr lang="zh-CN" altLang="en-US" sz="2000" kern="0" smtClean="0">
                <a:latin typeface="+mn-lt"/>
                <a:ea typeface="+mn-ea"/>
              </a:rPr>
              <a:t>理发师</a:t>
            </a:r>
            <a:r>
              <a:rPr lang="zh-CN" altLang="en-US" sz="2000" kern="0" dirty="0">
                <a:latin typeface="+mn-lt"/>
                <a:ea typeface="+mn-ea"/>
              </a:rPr>
              <a:t>宣布：给且只给村里那些不自己刮胡子的人刮胡子</a:t>
            </a:r>
          </a:p>
          <a:p>
            <a:pPr marL="742950" lvl="1" indent="-285750">
              <a:lnSpc>
                <a:spcPct val="90000"/>
              </a:lnSpc>
              <a:spcBef>
                <a:spcPct val="20000"/>
              </a:spcBef>
              <a:buFontTx/>
              <a:buChar char="–"/>
              <a:defRPr/>
            </a:pPr>
            <a:r>
              <a:rPr lang="en-US" altLang="zh-CN" sz="2000" kern="0" dirty="0">
                <a:latin typeface="+mn-lt"/>
                <a:ea typeface="+mn-ea"/>
              </a:rPr>
              <a:t>=&gt;   </a:t>
            </a:r>
            <a:r>
              <a:rPr lang="zh-CN" altLang="en-US" sz="2000" kern="0" dirty="0">
                <a:latin typeface="+mn-lt"/>
                <a:ea typeface="+mn-ea"/>
              </a:rPr>
              <a:t>理发师自己给自己刮胡子</a:t>
            </a:r>
            <a:r>
              <a:rPr lang="en-US" altLang="zh-CN" sz="2000" kern="0" dirty="0">
                <a:latin typeface="+mn-lt"/>
                <a:ea typeface="+mn-ea"/>
              </a:rPr>
              <a:t>&lt;=&gt;</a:t>
            </a:r>
            <a:r>
              <a:rPr lang="zh-CN" altLang="en-US" sz="2000" kern="0" dirty="0">
                <a:latin typeface="+mn-lt"/>
                <a:ea typeface="+mn-ea"/>
              </a:rPr>
              <a:t>理发师自己不给自己刮胡子</a:t>
            </a:r>
          </a:p>
          <a:p>
            <a:pPr marL="742950" lvl="1" indent="-285750">
              <a:lnSpc>
                <a:spcPct val="90000"/>
              </a:lnSpc>
              <a:spcBef>
                <a:spcPct val="20000"/>
              </a:spcBef>
              <a:buFontTx/>
              <a:buChar char="–"/>
              <a:defRPr/>
            </a:pPr>
            <a:endParaRPr lang="zh-CN" altLang="en-US" sz="2000" kern="0" dirty="0">
              <a:latin typeface="+mn-lt"/>
              <a:ea typeface="+mn-ea"/>
            </a:endParaRPr>
          </a:p>
          <a:p>
            <a:pPr marL="742950" lvl="1" indent="-285750">
              <a:lnSpc>
                <a:spcPct val="90000"/>
              </a:lnSpc>
              <a:spcBef>
                <a:spcPct val="20000"/>
              </a:spcBef>
              <a:buFontTx/>
              <a:buChar char="–"/>
              <a:defRPr/>
            </a:pPr>
            <a:endParaRPr lang="zh-CN" altLang="en-US" sz="2000" kern="0" dirty="0">
              <a:latin typeface="+mn-lt"/>
              <a:ea typeface="+mn-ea"/>
            </a:endParaRPr>
          </a:p>
          <a:p>
            <a:pPr marL="742950" lvl="1" indent="-285750">
              <a:lnSpc>
                <a:spcPct val="90000"/>
              </a:lnSpc>
              <a:spcBef>
                <a:spcPct val="20000"/>
              </a:spcBef>
              <a:buFontTx/>
              <a:buChar char="–"/>
              <a:defRPr/>
            </a:pPr>
            <a:endParaRPr lang="en-US" altLang="zh-CN" sz="2000" kern="0" dirty="0">
              <a:latin typeface="+mn-lt"/>
              <a:ea typeface="+mn-ea"/>
            </a:endParaRPr>
          </a:p>
        </p:txBody>
      </p:sp>
      <p:pic>
        <p:nvPicPr>
          <p:cNvPr id="5" name="Picture 5" descr="Bertrand Russell">
            <a:hlinkClick r:id="rId2" tooltip="Bertrand Russell"/>
          </p:cNvPr>
          <p:cNvPicPr>
            <a:picLocks noChangeAspect="1" noChangeArrowheads="1"/>
          </p:cNvPicPr>
          <p:nvPr/>
        </p:nvPicPr>
        <p:blipFill>
          <a:blip r:embed="rId3"/>
          <a:srcRect/>
          <a:stretch>
            <a:fillRect/>
          </a:stretch>
        </p:blipFill>
        <p:spPr bwMode="auto">
          <a:xfrm>
            <a:off x="6940550" y="4340524"/>
            <a:ext cx="2203450" cy="2499079"/>
          </a:xfrm>
          <a:prstGeom prst="rect">
            <a:avLst/>
          </a:prstGeom>
          <a:noFill/>
          <a:ln w="9525">
            <a:noFill/>
            <a:miter lim="800000"/>
            <a:headEnd/>
            <a:tailEnd/>
          </a:ln>
        </p:spPr>
      </p:pic>
      <p:sp>
        <p:nvSpPr>
          <p:cNvPr id="2" name="矩形 1"/>
          <p:cNvSpPr/>
          <p:nvPr/>
        </p:nvSpPr>
        <p:spPr>
          <a:xfrm>
            <a:off x="1200150" y="4780988"/>
            <a:ext cx="4572000" cy="1323439"/>
          </a:xfrm>
          <a:prstGeom prst="rect">
            <a:avLst/>
          </a:prstGeom>
        </p:spPr>
        <p:txBody>
          <a:bodyPr>
            <a:spAutoFit/>
          </a:bodyPr>
          <a:lstStyle/>
          <a:p>
            <a:pPr eaLnBrk="1" hangingPunct="1">
              <a:lnSpc>
                <a:spcPct val="80000"/>
              </a:lnSpc>
            </a:pPr>
            <a:r>
              <a:rPr lang="en-US" altLang="zh-CN" sz="2000" dirty="0"/>
              <a:t>Bertrand Arthur William Russell, 3rd Earl Russell, OM, FRS (18 May 1872 – 2 February 1970), was a British </a:t>
            </a:r>
            <a:r>
              <a:rPr lang="en-US" altLang="zh-CN" sz="2000" dirty="0">
                <a:solidFill>
                  <a:srgbClr val="FF0000"/>
                </a:solidFill>
              </a:rPr>
              <a:t>philosopher, logician, and mathematician</a:t>
            </a:r>
            <a:r>
              <a:rPr lang="en-US" altLang="zh-CN" sz="2000" dirty="0"/>
              <a:t>, working mostly in the 20th century. </a:t>
            </a:r>
          </a:p>
        </p:txBody>
      </p:sp>
      <p:sp>
        <p:nvSpPr>
          <p:cNvPr id="3" name="矩形 2"/>
          <p:cNvSpPr/>
          <p:nvPr/>
        </p:nvSpPr>
        <p:spPr>
          <a:xfrm>
            <a:off x="2949576" y="3107084"/>
            <a:ext cx="4572000" cy="1569660"/>
          </a:xfrm>
          <a:prstGeom prst="rect">
            <a:avLst/>
          </a:prstGeom>
        </p:spPr>
        <p:txBody>
          <a:bodyPr>
            <a:spAutoFit/>
          </a:bodyPr>
          <a:lstStyle/>
          <a:p>
            <a:pPr eaLnBrk="1" hangingPunct="1">
              <a:lnSpc>
                <a:spcPct val="80000"/>
              </a:lnSpc>
            </a:pPr>
            <a:r>
              <a:rPr lang="en-US" altLang="zh-CN" sz="2000" dirty="0"/>
              <a:t>In 1950, Russell was made a Nobel Laureate in </a:t>
            </a:r>
            <a:r>
              <a:rPr lang="en-US" altLang="zh-CN" sz="2000" dirty="0" smtClean="0"/>
              <a:t>Literature( </a:t>
            </a:r>
            <a:r>
              <a:rPr lang="zh-CN" altLang="en-US" sz="2000" dirty="0" smtClean="0"/>
              <a:t>诺贝尔文学奖</a:t>
            </a:r>
            <a:r>
              <a:rPr lang="en-US" altLang="zh-CN" sz="2000" dirty="0" smtClean="0"/>
              <a:t>) </a:t>
            </a:r>
          </a:p>
          <a:p>
            <a:pPr eaLnBrk="1" hangingPunct="1">
              <a:lnSpc>
                <a:spcPct val="80000"/>
              </a:lnSpc>
            </a:pPr>
            <a:r>
              <a:rPr lang="zh-CN" altLang="en-US" sz="2000" dirty="0" smtClean="0"/>
              <a:t>贡献：</a:t>
            </a:r>
            <a:r>
              <a:rPr lang="en-US" altLang="zh-CN" sz="2000" dirty="0" smtClean="0"/>
              <a:t>"</a:t>
            </a:r>
            <a:r>
              <a:rPr lang="en-US" altLang="zh-CN" sz="2000" dirty="0"/>
              <a:t>in recognition of his varied and significant writings in which he champions humanitarian ideals and freedom of thought".</a:t>
            </a:r>
          </a:p>
        </p:txBody>
      </p:sp>
    </p:spTree>
    <p:extLst>
      <p:ext uri="{BB962C8B-B14F-4D97-AF65-F5344CB8AC3E}">
        <p14:creationId xmlns:p14="http://schemas.microsoft.com/office/powerpoint/2010/main" val="214790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smtClean="0"/>
              <a:t> </a:t>
            </a:r>
            <a:r>
              <a:rPr lang="zh-CN" altLang="en-US" dirty="0" smtClean="0"/>
              <a:t>哥德尔</a:t>
            </a:r>
            <a:r>
              <a:rPr lang="en-US" altLang="zh-CN" dirty="0" smtClean="0"/>
              <a:t>(Kurt Gödel)</a:t>
            </a:r>
          </a:p>
        </p:txBody>
      </p:sp>
      <p:sp>
        <p:nvSpPr>
          <p:cNvPr id="18435" name="Rectangle 3"/>
          <p:cNvSpPr>
            <a:spLocks noGrp="1" noChangeArrowheads="1"/>
          </p:cNvSpPr>
          <p:nvPr>
            <p:ph type="body" idx="1"/>
          </p:nvPr>
        </p:nvSpPr>
        <p:spPr>
          <a:xfrm>
            <a:off x="630238" y="1145087"/>
            <a:ext cx="5886450" cy="4870450"/>
          </a:xfrm>
        </p:spPr>
        <p:txBody>
          <a:bodyPr/>
          <a:lstStyle/>
          <a:p>
            <a:pPr eaLnBrk="1" hangingPunct="1">
              <a:lnSpc>
                <a:spcPct val="80000"/>
              </a:lnSpc>
            </a:pPr>
            <a:r>
              <a:rPr lang="en-US" altLang="zh-CN" sz="1800" dirty="0" smtClean="0"/>
              <a:t>Kurt Gödel ( (April 28, 1906 Brno, then Austria-Hungary, now Czech Republic – January 14, 1978 Princeton, New Jersey) was a </a:t>
            </a:r>
            <a:r>
              <a:rPr lang="en-US" altLang="zh-CN" sz="1800" dirty="0" smtClean="0">
                <a:solidFill>
                  <a:srgbClr val="FF0000"/>
                </a:solidFill>
              </a:rPr>
              <a:t>logician, mathematician, and philosopher of mathematics.</a:t>
            </a:r>
          </a:p>
          <a:p>
            <a:pPr eaLnBrk="1" hangingPunct="1">
              <a:lnSpc>
                <a:spcPct val="80000"/>
              </a:lnSpc>
            </a:pPr>
            <a:endParaRPr lang="en-US" altLang="zh-CN" sz="1800" dirty="0" smtClean="0">
              <a:solidFill>
                <a:srgbClr val="FF0000"/>
              </a:solidFill>
            </a:endParaRPr>
          </a:p>
          <a:p>
            <a:pPr>
              <a:lnSpc>
                <a:spcPct val="80000"/>
              </a:lnSpc>
            </a:pPr>
            <a:r>
              <a:rPr lang="en-US" altLang="zh-CN" sz="1800" dirty="0" smtClean="0"/>
              <a:t>Gödel </a:t>
            </a:r>
            <a:r>
              <a:rPr lang="zh-CN" altLang="en-US" sz="1800" dirty="0" smtClean="0"/>
              <a:t>成名作是其于</a:t>
            </a:r>
            <a:r>
              <a:rPr lang="en-US" altLang="zh-CN" sz="1800" dirty="0" smtClean="0"/>
              <a:t>1931</a:t>
            </a:r>
            <a:r>
              <a:rPr lang="zh-CN" altLang="en-US" sz="1800" dirty="0" smtClean="0"/>
              <a:t>年发表的两篇不完整性理论的论文，时年</a:t>
            </a:r>
            <a:r>
              <a:rPr lang="en-US" altLang="zh-CN" sz="1800" dirty="0" smtClean="0"/>
              <a:t>25</a:t>
            </a:r>
            <a:r>
              <a:rPr lang="zh-CN" altLang="en-US" sz="1800" dirty="0" smtClean="0"/>
              <a:t>岁，从</a:t>
            </a:r>
            <a:r>
              <a:rPr lang="en-US" altLang="zh-CN" sz="1800" dirty="0"/>
              <a:t>University of </a:t>
            </a:r>
            <a:r>
              <a:rPr lang="en-US" altLang="zh-CN" sz="1800" dirty="0" smtClean="0"/>
              <a:t>Vienna</a:t>
            </a:r>
            <a:r>
              <a:rPr lang="zh-CN" altLang="en-US" sz="1800" dirty="0" smtClean="0"/>
              <a:t>毕业一年后完成的。</a:t>
            </a:r>
            <a:endParaRPr lang="en-US" altLang="zh-CN" sz="1800" dirty="0" smtClean="0"/>
          </a:p>
          <a:p>
            <a:pPr eaLnBrk="1" hangingPunct="1">
              <a:lnSpc>
                <a:spcPct val="80000"/>
              </a:lnSpc>
            </a:pPr>
            <a:endParaRPr lang="en-US" altLang="zh-CN" sz="1800" dirty="0" smtClean="0"/>
          </a:p>
          <a:p>
            <a:pPr>
              <a:lnSpc>
                <a:spcPct val="80000"/>
              </a:lnSpc>
            </a:pPr>
            <a:r>
              <a:rPr lang="zh-CN" altLang="en-US" sz="1800" dirty="0" smtClean="0"/>
              <a:t>著名的不</a:t>
            </a:r>
            <a:r>
              <a:rPr lang="zh-CN" altLang="en-US" sz="1800" dirty="0"/>
              <a:t>完备性定理</a:t>
            </a:r>
            <a:r>
              <a:rPr lang="zh-CN" altLang="en-US" sz="1800" dirty="0" smtClean="0"/>
              <a:t>指出</a:t>
            </a:r>
            <a:r>
              <a:rPr lang="zh-CN" altLang="en-US" sz="1800" dirty="0"/>
              <a:t>：</a:t>
            </a:r>
            <a:r>
              <a:rPr lang="zh-CN" altLang="en-US" sz="1800" dirty="0" smtClean="0"/>
              <a:t>对于</a:t>
            </a:r>
            <a:r>
              <a:rPr lang="zh-CN" altLang="en-US" sz="1800" dirty="0"/>
              <a:t>任何</a:t>
            </a:r>
            <a:r>
              <a:rPr lang="zh-CN" altLang="en-US" sz="1800" dirty="0" smtClean="0"/>
              <a:t>自相容的</a:t>
            </a:r>
            <a:r>
              <a:rPr lang="zh-CN" altLang="en-US" sz="1800" dirty="0"/>
              <a:t>递归公理系统来说，它足以描述自然数的算法（</a:t>
            </a:r>
            <a:r>
              <a:rPr lang="zh-CN" altLang="en-US" sz="1800" dirty="0" smtClean="0"/>
              <a:t>皮亚诺</a:t>
            </a:r>
            <a:r>
              <a:rPr lang="en-US" altLang="zh-CN" sz="1800" dirty="0" smtClean="0"/>
              <a:t>(</a:t>
            </a:r>
            <a:r>
              <a:rPr lang="en-US" altLang="zh-CN" sz="1800" dirty="0" err="1"/>
              <a:t>Peano</a:t>
            </a:r>
            <a:r>
              <a:rPr lang="en-US" altLang="zh-CN" sz="1800" dirty="0" smtClean="0"/>
              <a:t>)</a:t>
            </a:r>
            <a:r>
              <a:rPr lang="zh-CN" altLang="en-US" sz="1800" dirty="0" smtClean="0"/>
              <a:t>运算</a:t>
            </a:r>
            <a:r>
              <a:rPr lang="zh-CN" altLang="en-US" sz="1800" dirty="0"/>
              <a:t>），关于自然的真实命题是无法用公理证明的。</a:t>
            </a:r>
            <a:endParaRPr lang="en-US" altLang="zh-CN" sz="1800" dirty="0" smtClean="0"/>
          </a:p>
          <a:p>
            <a:pPr eaLnBrk="1" hangingPunct="1">
              <a:lnSpc>
                <a:spcPct val="80000"/>
              </a:lnSpc>
            </a:pPr>
            <a:endParaRPr lang="en-US" altLang="zh-CN" sz="1800" dirty="0" smtClean="0"/>
          </a:p>
          <a:p>
            <a:pPr>
              <a:lnSpc>
                <a:spcPct val="80000"/>
              </a:lnSpc>
            </a:pPr>
            <a:r>
              <a:rPr lang="zh-CN" altLang="en-US" sz="1800" dirty="0" smtClean="0"/>
              <a:t>为了</a:t>
            </a:r>
            <a:r>
              <a:rPr lang="zh-CN" altLang="en-US" sz="1800" dirty="0"/>
              <a:t>证明这个定理，哥德尔开发了一种现在称为哥德尔</a:t>
            </a:r>
            <a:r>
              <a:rPr lang="zh-CN" altLang="en-US" sz="1800" dirty="0" smtClean="0"/>
              <a:t>数</a:t>
            </a:r>
            <a:r>
              <a:rPr lang="en-US" altLang="zh-CN" sz="1800" dirty="0" smtClean="0"/>
              <a:t>(</a:t>
            </a:r>
            <a:r>
              <a:rPr lang="en-US" altLang="zh-CN" sz="1800" b="1" dirty="0"/>
              <a:t>Gödel numbering</a:t>
            </a:r>
            <a:r>
              <a:rPr lang="en-US" altLang="zh-CN" sz="1800" dirty="0" smtClean="0"/>
              <a:t>)</a:t>
            </a:r>
            <a:r>
              <a:rPr lang="zh-CN" altLang="en-US" sz="1800" dirty="0" smtClean="0"/>
              <a:t>的</a:t>
            </a:r>
            <a:r>
              <a:rPr lang="zh-CN" altLang="en-US" sz="1800" dirty="0"/>
              <a:t>技术，它将</a:t>
            </a:r>
            <a:r>
              <a:rPr lang="zh-CN" altLang="en-US" sz="1800" dirty="0" smtClean="0"/>
              <a:t>形式化表达式对自然数进行编码。</a:t>
            </a:r>
            <a:endParaRPr lang="en-US" altLang="zh-CN" sz="1800" dirty="0"/>
          </a:p>
        </p:txBody>
      </p:sp>
      <p:pic>
        <p:nvPicPr>
          <p:cNvPr id="18436" name="Picture 7" descr="Kurt_G%C3%B6del"/>
          <p:cNvPicPr>
            <a:picLocks noChangeAspect="1" noChangeArrowheads="1"/>
          </p:cNvPicPr>
          <p:nvPr/>
        </p:nvPicPr>
        <p:blipFill>
          <a:blip r:embed="rId2"/>
          <a:srcRect/>
          <a:stretch>
            <a:fillRect/>
          </a:stretch>
        </p:blipFill>
        <p:spPr bwMode="auto">
          <a:xfrm>
            <a:off x="6516688" y="2276475"/>
            <a:ext cx="2339975" cy="3306763"/>
          </a:xfrm>
          <a:prstGeom prst="rect">
            <a:avLst/>
          </a:prstGeom>
          <a:noFill/>
          <a:ln w="9525">
            <a:noFill/>
            <a:miter lim="800000"/>
            <a:headEnd/>
            <a:tailEnd/>
          </a:ln>
        </p:spPr>
      </p:pic>
    </p:spTree>
    <p:extLst>
      <p:ext uri="{BB962C8B-B14F-4D97-AF65-F5344CB8AC3E}">
        <p14:creationId xmlns:p14="http://schemas.microsoft.com/office/powerpoint/2010/main" val="2851956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228600" y="304800"/>
            <a:ext cx="8153400" cy="914400"/>
          </a:xfrm>
        </p:spPr>
        <p:txBody>
          <a:bodyPr/>
          <a:lstStyle/>
          <a:p>
            <a:pPr eaLnBrk="1" hangingPunct="1"/>
            <a:r>
              <a:rPr lang="zh-CN" altLang="en-US" sz="2000" smtClean="0"/>
              <a:t>计算机器理论的发展历史</a:t>
            </a:r>
          </a:p>
        </p:txBody>
      </p:sp>
      <p:sp>
        <p:nvSpPr>
          <p:cNvPr id="17411" name="Rectangle 1027"/>
          <p:cNvSpPr>
            <a:spLocks noGrp="1" noChangeArrowheads="1"/>
          </p:cNvSpPr>
          <p:nvPr>
            <p:ph type="body" idx="1"/>
          </p:nvPr>
        </p:nvSpPr>
        <p:spPr>
          <a:xfrm>
            <a:off x="807929" y="1429011"/>
            <a:ext cx="7772400" cy="4114800"/>
          </a:xfrm>
        </p:spPr>
        <p:txBody>
          <a:bodyPr/>
          <a:lstStyle/>
          <a:p>
            <a:pPr eaLnBrk="1" hangingPunct="1">
              <a:lnSpc>
                <a:spcPct val="90000"/>
              </a:lnSpc>
            </a:pPr>
            <a:r>
              <a:rPr lang="zh-CN" altLang="en-US" sz="2400" dirty="0" smtClean="0"/>
              <a:t>希尔伯特纲领的研究基础是逻辑和代数－－</a:t>
            </a:r>
            <a:r>
              <a:rPr lang="en-US" altLang="zh-CN" sz="2400" dirty="0" smtClean="0"/>
              <a:t>19</a:t>
            </a:r>
            <a:r>
              <a:rPr lang="zh-CN" altLang="en-US" sz="2400" dirty="0" smtClean="0"/>
              <a:t>世纪英国数学家乔治</a:t>
            </a:r>
            <a:r>
              <a:rPr lang="en-US" altLang="zh-CN" sz="2400" dirty="0" smtClean="0"/>
              <a:t>.</a:t>
            </a:r>
            <a:r>
              <a:rPr lang="zh-CN" altLang="en-US" sz="2400" dirty="0" smtClean="0"/>
              <a:t>布尔（</a:t>
            </a:r>
            <a:r>
              <a:rPr lang="en-US" altLang="zh-CN" sz="2400" dirty="0" err="1" smtClean="0"/>
              <a:t>G.Boole</a:t>
            </a:r>
            <a:r>
              <a:rPr lang="zh-CN" altLang="en-US" sz="2400" dirty="0" smtClean="0"/>
              <a:t>）的逻辑代数体系</a:t>
            </a:r>
          </a:p>
          <a:p>
            <a:pPr lvl="1" eaLnBrk="1" hangingPunct="1">
              <a:lnSpc>
                <a:spcPct val="90000"/>
              </a:lnSpc>
            </a:pPr>
            <a:r>
              <a:rPr lang="zh-CN" altLang="en-US" sz="2000" dirty="0" smtClean="0"/>
              <a:t>“真”、“假”，和“与”、“或”、“非”</a:t>
            </a:r>
          </a:p>
          <a:p>
            <a:pPr eaLnBrk="1" hangingPunct="1">
              <a:lnSpc>
                <a:spcPct val="90000"/>
              </a:lnSpc>
            </a:pPr>
            <a:r>
              <a:rPr lang="en-US" altLang="zh-CN" sz="2400" dirty="0" smtClean="0"/>
              <a:t>1931</a:t>
            </a:r>
            <a:r>
              <a:rPr lang="zh-CN" altLang="en-US" sz="2400" dirty="0" smtClean="0"/>
              <a:t>年，奥地利</a:t>
            </a:r>
            <a:r>
              <a:rPr lang="en-US" altLang="zh-CN" sz="2400" dirty="0" smtClean="0"/>
              <a:t>25</a:t>
            </a:r>
            <a:r>
              <a:rPr lang="zh-CN" altLang="en-US" sz="2400" dirty="0" smtClean="0"/>
              <a:t>岁的歌德尔（</a:t>
            </a:r>
            <a:r>
              <a:rPr lang="en-US" altLang="zh-CN" sz="2400" dirty="0" err="1" smtClean="0"/>
              <a:t>K.Godel</a:t>
            </a:r>
            <a:r>
              <a:rPr lang="zh-CN" altLang="en-US" sz="2400" dirty="0" smtClean="0"/>
              <a:t>）提出的关于形式系统的“不完备性定理”中指出，这种形式系统是不存在的。宣告了著名的“希尔伯特纲领”失败。</a:t>
            </a:r>
          </a:p>
          <a:p>
            <a:pPr eaLnBrk="1" hangingPunct="1">
              <a:lnSpc>
                <a:spcPct val="90000"/>
              </a:lnSpc>
            </a:pPr>
            <a:r>
              <a:rPr lang="zh-CN" altLang="en-US" sz="2400" dirty="0" smtClean="0"/>
              <a:t>“希尔伯特纲领”</a:t>
            </a:r>
          </a:p>
          <a:p>
            <a:pPr lvl="1" eaLnBrk="1" hangingPunct="1">
              <a:lnSpc>
                <a:spcPct val="90000"/>
              </a:lnSpc>
            </a:pPr>
            <a:r>
              <a:rPr lang="zh-CN" altLang="en-US" sz="2000" dirty="0" smtClean="0"/>
              <a:t>保存全部古典数学的前提下去排除集合论的悖论，给数学基础问题带来了全新的转机。</a:t>
            </a:r>
          </a:p>
          <a:p>
            <a:pPr lvl="1" eaLnBrk="1" hangingPunct="1">
              <a:lnSpc>
                <a:spcPct val="90000"/>
              </a:lnSpc>
            </a:pPr>
            <a:r>
              <a:rPr lang="zh-CN" altLang="en-US" sz="2000" dirty="0" smtClean="0"/>
              <a:t>希尔伯特纲领的提出使元数学得到了发展</a:t>
            </a:r>
          </a:p>
          <a:p>
            <a:pPr lvl="1" eaLnBrk="1" hangingPunct="1">
              <a:lnSpc>
                <a:spcPct val="90000"/>
              </a:lnSpc>
            </a:pPr>
            <a:r>
              <a:rPr lang="zh-CN" altLang="en-US" sz="2000" dirty="0" smtClean="0"/>
              <a:t>对计算科学而言，希尔伯特纲领的失败启发人们应避免花费大量的精力去证明那些不能判定的问题，而应把精力集中于解决具有能行性的问题。</a:t>
            </a:r>
          </a:p>
          <a:p>
            <a:pPr lvl="1" eaLnBrk="1" hangingPunct="1">
              <a:lnSpc>
                <a:spcPct val="90000"/>
              </a:lnSpc>
            </a:pPr>
            <a:endParaRPr lang="en-US" altLang="zh-CN" sz="2000" dirty="0" smtClean="0"/>
          </a:p>
        </p:txBody>
      </p:sp>
    </p:spTree>
    <p:extLst>
      <p:ext uri="{BB962C8B-B14F-4D97-AF65-F5344CB8AC3E}">
        <p14:creationId xmlns:p14="http://schemas.microsoft.com/office/powerpoint/2010/main" val="2911739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图灵理论计算机</a:t>
            </a:r>
          </a:p>
        </p:txBody>
      </p:sp>
      <p:sp>
        <p:nvSpPr>
          <p:cNvPr id="19459"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 name="Rectangle 1027"/>
          <p:cNvSpPr txBox="1">
            <a:spLocks noChangeArrowheads="1"/>
          </p:cNvSpPr>
          <p:nvPr/>
        </p:nvSpPr>
        <p:spPr>
          <a:xfrm>
            <a:off x="1071563" y="1500188"/>
            <a:ext cx="7772400" cy="1219200"/>
          </a:xfrm>
          <a:prstGeom prst="rect">
            <a:avLst/>
          </a:prstGeom>
        </p:spPr>
        <p:txBody>
          <a:bodyPr/>
          <a:lstStyle/>
          <a:p>
            <a:pPr marL="342900" indent="-342900">
              <a:lnSpc>
                <a:spcPct val="90000"/>
              </a:lnSpc>
              <a:spcBef>
                <a:spcPct val="20000"/>
              </a:spcBef>
              <a:buFontTx/>
              <a:buChar char="•"/>
              <a:defRPr/>
            </a:pPr>
            <a:r>
              <a:rPr lang="zh-CN" altLang="en-US" kern="0" dirty="0" smtClean="0">
                <a:latin typeface="+mn-lt"/>
                <a:ea typeface="+mn-ea"/>
              </a:rPr>
              <a:t>图灵对计算本质的揭示</a:t>
            </a:r>
          </a:p>
          <a:p>
            <a:pPr marL="742950" lvl="1" indent="-285750">
              <a:lnSpc>
                <a:spcPct val="90000"/>
              </a:lnSpc>
              <a:spcBef>
                <a:spcPct val="20000"/>
              </a:spcBef>
              <a:buFontTx/>
              <a:buChar char="–"/>
              <a:defRPr/>
            </a:pPr>
            <a:r>
              <a:rPr lang="zh-CN" altLang="en-US" sz="2000" kern="0" dirty="0" smtClean="0">
                <a:latin typeface="+mn-lt"/>
                <a:ea typeface="+mn-ea"/>
              </a:rPr>
              <a:t>在歌德尔研究成果的影响下，</a:t>
            </a:r>
            <a:r>
              <a:rPr lang="en-US" altLang="zh-CN" sz="2000" kern="0" dirty="0" smtClean="0">
                <a:latin typeface="+mn-lt"/>
                <a:ea typeface="+mn-ea"/>
              </a:rPr>
              <a:t>20</a:t>
            </a:r>
            <a:r>
              <a:rPr lang="zh-CN" altLang="en-US" sz="2000" kern="0" dirty="0" smtClean="0">
                <a:latin typeface="+mn-lt"/>
                <a:ea typeface="+mn-ea"/>
              </a:rPr>
              <a:t>世纪</a:t>
            </a:r>
            <a:r>
              <a:rPr lang="en-US" altLang="zh-CN" sz="2000" kern="0" dirty="0" smtClean="0">
                <a:latin typeface="+mn-lt"/>
                <a:ea typeface="+mn-ea"/>
              </a:rPr>
              <a:t>30</a:t>
            </a:r>
            <a:r>
              <a:rPr lang="zh-CN" altLang="en-US" sz="2000" kern="0" dirty="0" smtClean="0">
                <a:latin typeface="+mn-lt"/>
                <a:ea typeface="+mn-ea"/>
              </a:rPr>
              <a:t>年代后期，图灵</a:t>
            </a:r>
            <a:r>
              <a:rPr lang="en-US" altLang="zh-CN" sz="2000" kern="0" dirty="0" smtClean="0">
                <a:latin typeface="+mn-lt"/>
                <a:ea typeface="+mn-ea"/>
              </a:rPr>
              <a:t>(</a:t>
            </a:r>
            <a:r>
              <a:rPr lang="en-US" altLang="zh-CN" sz="2000" kern="0" dirty="0" err="1" smtClean="0">
                <a:latin typeface="+mn-lt"/>
                <a:ea typeface="+mn-ea"/>
              </a:rPr>
              <a:t>A.M.Turing</a:t>
            </a:r>
            <a:r>
              <a:rPr lang="en-US" altLang="zh-CN" sz="2000" kern="0" dirty="0" smtClean="0">
                <a:latin typeface="+mn-lt"/>
                <a:ea typeface="+mn-ea"/>
              </a:rPr>
              <a:t>)</a:t>
            </a:r>
            <a:r>
              <a:rPr lang="zh-CN" altLang="en-US" sz="2000" kern="0" dirty="0" smtClean="0">
                <a:latin typeface="+mn-lt"/>
                <a:ea typeface="+mn-ea"/>
              </a:rPr>
              <a:t>从</a:t>
            </a:r>
            <a:r>
              <a:rPr lang="zh-CN" altLang="en-US" sz="2000" kern="0" dirty="0">
                <a:latin typeface="+mn-lt"/>
                <a:ea typeface="+mn-ea"/>
              </a:rPr>
              <a:t>一般</a:t>
            </a:r>
            <a:r>
              <a:rPr lang="zh-CN" altLang="en-US" sz="2000" kern="0" dirty="0" smtClean="0">
                <a:latin typeface="+mn-lt"/>
                <a:ea typeface="+mn-ea"/>
              </a:rPr>
              <a:t>计算过程入手，对计算的本质进行了研究。</a:t>
            </a:r>
            <a:endParaRPr lang="zh-CN" altLang="en-US" sz="2000" kern="0" dirty="0">
              <a:latin typeface="+mn-lt"/>
              <a:ea typeface="+mn-ea"/>
            </a:endParaRPr>
          </a:p>
        </p:txBody>
      </p:sp>
      <p:sp>
        <p:nvSpPr>
          <p:cNvPr id="19461" name="Line 1029"/>
          <p:cNvSpPr>
            <a:spLocks noChangeShapeType="1"/>
          </p:cNvSpPr>
          <p:nvPr/>
        </p:nvSpPr>
        <p:spPr bwMode="auto">
          <a:xfrm>
            <a:off x="1757363" y="3252788"/>
            <a:ext cx="6934200" cy="0"/>
          </a:xfrm>
          <a:prstGeom prst="line">
            <a:avLst/>
          </a:prstGeom>
          <a:noFill/>
          <a:ln w="9525">
            <a:solidFill>
              <a:schemeClr val="tx1"/>
            </a:solidFill>
            <a:round/>
            <a:headEnd/>
            <a:tailEnd/>
          </a:ln>
        </p:spPr>
        <p:txBody>
          <a:bodyPr/>
          <a:lstStyle/>
          <a:p>
            <a:endParaRPr lang="zh-CN" altLang="en-US"/>
          </a:p>
        </p:txBody>
      </p:sp>
      <p:sp>
        <p:nvSpPr>
          <p:cNvPr id="19462" name="Line 1030"/>
          <p:cNvSpPr>
            <a:spLocks noChangeShapeType="1"/>
          </p:cNvSpPr>
          <p:nvPr/>
        </p:nvSpPr>
        <p:spPr bwMode="auto">
          <a:xfrm>
            <a:off x="1757363" y="3633788"/>
            <a:ext cx="7010400" cy="0"/>
          </a:xfrm>
          <a:prstGeom prst="line">
            <a:avLst/>
          </a:prstGeom>
          <a:noFill/>
          <a:ln w="9525">
            <a:solidFill>
              <a:schemeClr val="tx1"/>
            </a:solidFill>
            <a:round/>
            <a:headEnd/>
            <a:tailEnd/>
          </a:ln>
        </p:spPr>
        <p:txBody>
          <a:bodyPr/>
          <a:lstStyle/>
          <a:p>
            <a:endParaRPr lang="zh-CN" altLang="en-US"/>
          </a:p>
        </p:txBody>
      </p:sp>
      <p:sp>
        <p:nvSpPr>
          <p:cNvPr id="8" name="Rectangle 1037"/>
          <p:cNvSpPr>
            <a:spLocks noChangeArrowheads="1"/>
          </p:cNvSpPr>
          <p:nvPr/>
        </p:nvSpPr>
        <p:spPr bwMode="auto">
          <a:xfrm>
            <a:off x="22145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b</a:t>
            </a:r>
          </a:p>
        </p:txBody>
      </p:sp>
      <p:sp>
        <p:nvSpPr>
          <p:cNvPr id="9" name="Rectangle 1038"/>
          <p:cNvSpPr>
            <a:spLocks noChangeArrowheads="1"/>
          </p:cNvSpPr>
          <p:nvPr/>
        </p:nvSpPr>
        <p:spPr bwMode="auto">
          <a:xfrm>
            <a:off x="29003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b</a:t>
            </a:r>
          </a:p>
        </p:txBody>
      </p:sp>
      <p:sp>
        <p:nvSpPr>
          <p:cNvPr id="10" name="Rectangle 1039"/>
          <p:cNvSpPr>
            <a:spLocks noChangeArrowheads="1"/>
          </p:cNvSpPr>
          <p:nvPr/>
        </p:nvSpPr>
        <p:spPr bwMode="auto">
          <a:xfrm>
            <a:off x="35861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1</a:t>
            </a:r>
          </a:p>
        </p:txBody>
      </p:sp>
      <p:sp>
        <p:nvSpPr>
          <p:cNvPr id="11" name="Rectangle 1040"/>
          <p:cNvSpPr>
            <a:spLocks noChangeArrowheads="1"/>
          </p:cNvSpPr>
          <p:nvPr/>
        </p:nvSpPr>
        <p:spPr bwMode="auto">
          <a:xfrm>
            <a:off x="42719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0</a:t>
            </a:r>
          </a:p>
        </p:txBody>
      </p:sp>
      <p:sp>
        <p:nvSpPr>
          <p:cNvPr id="12" name="Rectangle 1041"/>
          <p:cNvSpPr>
            <a:spLocks noChangeArrowheads="1"/>
          </p:cNvSpPr>
          <p:nvPr/>
        </p:nvSpPr>
        <p:spPr bwMode="auto">
          <a:xfrm>
            <a:off x="49577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0</a:t>
            </a:r>
          </a:p>
        </p:txBody>
      </p:sp>
      <p:sp>
        <p:nvSpPr>
          <p:cNvPr id="13" name="Rectangle 1042"/>
          <p:cNvSpPr>
            <a:spLocks noChangeArrowheads="1"/>
          </p:cNvSpPr>
          <p:nvPr/>
        </p:nvSpPr>
        <p:spPr bwMode="auto">
          <a:xfrm>
            <a:off x="56435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0</a:t>
            </a:r>
          </a:p>
        </p:txBody>
      </p:sp>
      <p:sp>
        <p:nvSpPr>
          <p:cNvPr id="14" name="Rectangle 1043"/>
          <p:cNvSpPr>
            <a:spLocks noChangeArrowheads="1"/>
          </p:cNvSpPr>
          <p:nvPr/>
        </p:nvSpPr>
        <p:spPr bwMode="auto">
          <a:xfrm>
            <a:off x="63293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1</a:t>
            </a:r>
          </a:p>
        </p:txBody>
      </p:sp>
      <p:sp>
        <p:nvSpPr>
          <p:cNvPr id="15" name="Rectangle 1044"/>
          <p:cNvSpPr>
            <a:spLocks noChangeArrowheads="1"/>
          </p:cNvSpPr>
          <p:nvPr/>
        </p:nvSpPr>
        <p:spPr bwMode="auto">
          <a:xfrm>
            <a:off x="70151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0</a:t>
            </a:r>
          </a:p>
        </p:txBody>
      </p:sp>
      <p:sp>
        <p:nvSpPr>
          <p:cNvPr id="16" name="Rectangle 1045"/>
          <p:cNvSpPr>
            <a:spLocks noChangeArrowheads="1"/>
          </p:cNvSpPr>
          <p:nvPr/>
        </p:nvSpPr>
        <p:spPr bwMode="auto">
          <a:xfrm>
            <a:off x="77009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b</a:t>
            </a:r>
          </a:p>
        </p:txBody>
      </p:sp>
      <p:sp>
        <p:nvSpPr>
          <p:cNvPr id="17" name="Rectangle 1046"/>
          <p:cNvSpPr>
            <a:spLocks noChangeArrowheads="1"/>
          </p:cNvSpPr>
          <p:nvPr/>
        </p:nvSpPr>
        <p:spPr bwMode="auto">
          <a:xfrm>
            <a:off x="3586163" y="4167188"/>
            <a:ext cx="8382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zh-CN" altLang="en-US" sz="1800"/>
              <a:t>状态</a:t>
            </a:r>
          </a:p>
          <a:p>
            <a:pPr algn="ctr">
              <a:defRPr/>
            </a:pPr>
            <a:r>
              <a:rPr lang="en-US" altLang="zh-CN" sz="1800"/>
              <a:t>q1</a:t>
            </a:r>
          </a:p>
        </p:txBody>
      </p:sp>
      <p:sp>
        <p:nvSpPr>
          <p:cNvPr id="19473" name="Line 1047"/>
          <p:cNvSpPr>
            <a:spLocks noChangeShapeType="1"/>
          </p:cNvSpPr>
          <p:nvPr/>
        </p:nvSpPr>
        <p:spPr bwMode="auto">
          <a:xfrm flipV="1">
            <a:off x="3967163" y="3633788"/>
            <a:ext cx="0" cy="533400"/>
          </a:xfrm>
          <a:prstGeom prst="line">
            <a:avLst/>
          </a:prstGeom>
          <a:noFill/>
          <a:ln w="9525">
            <a:solidFill>
              <a:schemeClr val="tx1"/>
            </a:solidFill>
            <a:round/>
            <a:headEnd/>
            <a:tailEnd type="triangle" w="med" len="med"/>
          </a:ln>
        </p:spPr>
        <p:txBody>
          <a:bodyPr/>
          <a:lstStyle/>
          <a:p>
            <a:endParaRPr lang="zh-CN" altLang="en-US"/>
          </a:p>
        </p:txBody>
      </p:sp>
      <p:sp>
        <p:nvSpPr>
          <p:cNvPr id="19474" name="Text Box 1048"/>
          <p:cNvSpPr txBox="1">
            <a:spLocks noChangeArrowheads="1"/>
          </p:cNvSpPr>
          <p:nvPr/>
        </p:nvSpPr>
        <p:spPr bwMode="auto">
          <a:xfrm>
            <a:off x="4179888" y="3630613"/>
            <a:ext cx="1200150" cy="396875"/>
          </a:xfrm>
          <a:prstGeom prst="rect">
            <a:avLst/>
          </a:prstGeom>
          <a:noFill/>
          <a:ln w="9525">
            <a:noFill/>
            <a:miter lim="800000"/>
            <a:headEnd/>
            <a:tailEnd/>
          </a:ln>
        </p:spPr>
        <p:txBody>
          <a:bodyPr wrap="none">
            <a:spAutoFit/>
          </a:bodyPr>
          <a:lstStyle/>
          <a:p>
            <a:r>
              <a:rPr lang="zh-CN" altLang="en-US" sz="2000"/>
              <a:t>读－写头</a:t>
            </a:r>
          </a:p>
        </p:txBody>
      </p:sp>
      <p:sp>
        <p:nvSpPr>
          <p:cNvPr id="19475" name="Text Box 1049"/>
          <p:cNvSpPr txBox="1">
            <a:spLocks noChangeArrowheads="1"/>
          </p:cNvSpPr>
          <p:nvPr/>
        </p:nvSpPr>
        <p:spPr bwMode="auto">
          <a:xfrm>
            <a:off x="4560888" y="4316413"/>
            <a:ext cx="946150" cy="396875"/>
          </a:xfrm>
          <a:prstGeom prst="rect">
            <a:avLst/>
          </a:prstGeom>
          <a:noFill/>
          <a:ln w="9525">
            <a:noFill/>
            <a:miter lim="800000"/>
            <a:headEnd/>
            <a:tailEnd/>
          </a:ln>
        </p:spPr>
        <p:txBody>
          <a:bodyPr wrap="none">
            <a:spAutoFit/>
          </a:bodyPr>
          <a:lstStyle/>
          <a:p>
            <a:r>
              <a:rPr lang="zh-CN" altLang="en-US" sz="2000"/>
              <a:t>控制器</a:t>
            </a:r>
          </a:p>
        </p:txBody>
      </p:sp>
      <p:sp>
        <p:nvSpPr>
          <p:cNvPr id="21" name="Text Box 1050"/>
          <p:cNvSpPr txBox="1">
            <a:spLocks noChangeArrowheads="1"/>
          </p:cNvSpPr>
          <p:nvPr/>
        </p:nvSpPr>
        <p:spPr bwMode="auto">
          <a:xfrm>
            <a:off x="1665288" y="3100388"/>
            <a:ext cx="488950" cy="457200"/>
          </a:xfrm>
          <a:prstGeom prst="rect">
            <a:avLst/>
          </a:prstGeom>
          <a:noFill/>
          <a:ln w="9525">
            <a:noFill/>
            <a:miter lim="800000"/>
            <a:headEnd/>
            <a:tailEnd/>
          </a:ln>
          <a:effectLst>
            <a:outerShdw dist="107763" dir="2700000" algn="ctr" rotWithShape="0">
              <a:schemeClr val="bg2"/>
            </a:outerShdw>
          </a:effectLst>
        </p:spPr>
        <p:txBody>
          <a:bodyPr wrap="none">
            <a:spAutoFit/>
          </a:bodyPr>
          <a:lstStyle/>
          <a:p>
            <a:pPr>
              <a:defRPr/>
            </a:pPr>
            <a:r>
              <a:rPr lang="en-US" altLang="zh-CN"/>
              <a:t>…</a:t>
            </a:r>
          </a:p>
        </p:txBody>
      </p:sp>
      <p:sp>
        <p:nvSpPr>
          <p:cNvPr id="19477" name="Text Box 1051"/>
          <p:cNvSpPr txBox="1">
            <a:spLocks noChangeArrowheads="1"/>
          </p:cNvSpPr>
          <p:nvPr/>
        </p:nvSpPr>
        <p:spPr bwMode="auto">
          <a:xfrm>
            <a:off x="8355013" y="3100388"/>
            <a:ext cx="488950" cy="457200"/>
          </a:xfrm>
          <a:prstGeom prst="rect">
            <a:avLst/>
          </a:prstGeom>
          <a:noFill/>
          <a:ln w="9525">
            <a:noFill/>
            <a:miter lim="800000"/>
            <a:headEnd/>
            <a:tailEnd/>
          </a:ln>
        </p:spPr>
        <p:txBody>
          <a:bodyPr wrap="none">
            <a:spAutoFit/>
          </a:bodyPr>
          <a:lstStyle/>
          <a:p>
            <a:r>
              <a:rPr lang="en-US" altLang="zh-CN"/>
              <a:t>…</a:t>
            </a:r>
          </a:p>
        </p:txBody>
      </p:sp>
      <p:sp>
        <p:nvSpPr>
          <p:cNvPr id="19478" name="Text Box 1052"/>
          <p:cNvSpPr txBox="1">
            <a:spLocks noChangeArrowheads="1"/>
          </p:cNvSpPr>
          <p:nvPr/>
        </p:nvSpPr>
        <p:spPr bwMode="auto">
          <a:xfrm>
            <a:off x="3951288" y="2894013"/>
            <a:ext cx="2012950" cy="366712"/>
          </a:xfrm>
          <a:prstGeom prst="rect">
            <a:avLst/>
          </a:prstGeom>
          <a:noFill/>
          <a:ln w="9525">
            <a:noFill/>
            <a:miter lim="800000"/>
            <a:headEnd/>
            <a:tailEnd/>
          </a:ln>
        </p:spPr>
        <p:txBody>
          <a:bodyPr wrap="none">
            <a:spAutoFit/>
          </a:bodyPr>
          <a:lstStyle/>
          <a:p>
            <a:r>
              <a:rPr lang="zh-CN" altLang="en-US" sz="1800"/>
              <a:t>可无限延长的带子</a:t>
            </a:r>
          </a:p>
        </p:txBody>
      </p:sp>
      <p:sp>
        <p:nvSpPr>
          <p:cNvPr id="19479" name="Text Box 1054"/>
          <p:cNvSpPr txBox="1">
            <a:spLocks noChangeArrowheads="1"/>
          </p:cNvSpPr>
          <p:nvPr/>
        </p:nvSpPr>
        <p:spPr bwMode="auto">
          <a:xfrm>
            <a:off x="1970088" y="4970463"/>
            <a:ext cx="4740275" cy="822325"/>
          </a:xfrm>
          <a:prstGeom prst="rect">
            <a:avLst/>
          </a:prstGeom>
          <a:noFill/>
          <a:ln w="9525">
            <a:noFill/>
            <a:miter lim="800000"/>
            <a:headEnd/>
            <a:tailEnd/>
          </a:ln>
        </p:spPr>
        <p:txBody>
          <a:bodyPr>
            <a:spAutoFit/>
          </a:bodyPr>
          <a:lstStyle/>
          <a:p>
            <a:r>
              <a:rPr lang="zh-CN" altLang="en-US"/>
              <a:t>一个有穷字母表</a:t>
            </a:r>
            <a:r>
              <a:rPr lang="en-US" altLang="zh-CN"/>
              <a:t>:{</a:t>
            </a:r>
            <a:r>
              <a:rPr lang="en-US" altLang="zh-CN" i="1"/>
              <a:t>S</a:t>
            </a:r>
            <a:r>
              <a:rPr lang="en-US" altLang="zh-CN" i="1" baseline="-25000"/>
              <a:t>0</a:t>
            </a:r>
            <a:r>
              <a:rPr lang="en-US" altLang="zh-CN" i="1"/>
              <a:t>,S</a:t>
            </a:r>
            <a:r>
              <a:rPr lang="en-US" altLang="zh-CN" i="1" baseline="-25000"/>
              <a:t>1</a:t>
            </a:r>
            <a:r>
              <a:rPr lang="en-US" altLang="zh-CN" i="1"/>
              <a:t>,S</a:t>
            </a:r>
            <a:r>
              <a:rPr lang="en-US" altLang="zh-CN" i="1" baseline="-25000"/>
              <a:t>2</a:t>
            </a:r>
            <a:r>
              <a:rPr lang="en-US" altLang="zh-CN" i="1"/>
              <a:t>,…,S</a:t>
            </a:r>
            <a:r>
              <a:rPr lang="en-US" altLang="zh-CN" i="1" baseline="-25000"/>
              <a:t>p</a:t>
            </a:r>
            <a:r>
              <a:rPr lang="en-US" altLang="zh-CN"/>
              <a:t>}</a:t>
            </a:r>
          </a:p>
          <a:p>
            <a:r>
              <a:rPr lang="zh-CN" altLang="en-US"/>
              <a:t>机器的控制状态为</a:t>
            </a:r>
            <a:r>
              <a:rPr lang="en-US" altLang="zh-CN"/>
              <a:t>: {</a:t>
            </a:r>
            <a:r>
              <a:rPr lang="en-US" altLang="zh-CN" i="1"/>
              <a:t>q</a:t>
            </a:r>
            <a:r>
              <a:rPr lang="en-US" altLang="zh-CN" i="1" baseline="-25000"/>
              <a:t>0</a:t>
            </a:r>
            <a:r>
              <a:rPr lang="en-US" altLang="zh-CN" i="1"/>
              <a:t>,q</a:t>
            </a:r>
            <a:r>
              <a:rPr lang="en-US" altLang="zh-CN" i="1" baseline="-25000"/>
              <a:t>1</a:t>
            </a:r>
            <a:r>
              <a:rPr lang="en-US" altLang="zh-CN" i="1"/>
              <a:t>,q</a:t>
            </a:r>
            <a:r>
              <a:rPr lang="en-US" altLang="zh-CN" i="1" baseline="-25000"/>
              <a:t>2</a:t>
            </a:r>
            <a:r>
              <a:rPr lang="en-US" altLang="zh-CN" i="1"/>
              <a:t>,…,q</a:t>
            </a:r>
            <a:r>
              <a:rPr lang="en-US" altLang="zh-CN" i="1" baseline="-25000"/>
              <a:t>m</a:t>
            </a:r>
            <a:r>
              <a:rPr lang="en-US" altLang="zh-CN"/>
              <a:t>}</a:t>
            </a:r>
          </a:p>
        </p:txBody>
      </p:sp>
    </p:spTree>
    <p:extLst>
      <p:ext uri="{BB962C8B-B14F-4D97-AF65-F5344CB8AC3E}">
        <p14:creationId xmlns:p14="http://schemas.microsoft.com/office/powerpoint/2010/main" val="2669868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t>Alan Turing(</a:t>
            </a:r>
            <a:r>
              <a:rPr lang="zh-CN" altLang="en-US" dirty="0" smtClean="0"/>
              <a:t>图灵</a:t>
            </a:r>
            <a:r>
              <a:rPr lang="en-US" altLang="zh-CN" dirty="0" smtClean="0"/>
              <a:t>)</a:t>
            </a:r>
          </a:p>
        </p:txBody>
      </p:sp>
      <p:sp>
        <p:nvSpPr>
          <p:cNvPr id="20483" name="Rectangle 3"/>
          <p:cNvSpPr>
            <a:spLocks noGrp="1" noChangeArrowheads="1"/>
          </p:cNvSpPr>
          <p:nvPr>
            <p:ph type="body" idx="1"/>
          </p:nvPr>
        </p:nvSpPr>
        <p:spPr>
          <a:xfrm>
            <a:off x="990599" y="1295401"/>
            <a:ext cx="5566775" cy="3458226"/>
          </a:xfrm>
        </p:spPr>
        <p:txBody>
          <a:bodyPr/>
          <a:lstStyle/>
          <a:p>
            <a:pPr eaLnBrk="1" hangingPunct="1">
              <a:lnSpc>
                <a:spcPct val="80000"/>
              </a:lnSpc>
            </a:pPr>
            <a:r>
              <a:rPr lang="en-US" altLang="zh-CN" sz="1800" dirty="0" smtClean="0"/>
              <a:t>Alan </a:t>
            </a:r>
            <a:r>
              <a:rPr lang="en-US" altLang="zh-CN" sz="1800" dirty="0" err="1" smtClean="0"/>
              <a:t>Mathison</a:t>
            </a:r>
            <a:r>
              <a:rPr lang="en-US" altLang="zh-CN" sz="1800" dirty="0" smtClean="0"/>
              <a:t> Turing (June 23, 1912 – June 7, 1954) </a:t>
            </a:r>
            <a:r>
              <a:rPr lang="zh-CN" altLang="en-US" sz="1800" dirty="0" smtClean="0"/>
              <a:t>是英国数学家、逻辑学家、密码学家</a:t>
            </a:r>
            <a:r>
              <a:rPr lang="en-US" altLang="zh-CN" sz="1800" dirty="0" smtClean="0"/>
              <a:t>(mathematician, logician, and cryptographer)</a:t>
            </a:r>
          </a:p>
          <a:p>
            <a:pPr eaLnBrk="1" hangingPunct="1">
              <a:lnSpc>
                <a:spcPct val="80000"/>
              </a:lnSpc>
            </a:pPr>
            <a:r>
              <a:rPr lang="zh-CN" altLang="en-US" sz="1800" dirty="0" smtClean="0"/>
              <a:t>理论计算机之父</a:t>
            </a:r>
            <a:endParaRPr lang="en-US" altLang="zh-CN" sz="1800" dirty="0" smtClean="0"/>
          </a:p>
          <a:p>
            <a:pPr eaLnBrk="1" hangingPunct="1">
              <a:lnSpc>
                <a:spcPct val="80000"/>
              </a:lnSpc>
            </a:pPr>
            <a:endParaRPr lang="en-US" altLang="zh-CN" sz="1800" dirty="0" smtClean="0"/>
          </a:p>
          <a:p>
            <a:pPr eaLnBrk="1" hangingPunct="1">
              <a:lnSpc>
                <a:spcPct val="80000"/>
              </a:lnSpc>
            </a:pPr>
            <a:r>
              <a:rPr lang="en-US" altLang="zh-CN" sz="1800" dirty="0" smtClean="0"/>
              <a:t>When Alan Turing died in 1954, an inquest found that he had committed suicide by eating an apple laced with cyanide(</a:t>
            </a:r>
            <a:r>
              <a:rPr lang="zh-CN" altLang="en-US" sz="1800" dirty="0" smtClean="0"/>
              <a:t>氰化物</a:t>
            </a:r>
            <a:r>
              <a:rPr lang="en-US" altLang="zh-CN" sz="1800" dirty="0" smtClean="0"/>
              <a:t>).</a:t>
            </a:r>
          </a:p>
        </p:txBody>
      </p:sp>
      <p:pic>
        <p:nvPicPr>
          <p:cNvPr id="20485" name="Picture 11" descr="Turingrunning"/>
          <p:cNvPicPr>
            <a:picLocks noChangeAspect="1" noChangeArrowheads="1"/>
          </p:cNvPicPr>
          <p:nvPr/>
        </p:nvPicPr>
        <p:blipFill>
          <a:blip r:embed="rId2"/>
          <a:srcRect/>
          <a:stretch>
            <a:fillRect/>
          </a:stretch>
        </p:blipFill>
        <p:spPr bwMode="auto">
          <a:xfrm>
            <a:off x="6659563" y="1484313"/>
            <a:ext cx="1873250" cy="3960812"/>
          </a:xfrm>
          <a:prstGeom prst="rect">
            <a:avLst/>
          </a:prstGeom>
          <a:noFill/>
          <a:ln w="9525">
            <a:noFill/>
            <a:miter lim="800000"/>
            <a:headEnd/>
            <a:tailEnd/>
          </a:ln>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1232" y="4298754"/>
            <a:ext cx="4033381" cy="1940875"/>
          </a:xfrm>
          <a:prstGeom prst="rect">
            <a:avLst/>
          </a:prstGeom>
        </p:spPr>
      </p:pic>
    </p:spTree>
    <p:extLst>
      <p:ext uri="{BB962C8B-B14F-4D97-AF65-F5344CB8AC3E}">
        <p14:creationId xmlns:p14="http://schemas.microsoft.com/office/powerpoint/2010/main" val="2715931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t>计算机和软件无处不在</a:t>
            </a:r>
            <a:r>
              <a:rPr lang="en-US" altLang="zh-CN" dirty="0" smtClean="0"/>
              <a:t>---</a:t>
            </a:r>
            <a:r>
              <a:rPr kumimoji="0" lang="zh-CN" altLang="en-US" b="1" dirty="0" smtClean="0">
                <a:solidFill>
                  <a:srgbClr val="00279F"/>
                </a:solidFill>
              </a:rPr>
              <a:t>国防</a:t>
            </a:r>
            <a:endParaRPr kumimoji="0" lang="en-US" altLang="zh-CN" b="1" dirty="0" smtClean="0">
              <a:solidFill>
                <a:srgbClr val="00279F"/>
              </a:solidFill>
            </a:endParaRPr>
          </a:p>
        </p:txBody>
      </p:sp>
      <p:pic>
        <p:nvPicPr>
          <p:cNvPr id="84996" name="Picture 4" descr="Pent4"/>
          <p:cNvPicPr>
            <a:picLocks noChangeAspect="1" noChangeArrowheads="1"/>
          </p:cNvPicPr>
          <p:nvPr/>
        </p:nvPicPr>
        <p:blipFill>
          <a:blip r:embed="rId2"/>
          <a:srcRect/>
          <a:stretch>
            <a:fillRect/>
          </a:stretch>
        </p:blipFill>
        <p:spPr bwMode="auto">
          <a:xfrm>
            <a:off x="990600" y="1066800"/>
            <a:ext cx="7559675" cy="2667000"/>
          </a:xfrm>
          <a:prstGeom prst="rect">
            <a:avLst/>
          </a:prstGeom>
          <a:noFill/>
          <a:ln w="9525">
            <a:noFill/>
            <a:miter lim="800000"/>
            <a:headEnd/>
            <a:tailEnd/>
          </a:ln>
        </p:spPr>
      </p:pic>
      <p:pic>
        <p:nvPicPr>
          <p:cNvPr id="84999" name="Picture 7" descr="u=2260038682,620549234&amp;fm=52&amp;gp=0"/>
          <p:cNvPicPr>
            <a:picLocks noChangeAspect="1" noChangeArrowheads="1"/>
          </p:cNvPicPr>
          <p:nvPr/>
        </p:nvPicPr>
        <p:blipFill>
          <a:blip r:embed="rId3"/>
          <a:srcRect/>
          <a:stretch>
            <a:fillRect/>
          </a:stretch>
        </p:blipFill>
        <p:spPr bwMode="auto">
          <a:xfrm>
            <a:off x="3200400" y="5105400"/>
            <a:ext cx="2095500" cy="1400175"/>
          </a:xfrm>
          <a:prstGeom prst="rect">
            <a:avLst/>
          </a:prstGeom>
          <a:noFill/>
          <a:ln w="9525">
            <a:noFill/>
            <a:miter lim="800000"/>
            <a:headEnd/>
            <a:tailEnd/>
          </a:ln>
        </p:spPr>
      </p:pic>
      <p:pic>
        <p:nvPicPr>
          <p:cNvPr id="85001" name="Picture 9" descr="2014099_195053029156_2"/>
          <p:cNvPicPr>
            <a:picLocks noChangeAspect="1" noChangeArrowheads="1"/>
          </p:cNvPicPr>
          <p:nvPr/>
        </p:nvPicPr>
        <p:blipFill>
          <a:blip r:embed="rId4"/>
          <a:srcRect/>
          <a:stretch>
            <a:fillRect/>
          </a:stretch>
        </p:blipFill>
        <p:spPr bwMode="auto">
          <a:xfrm>
            <a:off x="685800" y="4876800"/>
            <a:ext cx="2362200" cy="1600200"/>
          </a:xfrm>
          <a:prstGeom prst="rect">
            <a:avLst/>
          </a:prstGeom>
          <a:noFill/>
          <a:ln w="9525">
            <a:noFill/>
            <a:miter lim="800000"/>
            <a:headEnd/>
            <a:tailEnd/>
          </a:ln>
        </p:spPr>
      </p:pic>
      <p:pic>
        <p:nvPicPr>
          <p:cNvPr id="85003" name="Picture 11" descr="u=3762133571,2705730766&amp;fm=52&amp;gp=0"/>
          <p:cNvPicPr>
            <a:picLocks noChangeAspect="1" noChangeArrowheads="1"/>
          </p:cNvPicPr>
          <p:nvPr/>
        </p:nvPicPr>
        <p:blipFill>
          <a:blip r:embed="rId5"/>
          <a:srcRect/>
          <a:stretch>
            <a:fillRect/>
          </a:stretch>
        </p:blipFill>
        <p:spPr bwMode="auto">
          <a:xfrm>
            <a:off x="5334000" y="5105400"/>
            <a:ext cx="2438400" cy="1447800"/>
          </a:xfrm>
          <a:prstGeom prst="rect">
            <a:avLst/>
          </a:prstGeom>
          <a:noFill/>
          <a:ln w="9525">
            <a:noFill/>
            <a:miter lim="800000"/>
            <a:headEnd/>
            <a:tailEnd/>
          </a:ln>
        </p:spPr>
      </p:pic>
      <p:pic>
        <p:nvPicPr>
          <p:cNvPr id="85005" name="Picture 13" descr="13354562"/>
          <p:cNvPicPr>
            <a:picLocks noChangeAspect="1" noChangeArrowheads="1"/>
          </p:cNvPicPr>
          <p:nvPr/>
        </p:nvPicPr>
        <p:blipFill>
          <a:blip r:embed="rId6"/>
          <a:srcRect/>
          <a:stretch>
            <a:fillRect/>
          </a:stretch>
        </p:blipFill>
        <p:spPr bwMode="auto">
          <a:xfrm>
            <a:off x="6553200" y="3886200"/>
            <a:ext cx="2438400" cy="1371600"/>
          </a:xfrm>
          <a:prstGeom prst="rect">
            <a:avLst/>
          </a:prstGeom>
          <a:noFill/>
          <a:ln w="9525">
            <a:noFill/>
            <a:miter lim="800000"/>
            <a:headEnd/>
            <a:tailEnd/>
          </a:ln>
        </p:spPr>
      </p:pic>
      <p:pic>
        <p:nvPicPr>
          <p:cNvPr id="85007" name="Picture 15" descr="img1118245_2"/>
          <p:cNvPicPr>
            <a:picLocks noChangeAspect="1" noChangeArrowheads="1"/>
          </p:cNvPicPr>
          <p:nvPr/>
        </p:nvPicPr>
        <p:blipFill>
          <a:blip r:embed="rId7"/>
          <a:srcRect/>
          <a:stretch>
            <a:fillRect/>
          </a:stretch>
        </p:blipFill>
        <p:spPr bwMode="auto">
          <a:xfrm>
            <a:off x="914400" y="3429000"/>
            <a:ext cx="2209800" cy="1428750"/>
          </a:xfrm>
          <a:prstGeom prst="rect">
            <a:avLst/>
          </a:prstGeom>
          <a:noFill/>
          <a:ln w="9525">
            <a:noFill/>
            <a:miter lim="800000"/>
            <a:headEnd/>
            <a:tailEnd/>
          </a:ln>
        </p:spPr>
      </p:pic>
      <p:pic>
        <p:nvPicPr>
          <p:cNvPr id="85009" name="Picture 17" descr="u=480259700,2483681797&amp;fm=52&amp;gp=0"/>
          <p:cNvPicPr>
            <a:picLocks noChangeAspect="1" noChangeArrowheads="1"/>
          </p:cNvPicPr>
          <p:nvPr/>
        </p:nvPicPr>
        <p:blipFill>
          <a:blip r:embed="rId8"/>
          <a:srcRect/>
          <a:stretch>
            <a:fillRect/>
          </a:stretch>
        </p:blipFill>
        <p:spPr bwMode="auto">
          <a:xfrm>
            <a:off x="3581400" y="3429000"/>
            <a:ext cx="2095500" cy="1571625"/>
          </a:xfrm>
          <a:prstGeom prst="rect">
            <a:avLst/>
          </a:prstGeom>
          <a:noFill/>
          <a:ln w="9525">
            <a:noFill/>
            <a:miter lim="800000"/>
            <a:headEnd/>
            <a:tailEnd/>
          </a:ln>
        </p:spPr>
      </p:pic>
      <p:sp>
        <p:nvSpPr>
          <p:cNvPr id="5130" name="Text Box 18"/>
          <p:cNvSpPr txBox="1">
            <a:spLocks noChangeArrowheads="1"/>
          </p:cNvSpPr>
          <p:nvPr/>
        </p:nvSpPr>
        <p:spPr bwMode="auto">
          <a:xfrm>
            <a:off x="1295400" y="381000"/>
            <a:ext cx="2198688" cy="1217613"/>
          </a:xfrm>
          <a:prstGeom prst="rect">
            <a:avLst/>
          </a:prstGeom>
          <a:noFill/>
          <a:ln w="9525">
            <a:noFill/>
            <a:miter lim="800000"/>
            <a:headEnd/>
            <a:tailEnd/>
          </a:ln>
        </p:spPr>
        <p:txBody>
          <a:bodyPr wrap="none" lIns="92075" tIns="46038" rIns="92075" bIns="46038">
            <a:spAutoFit/>
          </a:bodyPr>
          <a:lstStyle/>
          <a:p>
            <a:pPr marL="342900" indent="-342900"/>
            <a:r>
              <a:rPr lang="en-US" altLang="zh-CN" sz="1600"/>
              <a:t>Communication</a:t>
            </a:r>
            <a:r>
              <a:rPr lang="zh-CN" altLang="en-US" sz="1600"/>
              <a:t>，</a:t>
            </a:r>
          </a:p>
          <a:p>
            <a:pPr marL="342900" indent="-342900"/>
            <a:r>
              <a:rPr lang="en-US" altLang="zh-CN" sz="1600"/>
              <a:t>Control</a:t>
            </a:r>
            <a:r>
              <a:rPr lang="zh-CN" altLang="en-US" sz="1600"/>
              <a:t>、</a:t>
            </a:r>
          </a:p>
          <a:p>
            <a:pPr marL="342900" indent="-342900"/>
            <a:r>
              <a:rPr lang="en-US" altLang="zh-CN" sz="1600"/>
              <a:t>Command</a:t>
            </a:r>
            <a:r>
              <a:rPr lang="zh-CN" altLang="en-US" sz="1600"/>
              <a:t>、</a:t>
            </a:r>
          </a:p>
          <a:p>
            <a:pPr marL="342900" indent="-342900"/>
            <a:r>
              <a:rPr lang="en-US" altLang="zh-CN" sz="1600"/>
              <a:t>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49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5007"/>
                                        </p:tgtEl>
                                        <p:attrNameLst>
                                          <p:attrName>style.visibility</p:attrName>
                                        </p:attrNameLst>
                                      </p:cBhvr>
                                      <p:to>
                                        <p:strVal val="visible"/>
                                      </p:to>
                                    </p:set>
                                    <p:anim calcmode="lin" valueType="num">
                                      <p:cBhvr additive="base">
                                        <p:cTn id="11" dur="500" fill="hold"/>
                                        <p:tgtEl>
                                          <p:spTgt spid="85007"/>
                                        </p:tgtEl>
                                        <p:attrNameLst>
                                          <p:attrName>ppt_x</p:attrName>
                                        </p:attrNameLst>
                                      </p:cBhvr>
                                      <p:tavLst>
                                        <p:tav tm="0">
                                          <p:val>
                                            <p:strVal val="#ppt_x"/>
                                          </p:val>
                                        </p:tav>
                                        <p:tav tm="100000">
                                          <p:val>
                                            <p:strVal val="#ppt_x"/>
                                          </p:val>
                                        </p:tav>
                                      </p:tavLst>
                                    </p:anim>
                                    <p:anim calcmode="lin" valueType="num">
                                      <p:cBhvr additive="base">
                                        <p:cTn id="12" dur="500" fill="hold"/>
                                        <p:tgtEl>
                                          <p:spTgt spid="8500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5009"/>
                                        </p:tgtEl>
                                        <p:attrNameLst>
                                          <p:attrName>style.visibility</p:attrName>
                                        </p:attrNameLst>
                                      </p:cBhvr>
                                      <p:to>
                                        <p:strVal val="visible"/>
                                      </p:to>
                                    </p:set>
                                    <p:anim calcmode="lin" valueType="num">
                                      <p:cBhvr additive="base">
                                        <p:cTn id="15" dur="500" fill="hold"/>
                                        <p:tgtEl>
                                          <p:spTgt spid="85009"/>
                                        </p:tgtEl>
                                        <p:attrNameLst>
                                          <p:attrName>ppt_x</p:attrName>
                                        </p:attrNameLst>
                                      </p:cBhvr>
                                      <p:tavLst>
                                        <p:tav tm="0">
                                          <p:val>
                                            <p:strVal val="#ppt_x"/>
                                          </p:val>
                                        </p:tav>
                                        <p:tav tm="100000">
                                          <p:val>
                                            <p:strVal val="#ppt_x"/>
                                          </p:val>
                                        </p:tav>
                                      </p:tavLst>
                                    </p:anim>
                                    <p:anim calcmode="lin" valueType="num">
                                      <p:cBhvr additive="base">
                                        <p:cTn id="16" dur="500" fill="hold"/>
                                        <p:tgtEl>
                                          <p:spTgt spid="8500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5005"/>
                                        </p:tgtEl>
                                        <p:attrNameLst>
                                          <p:attrName>style.visibility</p:attrName>
                                        </p:attrNameLst>
                                      </p:cBhvr>
                                      <p:to>
                                        <p:strVal val="visible"/>
                                      </p:to>
                                    </p:set>
                                    <p:anim calcmode="lin" valueType="num">
                                      <p:cBhvr additive="base">
                                        <p:cTn id="19" dur="500" fill="hold"/>
                                        <p:tgtEl>
                                          <p:spTgt spid="85005"/>
                                        </p:tgtEl>
                                        <p:attrNameLst>
                                          <p:attrName>ppt_x</p:attrName>
                                        </p:attrNameLst>
                                      </p:cBhvr>
                                      <p:tavLst>
                                        <p:tav tm="0">
                                          <p:val>
                                            <p:strVal val="#ppt_x"/>
                                          </p:val>
                                        </p:tav>
                                        <p:tav tm="100000">
                                          <p:val>
                                            <p:strVal val="#ppt_x"/>
                                          </p:val>
                                        </p:tav>
                                      </p:tavLst>
                                    </p:anim>
                                    <p:anim calcmode="lin" valueType="num">
                                      <p:cBhvr additive="base">
                                        <p:cTn id="20" dur="500" fill="hold"/>
                                        <p:tgtEl>
                                          <p:spTgt spid="8500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5001"/>
                                        </p:tgtEl>
                                        <p:attrNameLst>
                                          <p:attrName>style.visibility</p:attrName>
                                        </p:attrNameLst>
                                      </p:cBhvr>
                                      <p:to>
                                        <p:strVal val="visible"/>
                                      </p:to>
                                    </p:set>
                                    <p:anim calcmode="lin" valueType="num">
                                      <p:cBhvr additive="base">
                                        <p:cTn id="23" dur="500" fill="hold"/>
                                        <p:tgtEl>
                                          <p:spTgt spid="85001"/>
                                        </p:tgtEl>
                                        <p:attrNameLst>
                                          <p:attrName>ppt_x</p:attrName>
                                        </p:attrNameLst>
                                      </p:cBhvr>
                                      <p:tavLst>
                                        <p:tav tm="0">
                                          <p:val>
                                            <p:strVal val="#ppt_x"/>
                                          </p:val>
                                        </p:tav>
                                        <p:tav tm="100000">
                                          <p:val>
                                            <p:strVal val="#ppt_x"/>
                                          </p:val>
                                        </p:tav>
                                      </p:tavLst>
                                    </p:anim>
                                    <p:anim calcmode="lin" valueType="num">
                                      <p:cBhvr additive="base">
                                        <p:cTn id="24" dur="500" fill="hold"/>
                                        <p:tgtEl>
                                          <p:spTgt spid="8500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4999"/>
                                        </p:tgtEl>
                                        <p:attrNameLst>
                                          <p:attrName>style.visibility</p:attrName>
                                        </p:attrNameLst>
                                      </p:cBhvr>
                                      <p:to>
                                        <p:strVal val="visible"/>
                                      </p:to>
                                    </p:set>
                                    <p:anim calcmode="lin" valueType="num">
                                      <p:cBhvr additive="base">
                                        <p:cTn id="27" dur="500" fill="hold"/>
                                        <p:tgtEl>
                                          <p:spTgt spid="84999"/>
                                        </p:tgtEl>
                                        <p:attrNameLst>
                                          <p:attrName>ppt_x</p:attrName>
                                        </p:attrNameLst>
                                      </p:cBhvr>
                                      <p:tavLst>
                                        <p:tav tm="0">
                                          <p:val>
                                            <p:strVal val="#ppt_x"/>
                                          </p:val>
                                        </p:tav>
                                        <p:tav tm="100000">
                                          <p:val>
                                            <p:strVal val="#ppt_x"/>
                                          </p:val>
                                        </p:tav>
                                      </p:tavLst>
                                    </p:anim>
                                    <p:anim calcmode="lin" valueType="num">
                                      <p:cBhvr additive="base">
                                        <p:cTn id="28" dur="500" fill="hold"/>
                                        <p:tgtEl>
                                          <p:spTgt spid="8499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5003"/>
                                        </p:tgtEl>
                                        <p:attrNameLst>
                                          <p:attrName>style.visibility</p:attrName>
                                        </p:attrNameLst>
                                      </p:cBhvr>
                                      <p:to>
                                        <p:strVal val="visible"/>
                                      </p:to>
                                    </p:set>
                                    <p:anim calcmode="lin" valueType="num">
                                      <p:cBhvr additive="base">
                                        <p:cTn id="31" dur="500" fill="hold"/>
                                        <p:tgtEl>
                                          <p:spTgt spid="85003"/>
                                        </p:tgtEl>
                                        <p:attrNameLst>
                                          <p:attrName>ppt_x</p:attrName>
                                        </p:attrNameLst>
                                      </p:cBhvr>
                                      <p:tavLst>
                                        <p:tav tm="0">
                                          <p:val>
                                            <p:strVal val="#ppt_x"/>
                                          </p:val>
                                        </p:tav>
                                        <p:tav tm="100000">
                                          <p:val>
                                            <p:strVal val="#ppt_x"/>
                                          </p:val>
                                        </p:tav>
                                      </p:tavLst>
                                    </p:anim>
                                    <p:anim calcmode="lin" valueType="num">
                                      <p:cBhvr additive="base">
                                        <p:cTn id="32"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304800"/>
            <a:ext cx="8153400" cy="914400"/>
          </a:xfrm>
        </p:spPr>
        <p:txBody>
          <a:bodyPr/>
          <a:lstStyle/>
          <a:p>
            <a:pPr eaLnBrk="1" hangingPunct="1"/>
            <a:r>
              <a:rPr lang="zh-CN" altLang="en-US" sz="2000" smtClean="0"/>
              <a:t>计算机器理论的发展历史</a:t>
            </a:r>
          </a:p>
        </p:txBody>
      </p:sp>
      <p:sp>
        <p:nvSpPr>
          <p:cNvPr id="21507" name="Rectangle 3"/>
          <p:cNvSpPr>
            <a:spLocks noGrp="1" noChangeArrowheads="1"/>
          </p:cNvSpPr>
          <p:nvPr>
            <p:ph type="body" idx="1"/>
          </p:nvPr>
        </p:nvSpPr>
        <p:spPr>
          <a:xfrm>
            <a:off x="972181" y="1219200"/>
            <a:ext cx="7772400" cy="3810000"/>
          </a:xfrm>
        </p:spPr>
        <p:txBody>
          <a:bodyPr/>
          <a:lstStyle/>
          <a:p>
            <a:pPr eaLnBrk="1" hangingPunct="1">
              <a:lnSpc>
                <a:spcPct val="90000"/>
              </a:lnSpc>
            </a:pPr>
            <a:r>
              <a:rPr lang="zh-CN" altLang="en-US" sz="2400" dirty="0" smtClean="0"/>
              <a:t>图灵的成果</a:t>
            </a:r>
          </a:p>
          <a:p>
            <a:pPr lvl="1" eaLnBrk="1" hangingPunct="1">
              <a:lnSpc>
                <a:spcPct val="90000"/>
              </a:lnSpc>
            </a:pPr>
            <a:r>
              <a:rPr lang="zh-CN" altLang="en-US" sz="2000" dirty="0" smtClean="0"/>
              <a:t>可计算性＝图灵可计算性</a:t>
            </a:r>
          </a:p>
          <a:p>
            <a:pPr lvl="1" eaLnBrk="1" hangingPunct="1">
              <a:lnSpc>
                <a:spcPct val="90000"/>
              </a:lnSpc>
            </a:pPr>
            <a:r>
              <a:rPr lang="zh-CN" altLang="en-US" sz="2000" dirty="0" smtClean="0"/>
              <a:t>算法（也称为能行方法或能行过程），是对解题（计算）过程的精确描述，由一组定义明确，且能机械执行的规则（语句、指令）组成。</a:t>
            </a:r>
          </a:p>
          <a:p>
            <a:pPr lvl="1" eaLnBrk="1" hangingPunct="1">
              <a:lnSpc>
                <a:spcPct val="90000"/>
              </a:lnSpc>
            </a:pPr>
            <a:r>
              <a:rPr lang="zh-CN" altLang="en-US" sz="2000" dirty="0" smtClean="0"/>
              <a:t>任一过程是能行的（能表现在一个算法中），当且仅当它能被图灵机实现。</a:t>
            </a:r>
          </a:p>
          <a:p>
            <a:pPr eaLnBrk="1" hangingPunct="1">
              <a:lnSpc>
                <a:spcPct val="90000"/>
              </a:lnSpc>
            </a:pPr>
            <a:r>
              <a:rPr lang="zh-CN" altLang="en-US" sz="2400" dirty="0" smtClean="0"/>
              <a:t>其它计算机器模型</a:t>
            </a:r>
          </a:p>
          <a:p>
            <a:pPr lvl="1" eaLnBrk="1" hangingPunct="1">
              <a:lnSpc>
                <a:spcPct val="90000"/>
              </a:lnSpc>
            </a:pPr>
            <a:r>
              <a:rPr lang="zh-CN" altLang="en-US" sz="2000" dirty="0" smtClean="0"/>
              <a:t>递归函数论</a:t>
            </a:r>
            <a:endParaRPr lang="en-US" altLang="zh-CN" sz="2000" dirty="0"/>
          </a:p>
          <a:p>
            <a:pPr lvl="1" eaLnBrk="1" hangingPunct="1">
              <a:lnSpc>
                <a:spcPct val="90000"/>
              </a:lnSpc>
            </a:pPr>
            <a:r>
              <a:rPr lang="en-US" altLang="zh-CN" sz="2000" dirty="0" smtClean="0">
                <a:latin typeface="宋体" pitchFamily="2" charset="-122"/>
              </a:rPr>
              <a:t>λ</a:t>
            </a:r>
            <a:r>
              <a:rPr lang="en-US" altLang="zh-CN" sz="2000" dirty="0" smtClean="0"/>
              <a:t> </a:t>
            </a:r>
            <a:r>
              <a:rPr lang="zh-CN" altLang="en-US" sz="2000" dirty="0" smtClean="0"/>
              <a:t>演算</a:t>
            </a:r>
          </a:p>
          <a:p>
            <a:pPr lvl="1" eaLnBrk="1" hangingPunct="1">
              <a:lnSpc>
                <a:spcPct val="90000"/>
              </a:lnSpc>
            </a:pPr>
            <a:r>
              <a:rPr lang="en-US" altLang="zh-CN" sz="2000" dirty="0" smtClean="0"/>
              <a:t>Post</a:t>
            </a:r>
            <a:r>
              <a:rPr lang="zh-CN" altLang="en-US" sz="2000" dirty="0" smtClean="0"/>
              <a:t>规范系统（</a:t>
            </a:r>
            <a:r>
              <a:rPr lang="en-US" altLang="zh-CN" sz="2000" dirty="0" err="1" smtClean="0"/>
              <a:t>E.L.Post</a:t>
            </a:r>
            <a:r>
              <a:rPr lang="zh-CN" altLang="en-US" sz="2000" dirty="0" smtClean="0"/>
              <a:t>）</a:t>
            </a:r>
          </a:p>
          <a:p>
            <a:pPr eaLnBrk="1" hangingPunct="1">
              <a:lnSpc>
                <a:spcPct val="90000"/>
              </a:lnSpc>
            </a:pPr>
            <a:r>
              <a:rPr lang="en-US" altLang="zh-CN" sz="2400" dirty="0" smtClean="0"/>
              <a:t>The Church-Turing Thesis. </a:t>
            </a:r>
            <a:r>
              <a:rPr lang="en-US" altLang="zh-CN" sz="2400" i="1" dirty="0" smtClean="0"/>
              <a:t>Every effectively computable number-theoretic function is recursive(computable) and vice versa.</a:t>
            </a:r>
          </a:p>
          <a:p>
            <a:pPr eaLnBrk="1" hangingPunct="1">
              <a:lnSpc>
                <a:spcPct val="90000"/>
              </a:lnSpc>
            </a:pPr>
            <a:r>
              <a:rPr lang="zh-CN" altLang="en-US" sz="2400" dirty="0" smtClean="0"/>
              <a:t>这些计算模型在计算能力上是等价的。</a:t>
            </a:r>
          </a:p>
          <a:p>
            <a:pPr lvl="1" eaLnBrk="1" hangingPunct="1">
              <a:lnSpc>
                <a:spcPct val="90000"/>
              </a:lnSpc>
            </a:pPr>
            <a:endParaRPr lang="en-US" altLang="zh-CN" sz="2000" dirty="0" smtClean="0"/>
          </a:p>
        </p:txBody>
      </p:sp>
    </p:spTree>
    <p:extLst>
      <p:ext uri="{BB962C8B-B14F-4D97-AF65-F5344CB8AC3E}">
        <p14:creationId xmlns:p14="http://schemas.microsoft.com/office/powerpoint/2010/main" val="3302022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dirty="0" smtClean="0"/>
              <a:t>图灵理论计算机</a:t>
            </a:r>
            <a:endParaRPr lang="en-US" altLang="zh-CN" dirty="0" smtClean="0"/>
          </a:p>
          <a:p>
            <a:r>
              <a:rPr lang="zh-CN" altLang="en-US" b="1" dirty="0">
                <a:solidFill>
                  <a:srgbClr val="FF0000"/>
                </a:solidFill>
              </a:rPr>
              <a:t>电子实现的自动计算机器</a:t>
            </a:r>
            <a:endParaRPr lang="en-US" altLang="zh-CN" b="1" dirty="0">
              <a:solidFill>
                <a:srgbClr val="FF0000"/>
              </a:solidFill>
            </a:endParaRPr>
          </a:p>
          <a:p>
            <a:r>
              <a:rPr lang="zh-CN" altLang="en-US" dirty="0"/>
              <a:t>集成电路</a:t>
            </a:r>
            <a:endParaRPr lang="en-US" altLang="zh-CN" dirty="0"/>
          </a:p>
          <a:p>
            <a:r>
              <a:rPr lang="zh-CN" altLang="en-US" dirty="0"/>
              <a:t>从程序到软件</a:t>
            </a:r>
            <a:endParaRPr lang="en-US" altLang="zh-CN" dirty="0"/>
          </a:p>
          <a:p>
            <a:r>
              <a:rPr lang="zh-CN" altLang="en-US" dirty="0"/>
              <a:t>软件艺术</a:t>
            </a:r>
            <a:endParaRPr lang="en-US" altLang="zh-CN" dirty="0"/>
          </a:p>
          <a:p>
            <a:r>
              <a:rPr lang="zh-CN" altLang="en-US" dirty="0"/>
              <a:t>软件危机与工程侧面</a:t>
            </a:r>
          </a:p>
          <a:p>
            <a:r>
              <a:rPr lang="zh-CN" altLang="en-US" dirty="0"/>
              <a:t>软件产业</a:t>
            </a:r>
            <a:endParaRPr lang="en-US" altLang="zh-CN" dirty="0"/>
          </a:p>
          <a:p>
            <a:r>
              <a:rPr lang="zh-CN" altLang="en-US" dirty="0"/>
              <a:t>计算科学与软件工程</a:t>
            </a:r>
            <a:endParaRPr lang="en-US" altLang="zh-CN" dirty="0"/>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3612029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8630" y="1357086"/>
            <a:ext cx="3196770" cy="736600"/>
          </a:xfrm>
        </p:spPr>
        <p:txBody>
          <a:bodyPr/>
          <a:lstStyle/>
          <a:p>
            <a:r>
              <a:rPr lang="en-US" altLang="zh-CN" dirty="0" smtClean="0"/>
              <a:t>Z1---- the first electro-mechanical binary programmable computer </a:t>
            </a:r>
            <a:endParaRPr lang="zh-CN" altLang="en-US" dirty="0"/>
          </a:p>
        </p:txBody>
      </p:sp>
      <p:sp>
        <p:nvSpPr>
          <p:cNvPr id="3" name="内容占位符 2"/>
          <p:cNvSpPr>
            <a:spLocks noGrp="1"/>
          </p:cNvSpPr>
          <p:nvPr>
            <p:ph idx="1"/>
          </p:nvPr>
        </p:nvSpPr>
        <p:spPr>
          <a:xfrm>
            <a:off x="711200" y="3904343"/>
            <a:ext cx="8432800" cy="2449286"/>
          </a:xfrm>
        </p:spPr>
        <p:txBody>
          <a:bodyPr/>
          <a:lstStyle/>
          <a:p>
            <a:r>
              <a:rPr lang="en-US" altLang="zh-CN" sz="2400" dirty="0" smtClean="0"/>
              <a:t>1936</a:t>
            </a:r>
            <a:r>
              <a:rPr lang="zh-CN" altLang="en-US" sz="2400" dirty="0" smtClean="0"/>
              <a:t>年，德国人</a:t>
            </a:r>
            <a:r>
              <a:rPr lang="en-US" altLang="zh-CN" sz="2400" dirty="0"/>
              <a:t>Konrad </a:t>
            </a:r>
            <a:r>
              <a:rPr lang="en-US" altLang="zh-CN" sz="2400" dirty="0" err="1"/>
              <a:t>Zuse</a:t>
            </a:r>
            <a:r>
              <a:rPr lang="en-US" altLang="zh-CN" sz="2400" dirty="0"/>
              <a:t> </a:t>
            </a:r>
            <a:r>
              <a:rPr lang="zh-CN" altLang="en-US" sz="2400" dirty="0" smtClean="0"/>
              <a:t>在父母的居住室开发了</a:t>
            </a:r>
            <a:r>
              <a:rPr lang="en-US" altLang="zh-CN" sz="2400" dirty="0" smtClean="0"/>
              <a:t>Z1</a:t>
            </a:r>
            <a:r>
              <a:rPr lang="zh-CN" altLang="en-US" sz="2400" dirty="0" smtClean="0"/>
              <a:t>机器，是第一台</a:t>
            </a:r>
            <a:r>
              <a:rPr lang="en-US" altLang="zh-CN" sz="2400" dirty="0" smtClean="0"/>
              <a:t> electro-mechanical binary programmable computer. </a:t>
            </a:r>
          </a:p>
          <a:p>
            <a:r>
              <a:rPr lang="en-US" altLang="zh-CN" sz="2400" dirty="0" smtClean="0"/>
              <a:t>The Z1 had 64-word memory (each word contained 22 bits) and a clock speed of 1 Hz. </a:t>
            </a:r>
          </a:p>
          <a:p>
            <a:r>
              <a:rPr lang="en-US" altLang="zh-CN" sz="2400" dirty="0" smtClean="0"/>
              <a:t>Both programming and output were generated using punch tape with a specific reader. </a:t>
            </a:r>
          </a:p>
          <a:p>
            <a:endParaRPr lang="zh-CN" altLang="en-US" dirty="0"/>
          </a:p>
        </p:txBody>
      </p:sp>
      <p:pic>
        <p:nvPicPr>
          <p:cNvPr id="55298" name="Picture 2" descr="http://cdn.computerhope.com/z1.jpg"/>
          <p:cNvPicPr>
            <a:picLocks noChangeAspect="1" noChangeArrowheads="1"/>
          </p:cNvPicPr>
          <p:nvPr/>
        </p:nvPicPr>
        <p:blipFill>
          <a:blip r:embed="rId2"/>
          <a:srcRect/>
          <a:stretch>
            <a:fillRect/>
          </a:stretch>
        </p:blipFill>
        <p:spPr bwMode="auto">
          <a:xfrm>
            <a:off x="0" y="0"/>
            <a:ext cx="5718629" cy="3904343"/>
          </a:xfrm>
          <a:prstGeom prst="rect">
            <a:avLst/>
          </a:prstGeom>
          <a:noFill/>
        </p:spPr>
      </p:pic>
    </p:spTree>
    <p:extLst>
      <p:ext uri="{BB962C8B-B14F-4D97-AF65-F5344CB8AC3E}">
        <p14:creationId xmlns:p14="http://schemas.microsoft.com/office/powerpoint/2010/main" val="1561480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机电计算机</a:t>
            </a:r>
            <a:endParaRPr lang="zh-CN" altLang="en-US" dirty="0"/>
          </a:p>
        </p:txBody>
      </p:sp>
      <p:pic>
        <p:nvPicPr>
          <p:cNvPr id="86018" name="Picture 2" descr="http://www.computerhope.com/people/pictures/konrad_zuse.jpg"/>
          <p:cNvPicPr>
            <a:picLocks noChangeAspect="1" noChangeArrowheads="1"/>
          </p:cNvPicPr>
          <p:nvPr/>
        </p:nvPicPr>
        <p:blipFill>
          <a:blip r:embed="rId2"/>
          <a:srcRect/>
          <a:stretch>
            <a:fillRect/>
          </a:stretch>
        </p:blipFill>
        <p:spPr bwMode="auto">
          <a:xfrm>
            <a:off x="0" y="1260475"/>
            <a:ext cx="1905000" cy="2676525"/>
          </a:xfrm>
          <a:prstGeom prst="rect">
            <a:avLst/>
          </a:prstGeom>
          <a:noFill/>
        </p:spPr>
      </p:pic>
      <p:sp>
        <p:nvSpPr>
          <p:cNvPr id="5" name="矩形 4"/>
          <p:cNvSpPr/>
          <p:nvPr/>
        </p:nvSpPr>
        <p:spPr>
          <a:xfrm>
            <a:off x="2285999" y="1533719"/>
            <a:ext cx="6422571" cy="3785652"/>
          </a:xfrm>
          <a:prstGeom prst="rect">
            <a:avLst/>
          </a:prstGeom>
        </p:spPr>
        <p:txBody>
          <a:bodyPr wrap="square">
            <a:spAutoFit/>
          </a:bodyPr>
          <a:lstStyle/>
          <a:p>
            <a:pPr>
              <a:buFont typeface="Arial" pitchFamily="34" charset="0"/>
              <a:buChar char="•"/>
            </a:pPr>
            <a:r>
              <a:rPr lang="en-US" altLang="zh-CN" dirty="0" smtClean="0"/>
              <a:t>In 1939, the German military commissioned </a:t>
            </a:r>
            <a:r>
              <a:rPr lang="en-US" altLang="zh-CN" dirty="0" err="1" smtClean="0"/>
              <a:t>Zuse</a:t>
            </a:r>
            <a:r>
              <a:rPr lang="en-US" altLang="zh-CN" dirty="0" smtClean="0"/>
              <a:t> to build the Z2, which was largely based on the Z1. </a:t>
            </a:r>
          </a:p>
          <a:p>
            <a:pPr>
              <a:buFont typeface="Arial" pitchFamily="34" charset="0"/>
              <a:buChar char="•"/>
            </a:pPr>
            <a:r>
              <a:rPr lang="en-US" altLang="zh-CN" dirty="0" smtClean="0"/>
              <a:t>Later, he completed the Z3 in May of 1941, the Z3 was a revolutionary computer for its time and is considered the first electromechanical and program-controlled computer. </a:t>
            </a:r>
          </a:p>
          <a:p>
            <a:endParaRPr lang="en-US" altLang="zh-CN" dirty="0" smtClean="0"/>
          </a:p>
          <a:p>
            <a:pPr>
              <a:buFont typeface="Arial" pitchFamily="34" charset="0"/>
              <a:buChar char="•"/>
            </a:pPr>
            <a:r>
              <a:rPr lang="en-US" altLang="zh-CN" dirty="0" smtClean="0"/>
              <a:t>Finally, on July 12, 1950, </a:t>
            </a:r>
            <a:r>
              <a:rPr lang="en-US" altLang="zh-CN" dirty="0" err="1" smtClean="0"/>
              <a:t>Zuse</a:t>
            </a:r>
            <a:r>
              <a:rPr lang="en-US" altLang="zh-CN" dirty="0" smtClean="0"/>
              <a:t> completed and shipped the Z4 computer, which is considered to be the first commercial computer.</a:t>
            </a:r>
            <a:endParaRPr lang="zh-CN" altLang="en-US" dirty="0"/>
          </a:p>
        </p:txBody>
      </p:sp>
    </p:spTree>
    <p:extLst>
      <p:ext uri="{BB962C8B-B14F-4D97-AF65-F5344CB8AC3E}">
        <p14:creationId xmlns:p14="http://schemas.microsoft.com/office/powerpoint/2010/main" val="1741127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b="1" smtClean="0"/>
              <a:t>The Turing-Welchman bombe</a:t>
            </a:r>
          </a:p>
        </p:txBody>
      </p:sp>
      <p:sp>
        <p:nvSpPr>
          <p:cNvPr id="23555" name="矩形 5"/>
          <p:cNvSpPr>
            <a:spLocks noChangeArrowheads="1"/>
          </p:cNvSpPr>
          <p:nvPr/>
        </p:nvSpPr>
        <p:spPr bwMode="auto">
          <a:xfrm>
            <a:off x="6357938" y="5072063"/>
            <a:ext cx="2428875" cy="1357312"/>
          </a:xfrm>
          <a:prstGeom prst="rect">
            <a:avLst/>
          </a:prstGeom>
          <a:noFill/>
          <a:ln w="9525" algn="ctr">
            <a:noFill/>
            <a:round/>
            <a:headEnd/>
            <a:tailEnd/>
          </a:ln>
        </p:spPr>
        <p:txBody>
          <a:bodyPr/>
          <a:lstStyle/>
          <a:p>
            <a:r>
              <a:rPr lang="zh-CN" altLang="en-US"/>
              <a:t>恩尼格玛密码机（德语：</a:t>
            </a:r>
            <a:r>
              <a:rPr lang="en-US" altLang="zh-CN"/>
              <a:t>Enigma</a:t>
            </a:r>
            <a:r>
              <a:rPr lang="zh-CN" altLang="en-US"/>
              <a:t>，又译哑谜机）</a:t>
            </a:r>
          </a:p>
        </p:txBody>
      </p:sp>
      <p:sp>
        <p:nvSpPr>
          <p:cNvPr id="23556" name="矩形 6"/>
          <p:cNvSpPr>
            <a:spLocks noChangeArrowheads="1"/>
          </p:cNvSpPr>
          <p:nvPr/>
        </p:nvSpPr>
        <p:spPr bwMode="auto">
          <a:xfrm>
            <a:off x="1568450" y="3985986"/>
            <a:ext cx="3551238" cy="461963"/>
          </a:xfrm>
          <a:prstGeom prst="rect">
            <a:avLst/>
          </a:prstGeom>
          <a:noFill/>
          <a:ln w="9525">
            <a:noFill/>
            <a:miter lim="800000"/>
            <a:headEnd/>
            <a:tailEnd/>
          </a:ln>
        </p:spPr>
        <p:txBody>
          <a:bodyPr wrap="none">
            <a:spAutoFit/>
          </a:bodyPr>
          <a:lstStyle/>
          <a:p>
            <a:r>
              <a:rPr lang="en-US" altLang="zh-CN" b="1" dirty="0"/>
              <a:t>Turing-</a:t>
            </a:r>
            <a:r>
              <a:rPr lang="en-US" altLang="zh-CN" b="1" dirty="0" err="1"/>
              <a:t>Welchman</a:t>
            </a:r>
            <a:r>
              <a:rPr lang="en-US" altLang="zh-CN" b="1" dirty="0"/>
              <a:t> bombe</a:t>
            </a:r>
            <a:endParaRPr lang="zh-CN" altLang="en-US" dirty="0"/>
          </a:p>
        </p:txBody>
      </p:sp>
      <p:pic>
        <p:nvPicPr>
          <p:cNvPr id="23557" name="Picture 4" descr="c:\users\think\appdata\roaming\360se6\USERDA~1\Temp\220PX-~1.JPG"/>
          <p:cNvPicPr>
            <a:picLocks noChangeAspect="1" noChangeArrowheads="1"/>
          </p:cNvPicPr>
          <p:nvPr/>
        </p:nvPicPr>
        <p:blipFill>
          <a:blip r:embed="rId2"/>
          <a:srcRect/>
          <a:stretch>
            <a:fillRect/>
          </a:stretch>
        </p:blipFill>
        <p:spPr bwMode="auto">
          <a:xfrm>
            <a:off x="6572250" y="2428875"/>
            <a:ext cx="2095500" cy="2571750"/>
          </a:xfrm>
          <a:prstGeom prst="rect">
            <a:avLst/>
          </a:prstGeom>
          <a:noFill/>
          <a:ln w="9525">
            <a:noFill/>
            <a:miter lim="800000"/>
            <a:headEnd/>
            <a:tailEnd/>
          </a:ln>
        </p:spPr>
      </p:pic>
      <p:pic>
        <p:nvPicPr>
          <p:cNvPr id="23558" name="Picture 6" descr="c:\users\think\appdata\roaming\360se6\USERDA~1\Temp\759PX-~1.PNG"/>
          <p:cNvPicPr>
            <a:picLocks noChangeAspect="1" noChangeArrowheads="1"/>
          </p:cNvPicPr>
          <p:nvPr/>
        </p:nvPicPr>
        <p:blipFill>
          <a:blip r:embed="rId3"/>
          <a:srcRect/>
          <a:stretch>
            <a:fillRect/>
          </a:stretch>
        </p:blipFill>
        <p:spPr bwMode="auto">
          <a:xfrm>
            <a:off x="6072188" y="1000125"/>
            <a:ext cx="2500312" cy="1571625"/>
          </a:xfrm>
          <a:prstGeom prst="rect">
            <a:avLst/>
          </a:prstGeom>
          <a:noFill/>
          <a:ln w="9525">
            <a:noFill/>
            <a:miter lim="800000"/>
            <a:headEnd/>
            <a:tailEnd/>
          </a:ln>
        </p:spPr>
      </p:pic>
      <p:pic>
        <p:nvPicPr>
          <p:cNvPr id="23559" name="Picture 8" descr="c:\users\think\appdata\roaming\360se6\USERDA~1\Temp\US_BOM~1.JPG"/>
          <p:cNvPicPr>
            <a:picLocks noChangeAspect="1" noChangeArrowheads="1"/>
          </p:cNvPicPr>
          <p:nvPr/>
        </p:nvPicPr>
        <p:blipFill>
          <a:blip r:embed="rId4"/>
          <a:srcRect/>
          <a:stretch>
            <a:fillRect/>
          </a:stretch>
        </p:blipFill>
        <p:spPr bwMode="auto">
          <a:xfrm>
            <a:off x="1077232" y="1228953"/>
            <a:ext cx="3938588" cy="2643187"/>
          </a:xfrm>
          <a:prstGeom prst="rect">
            <a:avLst/>
          </a:prstGeom>
          <a:noFill/>
          <a:ln w="9525">
            <a:noFill/>
            <a:miter lim="800000"/>
            <a:headEnd/>
            <a:tailEnd/>
          </a:ln>
        </p:spPr>
      </p:pic>
    </p:spTree>
    <p:extLst>
      <p:ext uri="{BB962C8B-B14F-4D97-AF65-F5344CB8AC3E}">
        <p14:creationId xmlns:p14="http://schemas.microsoft.com/office/powerpoint/2010/main" val="626843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smtClean="0"/>
              <a:t>  </a:t>
            </a:r>
            <a:r>
              <a:rPr lang="zh-CN" altLang="en-US" dirty="0"/>
              <a:t>电子</a:t>
            </a:r>
            <a:r>
              <a:rPr lang="zh-CN" altLang="en-US" dirty="0" smtClean="0"/>
              <a:t>计算机</a:t>
            </a:r>
          </a:p>
        </p:txBody>
      </p:sp>
      <p:sp>
        <p:nvSpPr>
          <p:cNvPr id="24579" name="Rectangle 3"/>
          <p:cNvSpPr>
            <a:spLocks noGrp="1" noChangeArrowheads="1"/>
          </p:cNvSpPr>
          <p:nvPr>
            <p:ph type="body" idx="1"/>
          </p:nvPr>
        </p:nvSpPr>
        <p:spPr>
          <a:xfrm>
            <a:off x="990600" y="1295400"/>
            <a:ext cx="6245225" cy="2493963"/>
          </a:xfrm>
        </p:spPr>
        <p:txBody>
          <a:bodyPr/>
          <a:lstStyle/>
          <a:p>
            <a:pPr algn="just">
              <a:lnSpc>
                <a:spcPct val="80000"/>
              </a:lnSpc>
            </a:pPr>
            <a:r>
              <a:rPr lang="en-US" altLang="zh-CN" sz="2800" dirty="0" smtClean="0">
                <a:latin typeface="宋体" pitchFamily="2" charset="-122"/>
              </a:rPr>
              <a:t>1943</a:t>
            </a:r>
            <a:r>
              <a:rPr lang="zh-CN" altLang="en-US" sz="2800" dirty="0" smtClean="0">
                <a:latin typeface="宋体" pitchFamily="2" charset="-122"/>
              </a:rPr>
              <a:t>年，英国的</a:t>
            </a:r>
            <a:r>
              <a:rPr lang="zh-CN" altLang="en-US" sz="2800" dirty="0" smtClean="0"/>
              <a:t>“</a:t>
            </a:r>
            <a:r>
              <a:rPr lang="zh-CN" altLang="en-US" sz="2800" dirty="0" smtClean="0">
                <a:latin typeface="宋体" pitchFamily="2" charset="-122"/>
              </a:rPr>
              <a:t>巨人（</a:t>
            </a:r>
            <a:r>
              <a:rPr lang="en-US" altLang="zh-CN" sz="2800" dirty="0" smtClean="0">
                <a:latin typeface="宋体" pitchFamily="2" charset="-122"/>
              </a:rPr>
              <a:t>Colossus</a:t>
            </a:r>
            <a:r>
              <a:rPr lang="zh-CN" altLang="en-US" sz="2800" dirty="0" smtClean="0">
                <a:latin typeface="宋体" pitchFamily="2" charset="-122"/>
              </a:rPr>
              <a:t>）</a:t>
            </a:r>
            <a:r>
              <a:rPr lang="zh-CN" altLang="en-US" dirty="0"/>
              <a:t>”</a:t>
            </a:r>
            <a:r>
              <a:rPr lang="zh-CN" altLang="en-US" sz="2800" dirty="0" smtClean="0">
                <a:latin typeface="宋体" pitchFamily="2" charset="-122"/>
              </a:rPr>
              <a:t>的计算机投入运行，用于译解德国密码，英政府</a:t>
            </a:r>
            <a:r>
              <a:rPr lang="en-US" altLang="zh-CN" sz="2800" dirty="0" smtClean="0">
                <a:latin typeface="宋体" pitchFamily="2" charset="-122"/>
              </a:rPr>
              <a:t>1970</a:t>
            </a:r>
            <a:r>
              <a:rPr lang="zh-CN" altLang="en-US" sz="2800" dirty="0" smtClean="0">
                <a:latin typeface="宋体" pitchFamily="2" charset="-122"/>
              </a:rPr>
              <a:t>年前一直保密。</a:t>
            </a:r>
          </a:p>
          <a:p>
            <a:pPr algn="just">
              <a:lnSpc>
                <a:spcPct val="80000"/>
              </a:lnSpc>
            </a:pPr>
            <a:r>
              <a:rPr lang="en-US" altLang="zh-CN" sz="2800" dirty="0" smtClean="0">
                <a:latin typeface="宋体" pitchFamily="2" charset="-122"/>
              </a:rPr>
              <a:t>1945</a:t>
            </a:r>
            <a:r>
              <a:rPr lang="zh-CN" altLang="en-US" sz="2800" dirty="0" smtClean="0">
                <a:latin typeface="宋体" pitchFamily="2" charset="-122"/>
              </a:rPr>
              <a:t>年，</a:t>
            </a:r>
            <a:r>
              <a:rPr lang="en-US" altLang="zh-CN" sz="2800" dirty="0" smtClean="0">
                <a:latin typeface="宋体" pitchFamily="2" charset="-122"/>
              </a:rPr>
              <a:t>ENIAC</a:t>
            </a:r>
            <a:r>
              <a:rPr lang="zh-CN" altLang="en-US" sz="2800" dirty="0" smtClean="0">
                <a:latin typeface="宋体" pitchFamily="2" charset="-122"/>
              </a:rPr>
              <a:t>诞生</a:t>
            </a:r>
            <a:r>
              <a:rPr lang="en-US" altLang="zh-CN" sz="2800" dirty="0" smtClean="0"/>
              <a:t>—</a:t>
            </a:r>
            <a:r>
              <a:rPr lang="zh-CN" altLang="en-US" sz="2800" dirty="0" smtClean="0">
                <a:latin typeface="宋体" pitchFamily="2" charset="-122"/>
              </a:rPr>
              <a:t>现代意义上的计算机</a:t>
            </a:r>
            <a:endParaRPr lang="zh-CN" altLang="en-US" sz="2800" dirty="0" smtClean="0"/>
          </a:p>
        </p:txBody>
      </p:sp>
      <p:pic>
        <p:nvPicPr>
          <p:cNvPr id="24580" name="Picture 5" descr="A Colossus Mark II computer. The slanted control panel on the left was used to set the pin patterns on the Lorenz; the paper tape transport is on the right.">
            <a:hlinkClick r:id="rId2" tooltip="A Colossus Mark II computer. The slanted control panel on the left was used to set the pin patterns on the Lorenz; the paper tape transport is on the right."/>
          </p:cNvPr>
          <p:cNvPicPr>
            <a:picLocks noChangeAspect="1" noChangeArrowheads="1"/>
          </p:cNvPicPr>
          <p:nvPr/>
        </p:nvPicPr>
        <p:blipFill>
          <a:blip r:embed="rId3"/>
          <a:srcRect/>
          <a:stretch>
            <a:fillRect/>
          </a:stretch>
        </p:blipFill>
        <p:spPr bwMode="auto">
          <a:xfrm>
            <a:off x="1143000" y="3306698"/>
            <a:ext cx="4032250" cy="2663825"/>
          </a:xfrm>
          <a:prstGeom prst="rect">
            <a:avLst/>
          </a:prstGeom>
          <a:noFill/>
          <a:ln w="9525">
            <a:noFill/>
            <a:miter lim="800000"/>
            <a:headEnd/>
            <a:tailEnd/>
          </a:ln>
        </p:spPr>
      </p:pic>
      <p:sp>
        <p:nvSpPr>
          <p:cNvPr id="24581" name="Text Box 6"/>
          <p:cNvSpPr txBox="1">
            <a:spLocks noChangeArrowheads="1"/>
          </p:cNvSpPr>
          <p:nvPr/>
        </p:nvSpPr>
        <p:spPr bwMode="auto">
          <a:xfrm>
            <a:off x="5327650" y="3957355"/>
            <a:ext cx="3203575" cy="1815882"/>
          </a:xfrm>
          <a:prstGeom prst="rect">
            <a:avLst/>
          </a:prstGeom>
          <a:noFill/>
          <a:ln w="9525">
            <a:noFill/>
            <a:miter lim="800000"/>
            <a:headEnd/>
            <a:tailEnd/>
          </a:ln>
        </p:spPr>
        <p:txBody>
          <a:bodyPr>
            <a:spAutoFit/>
          </a:bodyPr>
          <a:lstStyle/>
          <a:p>
            <a:r>
              <a:rPr lang="en-US" altLang="zh-CN" sz="1600" dirty="0"/>
              <a:t>The Colossus machines were early computing devices used by British codebreakers to read encrypted German messages during World War II. </a:t>
            </a:r>
            <a:endParaRPr lang="en-US" altLang="zh-CN" sz="1600" dirty="0" smtClean="0"/>
          </a:p>
          <a:p>
            <a:r>
              <a:rPr lang="en-US" altLang="zh-CN" sz="1600" dirty="0" smtClean="0"/>
              <a:t>Colossus </a:t>
            </a:r>
            <a:r>
              <a:rPr lang="en-US" altLang="zh-CN" sz="1600" dirty="0"/>
              <a:t>was an early electronic digital computer.</a:t>
            </a:r>
          </a:p>
        </p:txBody>
      </p:sp>
    </p:spTree>
    <p:extLst>
      <p:ext uri="{BB962C8B-B14F-4D97-AF65-F5344CB8AC3E}">
        <p14:creationId xmlns:p14="http://schemas.microsoft.com/office/powerpoint/2010/main" val="4115797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altLang="zh-CN" smtClean="0"/>
              <a:t>ENIAC</a:t>
            </a:r>
            <a:r>
              <a:rPr lang="zh-CN" altLang="en-US" smtClean="0"/>
              <a:t>计算机</a:t>
            </a:r>
          </a:p>
        </p:txBody>
      </p:sp>
      <p:pic>
        <p:nvPicPr>
          <p:cNvPr id="27651" name="Picture 2" descr="c:\users\think\appdata\roaming\360se6\USERDA~1\Temp\250PX-~1.JPG"/>
          <p:cNvPicPr>
            <a:picLocks noChangeAspect="1" noChangeArrowheads="1"/>
          </p:cNvPicPr>
          <p:nvPr/>
        </p:nvPicPr>
        <p:blipFill>
          <a:blip r:embed="rId2"/>
          <a:srcRect/>
          <a:stretch>
            <a:fillRect/>
          </a:stretch>
        </p:blipFill>
        <p:spPr bwMode="auto">
          <a:xfrm>
            <a:off x="785813" y="2786063"/>
            <a:ext cx="5000625" cy="3821112"/>
          </a:xfrm>
          <a:prstGeom prst="rect">
            <a:avLst/>
          </a:prstGeom>
          <a:noFill/>
          <a:ln w="9525">
            <a:noFill/>
            <a:miter lim="800000"/>
            <a:headEnd/>
            <a:tailEnd/>
          </a:ln>
        </p:spPr>
      </p:pic>
      <p:pic>
        <p:nvPicPr>
          <p:cNvPr id="27652" name="Picture 2" descr="c:\users\think\appdata\roaming\360se6\USERDA~1\Temp\TWO_WO~1.GIF"/>
          <p:cNvPicPr>
            <a:picLocks noChangeAspect="1" noChangeArrowheads="1"/>
          </p:cNvPicPr>
          <p:nvPr/>
        </p:nvPicPr>
        <p:blipFill>
          <a:blip r:embed="rId3"/>
          <a:srcRect/>
          <a:stretch>
            <a:fillRect/>
          </a:stretch>
        </p:blipFill>
        <p:spPr bwMode="auto">
          <a:xfrm>
            <a:off x="4451350" y="889000"/>
            <a:ext cx="4692650" cy="2928938"/>
          </a:xfrm>
          <a:prstGeom prst="rect">
            <a:avLst/>
          </a:prstGeom>
          <a:noFill/>
          <a:ln w="9525">
            <a:noFill/>
            <a:miter lim="800000"/>
            <a:headEnd/>
            <a:tailEnd/>
          </a:ln>
        </p:spPr>
      </p:pic>
      <p:sp>
        <p:nvSpPr>
          <p:cNvPr id="2" name="矩形 1"/>
          <p:cNvSpPr/>
          <p:nvPr/>
        </p:nvSpPr>
        <p:spPr>
          <a:xfrm>
            <a:off x="785813" y="1094392"/>
            <a:ext cx="3707704" cy="1323439"/>
          </a:xfrm>
          <a:prstGeom prst="rect">
            <a:avLst/>
          </a:prstGeom>
        </p:spPr>
        <p:txBody>
          <a:bodyPr wrap="square">
            <a:spAutoFit/>
          </a:bodyPr>
          <a:lstStyle/>
          <a:p>
            <a:r>
              <a:rPr lang="zh-CN" altLang="en-US" sz="2000" dirty="0"/>
              <a:t>第一台通用</a:t>
            </a:r>
            <a:r>
              <a:rPr lang="en-US" altLang="zh-CN" sz="2000" dirty="0"/>
              <a:t>ENIAC</a:t>
            </a:r>
            <a:r>
              <a:rPr lang="zh-CN" altLang="en-US" sz="2000" dirty="0"/>
              <a:t>计算机采用的是真空管实现了高低电平分别表示“</a:t>
            </a:r>
            <a:r>
              <a:rPr lang="en-US" altLang="zh-CN" sz="2000" dirty="0"/>
              <a:t>0</a:t>
            </a:r>
            <a:r>
              <a:rPr lang="zh-CN" altLang="en-US" sz="2000" dirty="0"/>
              <a:t>”和“</a:t>
            </a:r>
            <a:r>
              <a:rPr lang="en-US" altLang="zh-CN" sz="2000" dirty="0"/>
              <a:t>1</a:t>
            </a:r>
            <a:r>
              <a:rPr lang="zh-CN" altLang="en-US" sz="2000" dirty="0"/>
              <a:t>”，并能够运行起来了</a:t>
            </a:r>
            <a:r>
              <a:rPr lang="zh-CN" altLang="en-US" sz="2000" dirty="0" smtClean="0"/>
              <a:t>。</a:t>
            </a:r>
            <a:endParaRPr lang="en-US" altLang="zh-CN" sz="2000" dirty="0"/>
          </a:p>
        </p:txBody>
      </p:sp>
      <p:sp>
        <p:nvSpPr>
          <p:cNvPr id="3" name="矩形 2"/>
          <p:cNvSpPr/>
          <p:nvPr/>
        </p:nvSpPr>
        <p:spPr>
          <a:xfrm>
            <a:off x="6076949" y="4490670"/>
            <a:ext cx="3016251" cy="830997"/>
          </a:xfrm>
          <a:prstGeom prst="rect">
            <a:avLst/>
          </a:prstGeom>
        </p:spPr>
        <p:txBody>
          <a:bodyPr wrap="square">
            <a:spAutoFit/>
          </a:bodyPr>
          <a:lstStyle/>
          <a:p>
            <a:r>
              <a:rPr lang="en-US" altLang="zh-CN" dirty="0"/>
              <a:t>ENIAC</a:t>
            </a:r>
            <a:r>
              <a:rPr lang="zh-CN" altLang="en-US" dirty="0"/>
              <a:t>占用的空间很大，耗电也很多。</a:t>
            </a:r>
            <a:endParaRPr lang="en-US" altLang="zh-CN" dirty="0"/>
          </a:p>
        </p:txBody>
      </p:sp>
    </p:spTree>
    <p:extLst>
      <p:ext uri="{BB962C8B-B14F-4D97-AF65-F5344CB8AC3E}">
        <p14:creationId xmlns:p14="http://schemas.microsoft.com/office/powerpoint/2010/main" val="3638659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电子计算机的大规模生产和应用</a:t>
            </a:r>
          </a:p>
        </p:txBody>
      </p:sp>
      <p:sp>
        <p:nvSpPr>
          <p:cNvPr id="22531" name="内容占位符 2"/>
          <p:cNvSpPr>
            <a:spLocks noGrp="1"/>
          </p:cNvSpPr>
          <p:nvPr>
            <p:ph idx="1"/>
          </p:nvPr>
        </p:nvSpPr>
        <p:spPr/>
        <p:txBody>
          <a:bodyPr/>
          <a:lstStyle/>
          <a:p>
            <a:r>
              <a:rPr lang="en-US" altLang="zh-CN" sz="2400" dirty="0" smtClean="0"/>
              <a:t>Babbage</a:t>
            </a:r>
            <a:r>
              <a:rPr lang="zh-CN" altLang="en-US" sz="2400" dirty="0" smtClean="0"/>
              <a:t>机械计算装置</a:t>
            </a:r>
            <a:endParaRPr lang="en-US" altLang="zh-CN" sz="2400" dirty="0" smtClean="0"/>
          </a:p>
          <a:p>
            <a:r>
              <a:rPr lang="zh-CN" altLang="en-US" sz="2400" dirty="0" smtClean="0"/>
              <a:t>德国人的</a:t>
            </a:r>
            <a:r>
              <a:rPr lang="en-US" altLang="zh-CN" sz="2400" dirty="0" smtClean="0"/>
              <a:t>Z</a:t>
            </a:r>
            <a:r>
              <a:rPr lang="zh-CN" altLang="en-US" sz="2400" dirty="0" smtClean="0"/>
              <a:t>系列机电计算装置</a:t>
            </a:r>
            <a:endParaRPr lang="en-US" altLang="zh-CN" sz="2400" dirty="0" smtClean="0"/>
          </a:p>
          <a:p>
            <a:r>
              <a:rPr lang="zh-CN" altLang="en-US" sz="2400" dirty="0" smtClean="0"/>
              <a:t>英国人的</a:t>
            </a:r>
            <a:r>
              <a:rPr lang="en-US" altLang="zh-CN" sz="2400" dirty="0" smtClean="0">
                <a:latin typeface="宋体" pitchFamily="2" charset="-122"/>
              </a:rPr>
              <a:t>Colossus</a:t>
            </a:r>
          </a:p>
          <a:p>
            <a:r>
              <a:rPr lang="zh-CN" altLang="en-US" sz="2400" dirty="0" smtClean="0">
                <a:latin typeface="宋体" pitchFamily="2" charset="-122"/>
              </a:rPr>
              <a:t>美国人的</a:t>
            </a:r>
            <a:r>
              <a:rPr lang="en-US" altLang="zh-CN" sz="2400" dirty="0" smtClean="0">
                <a:latin typeface="宋体" pitchFamily="2" charset="-122"/>
              </a:rPr>
              <a:t>ENIAC</a:t>
            </a:r>
            <a:endParaRPr lang="en-US" altLang="zh-CN" sz="2400" dirty="0" smtClean="0"/>
          </a:p>
          <a:p>
            <a:endParaRPr lang="en-US" altLang="zh-CN" sz="2400" dirty="0"/>
          </a:p>
          <a:p>
            <a:r>
              <a:rPr lang="zh-CN" altLang="en-US" sz="2400" dirty="0" smtClean="0"/>
              <a:t>无法形成大规模的工业化应用</a:t>
            </a:r>
            <a:endParaRPr lang="en-US" altLang="zh-CN" sz="2400" dirty="0" smtClean="0"/>
          </a:p>
          <a:p>
            <a:endParaRPr lang="en-US" altLang="zh-CN" sz="2400" dirty="0"/>
          </a:p>
          <a:p>
            <a:r>
              <a:rPr lang="zh-CN" altLang="en-US" sz="2400" dirty="0" smtClean="0"/>
              <a:t>直到晶体管线路出现以后，用电子线路构造的计算机才进入工业化使用阶段。</a:t>
            </a:r>
            <a:endParaRPr lang="en-US" altLang="zh-CN" sz="2400" dirty="0" smtClean="0"/>
          </a:p>
          <a:p>
            <a:endParaRPr lang="zh-CN" altLang="en-US" sz="2400" dirty="0" smtClean="0"/>
          </a:p>
        </p:txBody>
      </p:sp>
    </p:spTree>
    <p:extLst>
      <p:ext uri="{BB962C8B-B14F-4D97-AF65-F5344CB8AC3E}">
        <p14:creationId xmlns:p14="http://schemas.microsoft.com/office/powerpoint/2010/main" val="1989380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zh-CN" altLang="en-US" smtClean="0"/>
              <a:t>冯</a:t>
            </a:r>
            <a:r>
              <a:rPr lang="en-US" altLang="zh-CN" smtClean="0"/>
              <a:t>.</a:t>
            </a:r>
            <a:r>
              <a:rPr lang="zh-CN" altLang="en-US" smtClean="0"/>
              <a:t>诺依曼型计算机</a:t>
            </a:r>
          </a:p>
        </p:txBody>
      </p:sp>
      <p:sp>
        <p:nvSpPr>
          <p:cNvPr id="25603" name="Rectangle 1027"/>
          <p:cNvSpPr>
            <a:spLocks noGrp="1" noChangeArrowheads="1"/>
          </p:cNvSpPr>
          <p:nvPr>
            <p:ph type="body" idx="1"/>
          </p:nvPr>
        </p:nvSpPr>
        <p:spPr>
          <a:xfrm>
            <a:off x="899892" y="1214438"/>
            <a:ext cx="7924800" cy="1643062"/>
          </a:xfrm>
        </p:spPr>
        <p:txBody>
          <a:bodyPr/>
          <a:lstStyle/>
          <a:p>
            <a:pPr eaLnBrk="1" hangingPunct="1">
              <a:lnSpc>
                <a:spcPct val="90000"/>
              </a:lnSpc>
            </a:pPr>
            <a:r>
              <a:rPr lang="en-US" altLang="zh-CN" sz="2400" dirty="0" smtClean="0"/>
              <a:t>1946</a:t>
            </a:r>
            <a:r>
              <a:rPr lang="zh-CN" altLang="en-US" sz="2400" dirty="0" smtClean="0"/>
              <a:t>年，美国数学家冯</a:t>
            </a:r>
            <a:r>
              <a:rPr lang="en-US" altLang="zh-CN" sz="2400" dirty="0" smtClean="0"/>
              <a:t>.</a:t>
            </a:r>
            <a:r>
              <a:rPr lang="zh-CN" altLang="en-US" sz="2400" dirty="0" smtClean="0"/>
              <a:t>诺依曼</a:t>
            </a:r>
            <a:r>
              <a:rPr lang="en-US" altLang="zh-CN" sz="2400" dirty="0" smtClean="0"/>
              <a:t>(Von Neumann)</a:t>
            </a:r>
            <a:r>
              <a:rPr lang="zh-CN" altLang="en-US" sz="2400" dirty="0" smtClean="0"/>
              <a:t>和同事完成</a:t>
            </a:r>
            <a:r>
              <a:rPr lang="en-US" altLang="zh-CN" sz="2400" dirty="0" smtClean="0"/>
              <a:t>《</a:t>
            </a:r>
            <a:r>
              <a:rPr lang="zh-CN" altLang="en-US" sz="2400" dirty="0" smtClean="0"/>
              <a:t>电子计算装置逻辑结构设计</a:t>
            </a:r>
            <a:r>
              <a:rPr lang="en-US" altLang="zh-CN" sz="2400" dirty="0" smtClean="0"/>
              <a:t>》</a:t>
            </a:r>
            <a:r>
              <a:rPr lang="zh-CN" altLang="en-US" sz="2400" dirty="0" smtClean="0"/>
              <a:t>的研究报告，给出了由控制器、运算器、存储器和</a:t>
            </a:r>
            <a:r>
              <a:rPr lang="en-US" altLang="zh-CN" sz="2400" dirty="0" smtClean="0"/>
              <a:t>I/O</a:t>
            </a:r>
            <a:r>
              <a:rPr lang="zh-CN" altLang="en-US" sz="2400" dirty="0" smtClean="0"/>
              <a:t>设备组成的存储程序式计算机的组织结构。奠定了现代计算机的基础。</a:t>
            </a:r>
          </a:p>
        </p:txBody>
      </p:sp>
      <p:sp>
        <p:nvSpPr>
          <p:cNvPr id="70660" name="Rectangle 1028"/>
          <p:cNvSpPr>
            <a:spLocks noChangeArrowheads="1"/>
          </p:cNvSpPr>
          <p:nvPr/>
        </p:nvSpPr>
        <p:spPr bwMode="auto">
          <a:xfrm>
            <a:off x="1090613" y="3071813"/>
            <a:ext cx="14478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zh-CN" altLang="en-US" sz="1800"/>
              <a:t>存储器</a:t>
            </a:r>
          </a:p>
        </p:txBody>
      </p:sp>
      <p:sp>
        <p:nvSpPr>
          <p:cNvPr id="70661" name="Rectangle 1029"/>
          <p:cNvSpPr>
            <a:spLocks noChangeArrowheads="1"/>
          </p:cNvSpPr>
          <p:nvPr/>
        </p:nvSpPr>
        <p:spPr bwMode="auto">
          <a:xfrm>
            <a:off x="3910013" y="3071813"/>
            <a:ext cx="14478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zh-CN" altLang="en-US" sz="1800"/>
              <a:t>运算器</a:t>
            </a:r>
          </a:p>
        </p:txBody>
      </p:sp>
      <p:sp>
        <p:nvSpPr>
          <p:cNvPr id="70662" name="Rectangle 1030"/>
          <p:cNvSpPr>
            <a:spLocks noChangeArrowheads="1"/>
          </p:cNvSpPr>
          <p:nvPr/>
        </p:nvSpPr>
        <p:spPr bwMode="auto">
          <a:xfrm>
            <a:off x="3910013" y="4291013"/>
            <a:ext cx="14478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I/O</a:t>
            </a:r>
            <a:r>
              <a:rPr lang="zh-CN" altLang="en-US" sz="1800"/>
              <a:t>设备</a:t>
            </a:r>
          </a:p>
        </p:txBody>
      </p:sp>
      <p:sp>
        <p:nvSpPr>
          <p:cNvPr id="70663" name="Rectangle 1031"/>
          <p:cNvSpPr>
            <a:spLocks noChangeArrowheads="1"/>
          </p:cNvSpPr>
          <p:nvPr/>
        </p:nvSpPr>
        <p:spPr bwMode="auto">
          <a:xfrm>
            <a:off x="1166813" y="4443413"/>
            <a:ext cx="1447800" cy="12192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ltLang="zh-CN"/>
          </a:p>
          <a:p>
            <a:pPr algn="ctr">
              <a:defRPr/>
            </a:pPr>
            <a:endParaRPr lang="en-US" altLang="zh-CN"/>
          </a:p>
          <a:p>
            <a:pPr algn="ctr">
              <a:defRPr/>
            </a:pPr>
            <a:r>
              <a:rPr lang="zh-CN" altLang="en-US" sz="1800"/>
              <a:t>控制器</a:t>
            </a:r>
          </a:p>
        </p:txBody>
      </p:sp>
      <p:sp>
        <p:nvSpPr>
          <p:cNvPr id="70664" name="Rectangle 1032"/>
          <p:cNvSpPr>
            <a:spLocks noChangeArrowheads="1"/>
          </p:cNvSpPr>
          <p:nvPr/>
        </p:nvSpPr>
        <p:spPr bwMode="auto">
          <a:xfrm>
            <a:off x="1243013" y="4672013"/>
            <a:ext cx="12192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zh-CN" altLang="en-US" sz="1800"/>
              <a:t>指令寄存器</a:t>
            </a:r>
          </a:p>
        </p:txBody>
      </p:sp>
      <p:sp>
        <p:nvSpPr>
          <p:cNvPr id="25609" name="Line 1033"/>
          <p:cNvSpPr>
            <a:spLocks noChangeShapeType="1"/>
          </p:cNvSpPr>
          <p:nvPr/>
        </p:nvSpPr>
        <p:spPr bwMode="auto">
          <a:xfrm>
            <a:off x="2538413" y="3224213"/>
            <a:ext cx="1371600" cy="0"/>
          </a:xfrm>
          <a:prstGeom prst="line">
            <a:avLst/>
          </a:prstGeom>
          <a:noFill/>
          <a:ln w="9525">
            <a:solidFill>
              <a:schemeClr val="tx1"/>
            </a:solidFill>
            <a:round/>
            <a:headEnd/>
            <a:tailEnd type="triangle" w="med" len="med"/>
          </a:ln>
        </p:spPr>
        <p:txBody>
          <a:bodyPr/>
          <a:lstStyle/>
          <a:p>
            <a:endParaRPr lang="zh-CN" altLang="en-US"/>
          </a:p>
        </p:txBody>
      </p:sp>
      <p:sp>
        <p:nvSpPr>
          <p:cNvPr id="25610" name="Line 1034"/>
          <p:cNvSpPr>
            <a:spLocks noChangeShapeType="1"/>
          </p:cNvSpPr>
          <p:nvPr/>
        </p:nvSpPr>
        <p:spPr bwMode="auto">
          <a:xfrm flipH="1">
            <a:off x="2538413" y="3529013"/>
            <a:ext cx="1371600" cy="0"/>
          </a:xfrm>
          <a:prstGeom prst="line">
            <a:avLst/>
          </a:prstGeom>
          <a:noFill/>
          <a:ln w="9525">
            <a:solidFill>
              <a:schemeClr val="tx1"/>
            </a:solidFill>
            <a:round/>
            <a:headEnd/>
            <a:tailEnd type="triangle" w="med" len="med"/>
          </a:ln>
        </p:spPr>
        <p:txBody>
          <a:bodyPr/>
          <a:lstStyle/>
          <a:p>
            <a:endParaRPr lang="zh-CN" altLang="en-US"/>
          </a:p>
        </p:txBody>
      </p:sp>
      <p:sp>
        <p:nvSpPr>
          <p:cNvPr id="25611" name="Line 1035"/>
          <p:cNvSpPr>
            <a:spLocks noChangeShapeType="1"/>
          </p:cNvSpPr>
          <p:nvPr/>
        </p:nvSpPr>
        <p:spPr bwMode="auto">
          <a:xfrm flipV="1">
            <a:off x="1319213" y="3833813"/>
            <a:ext cx="0" cy="609600"/>
          </a:xfrm>
          <a:prstGeom prst="line">
            <a:avLst/>
          </a:prstGeom>
          <a:noFill/>
          <a:ln w="9525">
            <a:solidFill>
              <a:schemeClr val="tx1"/>
            </a:solidFill>
            <a:round/>
            <a:headEnd/>
            <a:tailEnd type="triangle" w="med" len="med"/>
          </a:ln>
        </p:spPr>
        <p:txBody>
          <a:bodyPr/>
          <a:lstStyle/>
          <a:p>
            <a:endParaRPr lang="zh-CN" altLang="en-US"/>
          </a:p>
        </p:txBody>
      </p:sp>
      <p:sp>
        <p:nvSpPr>
          <p:cNvPr id="25612" name="Freeform 1036"/>
          <p:cNvSpPr>
            <a:spLocks/>
          </p:cNvSpPr>
          <p:nvPr/>
        </p:nvSpPr>
        <p:spPr bwMode="auto">
          <a:xfrm>
            <a:off x="1624013" y="3833813"/>
            <a:ext cx="2514600" cy="609600"/>
          </a:xfrm>
          <a:custGeom>
            <a:avLst/>
            <a:gdLst>
              <a:gd name="T0" fmla="*/ 0 w 1584"/>
              <a:gd name="T1" fmla="*/ 2147483647 h 336"/>
              <a:gd name="T2" fmla="*/ 0 w 1584"/>
              <a:gd name="T3" fmla="*/ 2147483647 h 336"/>
              <a:gd name="T4" fmla="*/ 2147483647 w 1584"/>
              <a:gd name="T5" fmla="*/ 2147483647 h 336"/>
              <a:gd name="T6" fmla="*/ 2147483647 w 1584"/>
              <a:gd name="T7" fmla="*/ 0 h 336"/>
              <a:gd name="T8" fmla="*/ 0 60000 65536"/>
              <a:gd name="T9" fmla="*/ 0 60000 65536"/>
              <a:gd name="T10" fmla="*/ 0 60000 65536"/>
              <a:gd name="T11" fmla="*/ 0 60000 65536"/>
              <a:gd name="T12" fmla="*/ 0 w 1584"/>
              <a:gd name="T13" fmla="*/ 0 h 336"/>
              <a:gd name="T14" fmla="*/ 1584 w 1584"/>
              <a:gd name="T15" fmla="*/ 336 h 336"/>
            </a:gdLst>
            <a:ahLst/>
            <a:cxnLst>
              <a:cxn ang="T8">
                <a:pos x="T0" y="T1"/>
              </a:cxn>
              <a:cxn ang="T9">
                <a:pos x="T2" y="T3"/>
              </a:cxn>
              <a:cxn ang="T10">
                <a:pos x="T4" y="T5"/>
              </a:cxn>
              <a:cxn ang="T11">
                <a:pos x="T6" y="T7"/>
              </a:cxn>
            </a:cxnLst>
            <a:rect l="T12" t="T13" r="T14" b="T15"/>
            <a:pathLst>
              <a:path w="1584" h="336">
                <a:moveTo>
                  <a:pt x="0" y="336"/>
                </a:moveTo>
                <a:lnTo>
                  <a:pt x="0" y="96"/>
                </a:lnTo>
                <a:lnTo>
                  <a:pt x="1584" y="96"/>
                </a:lnTo>
                <a:lnTo>
                  <a:pt x="1584" y="0"/>
                </a:lnTo>
              </a:path>
            </a:pathLst>
          </a:custGeom>
          <a:noFill/>
          <a:ln w="9525">
            <a:solidFill>
              <a:schemeClr val="tx1"/>
            </a:solidFill>
            <a:round/>
            <a:headEnd/>
            <a:tailEnd type="triangle" w="med" len="med"/>
          </a:ln>
        </p:spPr>
        <p:txBody>
          <a:bodyPr/>
          <a:lstStyle/>
          <a:p>
            <a:endParaRPr lang="zh-CN" altLang="en-US"/>
          </a:p>
        </p:txBody>
      </p:sp>
      <p:sp>
        <p:nvSpPr>
          <p:cNvPr id="25613" name="Freeform 1037"/>
          <p:cNvSpPr>
            <a:spLocks/>
          </p:cNvSpPr>
          <p:nvPr/>
        </p:nvSpPr>
        <p:spPr bwMode="auto">
          <a:xfrm>
            <a:off x="2005013" y="4138613"/>
            <a:ext cx="2286000" cy="304800"/>
          </a:xfrm>
          <a:custGeom>
            <a:avLst/>
            <a:gdLst>
              <a:gd name="T0" fmla="*/ 0 w 1440"/>
              <a:gd name="T1" fmla="*/ 2147483647 h 144"/>
              <a:gd name="T2" fmla="*/ 0 w 1440"/>
              <a:gd name="T3" fmla="*/ 0 h 144"/>
              <a:gd name="T4" fmla="*/ 2147483647 w 1440"/>
              <a:gd name="T5" fmla="*/ 0 h 144"/>
              <a:gd name="T6" fmla="*/ 2147483647 w 1440"/>
              <a:gd name="T7" fmla="*/ 2147483647 h 144"/>
              <a:gd name="T8" fmla="*/ 0 60000 65536"/>
              <a:gd name="T9" fmla="*/ 0 60000 65536"/>
              <a:gd name="T10" fmla="*/ 0 60000 65536"/>
              <a:gd name="T11" fmla="*/ 0 60000 65536"/>
              <a:gd name="T12" fmla="*/ 0 w 1440"/>
              <a:gd name="T13" fmla="*/ 0 h 144"/>
              <a:gd name="T14" fmla="*/ 1440 w 1440"/>
              <a:gd name="T15" fmla="*/ 144 h 144"/>
            </a:gdLst>
            <a:ahLst/>
            <a:cxnLst>
              <a:cxn ang="T8">
                <a:pos x="T0" y="T1"/>
              </a:cxn>
              <a:cxn ang="T9">
                <a:pos x="T2" y="T3"/>
              </a:cxn>
              <a:cxn ang="T10">
                <a:pos x="T4" y="T5"/>
              </a:cxn>
              <a:cxn ang="T11">
                <a:pos x="T6" y="T7"/>
              </a:cxn>
            </a:cxnLst>
            <a:rect l="T12" t="T13" r="T14" b="T15"/>
            <a:pathLst>
              <a:path w="1440" h="144">
                <a:moveTo>
                  <a:pt x="0" y="144"/>
                </a:moveTo>
                <a:lnTo>
                  <a:pt x="0" y="0"/>
                </a:lnTo>
                <a:lnTo>
                  <a:pt x="1440" y="0"/>
                </a:lnTo>
                <a:lnTo>
                  <a:pt x="1440" y="48"/>
                </a:lnTo>
              </a:path>
            </a:pathLst>
          </a:custGeom>
          <a:noFill/>
          <a:ln w="9525">
            <a:solidFill>
              <a:schemeClr val="tx1"/>
            </a:solidFill>
            <a:round/>
            <a:headEnd/>
            <a:tailEnd type="triangle" w="med" len="med"/>
          </a:ln>
        </p:spPr>
        <p:txBody>
          <a:bodyPr/>
          <a:lstStyle/>
          <a:p>
            <a:endParaRPr lang="zh-CN" altLang="en-US"/>
          </a:p>
        </p:txBody>
      </p:sp>
      <p:sp>
        <p:nvSpPr>
          <p:cNvPr id="25614" name="Line 1038"/>
          <p:cNvSpPr>
            <a:spLocks noChangeShapeType="1"/>
          </p:cNvSpPr>
          <p:nvPr/>
        </p:nvSpPr>
        <p:spPr bwMode="auto">
          <a:xfrm>
            <a:off x="4595813" y="3833813"/>
            <a:ext cx="0" cy="457200"/>
          </a:xfrm>
          <a:prstGeom prst="line">
            <a:avLst/>
          </a:prstGeom>
          <a:noFill/>
          <a:ln w="9525">
            <a:solidFill>
              <a:schemeClr val="tx1"/>
            </a:solidFill>
            <a:round/>
            <a:headEnd/>
            <a:tailEnd type="triangle" w="med" len="med"/>
          </a:ln>
        </p:spPr>
        <p:txBody>
          <a:bodyPr/>
          <a:lstStyle/>
          <a:p>
            <a:endParaRPr lang="zh-CN" altLang="en-US"/>
          </a:p>
        </p:txBody>
      </p:sp>
      <p:sp>
        <p:nvSpPr>
          <p:cNvPr id="25615" name="Line 1039"/>
          <p:cNvSpPr>
            <a:spLocks noChangeShapeType="1"/>
          </p:cNvSpPr>
          <p:nvPr/>
        </p:nvSpPr>
        <p:spPr bwMode="auto">
          <a:xfrm flipV="1">
            <a:off x="4976813" y="3833813"/>
            <a:ext cx="0" cy="457200"/>
          </a:xfrm>
          <a:prstGeom prst="line">
            <a:avLst/>
          </a:prstGeom>
          <a:noFill/>
          <a:ln w="9525">
            <a:solidFill>
              <a:schemeClr val="tx1"/>
            </a:solidFill>
            <a:round/>
            <a:headEnd/>
            <a:tailEnd type="triangle" w="med" len="med"/>
          </a:ln>
        </p:spPr>
        <p:txBody>
          <a:bodyPr/>
          <a:lstStyle/>
          <a:p>
            <a:endParaRPr lang="zh-CN" altLang="en-US"/>
          </a:p>
        </p:txBody>
      </p:sp>
      <p:sp>
        <p:nvSpPr>
          <p:cNvPr id="25616" name="Freeform 1040"/>
          <p:cNvSpPr>
            <a:spLocks/>
          </p:cNvSpPr>
          <p:nvPr/>
        </p:nvSpPr>
        <p:spPr bwMode="auto">
          <a:xfrm>
            <a:off x="2462213" y="3224213"/>
            <a:ext cx="609600" cy="1676400"/>
          </a:xfrm>
          <a:custGeom>
            <a:avLst/>
            <a:gdLst>
              <a:gd name="T0" fmla="*/ 2147483647 w 384"/>
              <a:gd name="T1" fmla="*/ 0 h 1056"/>
              <a:gd name="T2" fmla="*/ 2147483647 w 384"/>
              <a:gd name="T3" fmla="*/ 2147483647 h 1056"/>
              <a:gd name="T4" fmla="*/ 0 w 384"/>
              <a:gd name="T5" fmla="*/ 2147483647 h 1056"/>
              <a:gd name="T6" fmla="*/ 0 60000 65536"/>
              <a:gd name="T7" fmla="*/ 0 60000 65536"/>
              <a:gd name="T8" fmla="*/ 0 60000 65536"/>
              <a:gd name="T9" fmla="*/ 0 w 384"/>
              <a:gd name="T10" fmla="*/ 0 h 1056"/>
              <a:gd name="T11" fmla="*/ 384 w 384"/>
              <a:gd name="T12" fmla="*/ 1056 h 1056"/>
            </a:gdLst>
            <a:ahLst/>
            <a:cxnLst>
              <a:cxn ang="T6">
                <a:pos x="T0" y="T1"/>
              </a:cxn>
              <a:cxn ang="T7">
                <a:pos x="T2" y="T3"/>
              </a:cxn>
              <a:cxn ang="T8">
                <a:pos x="T4" y="T5"/>
              </a:cxn>
            </a:cxnLst>
            <a:rect l="T9" t="T10" r="T11" b="T12"/>
            <a:pathLst>
              <a:path w="384" h="1056">
                <a:moveTo>
                  <a:pt x="384" y="0"/>
                </a:moveTo>
                <a:lnTo>
                  <a:pt x="384" y="1056"/>
                </a:lnTo>
                <a:lnTo>
                  <a:pt x="0" y="1056"/>
                </a:lnTo>
              </a:path>
            </a:pathLst>
          </a:custGeom>
          <a:noFill/>
          <a:ln w="9525">
            <a:solidFill>
              <a:schemeClr val="tx1"/>
            </a:solidFill>
            <a:round/>
            <a:headEnd type="triangle" w="med" len="med"/>
            <a:tailEnd type="triangle" w="med" len="med"/>
          </a:ln>
        </p:spPr>
        <p:txBody>
          <a:bodyPr/>
          <a:lstStyle/>
          <a:p>
            <a:endParaRPr lang="zh-CN" altLang="en-US"/>
          </a:p>
        </p:txBody>
      </p:sp>
      <p:pic>
        <p:nvPicPr>
          <p:cNvPr id="25617" name="Picture 5" descr="John von Neumann in the 1940s.">
            <a:hlinkClick r:id="rId2" tooltip="John von Neumann in the 1940s."/>
          </p:cNvPr>
          <p:cNvPicPr>
            <a:picLocks noChangeAspect="1" noChangeArrowheads="1"/>
          </p:cNvPicPr>
          <p:nvPr/>
        </p:nvPicPr>
        <p:blipFill>
          <a:blip r:embed="rId3"/>
          <a:srcRect/>
          <a:stretch>
            <a:fillRect/>
          </a:stretch>
        </p:blipFill>
        <p:spPr bwMode="auto">
          <a:xfrm>
            <a:off x="6215063" y="2786063"/>
            <a:ext cx="2232025" cy="2447925"/>
          </a:xfrm>
          <a:prstGeom prst="rect">
            <a:avLst/>
          </a:prstGeom>
          <a:noFill/>
          <a:ln w="9525">
            <a:noFill/>
            <a:miter lim="800000"/>
            <a:headEnd/>
            <a:tailEnd/>
          </a:ln>
        </p:spPr>
      </p:pic>
      <p:sp>
        <p:nvSpPr>
          <p:cNvPr id="25618" name="Text Box 6"/>
          <p:cNvSpPr txBox="1">
            <a:spLocks noChangeArrowheads="1"/>
          </p:cNvSpPr>
          <p:nvPr/>
        </p:nvSpPr>
        <p:spPr bwMode="auto">
          <a:xfrm>
            <a:off x="6481763" y="5389002"/>
            <a:ext cx="1965325" cy="641350"/>
          </a:xfrm>
          <a:prstGeom prst="rect">
            <a:avLst/>
          </a:prstGeom>
          <a:noFill/>
          <a:ln w="9525">
            <a:noFill/>
            <a:miter lim="800000"/>
            <a:headEnd/>
            <a:tailEnd/>
          </a:ln>
        </p:spPr>
        <p:txBody>
          <a:bodyPr>
            <a:spAutoFit/>
          </a:bodyPr>
          <a:lstStyle/>
          <a:p>
            <a:r>
              <a:rPr lang="en-US" altLang="zh-CN" sz="1800" dirty="0"/>
              <a:t>John von Neumann in the 1940s</a:t>
            </a:r>
          </a:p>
        </p:txBody>
      </p:sp>
    </p:spTree>
    <p:extLst>
      <p:ext uri="{BB962C8B-B14F-4D97-AF65-F5344CB8AC3E}">
        <p14:creationId xmlns:p14="http://schemas.microsoft.com/office/powerpoint/2010/main" val="4248001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dirty="0" smtClean="0"/>
              <a:t>图灵理论计算机</a:t>
            </a:r>
            <a:endParaRPr lang="en-US" altLang="zh-CN" dirty="0" smtClean="0"/>
          </a:p>
          <a:p>
            <a:r>
              <a:rPr lang="zh-CN" altLang="en-US" dirty="0"/>
              <a:t>电子实现的自动计算机器</a:t>
            </a:r>
            <a:endParaRPr lang="en-US" altLang="zh-CN" dirty="0"/>
          </a:p>
          <a:p>
            <a:r>
              <a:rPr lang="zh-CN" altLang="en-US" b="1" dirty="0">
                <a:solidFill>
                  <a:srgbClr val="FF0000"/>
                </a:solidFill>
              </a:rPr>
              <a:t>集成电路</a:t>
            </a:r>
            <a:endParaRPr lang="en-US" altLang="zh-CN" b="1" dirty="0">
              <a:solidFill>
                <a:srgbClr val="FF0000"/>
              </a:solidFill>
            </a:endParaRPr>
          </a:p>
          <a:p>
            <a:r>
              <a:rPr lang="zh-CN" altLang="en-US" dirty="0"/>
              <a:t>从程序到软件</a:t>
            </a:r>
            <a:endParaRPr lang="en-US" altLang="zh-CN" dirty="0"/>
          </a:p>
          <a:p>
            <a:r>
              <a:rPr lang="zh-CN" altLang="en-US" dirty="0"/>
              <a:t>软件艺术</a:t>
            </a:r>
            <a:endParaRPr lang="en-US" altLang="zh-CN" dirty="0"/>
          </a:p>
          <a:p>
            <a:r>
              <a:rPr lang="zh-CN" altLang="en-US" dirty="0"/>
              <a:t>软件危机与工程侧面</a:t>
            </a:r>
          </a:p>
          <a:p>
            <a:r>
              <a:rPr lang="zh-CN" altLang="en-US" dirty="0"/>
              <a:t>软件产业</a:t>
            </a:r>
            <a:endParaRPr lang="en-US" altLang="zh-CN" dirty="0"/>
          </a:p>
          <a:p>
            <a:r>
              <a:rPr lang="zh-CN" altLang="en-US" dirty="0"/>
              <a:t>计算科学与软件工程</a:t>
            </a:r>
            <a:endParaRPr lang="en-US" altLang="zh-CN" dirty="0"/>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3343707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8" name="Picture 12" descr="0131"/>
          <p:cNvPicPr>
            <a:picLocks noChangeAspect="1" noChangeArrowheads="1"/>
          </p:cNvPicPr>
          <p:nvPr/>
        </p:nvPicPr>
        <p:blipFill>
          <a:blip r:embed="rId2"/>
          <a:srcRect/>
          <a:stretch>
            <a:fillRect/>
          </a:stretch>
        </p:blipFill>
        <p:spPr bwMode="auto">
          <a:xfrm>
            <a:off x="3581400" y="4038600"/>
            <a:ext cx="2743200" cy="2362200"/>
          </a:xfrm>
          <a:prstGeom prst="rect">
            <a:avLst/>
          </a:prstGeom>
          <a:noFill/>
          <a:ln w="9525">
            <a:noFill/>
            <a:miter lim="800000"/>
            <a:headEnd/>
            <a:tailEnd/>
          </a:ln>
        </p:spPr>
      </p:pic>
      <p:sp>
        <p:nvSpPr>
          <p:cNvPr id="6147" name="Rectangle 4"/>
          <p:cNvSpPr>
            <a:spLocks noGrp="1" noChangeArrowheads="1"/>
          </p:cNvSpPr>
          <p:nvPr>
            <p:ph type="title"/>
          </p:nvPr>
        </p:nvSpPr>
        <p:spPr/>
        <p:txBody>
          <a:bodyPr/>
          <a:lstStyle/>
          <a:p>
            <a:r>
              <a:rPr lang="zh-CN" altLang="en-US" dirty="0"/>
              <a:t>计算机和软件</a:t>
            </a:r>
            <a:r>
              <a:rPr lang="zh-CN" altLang="en-US" dirty="0" smtClean="0"/>
              <a:t>无处不在</a:t>
            </a:r>
            <a:r>
              <a:rPr lang="en-US" altLang="zh-CN" dirty="0" smtClean="0"/>
              <a:t>---</a:t>
            </a:r>
            <a:r>
              <a:rPr lang="zh-CN" altLang="en-US" dirty="0" smtClean="0"/>
              <a:t>航空</a:t>
            </a:r>
            <a:r>
              <a:rPr lang="en-US" altLang="zh-CN" dirty="0" smtClean="0"/>
              <a:t>/</a:t>
            </a:r>
            <a:r>
              <a:rPr lang="zh-CN" altLang="en-US" dirty="0" smtClean="0"/>
              <a:t>航天</a:t>
            </a:r>
          </a:p>
        </p:txBody>
      </p:sp>
      <p:sp>
        <p:nvSpPr>
          <p:cNvPr id="6148" name="AutoShape 6" descr="2Q=="/>
          <p:cNvSpPr>
            <a:spLocks noChangeAspect="1" noChangeArrowheads="1"/>
          </p:cNvSpPr>
          <p:nvPr/>
        </p:nvSpPr>
        <p:spPr bwMode="auto">
          <a:xfrm>
            <a:off x="3209925" y="2590800"/>
            <a:ext cx="2724150" cy="1676400"/>
          </a:xfrm>
          <a:prstGeom prst="rect">
            <a:avLst/>
          </a:prstGeom>
          <a:noFill/>
          <a:ln w="9525">
            <a:noFill/>
            <a:miter lim="800000"/>
            <a:headEnd/>
            <a:tailEnd/>
          </a:ln>
        </p:spPr>
        <p:txBody>
          <a:bodyPr/>
          <a:lstStyle/>
          <a:p>
            <a:endParaRPr lang="zh-CN" altLang="en-US"/>
          </a:p>
        </p:txBody>
      </p:sp>
      <p:pic>
        <p:nvPicPr>
          <p:cNvPr id="91144" name="Picture 8" descr="2030314971615537372"/>
          <p:cNvPicPr>
            <a:picLocks noChangeAspect="1" noChangeArrowheads="1"/>
          </p:cNvPicPr>
          <p:nvPr/>
        </p:nvPicPr>
        <p:blipFill>
          <a:blip r:embed="rId3"/>
          <a:srcRect/>
          <a:stretch>
            <a:fillRect/>
          </a:stretch>
        </p:blipFill>
        <p:spPr bwMode="auto">
          <a:xfrm>
            <a:off x="838200" y="1219200"/>
            <a:ext cx="8077200" cy="2667000"/>
          </a:xfrm>
          <a:prstGeom prst="rect">
            <a:avLst/>
          </a:prstGeom>
          <a:noFill/>
          <a:ln w="9525">
            <a:noFill/>
            <a:miter lim="800000"/>
            <a:headEnd/>
            <a:tailEnd/>
          </a:ln>
        </p:spPr>
      </p:pic>
      <p:pic>
        <p:nvPicPr>
          <p:cNvPr id="91146" name="Picture 10" descr="1295091_210104439671_2"/>
          <p:cNvPicPr>
            <a:picLocks noChangeAspect="1" noChangeArrowheads="1"/>
          </p:cNvPicPr>
          <p:nvPr/>
        </p:nvPicPr>
        <p:blipFill>
          <a:blip r:embed="rId4"/>
          <a:srcRect/>
          <a:stretch>
            <a:fillRect/>
          </a:stretch>
        </p:blipFill>
        <p:spPr bwMode="auto">
          <a:xfrm>
            <a:off x="762000" y="4038600"/>
            <a:ext cx="2743200" cy="2362200"/>
          </a:xfrm>
          <a:prstGeom prst="rect">
            <a:avLst/>
          </a:prstGeom>
          <a:noFill/>
          <a:ln w="9525">
            <a:noFill/>
            <a:miter lim="800000"/>
            <a:headEnd/>
            <a:tailEnd/>
          </a:ln>
        </p:spPr>
      </p:pic>
      <p:pic>
        <p:nvPicPr>
          <p:cNvPr id="91150" name="Picture 14" descr="u=3719808288,4097299169&amp;fm=51&amp;gp=0"/>
          <p:cNvPicPr>
            <a:picLocks noChangeAspect="1" noChangeArrowheads="1"/>
          </p:cNvPicPr>
          <p:nvPr/>
        </p:nvPicPr>
        <p:blipFill>
          <a:blip r:embed="rId5"/>
          <a:srcRect/>
          <a:stretch>
            <a:fillRect/>
          </a:stretch>
        </p:blipFill>
        <p:spPr bwMode="auto">
          <a:xfrm>
            <a:off x="6324600" y="4038600"/>
            <a:ext cx="259080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144"/>
                                        </p:tgtEl>
                                        <p:attrNameLst>
                                          <p:attrName>style.visibility</p:attrName>
                                        </p:attrNameLst>
                                      </p:cBhvr>
                                      <p:to>
                                        <p:strVal val="visible"/>
                                      </p:to>
                                    </p:set>
                                    <p:animEffect transition="in" filter="box(in)">
                                      <p:cBhvr>
                                        <p:cTn id="7" dur="500"/>
                                        <p:tgtEl>
                                          <p:spTgt spid="911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148"/>
                                        </p:tgtEl>
                                        <p:attrNameLst>
                                          <p:attrName>style.visibility</p:attrName>
                                        </p:attrNameLst>
                                      </p:cBhvr>
                                      <p:to>
                                        <p:strVal val="visible"/>
                                      </p:to>
                                    </p:set>
                                    <p:animEffect transition="in" filter="box(in)">
                                      <p:cBhvr>
                                        <p:cTn id="12" dur="500"/>
                                        <p:tgtEl>
                                          <p:spTgt spid="91148"/>
                                        </p:tgtEl>
                                      </p:cBhvr>
                                    </p:animEffect>
                                  </p:childTnLst>
                                </p:cTn>
                              </p:par>
                              <p:par>
                                <p:cTn id="13" presetID="4" presetClass="entr" presetSubtype="16" fill="hold" nodeType="withEffect">
                                  <p:stCondLst>
                                    <p:cond delay="0"/>
                                  </p:stCondLst>
                                  <p:childTnLst>
                                    <p:set>
                                      <p:cBhvr>
                                        <p:cTn id="14" dur="1" fill="hold">
                                          <p:stCondLst>
                                            <p:cond delay="0"/>
                                          </p:stCondLst>
                                        </p:cTn>
                                        <p:tgtEl>
                                          <p:spTgt spid="91146"/>
                                        </p:tgtEl>
                                        <p:attrNameLst>
                                          <p:attrName>style.visibility</p:attrName>
                                        </p:attrNameLst>
                                      </p:cBhvr>
                                      <p:to>
                                        <p:strVal val="visible"/>
                                      </p:to>
                                    </p:set>
                                    <p:animEffect transition="in" filter="box(in)">
                                      <p:cBhvr>
                                        <p:cTn id="15" dur="500"/>
                                        <p:tgtEl>
                                          <p:spTgt spid="91146"/>
                                        </p:tgtEl>
                                      </p:cBhvr>
                                    </p:animEffect>
                                  </p:childTnLst>
                                </p:cTn>
                              </p:par>
                              <p:par>
                                <p:cTn id="16" presetID="4" presetClass="entr" presetSubtype="16" fill="hold" nodeType="withEffect">
                                  <p:stCondLst>
                                    <p:cond delay="0"/>
                                  </p:stCondLst>
                                  <p:childTnLst>
                                    <p:set>
                                      <p:cBhvr>
                                        <p:cTn id="17" dur="1" fill="hold">
                                          <p:stCondLst>
                                            <p:cond delay="0"/>
                                          </p:stCondLst>
                                        </p:cTn>
                                        <p:tgtEl>
                                          <p:spTgt spid="91150"/>
                                        </p:tgtEl>
                                        <p:attrNameLst>
                                          <p:attrName>style.visibility</p:attrName>
                                        </p:attrNameLst>
                                      </p:cBhvr>
                                      <p:to>
                                        <p:strVal val="visible"/>
                                      </p:to>
                                    </p:set>
                                    <p:animEffect transition="in" filter="box(in)">
                                      <p:cBhvr>
                                        <p:cTn id="18" dur="500"/>
                                        <p:tgtEl>
                                          <p:spTgt spid="9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半导体材料</a:t>
            </a:r>
            <a:endParaRPr lang="zh-CN" altLang="en-US" dirty="0"/>
          </a:p>
        </p:txBody>
      </p:sp>
      <p:grpSp>
        <p:nvGrpSpPr>
          <p:cNvPr id="4" name="画布 79"/>
          <p:cNvGrpSpPr/>
          <p:nvPr/>
        </p:nvGrpSpPr>
        <p:grpSpPr>
          <a:xfrm>
            <a:off x="1196920" y="1232547"/>
            <a:ext cx="6782700" cy="2318198"/>
            <a:chOff x="0" y="0"/>
            <a:chExt cx="5198745" cy="1945640"/>
          </a:xfrm>
        </p:grpSpPr>
        <p:sp>
          <p:nvSpPr>
            <p:cNvPr id="5" name="矩形 4"/>
            <p:cNvSpPr/>
            <p:nvPr/>
          </p:nvSpPr>
          <p:spPr>
            <a:xfrm>
              <a:off x="0" y="0"/>
              <a:ext cx="5198745" cy="1945640"/>
            </a:xfrm>
            <a:prstGeom prst="rect">
              <a:avLst/>
            </a:prstGeom>
            <a:noFill/>
            <a:ln w="6350">
              <a:noFill/>
            </a:ln>
          </p:spPr>
        </p:sp>
        <p:sp>
          <p:nvSpPr>
            <p:cNvPr id="6" name="文本框 103"/>
            <p:cNvSpPr txBox="1"/>
            <p:nvPr/>
          </p:nvSpPr>
          <p:spPr>
            <a:xfrm>
              <a:off x="511844" y="1645930"/>
              <a:ext cx="1986915" cy="22850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(a)PN</a:t>
              </a:r>
              <a:r>
                <a:rPr lang="zh-CN" sz="900" kern="100">
                  <a:effectLst/>
                  <a:latin typeface="Times New Roman" panose="02020603050405020304" pitchFamily="18" charset="0"/>
                  <a:ea typeface="宋体" panose="02010600030101010101" pitchFamily="2" charset="-122"/>
                  <a:cs typeface="宋体" panose="02010600030101010101" pitchFamily="2" charset="-122"/>
                </a:rPr>
                <a:t>结正向电压特征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文本框 103"/>
            <p:cNvSpPr txBox="1"/>
            <p:nvPr/>
          </p:nvSpPr>
          <p:spPr>
            <a:xfrm>
              <a:off x="2756946" y="1660037"/>
              <a:ext cx="1986280" cy="2279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(b) PN</a:t>
              </a:r>
              <a:r>
                <a:rPr lang="zh-CN" sz="900" kern="100">
                  <a:effectLst/>
                  <a:latin typeface="Times New Roman" panose="02020603050405020304" pitchFamily="18" charset="0"/>
                  <a:ea typeface="宋体" panose="02010600030101010101" pitchFamily="2" charset="-122"/>
                  <a:cs typeface="宋体" panose="02010600030101010101" pitchFamily="2" charset="-122"/>
                </a:rPr>
                <a:t>结反向电压特征</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131101" y="62596"/>
              <a:ext cx="2447619" cy="1533333"/>
            </a:xfrm>
            <a:prstGeom prst="rect">
              <a:avLst/>
            </a:prstGeom>
          </p:spPr>
        </p:pic>
        <p:pic>
          <p:nvPicPr>
            <p:cNvPr id="9" name="图片 8"/>
            <p:cNvPicPr>
              <a:picLocks noChangeAspect="1"/>
            </p:cNvPicPr>
            <p:nvPr/>
          </p:nvPicPr>
          <p:blipFill>
            <a:blip r:embed="rId3"/>
            <a:stretch>
              <a:fillRect/>
            </a:stretch>
          </p:blipFill>
          <p:spPr>
            <a:xfrm>
              <a:off x="2578720" y="24541"/>
              <a:ext cx="2580952" cy="1571429"/>
            </a:xfrm>
            <a:prstGeom prst="rect">
              <a:avLst/>
            </a:prstGeom>
          </p:spPr>
        </p:pic>
      </p:grpSp>
      <p:grpSp>
        <p:nvGrpSpPr>
          <p:cNvPr id="10" name="画布 121"/>
          <p:cNvGrpSpPr/>
          <p:nvPr/>
        </p:nvGrpSpPr>
        <p:grpSpPr>
          <a:xfrm>
            <a:off x="1275315" y="3495516"/>
            <a:ext cx="6500373" cy="2635569"/>
            <a:chOff x="0" y="0"/>
            <a:chExt cx="4911597" cy="2063736"/>
          </a:xfrm>
        </p:grpSpPr>
        <p:sp>
          <p:nvSpPr>
            <p:cNvPr id="11" name="矩形 10"/>
            <p:cNvSpPr/>
            <p:nvPr/>
          </p:nvSpPr>
          <p:spPr>
            <a:xfrm>
              <a:off x="0" y="0"/>
              <a:ext cx="4910455" cy="2062480"/>
            </a:xfrm>
            <a:prstGeom prst="rect">
              <a:avLst/>
            </a:prstGeom>
            <a:noFill/>
            <a:ln w="6350">
              <a:noFill/>
            </a:ln>
          </p:spPr>
        </p:sp>
        <p:pic>
          <p:nvPicPr>
            <p:cNvPr id="12" name="图片 11"/>
            <p:cNvPicPr/>
            <p:nvPr/>
          </p:nvPicPr>
          <p:blipFill>
            <a:blip r:embed="rId4"/>
            <a:stretch>
              <a:fillRect/>
            </a:stretch>
          </p:blipFill>
          <p:spPr>
            <a:xfrm>
              <a:off x="542745" y="146549"/>
              <a:ext cx="1304925" cy="933450"/>
            </a:xfrm>
            <a:prstGeom prst="rect">
              <a:avLst/>
            </a:prstGeom>
          </p:spPr>
        </p:pic>
        <p:sp>
          <p:nvSpPr>
            <p:cNvPr id="13" name="文本框 103"/>
            <p:cNvSpPr txBox="1"/>
            <p:nvPr/>
          </p:nvSpPr>
          <p:spPr>
            <a:xfrm>
              <a:off x="3298062" y="104867"/>
              <a:ext cx="1274811" cy="2266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未封装芯片</a:t>
              </a:r>
              <a:r>
                <a:rPr lang="en-US" sz="900" kern="100">
                  <a:effectLst/>
                  <a:latin typeface="Times New Roman" panose="02020603050405020304" pitchFamily="18" charset="0"/>
                  <a:ea typeface="宋体" panose="02010600030101010101" pitchFamily="2" charset="-122"/>
                  <a:cs typeface="宋体" panose="02010600030101010101" pitchFamily="2" charset="-122"/>
                </a:rPr>
                <a:t>(chip)</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椭圆 13"/>
            <p:cNvSpPr/>
            <p:nvPr/>
          </p:nvSpPr>
          <p:spPr>
            <a:xfrm>
              <a:off x="1218704" y="72528"/>
              <a:ext cx="1238171" cy="987617"/>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5" name="直接连接符 14"/>
            <p:cNvCxnSpPr>
              <a:stCxn id="14" idx="1"/>
            </p:cNvCxnSpPr>
            <p:nvPr/>
          </p:nvCxnSpPr>
          <p:spPr>
            <a:xfrm>
              <a:off x="1400030" y="217103"/>
              <a:ext cx="8953" cy="697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847684" y="98979"/>
              <a:ext cx="0" cy="961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4" idx="7"/>
              <a:endCxn id="14" idx="5"/>
            </p:cNvCxnSpPr>
            <p:nvPr/>
          </p:nvCxnSpPr>
          <p:spPr>
            <a:xfrm>
              <a:off x="2275549" y="217103"/>
              <a:ext cx="0" cy="698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18704" y="569105"/>
              <a:ext cx="1238171" cy="1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292180" y="326111"/>
              <a:ext cx="109598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4" idx="7"/>
            </p:cNvCxnSpPr>
            <p:nvPr/>
          </p:nvCxnSpPr>
          <p:spPr>
            <a:xfrm>
              <a:off x="1408983" y="217010"/>
              <a:ext cx="866566" cy="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641547" y="104180"/>
              <a:ext cx="449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267979" y="405541"/>
              <a:ext cx="0" cy="343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388163" y="326201"/>
              <a:ext cx="0" cy="459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4" idx="5"/>
            </p:cNvCxnSpPr>
            <p:nvPr/>
          </p:nvCxnSpPr>
          <p:spPr>
            <a:xfrm>
              <a:off x="1400030" y="915057"/>
              <a:ext cx="875519" cy="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267979" y="447291"/>
              <a:ext cx="118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67979" y="691338"/>
              <a:ext cx="11346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292180" y="785552"/>
              <a:ext cx="10959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0551" y="146549"/>
              <a:ext cx="5285" cy="8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673261" y="98949"/>
              <a:ext cx="5285" cy="960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006250" y="98906"/>
              <a:ext cx="0" cy="960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148960" y="146508"/>
              <a:ext cx="0" cy="835158"/>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103"/>
            <p:cNvSpPr txBox="1"/>
            <p:nvPr/>
          </p:nvSpPr>
          <p:spPr>
            <a:xfrm>
              <a:off x="2231796" y="104867"/>
              <a:ext cx="1030391" cy="2260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晶片</a:t>
              </a:r>
              <a:r>
                <a:rPr lang="en-US" sz="900" kern="100">
                  <a:effectLst/>
                  <a:latin typeface="Times New Roman" panose="02020603050405020304" pitchFamily="18" charset="0"/>
                  <a:ea typeface="宋体" panose="02010600030101010101" pitchFamily="2" charset="-122"/>
                  <a:cs typeface="宋体" panose="02010600030101010101" pitchFamily="2" charset="-122"/>
                </a:rPr>
                <a:t>(Wafer)</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pic>
          <p:nvPicPr>
            <p:cNvPr id="33" name="图片 32"/>
            <p:cNvPicPr>
              <a:picLocks noChangeAspect="1"/>
            </p:cNvPicPr>
            <p:nvPr/>
          </p:nvPicPr>
          <p:blipFill>
            <a:blip r:embed="rId5"/>
            <a:stretch>
              <a:fillRect/>
            </a:stretch>
          </p:blipFill>
          <p:spPr>
            <a:xfrm>
              <a:off x="3223717" y="330927"/>
              <a:ext cx="1290306" cy="1069054"/>
            </a:xfrm>
            <a:prstGeom prst="rect">
              <a:avLst/>
            </a:prstGeom>
          </p:spPr>
        </p:pic>
        <p:grpSp>
          <p:nvGrpSpPr>
            <p:cNvPr id="34" name="组合 33"/>
            <p:cNvGrpSpPr/>
            <p:nvPr/>
          </p:nvGrpSpPr>
          <p:grpSpPr>
            <a:xfrm>
              <a:off x="1618912" y="1412859"/>
              <a:ext cx="570839" cy="499085"/>
              <a:chOff x="898544" y="1527524"/>
              <a:chExt cx="570839" cy="499085"/>
            </a:xfrm>
          </p:grpSpPr>
          <p:sp>
            <p:nvSpPr>
              <p:cNvPr id="42" name="流程图: 数据 41"/>
              <p:cNvSpPr/>
              <p:nvPr/>
            </p:nvSpPr>
            <p:spPr>
              <a:xfrm>
                <a:off x="901668" y="1527524"/>
                <a:ext cx="554983" cy="406987"/>
              </a:xfrm>
              <a:prstGeom prst="flowChartInputOutpu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3" name="流程图: 数据 42"/>
              <p:cNvSpPr/>
              <p:nvPr/>
            </p:nvSpPr>
            <p:spPr>
              <a:xfrm rot="208233">
                <a:off x="1046065" y="1601117"/>
                <a:ext cx="263940" cy="238255"/>
              </a:xfrm>
              <a:prstGeom prst="flowChartInputOutpu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任意多边形 43"/>
              <p:cNvSpPr/>
              <p:nvPr/>
            </p:nvSpPr>
            <p:spPr>
              <a:xfrm>
                <a:off x="898544" y="1527524"/>
                <a:ext cx="570839" cy="433415"/>
              </a:xfrm>
              <a:custGeom>
                <a:avLst/>
                <a:gdLst>
                  <a:gd name="connsiteX0" fmla="*/ 565553 w 570839"/>
                  <a:gd name="connsiteY0" fmla="*/ 0 h 433415"/>
                  <a:gd name="connsiteX1" fmla="*/ 570839 w 570839"/>
                  <a:gd name="connsiteY1" fmla="*/ 58141 h 433415"/>
                  <a:gd name="connsiteX2" fmla="*/ 465128 w 570839"/>
                  <a:gd name="connsiteY2" fmla="*/ 433415 h 433415"/>
                  <a:gd name="connsiteX3" fmla="*/ 10571 w 570839"/>
                  <a:gd name="connsiteY3" fmla="*/ 433415 h 433415"/>
                  <a:gd name="connsiteX4" fmla="*/ 0 w 570839"/>
                  <a:gd name="connsiteY4" fmla="*/ 412273 h 433415"/>
                  <a:gd name="connsiteX5" fmla="*/ 0 w 570839"/>
                  <a:gd name="connsiteY5" fmla="*/ 412273 h 43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839" h="433415">
                    <a:moveTo>
                      <a:pt x="565553" y="0"/>
                    </a:moveTo>
                    <a:lnTo>
                      <a:pt x="570839" y="58141"/>
                    </a:lnTo>
                    <a:lnTo>
                      <a:pt x="465128" y="433415"/>
                    </a:lnTo>
                    <a:lnTo>
                      <a:pt x="10571" y="433415"/>
                    </a:lnTo>
                    <a:lnTo>
                      <a:pt x="0" y="412273"/>
                    </a:lnTo>
                    <a:lnTo>
                      <a:pt x="0" y="412273"/>
                    </a:ln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5" name="直接连接符 44"/>
              <p:cNvCxnSpPr/>
              <p:nvPr/>
            </p:nvCxnSpPr>
            <p:spPr>
              <a:xfrm>
                <a:off x="1331437" y="1934041"/>
                <a:ext cx="0" cy="26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330084" y="1933571"/>
                <a:ext cx="1353" cy="26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918134" y="1956731"/>
                <a:ext cx="3733" cy="6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90581" y="1959986"/>
                <a:ext cx="0" cy="66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066110" y="1956256"/>
                <a:ext cx="0" cy="69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166613" y="1959510"/>
                <a:ext cx="0" cy="65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251712" y="1956256"/>
                <a:ext cx="0" cy="6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326352" y="1960463"/>
                <a:ext cx="1353" cy="636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任意多边形 34"/>
            <p:cNvSpPr/>
            <p:nvPr/>
          </p:nvSpPr>
          <p:spPr>
            <a:xfrm>
              <a:off x="2189751" y="391861"/>
              <a:ext cx="1052493" cy="559054"/>
            </a:xfrm>
            <a:custGeom>
              <a:avLst/>
              <a:gdLst>
                <a:gd name="connsiteX0" fmla="*/ 0 w 1052493"/>
                <a:gd name="connsiteY0" fmla="*/ 0 h 559054"/>
                <a:gd name="connsiteX1" fmla="*/ 653143 w 1052493"/>
                <a:gd name="connsiteY1" fmla="*/ 171684 h 559054"/>
                <a:gd name="connsiteX2" fmla="*/ 615820 w 1052493"/>
                <a:gd name="connsiteY2" fmla="*/ 507586 h 559054"/>
                <a:gd name="connsiteX3" fmla="*/ 1052493 w 1052493"/>
                <a:gd name="connsiteY3" fmla="*/ 552373 h 559054"/>
              </a:gdLst>
              <a:ahLst/>
              <a:cxnLst>
                <a:cxn ang="0">
                  <a:pos x="connsiteX0" y="connsiteY0"/>
                </a:cxn>
                <a:cxn ang="0">
                  <a:pos x="connsiteX1" y="connsiteY1"/>
                </a:cxn>
                <a:cxn ang="0">
                  <a:pos x="connsiteX2" y="connsiteY2"/>
                </a:cxn>
                <a:cxn ang="0">
                  <a:pos x="connsiteX3" y="connsiteY3"/>
                </a:cxn>
              </a:cxnLst>
              <a:rect l="l" t="t" r="r" b="b"/>
              <a:pathLst>
                <a:path w="1052493" h="559054">
                  <a:moveTo>
                    <a:pt x="0" y="0"/>
                  </a:moveTo>
                  <a:cubicBezTo>
                    <a:pt x="275253" y="43543"/>
                    <a:pt x="550506" y="87086"/>
                    <a:pt x="653143" y="171684"/>
                  </a:cubicBezTo>
                  <a:cubicBezTo>
                    <a:pt x="755780" y="256282"/>
                    <a:pt x="549262" y="444138"/>
                    <a:pt x="615820" y="507586"/>
                  </a:cubicBezTo>
                  <a:cubicBezTo>
                    <a:pt x="682378" y="571034"/>
                    <a:pt x="867435" y="561703"/>
                    <a:pt x="1052493" y="552373"/>
                  </a:cubicBezTo>
                </a:path>
              </a:pathLst>
            </a:custGeom>
            <a:noFill/>
            <a:ln w="9525">
              <a:headEnd type="ova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任意多边形 35"/>
            <p:cNvSpPr/>
            <p:nvPr/>
          </p:nvSpPr>
          <p:spPr>
            <a:xfrm>
              <a:off x="2189751" y="1190095"/>
              <a:ext cx="1061537" cy="242891"/>
            </a:xfrm>
            <a:custGeom>
              <a:avLst/>
              <a:gdLst>
                <a:gd name="connsiteX0" fmla="*/ 918132 w 918132"/>
                <a:gd name="connsiteY0" fmla="*/ 0 h 309777"/>
                <a:gd name="connsiteX1" fmla="*/ 447869 w 918132"/>
                <a:gd name="connsiteY1" fmla="*/ 52252 h 309777"/>
                <a:gd name="connsiteX2" fmla="*/ 0 w 918132"/>
                <a:gd name="connsiteY2" fmla="*/ 309777 h 309777"/>
              </a:gdLst>
              <a:ahLst/>
              <a:cxnLst>
                <a:cxn ang="0">
                  <a:pos x="connsiteX0" y="connsiteY0"/>
                </a:cxn>
                <a:cxn ang="0">
                  <a:pos x="connsiteX1" y="connsiteY1"/>
                </a:cxn>
                <a:cxn ang="0">
                  <a:pos x="connsiteX2" y="connsiteY2"/>
                </a:cxn>
              </a:cxnLst>
              <a:rect l="l" t="t" r="r" b="b"/>
              <a:pathLst>
                <a:path w="918132" h="309777">
                  <a:moveTo>
                    <a:pt x="918132" y="0"/>
                  </a:moveTo>
                  <a:cubicBezTo>
                    <a:pt x="759511" y="311"/>
                    <a:pt x="600891" y="623"/>
                    <a:pt x="447869" y="52252"/>
                  </a:cubicBezTo>
                  <a:cubicBezTo>
                    <a:pt x="294847" y="103881"/>
                    <a:pt x="147423" y="206829"/>
                    <a:pt x="0" y="309777"/>
                  </a:cubicBezTo>
                </a:path>
              </a:pathLst>
            </a:custGeom>
            <a:noFill/>
            <a:ln w="9525">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7" name="矩形 36"/>
            <p:cNvSpPr/>
            <p:nvPr/>
          </p:nvSpPr>
          <p:spPr>
            <a:xfrm>
              <a:off x="4348568" y="1570368"/>
              <a:ext cx="337604" cy="20225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8" name="任意多边形 37"/>
            <p:cNvSpPr/>
            <p:nvPr/>
          </p:nvSpPr>
          <p:spPr>
            <a:xfrm>
              <a:off x="4031327" y="977652"/>
              <a:ext cx="302312" cy="656875"/>
            </a:xfrm>
            <a:custGeom>
              <a:avLst/>
              <a:gdLst>
                <a:gd name="connsiteX0" fmla="*/ 0 w 302312"/>
                <a:gd name="connsiteY0" fmla="*/ 0 h 656875"/>
                <a:gd name="connsiteX1" fmla="*/ 100771 w 302312"/>
                <a:gd name="connsiteY1" fmla="*/ 455334 h 656875"/>
                <a:gd name="connsiteX2" fmla="*/ 302312 w 302312"/>
                <a:gd name="connsiteY2" fmla="*/ 656875 h 656875"/>
              </a:gdLst>
              <a:ahLst/>
              <a:cxnLst>
                <a:cxn ang="0">
                  <a:pos x="connsiteX0" y="connsiteY0"/>
                </a:cxn>
                <a:cxn ang="0">
                  <a:pos x="connsiteX1" y="connsiteY1"/>
                </a:cxn>
                <a:cxn ang="0">
                  <a:pos x="connsiteX2" y="connsiteY2"/>
                </a:cxn>
              </a:cxnLst>
              <a:rect l="l" t="t" r="r" b="b"/>
              <a:pathLst>
                <a:path w="302312" h="656875">
                  <a:moveTo>
                    <a:pt x="0" y="0"/>
                  </a:moveTo>
                  <a:cubicBezTo>
                    <a:pt x="25193" y="172927"/>
                    <a:pt x="50386" y="345855"/>
                    <a:pt x="100771" y="455334"/>
                  </a:cubicBezTo>
                  <a:cubicBezTo>
                    <a:pt x="151156" y="564813"/>
                    <a:pt x="226734" y="610844"/>
                    <a:pt x="302312" y="656875"/>
                  </a:cubicBezTo>
                </a:path>
              </a:pathLst>
            </a:custGeom>
            <a:noFill/>
            <a:ln w="9525">
              <a:headEnd type="ova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文本框 103"/>
            <p:cNvSpPr txBox="1"/>
            <p:nvPr/>
          </p:nvSpPr>
          <p:spPr>
            <a:xfrm>
              <a:off x="4158487" y="1777130"/>
              <a:ext cx="753110" cy="28660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门</a:t>
              </a:r>
              <a:r>
                <a:rPr lang="en-US" sz="900" kern="100">
                  <a:effectLst/>
                  <a:latin typeface="Times New Roman" panose="02020603050405020304" pitchFamily="18" charset="0"/>
                  <a:ea typeface="宋体" panose="02010600030101010101" pitchFamily="2" charset="-122"/>
                  <a:cs typeface="宋体" panose="02010600030101010101" pitchFamily="2" charset="-122"/>
                </a:rPr>
                <a:t>(gate)</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40" name="文本框 103"/>
            <p:cNvSpPr txBox="1"/>
            <p:nvPr/>
          </p:nvSpPr>
          <p:spPr>
            <a:xfrm>
              <a:off x="2103192" y="1599314"/>
              <a:ext cx="999290" cy="41500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封装芯片</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(Packaged chip)</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pic>
          <p:nvPicPr>
            <p:cNvPr id="41" name="图片 40"/>
            <p:cNvPicPr>
              <a:picLocks noChangeAspect="1"/>
            </p:cNvPicPr>
            <p:nvPr/>
          </p:nvPicPr>
          <p:blipFill>
            <a:blip r:embed="rId6"/>
            <a:stretch>
              <a:fillRect/>
            </a:stretch>
          </p:blipFill>
          <p:spPr>
            <a:xfrm>
              <a:off x="560268" y="1152382"/>
              <a:ext cx="1038350" cy="910098"/>
            </a:xfrm>
            <a:prstGeom prst="rect">
              <a:avLst/>
            </a:prstGeom>
          </p:spPr>
        </p:pic>
      </p:grpSp>
    </p:spTree>
    <p:extLst>
      <p:ext uri="{BB962C8B-B14F-4D97-AF65-F5344CB8AC3E}">
        <p14:creationId xmlns:p14="http://schemas.microsoft.com/office/powerpoint/2010/main" val="3412530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电子计算机的大规模生产和应用</a:t>
            </a:r>
          </a:p>
        </p:txBody>
      </p:sp>
      <p:sp>
        <p:nvSpPr>
          <p:cNvPr id="22531" name="内容占位符 2"/>
          <p:cNvSpPr>
            <a:spLocks noGrp="1"/>
          </p:cNvSpPr>
          <p:nvPr>
            <p:ph idx="1"/>
          </p:nvPr>
        </p:nvSpPr>
        <p:spPr>
          <a:xfrm>
            <a:off x="990600" y="1295400"/>
            <a:ext cx="8001000" cy="2806700"/>
          </a:xfrm>
        </p:spPr>
        <p:txBody>
          <a:bodyPr/>
          <a:lstStyle/>
          <a:p>
            <a:r>
              <a:rPr lang="en-US" altLang="zh-CN" sz="2000" dirty="0" smtClean="0"/>
              <a:t>ENIAC</a:t>
            </a:r>
            <a:r>
              <a:rPr lang="zh-CN" altLang="en-US" sz="2000" dirty="0" smtClean="0"/>
              <a:t>无法形成大规模的工业化应用，直到晶体管线路出现以后，用电子线路构造的计算机才进入工业化使用阶段。</a:t>
            </a:r>
            <a:endParaRPr lang="en-US" altLang="zh-CN" sz="2000" dirty="0" smtClean="0"/>
          </a:p>
          <a:p>
            <a:r>
              <a:rPr lang="zh-CN" altLang="en-US" sz="2000" dirty="0" smtClean="0"/>
              <a:t>推动电子计算机装置最有效的技术是“集成电路”</a:t>
            </a:r>
            <a:r>
              <a:rPr lang="en-US" altLang="zh-CN" sz="2000" dirty="0" smtClean="0"/>
              <a:t>----</a:t>
            </a:r>
            <a:r>
              <a:rPr lang="zh-CN" altLang="en-US" sz="2000" dirty="0" smtClean="0"/>
              <a:t>由于集成电路可以集成成千上万个电路器件，降低了能耗，提高了硬件的可靠性，从而使集成电路计算机为主体的计算机得到普遍。</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1770"/>
            <a:ext cx="4394200" cy="2856230"/>
          </a:xfrm>
          <a:prstGeom prst="rect">
            <a:avLst/>
          </a:prstGeom>
        </p:spPr>
      </p:pic>
      <p:sp>
        <p:nvSpPr>
          <p:cNvPr id="3" name="矩形 2"/>
          <p:cNvSpPr/>
          <p:nvPr/>
        </p:nvSpPr>
        <p:spPr>
          <a:xfrm>
            <a:off x="1494993" y="3229736"/>
            <a:ext cx="4160113" cy="461665"/>
          </a:xfrm>
          <a:prstGeom prst="rect">
            <a:avLst/>
          </a:prstGeom>
        </p:spPr>
        <p:txBody>
          <a:bodyPr wrap="none">
            <a:spAutoFit/>
          </a:bodyPr>
          <a:lstStyle/>
          <a:p>
            <a:r>
              <a:rPr lang="en-US" altLang="zh-CN" dirty="0"/>
              <a:t>semiconductor integrated circuit</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499" y="3025900"/>
            <a:ext cx="2984501" cy="3832099"/>
          </a:xfrm>
          <a:prstGeom prst="rect">
            <a:avLst/>
          </a:prstGeom>
        </p:spPr>
      </p:pic>
    </p:spTree>
    <p:extLst>
      <p:ext uri="{BB962C8B-B14F-4D97-AF65-F5344CB8AC3E}">
        <p14:creationId xmlns:p14="http://schemas.microsoft.com/office/powerpoint/2010/main" val="354086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摩尔定律</a:t>
            </a:r>
          </a:p>
        </p:txBody>
      </p:sp>
      <p:sp>
        <p:nvSpPr>
          <p:cNvPr id="28675" name="内容占位符 2"/>
          <p:cNvSpPr>
            <a:spLocks noGrp="1"/>
          </p:cNvSpPr>
          <p:nvPr>
            <p:ph idx="1"/>
          </p:nvPr>
        </p:nvSpPr>
        <p:spPr>
          <a:xfrm>
            <a:off x="1117600" y="1285875"/>
            <a:ext cx="7431314" cy="5029200"/>
          </a:xfrm>
        </p:spPr>
        <p:txBody>
          <a:bodyPr/>
          <a:lstStyle/>
          <a:p>
            <a:r>
              <a:rPr lang="en-US" altLang="zh-CN" sz="2800" dirty="0" smtClean="0"/>
              <a:t>1965</a:t>
            </a:r>
            <a:r>
              <a:rPr lang="zh-CN" altLang="en-US" sz="2800" dirty="0" smtClean="0"/>
              <a:t>年</a:t>
            </a:r>
            <a:r>
              <a:rPr lang="en-US" altLang="zh-CN" sz="2800" dirty="0" smtClean="0"/>
              <a:t>Intel</a:t>
            </a:r>
            <a:r>
              <a:rPr lang="zh-CN" altLang="en-US" sz="2800" dirty="0" smtClean="0"/>
              <a:t>公司创始人之一</a:t>
            </a:r>
            <a:r>
              <a:rPr lang="en-US" altLang="zh-CN" sz="2800" dirty="0" smtClean="0"/>
              <a:t>Gordon Moore</a:t>
            </a:r>
            <a:r>
              <a:rPr lang="zh-CN" altLang="en-US" sz="2800" dirty="0" smtClean="0"/>
              <a:t>预测：</a:t>
            </a:r>
            <a:endParaRPr lang="en-US" altLang="zh-CN" sz="2800" dirty="0" smtClean="0"/>
          </a:p>
          <a:p>
            <a:pPr>
              <a:buFontTx/>
              <a:buNone/>
            </a:pPr>
            <a:r>
              <a:rPr lang="en-US" sz="2800" dirty="0" smtClean="0">
                <a:latin typeface="华文行楷" pitchFamily="2" charset="-122"/>
                <a:ea typeface="华文行楷" pitchFamily="2" charset="-122"/>
              </a:rPr>
              <a:t>“</a:t>
            </a:r>
            <a:r>
              <a:rPr lang="zh-CN" altLang="en-US" sz="2800" dirty="0" smtClean="0">
                <a:latin typeface="华文行楷" pitchFamily="2" charset="-122"/>
                <a:ea typeface="华文行楷" pitchFamily="2" charset="-122"/>
              </a:rPr>
              <a:t>集成电路中的集成密集度每两年翻一番</a:t>
            </a:r>
            <a:r>
              <a:rPr lang="en-US" sz="2800" dirty="0" smtClean="0">
                <a:latin typeface="华文行楷" pitchFamily="2" charset="-122"/>
                <a:ea typeface="华文行楷" pitchFamily="2" charset="-122"/>
              </a:rPr>
              <a:t>”</a:t>
            </a:r>
            <a:r>
              <a:rPr lang="zh-CN" altLang="en-US" sz="2800" dirty="0" smtClean="0">
                <a:latin typeface="华文行楷" pitchFamily="2" charset="-122"/>
                <a:ea typeface="华文行楷" pitchFamily="2" charset="-122"/>
              </a:rPr>
              <a:t>。</a:t>
            </a:r>
            <a:endParaRPr lang="en-US" altLang="zh-CN" sz="2800" dirty="0" smtClean="0">
              <a:latin typeface="华文行楷" pitchFamily="2" charset="-122"/>
              <a:ea typeface="华文行楷" pitchFamily="2" charset="-122"/>
            </a:endParaRPr>
          </a:p>
          <a:p>
            <a:r>
              <a:rPr lang="zh-CN" altLang="en-US" sz="2800" dirty="0" smtClean="0"/>
              <a:t>事实上，</a:t>
            </a:r>
            <a:r>
              <a:rPr lang="en-US" altLang="zh-CN" sz="2800" dirty="0" smtClean="0"/>
              <a:t>1971</a:t>
            </a:r>
            <a:r>
              <a:rPr lang="zh-CN" altLang="en-US" sz="2800" dirty="0" smtClean="0"/>
              <a:t>年，</a:t>
            </a:r>
            <a:r>
              <a:rPr lang="en-US" altLang="zh-CN" sz="2800" dirty="0" smtClean="0"/>
              <a:t>Intel</a:t>
            </a:r>
            <a:r>
              <a:rPr lang="zh-CN" altLang="en-US" sz="2800" dirty="0" smtClean="0"/>
              <a:t>的</a:t>
            </a:r>
            <a:r>
              <a:rPr lang="en-US" altLang="zh-CN" sz="2800" dirty="0" smtClean="0"/>
              <a:t>4004</a:t>
            </a:r>
            <a:r>
              <a:rPr lang="zh-CN" altLang="en-US" sz="2800" dirty="0" smtClean="0"/>
              <a:t>微处理器有</a:t>
            </a:r>
            <a:r>
              <a:rPr lang="en-US" altLang="zh-CN" sz="2800" dirty="0" smtClean="0"/>
              <a:t>2300</a:t>
            </a:r>
            <a:r>
              <a:rPr lang="zh-CN" altLang="en-US" sz="2800" dirty="0" smtClean="0"/>
              <a:t>个晶体管。</a:t>
            </a:r>
            <a:r>
              <a:rPr lang="en-US" altLang="zh-CN" sz="2800" dirty="0" smtClean="0"/>
              <a:t>2004</a:t>
            </a:r>
            <a:r>
              <a:rPr lang="zh-CN" altLang="en-US" sz="2800" dirty="0" smtClean="0"/>
              <a:t>年的</a:t>
            </a:r>
            <a:r>
              <a:rPr lang="en-US" altLang="zh-CN" sz="2800" dirty="0" smtClean="0"/>
              <a:t>Intel® Itanium® 2 processor (9MB cache)</a:t>
            </a:r>
            <a:r>
              <a:rPr lang="zh-CN" altLang="en-US" sz="2800" dirty="0" smtClean="0"/>
              <a:t>有</a:t>
            </a:r>
            <a:r>
              <a:rPr lang="en-US" altLang="zh-CN" sz="2800" dirty="0" smtClean="0"/>
              <a:t>592,000,000</a:t>
            </a:r>
            <a:r>
              <a:rPr lang="zh-CN" altLang="en-US" sz="2800" dirty="0" smtClean="0"/>
              <a:t>个晶体管。</a:t>
            </a:r>
            <a:endParaRPr lang="en-US" altLang="zh-CN" sz="2800" dirty="0" smtClean="0"/>
          </a:p>
          <a:p>
            <a:endParaRPr lang="en-US" altLang="zh-CN" sz="2800" dirty="0" smtClean="0"/>
          </a:p>
          <a:p>
            <a:r>
              <a:rPr lang="zh-CN" altLang="en-US" sz="2800" dirty="0" smtClean="0"/>
              <a:t>集成电路工业界认为摩尔定律至少还能持续</a:t>
            </a:r>
            <a:r>
              <a:rPr lang="en-US" altLang="zh-CN" sz="2800" dirty="0" smtClean="0"/>
              <a:t>50</a:t>
            </a:r>
            <a:r>
              <a:rPr lang="zh-CN" altLang="en-US" sz="2800" dirty="0" smtClean="0"/>
              <a:t>年。</a:t>
            </a:r>
          </a:p>
          <a:p>
            <a:pPr lvl="1"/>
            <a:r>
              <a:rPr lang="zh-CN" altLang="en-US" dirty="0" smtClean="0"/>
              <a:t>摩尔预测还可以坚持到</a:t>
            </a:r>
            <a:r>
              <a:rPr lang="en-US" altLang="zh-CN" dirty="0" smtClean="0"/>
              <a:t>2022</a:t>
            </a:r>
            <a:r>
              <a:rPr lang="zh-CN" altLang="en-US" dirty="0" smtClean="0"/>
              <a:t>年！</a:t>
            </a:r>
          </a:p>
        </p:txBody>
      </p:sp>
    </p:spTree>
    <p:extLst>
      <p:ext uri="{BB962C8B-B14F-4D97-AF65-F5344CB8AC3E}">
        <p14:creationId xmlns:p14="http://schemas.microsoft.com/office/powerpoint/2010/main" val="2455899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软件工程人才需求</a:t>
            </a:r>
            <a:r>
              <a:rPr lang="en-US" altLang="zh-CN" smtClean="0"/>
              <a:t>---</a:t>
            </a:r>
            <a:r>
              <a:rPr lang="zh-CN" altLang="en-US" smtClean="0"/>
              <a:t>软硬件生产率对比</a:t>
            </a:r>
          </a:p>
        </p:txBody>
      </p:sp>
      <p:sp>
        <p:nvSpPr>
          <p:cNvPr id="1028" name="Rectangle 3"/>
          <p:cNvSpPr>
            <a:spLocks noGrp="1" noChangeArrowheads="1"/>
          </p:cNvSpPr>
          <p:nvPr>
            <p:ph type="body" idx="1"/>
          </p:nvPr>
        </p:nvSpPr>
        <p:spPr>
          <a:xfrm>
            <a:off x="838200" y="1219200"/>
            <a:ext cx="8153400" cy="1981200"/>
          </a:xfrm>
        </p:spPr>
        <p:txBody>
          <a:bodyPr/>
          <a:lstStyle/>
          <a:p>
            <a:pPr>
              <a:lnSpc>
                <a:spcPct val="90000"/>
              </a:lnSpc>
            </a:pPr>
            <a:r>
              <a:rPr lang="zh-CN" altLang="en-US" sz="2400" smtClean="0"/>
              <a:t>计算机硬件生产率</a:t>
            </a:r>
            <a:r>
              <a:rPr lang="en-US" altLang="zh-CN" sz="2400" smtClean="0"/>
              <a:t>---Moore</a:t>
            </a:r>
            <a:r>
              <a:rPr lang="zh-CN" altLang="en-US" sz="2400" smtClean="0"/>
              <a:t>定律：</a:t>
            </a:r>
          </a:p>
          <a:p>
            <a:pPr lvl="1">
              <a:lnSpc>
                <a:spcPct val="90000"/>
              </a:lnSpc>
            </a:pPr>
            <a:r>
              <a:rPr lang="en-US" altLang="zh-CN" sz="2000" smtClean="0"/>
              <a:t>1965</a:t>
            </a:r>
            <a:r>
              <a:rPr lang="zh-CN" altLang="en-US" sz="2000" smtClean="0"/>
              <a:t>年，</a:t>
            </a:r>
            <a:r>
              <a:rPr lang="en-US" altLang="zh-CN" sz="2000" smtClean="0"/>
              <a:t>Intel</a:t>
            </a:r>
            <a:r>
              <a:rPr lang="zh-CN" altLang="en-US" sz="2000" smtClean="0"/>
              <a:t>公司创始人之一</a:t>
            </a:r>
            <a:r>
              <a:rPr lang="en-US" altLang="zh-CN" sz="2000" smtClean="0"/>
              <a:t>Gordon Moore</a:t>
            </a:r>
            <a:r>
              <a:rPr lang="zh-CN" altLang="en-US" sz="2000" smtClean="0"/>
              <a:t>预测：“集成电路中的集成密集度每两年翻一番”</a:t>
            </a:r>
          </a:p>
          <a:p>
            <a:pPr lvl="2">
              <a:lnSpc>
                <a:spcPct val="90000"/>
              </a:lnSpc>
            </a:pPr>
            <a:r>
              <a:rPr lang="zh-CN" altLang="en-US" sz="1800" smtClean="0"/>
              <a:t>事实上，</a:t>
            </a:r>
            <a:r>
              <a:rPr lang="en-US" altLang="zh-CN" sz="1800" smtClean="0"/>
              <a:t>1971</a:t>
            </a:r>
            <a:r>
              <a:rPr lang="zh-CN" altLang="en-US" sz="1800" smtClean="0"/>
              <a:t>年，</a:t>
            </a:r>
            <a:r>
              <a:rPr lang="en-US" altLang="zh-CN" sz="1800" smtClean="0"/>
              <a:t>Intel</a:t>
            </a:r>
            <a:r>
              <a:rPr lang="zh-CN" altLang="en-US" sz="1800" smtClean="0"/>
              <a:t>的</a:t>
            </a:r>
            <a:r>
              <a:rPr lang="en-US" altLang="zh-CN" sz="1800" smtClean="0"/>
              <a:t>4004</a:t>
            </a:r>
            <a:r>
              <a:rPr lang="zh-CN" altLang="en-US" sz="1800" smtClean="0"/>
              <a:t>微处理器有</a:t>
            </a:r>
            <a:r>
              <a:rPr lang="en-US" altLang="zh-CN" sz="1800" smtClean="0"/>
              <a:t>2300</a:t>
            </a:r>
            <a:r>
              <a:rPr lang="zh-CN" altLang="en-US" sz="1800" smtClean="0"/>
              <a:t>个晶体管。</a:t>
            </a:r>
            <a:r>
              <a:rPr lang="en-US" altLang="zh-CN" sz="1800" smtClean="0"/>
              <a:t>2004</a:t>
            </a:r>
            <a:r>
              <a:rPr lang="zh-CN" altLang="en-US" sz="1800" smtClean="0"/>
              <a:t>年的</a:t>
            </a:r>
            <a:r>
              <a:rPr lang="en-US" altLang="zh-CN" sz="1800" smtClean="0"/>
              <a:t>Intel® Itanium® 2 processor (9MB cache)</a:t>
            </a:r>
            <a:r>
              <a:rPr lang="zh-CN" altLang="en-US" sz="1800" smtClean="0"/>
              <a:t>有</a:t>
            </a:r>
            <a:r>
              <a:rPr lang="en-US" altLang="zh-CN" sz="1800" smtClean="0"/>
              <a:t>592,000,000</a:t>
            </a:r>
            <a:r>
              <a:rPr lang="zh-CN" altLang="en-US" sz="1800" smtClean="0"/>
              <a:t>个晶体管。</a:t>
            </a:r>
          </a:p>
          <a:p>
            <a:pPr lvl="2">
              <a:lnSpc>
                <a:spcPct val="90000"/>
              </a:lnSpc>
            </a:pPr>
            <a:r>
              <a:rPr lang="zh-CN" altLang="en-US" sz="1800" smtClean="0"/>
              <a:t>集成电路工业界认为摩尔定律至少还能持续</a:t>
            </a:r>
            <a:r>
              <a:rPr lang="en-US" altLang="zh-CN" sz="1800" smtClean="0"/>
              <a:t>50</a:t>
            </a:r>
            <a:r>
              <a:rPr lang="zh-CN" altLang="en-US" sz="1800" smtClean="0"/>
              <a:t>年</a:t>
            </a:r>
          </a:p>
        </p:txBody>
      </p:sp>
      <p:sp>
        <p:nvSpPr>
          <p:cNvPr id="1029" name="Rectangle 4"/>
          <p:cNvSpPr>
            <a:spLocks noChangeArrowheads="1"/>
          </p:cNvSpPr>
          <p:nvPr/>
        </p:nvSpPr>
        <p:spPr bwMode="auto">
          <a:xfrm>
            <a:off x="838200" y="3318353"/>
            <a:ext cx="8153400" cy="609600"/>
          </a:xfrm>
          <a:prstGeom prst="rect">
            <a:avLst/>
          </a:prstGeom>
          <a:noFill/>
          <a:ln w="9525">
            <a:noFill/>
            <a:miter lim="800000"/>
            <a:headEnd/>
            <a:tailEnd/>
          </a:ln>
        </p:spPr>
        <p:txBody>
          <a:bodyPr/>
          <a:lstStyle/>
          <a:p>
            <a:pPr marL="342900" indent="-342900">
              <a:lnSpc>
                <a:spcPct val="90000"/>
              </a:lnSpc>
              <a:buFontTx/>
              <a:buChar char="•"/>
            </a:pPr>
            <a:r>
              <a:rPr lang="zh-CN" altLang="en-US" dirty="0"/>
              <a:t>软件生产率</a:t>
            </a:r>
          </a:p>
        </p:txBody>
      </p:sp>
      <p:graphicFrame>
        <p:nvGraphicFramePr>
          <p:cNvPr id="1026" name="Object 5"/>
          <p:cNvGraphicFramePr>
            <a:graphicFrameLocks noChangeAspect="1"/>
          </p:cNvGraphicFramePr>
          <p:nvPr/>
        </p:nvGraphicFramePr>
        <p:xfrm>
          <a:off x="1380800" y="3703529"/>
          <a:ext cx="8143875" cy="3505200"/>
        </p:xfrm>
        <a:graphic>
          <a:graphicData uri="http://schemas.openxmlformats.org/presentationml/2006/ole">
            <mc:AlternateContent xmlns:mc="http://schemas.openxmlformats.org/markup-compatibility/2006">
              <mc:Choice xmlns:v="urn:schemas-microsoft-com:vml" Requires="v">
                <p:oleObj spid="_x0000_s2069" name="图表" r:id="rId3" imgW="9144090" imgH="6100779" progId="MSGraph.Chart.8">
                  <p:embed followColorScheme="full"/>
                </p:oleObj>
              </mc:Choice>
              <mc:Fallback>
                <p:oleObj name="图表" r:id="rId3" imgW="9144090" imgH="6100779" progId="MSGraph.Chart.8">
                  <p:embed followColorScheme="full"/>
                  <p:pic>
                    <p:nvPicPr>
                      <p:cNvPr id="1026" name="Object 5"/>
                      <p:cNvPicPr>
                        <a:picLocks noChangeAspect="1" noChangeArrowheads="1"/>
                      </p:cNvPicPr>
                      <p:nvPr/>
                    </p:nvPicPr>
                    <p:blipFill>
                      <a:blip r:embed="rId4"/>
                      <a:srcRect/>
                      <a:stretch>
                        <a:fillRect/>
                      </a:stretch>
                    </p:blipFill>
                    <p:spPr bwMode="auto">
                      <a:xfrm>
                        <a:off x="1380800" y="3703529"/>
                        <a:ext cx="8143875"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75005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dirty="0" smtClean="0"/>
              <a:t>图灵理论计算机</a:t>
            </a:r>
            <a:endParaRPr lang="en-US" altLang="zh-CN" dirty="0" smtClean="0"/>
          </a:p>
          <a:p>
            <a:r>
              <a:rPr lang="zh-CN" altLang="en-US" dirty="0"/>
              <a:t>电子实现的自动计算机器</a:t>
            </a:r>
            <a:endParaRPr lang="en-US" altLang="zh-CN" dirty="0"/>
          </a:p>
          <a:p>
            <a:r>
              <a:rPr lang="zh-CN" altLang="en-US" dirty="0"/>
              <a:t>集成电路</a:t>
            </a:r>
            <a:endParaRPr lang="en-US" altLang="zh-CN" dirty="0"/>
          </a:p>
          <a:p>
            <a:r>
              <a:rPr lang="zh-CN" altLang="en-US" b="1" dirty="0">
                <a:solidFill>
                  <a:srgbClr val="FF0000"/>
                </a:solidFill>
              </a:rPr>
              <a:t>从程序到软件</a:t>
            </a:r>
            <a:endParaRPr lang="en-US" altLang="zh-CN" b="1" dirty="0">
              <a:solidFill>
                <a:srgbClr val="FF0000"/>
              </a:solidFill>
            </a:endParaRPr>
          </a:p>
          <a:p>
            <a:r>
              <a:rPr lang="zh-CN" altLang="en-US" dirty="0"/>
              <a:t>软件艺术</a:t>
            </a:r>
            <a:endParaRPr lang="en-US" altLang="zh-CN" dirty="0"/>
          </a:p>
          <a:p>
            <a:r>
              <a:rPr lang="zh-CN" altLang="en-US" dirty="0"/>
              <a:t>软件危机与工程侧面</a:t>
            </a:r>
          </a:p>
          <a:p>
            <a:r>
              <a:rPr lang="zh-CN" altLang="en-US" dirty="0"/>
              <a:t>软件产业</a:t>
            </a:r>
            <a:endParaRPr lang="en-US" altLang="zh-CN" dirty="0"/>
          </a:p>
          <a:p>
            <a:r>
              <a:rPr lang="zh-CN" altLang="en-US" dirty="0"/>
              <a:t>计算科学与软件工程</a:t>
            </a:r>
            <a:endParaRPr lang="en-US" altLang="zh-CN" dirty="0"/>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1015689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通过穿孔实现织布花纹的纺织机</a:t>
            </a:r>
            <a:r>
              <a:rPr lang="en-US" altLang="zh-CN" smtClean="0"/>
              <a:t>----</a:t>
            </a:r>
            <a:r>
              <a:rPr lang="zh-CN" altLang="en-US" smtClean="0"/>
              <a:t>程序</a:t>
            </a:r>
          </a:p>
        </p:txBody>
      </p:sp>
      <p:sp>
        <p:nvSpPr>
          <p:cNvPr id="307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30724" name="Picture 4" descr="DSCN1140"/>
          <p:cNvPicPr>
            <a:picLocks noChangeAspect="1" noChangeArrowheads="1"/>
          </p:cNvPicPr>
          <p:nvPr/>
        </p:nvPicPr>
        <p:blipFill>
          <a:blip r:embed="rId2"/>
          <a:srcRect/>
          <a:stretch>
            <a:fillRect/>
          </a:stretch>
        </p:blipFill>
        <p:spPr bwMode="auto">
          <a:xfrm>
            <a:off x="1285875" y="1571625"/>
            <a:ext cx="6072188" cy="3963988"/>
          </a:xfrm>
          <a:prstGeom prst="rect">
            <a:avLst/>
          </a:prstGeom>
          <a:noFill/>
          <a:ln w="9525">
            <a:noFill/>
            <a:miter lim="800000"/>
            <a:headEnd/>
            <a:tailEnd/>
          </a:ln>
        </p:spPr>
      </p:pic>
      <p:sp>
        <p:nvSpPr>
          <p:cNvPr id="30725" name="矩形 4"/>
          <p:cNvSpPr>
            <a:spLocks noChangeArrowheads="1"/>
          </p:cNvSpPr>
          <p:nvPr/>
        </p:nvSpPr>
        <p:spPr bwMode="auto">
          <a:xfrm>
            <a:off x="1000125" y="5500688"/>
            <a:ext cx="8143875" cy="461962"/>
          </a:xfrm>
          <a:prstGeom prst="rect">
            <a:avLst/>
          </a:prstGeom>
          <a:noFill/>
          <a:ln w="9525">
            <a:noFill/>
            <a:miter lim="800000"/>
            <a:headEnd/>
            <a:tailEnd/>
          </a:ln>
        </p:spPr>
        <p:txBody>
          <a:bodyPr>
            <a:spAutoFit/>
          </a:bodyPr>
          <a:lstStyle/>
          <a:p>
            <a:r>
              <a:rPr lang="zh-CN" altLang="en-US"/>
              <a:t>能够通过“读”穿孔卡上的信息完成预定的任务的织布机</a:t>
            </a:r>
          </a:p>
        </p:txBody>
      </p:sp>
    </p:spTree>
    <p:extLst>
      <p:ext uri="{BB962C8B-B14F-4D97-AF65-F5344CB8AC3E}">
        <p14:creationId xmlns:p14="http://schemas.microsoft.com/office/powerpoint/2010/main" val="1270325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eaLnBrk="1" hangingPunct="1"/>
            <a:r>
              <a:rPr lang="zh-CN" altLang="en-US" dirty="0" smtClean="0"/>
              <a:t>编程的历史</a:t>
            </a:r>
          </a:p>
        </p:txBody>
      </p:sp>
      <p:sp>
        <p:nvSpPr>
          <p:cNvPr id="32771" name="Rectangle 1027"/>
          <p:cNvSpPr>
            <a:spLocks noGrp="1" noChangeArrowheads="1"/>
          </p:cNvSpPr>
          <p:nvPr>
            <p:ph type="body" idx="1"/>
          </p:nvPr>
        </p:nvSpPr>
        <p:spPr>
          <a:xfrm>
            <a:off x="2664260" y="1197820"/>
            <a:ext cx="6401896" cy="4724400"/>
          </a:xfrm>
        </p:spPr>
        <p:txBody>
          <a:bodyPr/>
          <a:lstStyle/>
          <a:p>
            <a:pPr eaLnBrk="1" hangingPunct="1"/>
            <a:r>
              <a:rPr lang="en-US" altLang="zh-CN" sz="2400" dirty="0" smtClean="0"/>
              <a:t>19</a:t>
            </a:r>
            <a:r>
              <a:rPr lang="zh-CN" altLang="en-US" sz="2400" dirty="0" smtClean="0"/>
              <a:t>世纪初，法国人约瑟夫</a:t>
            </a:r>
            <a:r>
              <a:rPr lang="en-US" altLang="zh-CN" sz="2400" dirty="0" smtClean="0"/>
              <a:t>.</a:t>
            </a:r>
            <a:r>
              <a:rPr lang="zh-CN" altLang="en-US" sz="2400" dirty="0" smtClean="0"/>
              <a:t>雅各</a:t>
            </a:r>
            <a:r>
              <a:rPr lang="en-US" altLang="zh-CN" sz="2400" dirty="0" smtClean="0"/>
              <a:t>(</a:t>
            </a:r>
            <a:r>
              <a:rPr lang="en-US" altLang="zh-CN" sz="2400" dirty="0" err="1" smtClean="0"/>
              <a:t>Josephe</a:t>
            </a:r>
            <a:r>
              <a:rPr lang="en-US" altLang="zh-CN" sz="2400" dirty="0" smtClean="0"/>
              <a:t> Marie </a:t>
            </a:r>
            <a:r>
              <a:rPr lang="en-US" altLang="zh-CN" sz="2400" dirty="0" err="1" smtClean="0"/>
              <a:t>Jaquard</a:t>
            </a:r>
            <a:r>
              <a:rPr lang="en-US" altLang="zh-CN" sz="2400" dirty="0" smtClean="0"/>
              <a:t>)</a:t>
            </a:r>
            <a:r>
              <a:rPr lang="zh-CN" altLang="en-US" sz="2400" dirty="0" smtClean="0"/>
              <a:t>设计的织布机，就能够通过“读”穿孔卡上的信息完成预定的任务。</a:t>
            </a:r>
          </a:p>
          <a:p>
            <a:pPr eaLnBrk="1" hangingPunct="1"/>
            <a:r>
              <a:rPr lang="zh-CN" altLang="en-US" sz="2400" dirty="0" smtClean="0"/>
              <a:t>英国诗人拜伦</a:t>
            </a:r>
            <a:r>
              <a:rPr lang="en-US" altLang="zh-CN" sz="2400" dirty="0" smtClean="0"/>
              <a:t>(Byron)</a:t>
            </a:r>
            <a:r>
              <a:rPr lang="zh-CN" altLang="en-US" sz="2400" dirty="0" smtClean="0"/>
              <a:t>的女儿，数学家爱达</a:t>
            </a:r>
            <a:r>
              <a:rPr lang="en-US" altLang="zh-CN" sz="2400" dirty="0" smtClean="0"/>
              <a:t>.</a:t>
            </a:r>
            <a:r>
              <a:rPr lang="zh-CN" altLang="en-US" sz="2400" dirty="0" smtClean="0"/>
              <a:t>奥古斯塔</a:t>
            </a:r>
            <a:r>
              <a:rPr lang="en-US" altLang="zh-CN" sz="2400" dirty="0" smtClean="0"/>
              <a:t>.</a:t>
            </a:r>
            <a:r>
              <a:rPr lang="zh-CN" altLang="en-US" sz="2400" dirty="0" smtClean="0"/>
              <a:t>拉夫拉斯伯爵夫人</a:t>
            </a:r>
            <a:r>
              <a:rPr lang="en-US" altLang="zh-CN" sz="2400" dirty="0" smtClean="0"/>
              <a:t>(Ada Augusta Lovelace) </a:t>
            </a:r>
            <a:r>
              <a:rPr lang="zh-CN" altLang="en-US" sz="2400" dirty="0" smtClean="0"/>
              <a:t>在帮助巴贝奇研究分析机时，指出分析可以向织布机一样进行编程，并发现进行程序设计和编程的基本要素，被认为是有史以来的第一位程序员，而著名的计算机语言</a:t>
            </a:r>
            <a:r>
              <a:rPr lang="en-US" altLang="zh-CN" sz="2400" dirty="0" smtClean="0"/>
              <a:t>Ada</a:t>
            </a:r>
            <a:r>
              <a:rPr lang="zh-CN" altLang="en-US" sz="2400" dirty="0" smtClean="0"/>
              <a:t>就是以此命名的。</a:t>
            </a:r>
          </a:p>
        </p:txBody>
      </p:sp>
      <p:sp>
        <p:nvSpPr>
          <p:cNvPr id="2" name="矩形 1"/>
          <p:cNvSpPr/>
          <p:nvPr/>
        </p:nvSpPr>
        <p:spPr>
          <a:xfrm>
            <a:off x="1090373" y="5298558"/>
            <a:ext cx="7825027" cy="830997"/>
          </a:xfrm>
          <a:prstGeom prst="rect">
            <a:avLst/>
          </a:prstGeom>
        </p:spPr>
        <p:txBody>
          <a:bodyPr wrap="square">
            <a:spAutoFit/>
          </a:bodyPr>
          <a:lstStyle/>
          <a:p>
            <a:pPr>
              <a:buFontTx/>
              <a:buChar char="•"/>
            </a:pPr>
            <a:r>
              <a:rPr lang="en-US" altLang="zh-CN" dirty="0" smtClean="0"/>
              <a:t>1980</a:t>
            </a:r>
            <a:r>
              <a:rPr lang="zh-CN" altLang="en-US" dirty="0" smtClean="0"/>
              <a:t>年</a:t>
            </a:r>
            <a:r>
              <a:rPr lang="en-US" altLang="zh-CN" dirty="0" smtClean="0"/>
              <a:t>,12</a:t>
            </a:r>
            <a:r>
              <a:rPr lang="zh-CN" altLang="en-US" dirty="0" smtClean="0"/>
              <a:t>月</a:t>
            </a:r>
            <a:r>
              <a:rPr lang="en-US" altLang="zh-CN" dirty="0" smtClean="0"/>
              <a:t>10</a:t>
            </a:r>
            <a:r>
              <a:rPr lang="zh-CN" altLang="en-US" dirty="0" smtClean="0"/>
              <a:t>日，美国国防部颁布</a:t>
            </a:r>
            <a:r>
              <a:rPr lang="en-US" altLang="zh-CN" i="1" dirty="0">
                <a:solidFill>
                  <a:srgbClr val="FF0000"/>
                </a:solidFill>
              </a:rPr>
              <a:t>Ada</a:t>
            </a:r>
            <a:r>
              <a:rPr lang="en-US" altLang="zh-CN" dirty="0"/>
              <a:t> </a:t>
            </a:r>
            <a:r>
              <a:rPr lang="en-US" altLang="zh-CN" i="1" dirty="0">
                <a:solidFill>
                  <a:srgbClr val="FF0000"/>
                </a:solidFill>
              </a:rPr>
              <a:t>(MIL-STD-1815</a:t>
            </a:r>
            <a:r>
              <a:rPr lang="en-US" altLang="zh-CN" i="1" dirty="0" smtClean="0">
                <a:solidFill>
                  <a:srgbClr val="FF0000"/>
                </a:solidFill>
              </a:rPr>
              <a:t>)</a:t>
            </a:r>
            <a:r>
              <a:rPr lang="zh-CN" altLang="en-US" dirty="0" smtClean="0">
                <a:solidFill>
                  <a:srgbClr val="FF0000"/>
                </a:solidFill>
              </a:rPr>
              <a:t>作为军用编程语言</a:t>
            </a:r>
            <a:r>
              <a:rPr lang="en-US" altLang="zh-CN" dirty="0" smtClean="0"/>
              <a:t> </a:t>
            </a:r>
            <a:r>
              <a:rPr lang="zh-CN" altLang="en-US" dirty="0" smtClean="0"/>
              <a:t>，纪念</a:t>
            </a:r>
            <a:r>
              <a:rPr lang="en-US" altLang="zh-CN" dirty="0" smtClean="0"/>
              <a:t>Ada</a:t>
            </a:r>
            <a:r>
              <a:rPr lang="zh-CN" altLang="en-US" dirty="0" smtClean="0"/>
              <a:t>。</a:t>
            </a:r>
            <a:r>
              <a:rPr lang="en-US" altLang="zh-CN" dirty="0" smtClean="0"/>
              <a:t> </a:t>
            </a:r>
            <a:endParaRPr lang="en-US" altLang="zh-CN" dirty="0"/>
          </a:p>
        </p:txBody>
      </p:sp>
      <p:pic>
        <p:nvPicPr>
          <p:cNvPr id="5" name="Picture 8" descr="Ada Lovelace">
            <a:hlinkClick r:id="rId2" tooltip="Ada Lovelace"/>
          </p:cNvPr>
          <p:cNvPicPr>
            <a:picLocks noChangeAspect="1" noChangeArrowheads="1"/>
          </p:cNvPicPr>
          <p:nvPr/>
        </p:nvPicPr>
        <p:blipFill>
          <a:blip r:embed="rId3"/>
          <a:srcRect/>
          <a:stretch>
            <a:fillRect/>
          </a:stretch>
        </p:blipFill>
        <p:spPr bwMode="auto">
          <a:xfrm>
            <a:off x="0" y="670151"/>
            <a:ext cx="2624138" cy="4319587"/>
          </a:xfrm>
          <a:prstGeom prst="rect">
            <a:avLst/>
          </a:prstGeom>
          <a:noFill/>
          <a:ln w="9525">
            <a:noFill/>
            <a:miter lim="800000"/>
            <a:headEnd/>
            <a:tailEnd/>
          </a:ln>
        </p:spPr>
      </p:pic>
    </p:spTree>
    <p:extLst>
      <p:ext uri="{BB962C8B-B14F-4D97-AF65-F5344CB8AC3E}">
        <p14:creationId xmlns:p14="http://schemas.microsoft.com/office/powerpoint/2010/main" val="3827716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程序</a:t>
            </a:r>
            <a:r>
              <a:rPr lang="en-US" altLang="zh-CN" smtClean="0">
                <a:sym typeface="Wingdings" pitchFamily="2" charset="2"/>
              </a:rPr>
              <a:t></a:t>
            </a:r>
            <a:r>
              <a:rPr lang="zh-CN" altLang="en-US" smtClean="0">
                <a:sym typeface="Wingdings" pitchFamily="2" charset="2"/>
              </a:rPr>
              <a:t>软件</a:t>
            </a:r>
            <a:endParaRPr lang="zh-CN" altLang="en-US" smtClean="0"/>
          </a:p>
        </p:txBody>
      </p:sp>
      <p:sp>
        <p:nvSpPr>
          <p:cNvPr id="34819" name="内容占位符 2"/>
          <p:cNvSpPr>
            <a:spLocks noGrp="1"/>
          </p:cNvSpPr>
          <p:nvPr>
            <p:ph idx="1"/>
          </p:nvPr>
        </p:nvSpPr>
        <p:spPr>
          <a:xfrm>
            <a:off x="1050800" y="1400167"/>
            <a:ext cx="7764279" cy="4763618"/>
          </a:xfrm>
        </p:spPr>
        <p:txBody>
          <a:bodyPr/>
          <a:lstStyle/>
          <a:p>
            <a:r>
              <a:rPr lang="en-US" altLang="zh-CN" dirty="0" smtClean="0"/>
              <a:t>1960</a:t>
            </a:r>
            <a:r>
              <a:rPr lang="zh-CN" altLang="en-US" dirty="0" smtClean="0"/>
              <a:t>年代，随着计算机硬件的批量生产，工业界和学术界认识到了计算机程序的工程和使用价值</a:t>
            </a:r>
            <a:r>
              <a:rPr lang="zh-CN" altLang="en-US" sz="2400" dirty="0" smtClean="0"/>
              <a:t>。</a:t>
            </a:r>
            <a:endParaRPr lang="en-US" altLang="zh-CN" sz="2400" dirty="0" smtClean="0"/>
          </a:p>
          <a:p>
            <a:pPr lvl="1"/>
            <a:r>
              <a:rPr lang="zh-CN" altLang="en-US" sz="2000" dirty="0" smtClean="0"/>
              <a:t>一方面计算机机程序必须随着硬件一起销售，仅仅向客户提供硬件不足于支持计算机的使用，即，计算机程序具有复制价值；</a:t>
            </a:r>
            <a:endParaRPr lang="en-US" altLang="zh-CN" sz="2000" dirty="0" smtClean="0"/>
          </a:p>
          <a:p>
            <a:pPr lvl="1"/>
            <a:r>
              <a:rPr lang="zh-CN" altLang="en-US" sz="2000" dirty="0" smtClean="0"/>
              <a:t>另一方面，计算机程序的开发过程不仅仅是上来就写程序，往往需要花费大量的时间搞清需求，花力气进行算法设计，在编程后还要对程序进行测试，以及向用户提供使用手册和文档，也就是说，计算机程序的是一种由多人合作、经历不同阶段的开发，且具有可复制和重复使用的器或件</a:t>
            </a:r>
            <a:r>
              <a:rPr lang="en-US" altLang="zh-CN" sz="2000" dirty="0" smtClean="0"/>
              <a:t>(ware)</a:t>
            </a:r>
            <a:r>
              <a:rPr lang="zh-CN" altLang="en-US" sz="2000" dirty="0" smtClean="0"/>
              <a:t>。</a:t>
            </a:r>
          </a:p>
          <a:p>
            <a:endParaRPr lang="en-US" altLang="zh-CN" sz="2400" dirty="0" smtClean="0"/>
          </a:p>
        </p:txBody>
      </p:sp>
    </p:spTree>
    <p:extLst>
      <p:ext uri="{BB962C8B-B14F-4D97-AF65-F5344CB8AC3E}">
        <p14:creationId xmlns:p14="http://schemas.microsoft.com/office/powerpoint/2010/main" val="681797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程序</a:t>
            </a:r>
            <a:r>
              <a:rPr lang="en-US" altLang="zh-CN" smtClean="0">
                <a:sym typeface="Wingdings" pitchFamily="2" charset="2"/>
              </a:rPr>
              <a:t></a:t>
            </a:r>
            <a:r>
              <a:rPr lang="zh-CN" altLang="en-US" smtClean="0">
                <a:sym typeface="Wingdings" pitchFamily="2" charset="2"/>
              </a:rPr>
              <a:t>软件</a:t>
            </a:r>
            <a:endParaRPr lang="zh-CN" altLang="en-US" smtClean="0"/>
          </a:p>
        </p:txBody>
      </p:sp>
      <p:sp>
        <p:nvSpPr>
          <p:cNvPr id="34819" name="内容占位符 2"/>
          <p:cNvSpPr>
            <a:spLocks noGrp="1"/>
          </p:cNvSpPr>
          <p:nvPr>
            <p:ph idx="1"/>
          </p:nvPr>
        </p:nvSpPr>
        <p:spPr>
          <a:xfrm>
            <a:off x="1143000" y="1196236"/>
            <a:ext cx="7606295" cy="4763618"/>
          </a:xfrm>
        </p:spPr>
        <p:txBody>
          <a:bodyPr/>
          <a:lstStyle/>
          <a:p>
            <a:r>
              <a:rPr lang="zh-CN" altLang="en-US" sz="2400" dirty="0" smtClean="0"/>
              <a:t>借助于器和件的概念，例如，瓷器</a:t>
            </a:r>
            <a:r>
              <a:rPr lang="en-US" altLang="en-US" sz="2400" dirty="0" smtClean="0"/>
              <a:t>(Chinaware)</a:t>
            </a:r>
            <a:r>
              <a:rPr lang="zh-CN" altLang="en-US" sz="2400" dirty="0" smtClean="0"/>
              <a:t>、铁器等概念</a:t>
            </a:r>
            <a:r>
              <a:rPr lang="zh-CN" altLang="en-US" sz="2400" dirty="0"/>
              <a:t>。</a:t>
            </a:r>
            <a:endParaRPr lang="en-US" altLang="zh-CN" sz="2400" dirty="0" smtClean="0"/>
          </a:p>
          <a:p>
            <a:pPr lvl="1"/>
            <a:r>
              <a:rPr lang="zh-CN" altLang="en-US" sz="2000" dirty="0" smtClean="0"/>
              <a:t>人们把计算的电子线路等人眼可见、占据物理空间的器或件称为硬件</a:t>
            </a:r>
            <a:r>
              <a:rPr lang="en-US" altLang="en-US" sz="2000" dirty="0" smtClean="0"/>
              <a:t>(hardware)</a:t>
            </a:r>
            <a:r>
              <a:rPr lang="zh-CN" altLang="en-US" sz="2000" dirty="0" smtClean="0"/>
              <a:t>。</a:t>
            </a:r>
            <a:endParaRPr lang="en-US" altLang="zh-CN" sz="2000" dirty="0" smtClean="0"/>
          </a:p>
          <a:p>
            <a:pPr lvl="1"/>
            <a:r>
              <a:rPr lang="zh-CN" altLang="en-US" sz="2000" dirty="0" smtClean="0"/>
              <a:t>把计算机的程序和相关数据的集合，这些肉眼不可见的、逻辑器或件称为软件</a:t>
            </a:r>
            <a:r>
              <a:rPr lang="en-US" altLang="en-US" sz="2000" dirty="0" smtClean="0"/>
              <a:t>(Software)</a:t>
            </a:r>
            <a:r>
              <a:rPr lang="zh-CN" altLang="en-US" sz="2000" dirty="0" smtClean="0"/>
              <a:t>。</a:t>
            </a:r>
            <a:endParaRPr lang="en-US" altLang="zh-CN" sz="2000" dirty="0" smtClean="0"/>
          </a:p>
          <a:p>
            <a:endParaRPr lang="en-US" altLang="zh-CN" sz="2400" dirty="0" smtClean="0"/>
          </a:p>
          <a:p>
            <a:r>
              <a:rPr lang="zh-CN" altLang="en-US" sz="2400" dirty="0" smtClean="0"/>
              <a:t>软件</a:t>
            </a:r>
            <a:r>
              <a:rPr lang="zh-CN" altLang="en-US" sz="2400" dirty="0"/>
              <a:t>是一个概念或逻辑实体，由计算机程序、过程和相关的操作文档组成</a:t>
            </a:r>
            <a:r>
              <a:rPr lang="zh-CN" altLang="en-US" sz="2400" dirty="0" smtClean="0"/>
              <a:t>。</a:t>
            </a:r>
            <a:endParaRPr lang="en-US" altLang="zh-CN" sz="2400" dirty="0" smtClean="0"/>
          </a:p>
          <a:p>
            <a:r>
              <a:rPr lang="zh-CN" altLang="en-US" sz="2400" dirty="0" smtClean="0"/>
              <a:t>软件</a:t>
            </a:r>
            <a:r>
              <a:rPr lang="zh-CN" altLang="en-US" sz="2400" dirty="0"/>
              <a:t>直接依靠硬件或依靠其他软件执行它所实现的程序功能。</a:t>
            </a:r>
            <a:endParaRPr lang="en-US" altLang="zh-CN" sz="2400" dirty="0"/>
          </a:p>
          <a:p>
            <a:endParaRPr lang="zh-CN" altLang="en-US" sz="2400" dirty="0" smtClean="0"/>
          </a:p>
        </p:txBody>
      </p:sp>
    </p:spTree>
    <p:extLst>
      <p:ext uri="{BB962C8B-B14F-4D97-AF65-F5344CB8AC3E}">
        <p14:creationId xmlns:p14="http://schemas.microsoft.com/office/powerpoint/2010/main" val="1510557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程序</a:t>
            </a:r>
            <a:r>
              <a:rPr lang="en-US" altLang="zh-CN" smtClean="0">
                <a:sym typeface="Wingdings" pitchFamily="2" charset="2"/>
              </a:rPr>
              <a:t></a:t>
            </a:r>
            <a:r>
              <a:rPr lang="zh-CN" altLang="en-US" smtClean="0">
                <a:sym typeface="Wingdings" pitchFamily="2" charset="2"/>
              </a:rPr>
              <a:t>软件</a:t>
            </a:r>
            <a:endParaRPr lang="zh-CN" altLang="en-US" smtClean="0"/>
          </a:p>
        </p:txBody>
      </p:sp>
      <p:sp>
        <p:nvSpPr>
          <p:cNvPr id="35843" name="内容占位符 2"/>
          <p:cNvSpPr>
            <a:spLocks noGrp="1"/>
          </p:cNvSpPr>
          <p:nvPr>
            <p:ph idx="1"/>
          </p:nvPr>
        </p:nvSpPr>
        <p:spPr>
          <a:xfrm>
            <a:off x="1217006" y="1295400"/>
            <a:ext cx="7926993" cy="5029200"/>
          </a:xfrm>
        </p:spPr>
        <p:txBody>
          <a:bodyPr/>
          <a:lstStyle/>
          <a:p>
            <a:r>
              <a:rPr lang="zh-CN" altLang="en-US" sz="2800" dirty="0" smtClean="0"/>
              <a:t>软件</a:t>
            </a:r>
            <a:r>
              <a:rPr lang="en-US" altLang="en-US" sz="2800" dirty="0" smtClean="0"/>
              <a:t>(software)</a:t>
            </a:r>
            <a:r>
              <a:rPr lang="zh-CN" altLang="en-US" sz="2800" dirty="0" smtClean="0"/>
              <a:t>与硬件</a:t>
            </a:r>
            <a:r>
              <a:rPr lang="en-US" altLang="en-US" sz="2800" dirty="0" smtClean="0"/>
              <a:t>(hardware)</a:t>
            </a:r>
            <a:r>
              <a:rPr lang="zh-CN" altLang="en-US" sz="2800" dirty="0" smtClean="0"/>
              <a:t>直接对应。与硬件的物理实体相对比，软件是无形的</a:t>
            </a:r>
            <a:r>
              <a:rPr lang="en-US" altLang="en-US" sz="2800" dirty="0" smtClean="0"/>
              <a:t>(intangible)</a:t>
            </a:r>
            <a:r>
              <a:rPr lang="zh-CN" altLang="en-US" sz="2800" dirty="0" smtClean="0"/>
              <a:t>，即，“不可触摸到的”。</a:t>
            </a:r>
            <a:endParaRPr lang="en-US" altLang="zh-CN" sz="2800" dirty="0" smtClean="0"/>
          </a:p>
          <a:p>
            <a:r>
              <a:rPr lang="zh-CN" altLang="en-US" sz="2800" dirty="0" smtClean="0"/>
              <a:t>通常可以把软件分为两类：系统软件和应用软件。</a:t>
            </a:r>
            <a:endParaRPr lang="en-US" altLang="zh-CN" sz="2800" dirty="0" smtClean="0"/>
          </a:p>
          <a:p>
            <a:pPr lvl="1"/>
            <a:r>
              <a:rPr lang="zh-CN" altLang="en-US" sz="2400" dirty="0" smtClean="0"/>
              <a:t>系统软件告诉计算机如何工作，</a:t>
            </a:r>
            <a:endParaRPr lang="en-US" altLang="zh-CN" sz="2400" dirty="0" smtClean="0"/>
          </a:p>
          <a:p>
            <a:pPr lvl="1"/>
            <a:r>
              <a:rPr lang="zh-CN" altLang="en-US" sz="2400" dirty="0" smtClean="0"/>
              <a:t>应用软件告诉计算机如何完成用户特定的工作。</a:t>
            </a:r>
            <a:endParaRPr lang="en-US" altLang="zh-CN" sz="2400" dirty="0" smtClean="0"/>
          </a:p>
          <a:p>
            <a:pPr lvl="1"/>
            <a:endParaRPr lang="en-US" altLang="zh-CN" sz="2400" dirty="0" smtClean="0"/>
          </a:p>
          <a:p>
            <a:r>
              <a:rPr lang="zh-CN" altLang="en-US" dirty="0" smtClean="0"/>
              <a:t>软件具有其商业价值</a:t>
            </a:r>
            <a:endParaRPr lang="en-US" altLang="zh-CN" dirty="0" smtClean="0"/>
          </a:p>
          <a:p>
            <a:endParaRPr lang="zh-CN" altLang="en-US" dirty="0" smtClean="0"/>
          </a:p>
        </p:txBody>
      </p:sp>
    </p:spTree>
    <p:extLst>
      <p:ext uri="{BB962C8B-B14F-4D97-AF65-F5344CB8AC3E}">
        <p14:creationId xmlns:p14="http://schemas.microsoft.com/office/powerpoint/2010/main" val="277821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a:t>计算机和软件</a:t>
            </a:r>
            <a:r>
              <a:rPr lang="zh-CN" altLang="en-US" dirty="0" smtClean="0"/>
              <a:t>无处不在</a:t>
            </a:r>
            <a:r>
              <a:rPr lang="en-US" altLang="zh-CN" dirty="0" smtClean="0"/>
              <a:t>---</a:t>
            </a:r>
            <a:r>
              <a:rPr lang="zh-CN" altLang="en-US" dirty="0" smtClean="0"/>
              <a:t>日常生活</a:t>
            </a:r>
          </a:p>
        </p:txBody>
      </p:sp>
      <p:pic>
        <p:nvPicPr>
          <p:cNvPr id="7171" name="Picture 4"/>
          <p:cNvPicPr>
            <a:picLocks noChangeAspect="1" noChangeArrowheads="1"/>
          </p:cNvPicPr>
          <p:nvPr/>
        </p:nvPicPr>
        <p:blipFill>
          <a:blip r:embed="rId2"/>
          <a:srcRect/>
          <a:stretch>
            <a:fillRect/>
          </a:stretch>
        </p:blipFill>
        <p:spPr bwMode="auto">
          <a:xfrm>
            <a:off x="755650" y="1343025"/>
            <a:ext cx="8137525" cy="482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dirty="0" smtClean="0"/>
              <a:t>图灵理论计算机</a:t>
            </a:r>
            <a:endParaRPr lang="en-US" altLang="zh-CN" dirty="0" smtClean="0"/>
          </a:p>
          <a:p>
            <a:r>
              <a:rPr lang="zh-CN" altLang="en-US" dirty="0"/>
              <a:t>电子实现的自动计算机器</a:t>
            </a:r>
            <a:endParaRPr lang="en-US" altLang="zh-CN" dirty="0"/>
          </a:p>
          <a:p>
            <a:r>
              <a:rPr lang="zh-CN" altLang="en-US" dirty="0"/>
              <a:t>集成电路</a:t>
            </a:r>
            <a:endParaRPr lang="en-US" altLang="zh-CN" dirty="0"/>
          </a:p>
          <a:p>
            <a:r>
              <a:rPr lang="zh-CN" altLang="en-US" dirty="0"/>
              <a:t>从程序到软件</a:t>
            </a:r>
            <a:endParaRPr lang="en-US" altLang="zh-CN" dirty="0"/>
          </a:p>
          <a:p>
            <a:r>
              <a:rPr lang="zh-CN" altLang="en-US" b="1" dirty="0">
                <a:solidFill>
                  <a:srgbClr val="FF0000"/>
                </a:solidFill>
              </a:rPr>
              <a:t>软件艺术</a:t>
            </a:r>
            <a:endParaRPr lang="en-US" altLang="zh-CN" b="1" dirty="0">
              <a:solidFill>
                <a:srgbClr val="FF0000"/>
              </a:solidFill>
            </a:endParaRPr>
          </a:p>
          <a:p>
            <a:r>
              <a:rPr lang="zh-CN" altLang="en-US" dirty="0"/>
              <a:t>软件危机与工程侧面</a:t>
            </a:r>
          </a:p>
          <a:p>
            <a:r>
              <a:rPr lang="zh-CN" altLang="en-US" dirty="0"/>
              <a:t>软件产业</a:t>
            </a:r>
            <a:endParaRPr lang="en-US" altLang="zh-CN" dirty="0"/>
          </a:p>
          <a:p>
            <a:r>
              <a:rPr lang="zh-CN" altLang="en-US" dirty="0"/>
              <a:t>计算科学与软件工程</a:t>
            </a:r>
            <a:endParaRPr lang="en-US" altLang="zh-CN" dirty="0"/>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36693320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程序设计艺术</a:t>
            </a:r>
          </a:p>
        </p:txBody>
      </p:sp>
      <p:sp>
        <p:nvSpPr>
          <p:cNvPr id="36867" name="内容占位符 2"/>
          <p:cNvSpPr>
            <a:spLocks noGrp="1"/>
          </p:cNvSpPr>
          <p:nvPr>
            <p:ph idx="1"/>
          </p:nvPr>
        </p:nvSpPr>
        <p:spPr>
          <a:xfrm>
            <a:off x="980183" y="1143000"/>
            <a:ext cx="7806629" cy="5029200"/>
          </a:xfrm>
        </p:spPr>
        <p:txBody>
          <a:bodyPr/>
          <a:lstStyle/>
          <a:p>
            <a:r>
              <a:rPr lang="zh-CN" altLang="en-US" sz="2400" dirty="0" smtClean="0"/>
              <a:t>在计算机中运行的</a:t>
            </a:r>
            <a:r>
              <a:rPr lang="zh-CN" altLang="en-US" sz="2400" b="1" dirty="0" smtClean="0"/>
              <a:t>程序</a:t>
            </a:r>
            <a:r>
              <a:rPr lang="zh-CN" altLang="en-US" sz="2400" dirty="0" smtClean="0"/>
              <a:t>是计算机指令序列集合，告诉计算机执行特定的任务。</a:t>
            </a:r>
            <a:endParaRPr lang="en-US" altLang="zh-CN" sz="2400" dirty="0" smtClean="0"/>
          </a:p>
          <a:p>
            <a:pPr lvl="1"/>
            <a:r>
              <a:rPr lang="zh-CN" altLang="en-US" sz="2000" dirty="0" smtClean="0"/>
              <a:t>第一种形式是可执行程序</a:t>
            </a:r>
            <a:r>
              <a:rPr lang="en-US" altLang="zh-CN" sz="2000" dirty="0" smtClean="0"/>
              <a:t>(executable)</a:t>
            </a:r>
            <a:r>
              <a:rPr lang="zh-CN" altLang="en-US" sz="2000" dirty="0" smtClean="0"/>
              <a:t>，是在计算机直接执行的指令集合；</a:t>
            </a:r>
            <a:endParaRPr lang="en-US" altLang="zh-CN" sz="2000" dirty="0" smtClean="0"/>
          </a:p>
          <a:p>
            <a:pPr lvl="1"/>
            <a:r>
              <a:rPr lang="zh-CN" altLang="en-US" sz="2000" dirty="0" smtClean="0"/>
              <a:t>第二种是人可读的源代码，源代码可以转换出</a:t>
            </a:r>
            <a:r>
              <a:rPr lang="en-US" altLang="zh-CN" sz="2000" dirty="0" smtClean="0"/>
              <a:t>(</a:t>
            </a:r>
            <a:r>
              <a:rPr lang="zh-CN" altLang="en-US" sz="2000" dirty="0" smtClean="0"/>
              <a:t>例如，经过编译器</a:t>
            </a:r>
            <a:r>
              <a:rPr lang="en-US" altLang="zh-CN" sz="2000" dirty="0" smtClean="0"/>
              <a:t>)</a:t>
            </a:r>
            <a:r>
              <a:rPr lang="zh-CN" altLang="en-US" sz="2000" dirty="0" smtClean="0"/>
              <a:t>可执行的程序。</a:t>
            </a:r>
          </a:p>
          <a:p>
            <a:r>
              <a:rPr lang="zh-CN" altLang="en-US" dirty="0" smtClean="0"/>
              <a:t>程序设计是一种艺术。</a:t>
            </a:r>
            <a:endParaRPr lang="en-US" altLang="zh-CN" dirty="0" smtClean="0"/>
          </a:p>
          <a:p>
            <a:pPr lvl="1"/>
            <a:r>
              <a:rPr lang="zh-CN" altLang="en-US" sz="2000" dirty="0" smtClean="0"/>
              <a:t>精美的算法和代码是计算科学工作者所追求的主要目标之一。</a:t>
            </a:r>
            <a:endParaRPr lang="en-US" altLang="zh-CN" sz="2000" dirty="0" smtClean="0"/>
          </a:p>
          <a:p>
            <a:pPr lvl="1"/>
            <a:r>
              <a:rPr lang="zh-CN" altLang="en-US" sz="2000" dirty="0" smtClean="0"/>
              <a:t>在</a:t>
            </a:r>
            <a:r>
              <a:rPr lang="en-US" altLang="zh-CN" sz="2000" dirty="0" smtClean="0"/>
              <a:t>1968</a:t>
            </a:r>
            <a:r>
              <a:rPr lang="zh-CN" altLang="en-US" sz="2000" dirty="0" smtClean="0"/>
              <a:t>年之前，科学界认为计算机程序仅仅是一门“科学或艺术”。</a:t>
            </a:r>
            <a:endParaRPr lang="en-US" altLang="zh-CN" sz="2000" dirty="0" smtClean="0"/>
          </a:p>
          <a:p>
            <a:pPr lvl="1"/>
            <a:r>
              <a:rPr lang="zh-CN" altLang="en-US" sz="2000" dirty="0" smtClean="0"/>
              <a:t>计算机程序的“科学和艺术”特征表现在其独创性，可重复地被使用；一个数学定理的第一次证明具有科学价值，随后的证明只具有学习价值了</a:t>
            </a:r>
            <a:r>
              <a:rPr lang="zh-CN" altLang="en-US" sz="2400" dirty="0" smtClean="0"/>
              <a:t>。</a:t>
            </a:r>
          </a:p>
          <a:p>
            <a:endParaRPr lang="zh-CN" altLang="en-US" dirty="0" smtClean="0"/>
          </a:p>
        </p:txBody>
      </p:sp>
    </p:spTree>
    <p:extLst>
      <p:ext uri="{BB962C8B-B14F-4D97-AF65-F5344CB8AC3E}">
        <p14:creationId xmlns:p14="http://schemas.microsoft.com/office/powerpoint/2010/main" val="1675383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程序的艺术价值</a:t>
            </a:r>
          </a:p>
        </p:txBody>
      </p:sp>
      <p:sp>
        <p:nvSpPr>
          <p:cNvPr id="37891" name="内容占位符 2"/>
          <p:cNvSpPr>
            <a:spLocks noGrp="1"/>
          </p:cNvSpPr>
          <p:nvPr>
            <p:ph idx="1"/>
          </p:nvPr>
        </p:nvSpPr>
        <p:spPr>
          <a:xfrm>
            <a:off x="914400" y="1182666"/>
            <a:ext cx="8001000" cy="2769296"/>
          </a:xfrm>
        </p:spPr>
        <p:txBody>
          <a:bodyPr/>
          <a:lstStyle/>
          <a:p>
            <a:r>
              <a:rPr lang="zh-CN" altLang="en-US" dirty="0" smtClean="0"/>
              <a:t>计算机程序具备艺术创造性的特征，只有第一次的创造具有价值和成本，其后的复制几乎是无成本的。</a:t>
            </a:r>
            <a:endParaRPr lang="en-US" altLang="zh-CN" dirty="0" smtClean="0"/>
          </a:p>
          <a:p>
            <a:r>
              <a:rPr lang="zh-CN" altLang="en-US" dirty="0" smtClean="0"/>
              <a:t>然而，与艺术品不同的是，复制的代码同样具有使用价值。实际上，人们创作计算机程序艺术品的目的是其使用价值，而非欣赏价值。</a:t>
            </a:r>
            <a:endParaRPr lang="en-US" altLang="zh-CN" dirty="0" smtClean="0"/>
          </a:p>
          <a:p>
            <a:endParaRPr lang="en-US" altLang="zh-CN" dirty="0" smtClean="0"/>
          </a:p>
          <a:p>
            <a:r>
              <a:rPr lang="zh-CN" altLang="en-US" dirty="0" smtClean="0"/>
              <a:t>书画的赝品</a:t>
            </a:r>
            <a:r>
              <a:rPr lang="en-US" altLang="zh-CN" dirty="0" smtClean="0"/>
              <a:t>/</a:t>
            </a:r>
            <a:r>
              <a:rPr lang="zh-CN" altLang="en-US" dirty="0" smtClean="0"/>
              <a:t>软件盗版和抄袭</a:t>
            </a:r>
            <a:endParaRPr lang="en-US" altLang="zh-CN" dirty="0" smtClean="0"/>
          </a:p>
          <a:p>
            <a:pPr lvl="1"/>
            <a:r>
              <a:rPr lang="zh-CN" altLang="en-US" dirty="0" smtClean="0"/>
              <a:t>失去艺术价值</a:t>
            </a:r>
            <a:endParaRPr lang="en-US" altLang="zh-CN" dirty="0" smtClean="0"/>
          </a:p>
          <a:p>
            <a:r>
              <a:rPr lang="zh-CN" altLang="en-US" dirty="0" smtClean="0"/>
              <a:t>软件必须创新</a:t>
            </a:r>
            <a:endParaRPr lang="en-US" altLang="zh-CN" dirty="0" smtClean="0"/>
          </a:p>
          <a:p>
            <a:pPr lvl="1"/>
            <a:r>
              <a:rPr lang="zh-CN" altLang="en-US" dirty="0" smtClean="0"/>
              <a:t>用法、算法、界面等</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132" y="3799904"/>
            <a:ext cx="2295868" cy="3058096"/>
          </a:xfrm>
          <a:prstGeom prst="rect">
            <a:avLst/>
          </a:prstGeom>
        </p:spPr>
      </p:pic>
    </p:spTree>
    <p:extLst>
      <p:ext uri="{BB962C8B-B14F-4D97-AF65-F5344CB8AC3E}">
        <p14:creationId xmlns:p14="http://schemas.microsoft.com/office/powerpoint/2010/main" val="134095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dirty="0" smtClean="0"/>
              <a:t>图灵理论计算机</a:t>
            </a:r>
            <a:endParaRPr lang="en-US" altLang="zh-CN" dirty="0" smtClean="0"/>
          </a:p>
          <a:p>
            <a:r>
              <a:rPr lang="zh-CN" altLang="en-US" dirty="0"/>
              <a:t>电子实现的自动计算机器</a:t>
            </a:r>
            <a:endParaRPr lang="en-US" altLang="zh-CN" dirty="0"/>
          </a:p>
          <a:p>
            <a:r>
              <a:rPr lang="zh-CN" altLang="en-US" dirty="0"/>
              <a:t>集成电路</a:t>
            </a:r>
            <a:endParaRPr lang="en-US" altLang="zh-CN" dirty="0"/>
          </a:p>
          <a:p>
            <a:r>
              <a:rPr lang="zh-CN" altLang="en-US" dirty="0"/>
              <a:t>从程序到软件</a:t>
            </a:r>
            <a:endParaRPr lang="en-US" altLang="zh-CN" dirty="0"/>
          </a:p>
          <a:p>
            <a:r>
              <a:rPr lang="zh-CN" altLang="en-US" dirty="0"/>
              <a:t>软件艺术</a:t>
            </a:r>
            <a:endParaRPr lang="en-US" altLang="zh-CN" dirty="0"/>
          </a:p>
          <a:p>
            <a:r>
              <a:rPr lang="zh-CN" altLang="en-US" b="1" dirty="0">
                <a:solidFill>
                  <a:srgbClr val="FF0000"/>
                </a:solidFill>
              </a:rPr>
              <a:t>软件危机与工程侧面</a:t>
            </a:r>
          </a:p>
          <a:p>
            <a:r>
              <a:rPr lang="zh-CN" altLang="en-US" dirty="0"/>
              <a:t>软件产业</a:t>
            </a:r>
            <a:endParaRPr lang="en-US" altLang="zh-CN" dirty="0"/>
          </a:p>
          <a:p>
            <a:r>
              <a:rPr lang="zh-CN" altLang="en-US" dirty="0"/>
              <a:t>计算科学与软件工程</a:t>
            </a:r>
            <a:endParaRPr lang="en-US" altLang="zh-CN" dirty="0"/>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24289341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pPr eaLnBrk="1" hangingPunct="1"/>
            <a:r>
              <a:rPr lang="en-US" altLang="zh-CN" smtClean="0"/>
              <a:t>  </a:t>
            </a:r>
          </a:p>
        </p:txBody>
      </p:sp>
      <p:sp>
        <p:nvSpPr>
          <p:cNvPr id="38915" name="Rectangle 1027"/>
          <p:cNvSpPr>
            <a:spLocks noGrp="1" noChangeArrowheads="1"/>
          </p:cNvSpPr>
          <p:nvPr>
            <p:ph type="body" idx="1"/>
          </p:nvPr>
        </p:nvSpPr>
        <p:spPr>
          <a:xfrm>
            <a:off x="934135" y="1600200"/>
            <a:ext cx="7913835" cy="4114800"/>
          </a:xfrm>
        </p:spPr>
        <p:txBody>
          <a:bodyPr/>
          <a:lstStyle/>
          <a:p>
            <a:pPr eaLnBrk="1" hangingPunct="1"/>
            <a:r>
              <a:rPr lang="zh-CN" altLang="en-US" dirty="0" smtClean="0"/>
              <a:t>书画家是个人行为，编程序也是个体劳动</a:t>
            </a:r>
            <a:endParaRPr lang="en-US" altLang="zh-CN" dirty="0" smtClean="0"/>
          </a:p>
          <a:p>
            <a:pPr eaLnBrk="1" hangingPunct="1"/>
            <a:r>
              <a:rPr lang="zh-CN" altLang="en-US" dirty="0" smtClean="0"/>
              <a:t>但是，微软</a:t>
            </a:r>
            <a:r>
              <a:rPr lang="en-US" altLang="zh-CN" dirty="0" smtClean="0"/>
              <a:t>Windows 8</a:t>
            </a:r>
            <a:r>
              <a:rPr lang="zh-CN" altLang="en-US" dirty="0" smtClean="0"/>
              <a:t>系统有</a:t>
            </a:r>
            <a:r>
              <a:rPr lang="en-US" altLang="zh-CN" dirty="0" smtClean="0"/>
              <a:t>3</a:t>
            </a:r>
            <a:r>
              <a:rPr lang="zh-CN" altLang="en-US" dirty="0" smtClean="0"/>
              <a:t>千多万行代码</a:t>
            </a:r>
            <a:endParaRPr lang="en-US" altLang="zh-CN" dirty="0" smtClean="0"/>
          </a:p>
          <a:p>
            <a:pPr lvl="1"/>
            <a:r>
              <a:rPr lang="zh-CN" altLang="en-US" dirty="0" smtClean="0"/>
              <a:t>一个人或几个人如何做的出来？</a:t>
            </a:r>
            <a:endParaRPr lang="en-US" altLang="zh-CN" dirty="0" smtClean="0"/>
          </a:p>
          <a:p>
            <a:pPr lvl="1"/>
            <a:r>
              <a:rPr lang="zh-CN" altLang="en-US" dirty="0" smtClean="0"/>
              <a:t>洛克希德公司，每个程序员每小时可生产</a:t>
            </a:r>
            <a:r>
              <a:rPr lang="en-US" altLang="zh-CN" dirty="0" smtClean="0"/>
              <a:t>2.5</a:t>
            </a:r>
            <a:r>
              <a:rPr lang="zh-CN" altLang="en-US" dirty="0" smtClean="0"/>
              <a:t>行代码。</a:t>
            </a:r>
            <a:endParaRPr lang="en-US" altLang="zh-CN" dirty="0" smtClean="0"/>
          </a:p>
          <a:p>
            <a:pPr lvl="1"/>
            <a:r>
              <a:rPr lang="en-US" altLang="zh-CN" dirty="0" smtClean="0"/>
              <a:t>3</a:t>
            </a:r>
            <a:r>
              <a:rPr lang="zh-CN" altLang="en-US" dirty="0" smtClean="0"/>
              <a:t>千万行的代码，要多少人？多少年？才能生产出来。</a:t>
            </a:r>
            <a:endParaRPr lang="en-US" altLang="zh-CN" dirty="0" smtClean="0"/>
          </a:p>
          <a:p>
            <a:pPr lvl="1"/>
            <a:r>
              <a:rPr lang="zh-CN" altLang="en-US" dirty="0" smtClean="0"/>
              <a:t>即使生产出来，能不能用？</a:t>
            </a:r>
            <a:endParaRPr lang="en-US" altLang="zh-CN" dirty="0" smtClean="0"/>
          </a:p>
          <a:p>
            <a:endParaRPr lang="en-US" altLang="zh-CN" dirty="0" smtClean="0"/>
          </a:p>
          <a:p>
            <a:r>
              <a:rPr lang="zh-CN" altLang="en-US" dirty="0" smtClean="0"/>
              <a:t>软件产品必然是一项人</a:t>
            </a:r>
            <a:r>
              <a:rPr lang="en-US" altLang="zh-CN" dirty="0" smtClean="0"/>
              <a:t>(</a:t>
            </a:r>
            <a:r>
              <a:rPr lang="zh-CN" altLang="en-US" dirty="0" smtClean="0"/>
              <a:t>脑</a:t>
            </a:r>
            <a:r>
              <a:rPr lang="en-US" altLang="zh-CN" dirty="0" smtClean="0"/>
              <a:t>)</a:t>
            </a:r>
            <a:r>
              <a:rPr lang="zh-CN" altLang="en-US" dirty="0" smtClean="0"/>
              <a:t>力密集的劳动，是工程行为</a:t>
            </a:r>
            <a:endParaRPr lang="en-US" altLang="zh-CN" dirty="0" smtClean="0"/>
          </a:p>
        </p:txBody>
      </p:sp>
      <p:sp>
        <p:nvSpPr>
          <p:cNvPr id="36868" name="Rectangle 1028"/>
          <p:cNvSpPr>
            <a:spLocks noChangeArrowheads="1"/>
          </p:cNvSpPr>
          <p:nvPr/>
        </p:nvSpPr>
        <p:spPr bwMode="auto">
          <a:xfrm>
            <a:off x="738188" y="285750"/>
            <a:ext cx="8405812" cy="914400"/>
          </a:xfrm>
          <a:prstGeom prst="rect">
            <a:avLst/>
          </a:prstGeom>
          <a:noFill/>
          <a:ln w="9525">
            <a:noFill/>
            <a:miter lim="800000"/>
            <a:headEnd/>
            <a:tailEnd/>
          </a:ln>
        </p:spPr>
        <p:txBody>
          <a:bodyPr anchor="ctr"/>
          <a:lstStyle/>
          <a:p>
            <a:pPr algn="r">
              <a:defRPr/>
            </a:pPr>
            <a:r>
              <a:rPr lang="zh-CN" altLang="en-US" sz="3200" dirty="0">
                <a:latin typeface="+mj-lt"/>
                <a:ea typeface="+mj-ea"/>
                <a:cs typeface="+mj-cs"/>
              </a:rPr>
              <a:t>软件工程</a:t>
            </a:r>
            <a:r>
              <a:rPr lang="zh-CN" altLang="en-US" sz="3200" dirty="0" smtClean="0">
                <a:latin typeface="+mj-lt"/>
                <a:ea typeface="+mj-ea"/>
                <a:cs typeface="+mj-cs"/>
              </a:rPr>
              <a:t>侧面</a:t>
            </a:r>
            <a:endParaRPr lang="zh-CN" altLang="en-US" sz="3200" dirty="0">
              <a:latin typeface="+mj-lt"/>
              <a:ea typeface="+mj-ea"/>
              <a:cs typeface="+mj-cs"/>
            </a:endParaRPr>
          </a:p>
        </p:txBody>
      </p:sp>
    </p:spTree>
    <p:extLst>
      <p:ext uri="{BB962C8B-B14F-4D97-AF65-F5344CB8AC3E}">
        <p14:creationId xmlns:p14="http://schemas.microsoft.com/office/powerpoint/2010/main" val="2082010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pPr eaLnBrk="1" hangingPunct="1"/>
            <a:r>
              <a:rPr lang="en-US" altLang="zh-CN" smtClean="0"/>
              <a:t>  </a:t>
            </a:r>
          </a:p>
        </p:txBody>
      </p:sp>
      <p:sp>
        <p:nvSpPr>
          <p:cNvPr id="38915" name="Rectangle 1027"/>
          <p:cNvSpPr>
            <a:spLocks noGrp="1" noChangeArrowheads="1"/>
          </p:cNvSpPr>
          <p:nvPr>
            <p:ph type="body" idx="1"/>
          </p:nvPr>
        </p:nvSpPr>
        <p:spPr>
          <a:xfrm>
            <a:off x="1103086" y="1600200"/>
            <a:ext cx="7547428" cy="4114800"/>
          </a:xfrm>
        </p:spPr>
        <p:txBody>
          <a:bodyPr/>
          <a:lstStyle/>
          <a:p>
            <a:pPr eaLnBrk="1" hangingPunct="1"/>
            <a:r>
              <a:rPr lang="en-US" altLang="zh-CN" dirty="0" smtClean="0">
                <a:latin typeface="Arial Rounded MT Bold" pitchFamily="34" charset="0"/>
              </a:rPr>
              <a:t>1960</a:t>
            </a:r>
            <a:r>
              <a:rPr lang="zh-CN" altLang="en-US" dirty="0" smtClean="0">
                <a:latin typeface="Arial Rounded MT Bold" pitchFamily="34" charset="0"/>
              </a:rPr>
              <a:t>年代末多项大型软件以失败告终</a:t>
            </a:r>
            <a:r>
              <a:rPr lang="en-US" altLang="zh-CN" dirty="0" smtClean="0">
                <a:latin typeface="Arial Rounded MT Bold" pitchFamily="34" charset="0"/>
              </a:rPr>
              <a:t>,</a:t>
            </a:r>
            <a:r>
              <a:rPr lang="zh-CN" altLang="en-US" dirty="0" smtClean="0">
                <a:latin typeface="Arial Rounded MT Bold" pitchFamily="34" charset="0"/>
              </a:rPr>
              <a:t>例如</a:t>
            </a:r>
            <a:r>
              <a:rPr lang="en-US" altLang="zh-CN" dirty="0" smtClean="0">
                <a:latin typeface="Arial Rounded MT Bold" pitchFamily="34" charset="0"/>
              </a:rPr>
              <a:t>:</a:t>
            </a:r>
          </a:p>
          <a:p>
            <a:pPr lvl="1" eaLnBrk="1" hangingPunct="1"/>
            <a:r>
              <a:rPr lang="en-US" altLang="zh-CN" dirty="0" smtClean="0">
                <a:latin typeface="Arial Rounded MT Bold" pitchFamily="34" charset="0"/>
              </a:rPr>
              <a:t>IBM</a:t>
            </a:r>
            <a:r>
              <a:rPr lang="zh-CN" altLang="en-US" dirty="0" smtClean="0">
                <a:latin typeface="Arial Rounded MT Bold" pitchFamily="34" charset="0"/>
              </a:rPr>
              <a:t>公司的</a:t>
            </a:r>
            <a:r>
              <a:rPr lang="en-US" altLang="zh-CN" dirty="0" smtClean="0">
                <a:latin typeface="Arial Rounded MT Bold" pitchFamily="34" charset="0"/>
              </a:rPr>
              <a:t>OS/360, </a:t>
            </a:r>
          </a:p>
          <a:p>
            <a:pPr lvl="1" eaLnBrk="1" hangingPunct="1"/>
            <a:r>
              <a:rPr lang="zh-CN" altLang="en-US" dirty="0" smtClean="0">
                <a:latin typeface="Arial Rounded MT Bold" pitchFamily="34" charset="0"/>
              </a:rPr>
              <a:t>美国空军的后勤系统</a:t>
            </a:r>
            <a:r>
              <a:rPr lang="en-US" altLang="zh-CN" dirty="0" smtClean="0">
                <a:latin typeface="Arial Rounded MT Bold" pitchFamily="34" charset="0"/>
              </a:rPr>
              <a:t>(2.17</a:t>
            </a:r>
            <a:r>
              <a:rPr lang="zh-CN" altLang="en-US" dirty="0" smtClean="0">
                <a:latin typeface="Arial Rounded MT Bold" pitchFamily="34" charset="0"/>
              </a:rPr>
              <a:t>亿美金</a:t>
            </a:r>
            <a:r>
              <a:rPr lang="en-US" altLang="zh-CN" dirty="0" smtClean="0">
                <a:latin typeface="Arial Rounded MT Bold" pitchFamily="34" charset="0"/>
              </a:rPr>
              <a:t>),  </a:t>
            </a:r>
          </a:p>
          <a:p>
            <a:pPr lvl="1" eaLnBrk="1" hangingPunct="1"/>
            <a:r>
              <a:rPr lang="en-US" altLang="zh-CN" dirty="0" smtClean="0">
                <a:latin typeface="Arial Rounded MT Bold" pitchFamily="34" charset="0"/>
              </a:rPr>
              <a:t>Univac</a:t>
            </a:r>
            <a:r>
              <a:rPr lang="zh-CN" altLang="en-US" dirty="0" smtClean="0">
                <a:latin typeface="Arial Rounded MT Bold" pitchFamily="34" charset="0"/>
              </a:rPr>
              <a:t>联合航空订票系统 </a:t>
            </a:r>
            <a:r>
              <a:rPr lang="en-US" altLang="zh-CN" dirty="0" smtClean="0">
                <a:latin typeface="Arial Rounded MT Bold" pitchFamily="34" charset="0"/>
              </a:rPr>
              <a:t>(5600</a:t>
            </a:r>
            <a:r>
              <a:rPr lang="zh-CN" altLang="en-US" dirty="0" smtClean="0">
                <a:latin typeface="Arial Rounded MT Bold" pitchFamily="34" charset="0"/>
              </a:rPr>
              <a:t>万美金</a:t>
            </a:r>
            <a:r>
              <a:rPr lang="en-US" altLang="zh-CN" dirty="0" smtClean="0">
                <a:latin typeface="Arial Rounded MT Bold" pitchFamily="34" charset="0"/>
              </a:rPr>
              <a:t>)</a:t>
            </a:r>
          </a:p>
          <a:p>
            <a:pPr eaLnBrk="1" hangingPunct="1"/>
            <a:endParaRPr lang="en-US" altLang="zh-CN" dirty="0" smtClean="0">
              <a:latin typeface="Arial Rounded MT Bold" pitchFamily="34" charset="0"/>
            </a:endParaRPr>
          </a:p>
          <a:p>
            <a:pPr eaLnBrk="1" hangingPunct="1"/>
            <a:r>
              <a:rPr lang="zh-CN" altLang="en-US" dirty="0" smtClean="0">
                <a:latin typeface="Arial Rounded MT Bold" pitchFamily="34" charset="0"/>
              </a:rPr>
              <a:t>软件出现</a:t>
            </a:r>
            <a:r>
              <a:rPr lang="zh-CN" altLang="en-US" dirty="0" smtClean="0">
                <a:solidFill>
                  <a:srgbClr val="FF0000"/>
                </a:solidFill>
                <a:latin typeface="Arial Rounded MT Bold" pitchFamily="34" charset="0"/>
              </a:rPr>
              <a:t>危机</a:t>
            </a:r>
            <a:r>
              <a:rPr lang="en-US" altLang="zh-CN" dirty="0" smtClean="0">
                <a:latin typeface="Arial Rounded MT Bold" pitchFamily="34" charset="0"/>
              </a:rPr>
              <a:t>:OS/360</a:t>
            </a:r>
            <a:r>
              <a:rPr lang="zh-CN" altLang="en-US" dirty="0" smtClean="0">
                <a:latin typeface="Arial Rounded MT Bold" pitchFamily="34" charset="0"/>
              </a:rPr>
              <a:t>负责人</a:t>
            </a:r>
            <a:r>
              <a:rPr lang="en-US" altLang="zh-CN" dirty="0" smtClean="0">
                <a:latin typeface="Arial Rounded MT Bold" pitchFamily="34" charset="0"/>
              </a:rPr>
              <a:t>Brooks </a:t>
            </a:r>
            <a:r>
              <a:rPr lang="zh-CN" altLang="en-US" dirty="0" smtClean="0">
                <a:latin typeface="Arial Rounded MT Bold" pitchFamily="34" charset="0"/>
              </a:rPr>
              <a:t>：</a:t>
            </a:r>
            <a:endParaRPr lang="en-US" altLang="zh-CN" dirty="0" smtClean="0">
              <a:latin typeface="Arial Rounded MT Bold" pitchFamily="34" charset="0"/>
            </a:endParaRPr>
          </a:p>
          <a:p>
            <a:pPr lvl="1"/>
            <a:r>
              <a:rPr lang="zh-CN" altLang="en-US" dirty="0" smtClean="0">
                <a:latin typeface="Arial Rounded MT Bold" pitchFamily="34" charset="0"/>
              </a:rPr>
              <a:t>“</a:t>
            </a:r>
            <a:r>
              <a:rPr lang="en-US" altLang="zh-CN" dirty="0" smtClean="0">
                <a:latin typeface="Arial Rounded MT Bold" pitchFamily="34" charset="0"/>
              </a:rPr>
              <a:t>......</a:t>
            </a:r>
            <a:r>
              <a:rPr lang="zh-CN" altLang="en-US" dirty="0" smtClean="0">
                <a:latin typeface="Arial Rounded MT Bold" pitchFamily="34" charset="0"/>
              </a:rPr>
              <a:t>像巨兽在泥潭中垂死挣扎</a:t>
            </a:r>
            <a:r>
              <a:rPr lang="en-US" altLang="zh-CN" dirty="0" smtClean="0">
                <a:latin typeface="Arial Rounded MT Bold" pitchFamily="34" charset="0"/>
              </a:rPr>
              <a:t>,</a:t>
            </a:r>
            <a:r>
              <a:rPr lang="zh-CN" altLang="en-US" dirty="0" smtClean="0">
                <a:latin typeface="Arial Rounded MT Bold" pitchFamily="34" charset="0"/>
              </a:rPr>
              <a:t>挣扎得越 猛</a:t>
            </a:r>
            <a:r>
              <a:rPr lang="en-US" altLang="zh-CN" dirty="0" smtClean="0">
                <a:latin typeface="Arial Rounded MT Bold" pitchFamily="34" charset="0"/>
              </a:rPr>
              <a:t>,</a:t>
            </a:r>
            <a:r>
              <a:rPr lang="zh-CN" altLang="en-US" dirty="0" smtClean="0">
                <a:latin typeface="Arial Rounded MT Bold" pitchFamily="34" charset="0"/>
              </a:rPr>
              <a:t>泥浆就沾得越多</a:t>
            </a:r>
            <a:r>
              <a:rPr lang="en-US" altLang="zh-CN" dirty="0" smtClean="0">
                <a:latin typeface="Arial Rounded MT Bold" pitchFamily="34" charset="0"/>
              </a:rPr>
              <a:t>, </a:t>
            </a:r>
            <a:r>
              <a:rPr lang="zh-CN" altLang="en-US" dirty="0" smtClean="0">
                <a:latin typeface="Arial Rounded MT Bold" pitchFamily="34" charset="0"/>
              </a:rPr>
              <a:t>最后</a:t>
            </a:r>
            <a:r>
              <a:rPr lang="en-US" altLang="zh-CN" dirty="0" smtClean="0">
                <a:latin typeface="Arial Rounded MT Bold" pitchFamily="34" charset="0"/>
              </a:rPr>
              <a:t>......</a:t>
            </a:r>
            <a:r>
              <a:rPr lang="zh-CN" altLang="en-US" dirty="0">
                <a:latin typeface="Arial Rounded MT Bold" pitchFamily="34" charset="0"/>
              </a:rPr>
              <a:t> </a:t>
            </a:r>
            <a:r>
              <a:rPr lang="zh-CN" altLang="en-US" dirty="0" smtClean="0">
                <a:latin typeface="Arial Rounded MT Bold" pitchFamily="34" charset="0"/>
              </a:rPr>
              <a:t>”</a:t>
            </a:r>
            <a:r>
              <a:rPr lang="zh-CN" altLang="en-US" dirty="0">
                <a:latin typeface="Arial Rounded MT Bold" pitchFamily="34" charset="0"/>
              </a:rPr>
              <a:t>。</a:t>
            </a:r>
            <a:endParaRPr lang="en-US" altLang="zh-CN" dirty="0" smtClean="0">
              <a:latin typeface="Arial Rounded MT Bold" pitchFamily="34" charset="0"/>
            </a:endParaRPr>
          </a:p>
          <a:p>
            <a:pPr eaLnBrk="1" hangingPunct="1"/>
            <a:endParaRPr lang="en-US" altLang="zh-CN" dirty="0" smtClean="0"/>
          </a:p>
        </p:txBody>
      </p:sp>
      <p:sp>
        <p:nvSpPr>
          <p:cNvPr id="36868" name="Rectangle 1028"/>
          <p:cNvSpPr>
            <a:spLocks noChangeArrowheads="1"/>
          </p:cNvSpPr>
          <p:nvPr/>
        </p:nvSpPr>
        <p:spPr bwMode="auto">
          <a:xfrm>
            <a:off x="738188" y="285750"/>
            <a:ext cx="8405812" cy="914400"/>
          </a:xfrm>
          <a:prstGeom prst="rect">
            <a:avLst/>
          </a:prstGeom>
          <a:noFill/>
          <a:ln w="9525">
            <a:noFill/>
            <a:miter lim="800000"/>
            <a:headEnd/>
            <a:tailEnd/>
          </a:ln>
        </p:spPr>
        <p:txBody>
          <a:bodyPr anchor="ctr"/>
          <a:lstStyle/>
          <a:p>
            <a:pPr algn="r">
              <a:defRPr/>
            </a:pPr>
            <a:r>
              <a:rPr lang="zh-CN" altLang="en-US" sz="3200" dirty="0">
                <a:latin typeface="+mj-lt"/>
                <a:ea typeface="+mj-ea"/>
                <a:cs typeface="+mj-cs"/>
              </a:rPr>
              <a:t>软件工程侧面</a:t>
            </a:r>
            <a:r>
              <a:rPr lang="en-US" altLang="zh-CN" sz="3200" dirty="0">
                <a:latin typeface="+mj-lt"/>
                <a:ea typeface="+mj-ea"/>
                <a:cs typeface="+mj-cs"/>
              </a:rPr>
              <a:t>----</a:t>
            </a:r>
            <a:r>
              <a:rPr lang="zh-CN" altLang="en-US" sz="3200" dirty="0">
                <a:latin typeface="+mj-lt"/>
                <a:ea typeface="+mj-ea"/>
                <a:cs typeface="+mj-cs"/>
              </a:rPr>
              <a:t>软件危机</a:t>
            </a:r>
          </a:p>
        </p:txBody>
      </p:sp>
    </p:spTree>
    <p:extLst>
      <p:ext uri="{BB962C8B-B14F-4D97-AF65-F5344CB8AC3E}">
        <p14:creationId xmlns:p14="http://schemas.microsoft.com/office/powerpoint/2010/main" val="32634423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首次软件工程会议</a:t>
            </a:r>
          </a:p>
        </p:txBody>
      </p:sp>
      <p:sp>
        <p:nvSpPr>
          <p:cNvPr id="39939" name="内容占位符 2"/>
          <p:cNvSpPr>
            <a:spLocks noGrp="1"/>
          </p:cNvSpPr>
          <p:nvPr>
            <p:ph idx="1"/>
          </p:nvPr>
        </p:nvSpPr>
        <p:spPr>
          <a:xfrm>
            <a:off x="965548" y="1220244"/>
            <a:ext cx="8001000" cy="4902200"/>
          </a:xfrm>
        </p:spPr>
        <p:txBody>
          <a:bodyPr/>
          <a:lstStyle/>
          <a:p>
            <a:r>
              <a:rPr lang="en-US" altLang="zh-CN" sz="2800" dirty="0" smtClean="0"/>
              <a:t>1968</a:t>
            </a:r>
            <a:r>
              <a:rPr lang="zh-CN" altLang="en-US" sz="2800" dirty="0" smtClean="0"/>
              <a:t>年</a:t>
            </a:r>
            <a:r>
              <a:rPr lang="en-US" altLang="zh-CN" sz="2800" dirty="0" smtClean="0"/>
              <a:t>NATO</a:t>
            </a:r>
            <a:r>
              <a:rPr lang="zh-CN" altLang="en-US" sz="2800" dirty="0" smtClean="0"/>
              <a:t>赞助的软件工程会在德国召开，与会学者和工业界的代表形成了一个会议总结报告，分别出从：</a:t>
            </a:r>
            <a:endParaRPr lang="en-US" altLang="zh-CN" sz="2800" dirty="0" smtClean="0"/>
          </a:p>
          <a:p>
            <a:pPr lvl="1"/>
            <a:r>
              <a:rPr lang="en-US" altLang="zh-CN" sz="2000" dirty="0" smtClean="0"/>
              <a:t>1</a:t>
            </a:r>
            <a:r>
              <a:rPr lang="zh-CN" altLang="en-US" sz="2000" dirty="0" smtClean="0"/>
              <a:t>）软件工程与社会</a:t>
            </a:r>
            <a:endParaRPr lang="en-US" altLang="zh-CN" sz="2000" dirty="0" smtClean="0"/>
          </a:p>
          <a:p>
            <a:pPr lvl="1"/>
            <a:r>
              <a:rPr lang="en-US" altLang="zh-CN" sz="2000" dirty="0" smtClean="0"/>
              <a:t>2</a:t>
            </a:r>
            <a:r>
              <a:rPr lang="zh-CN" altLang="en-US" sz="2000" dirty="0" smtClean="0"/>
              <a:t>）软件设计</a:t>
            </a:r>
            <a:endParaRPr lang="en-US" altLang="zh-CN" sz="2000" dirty="0" smtClean="0"/>
          </a:p>
          <a:p>
            <a:pPr lvl="1"/>
            <a:r>
              <a:rPr lang="en-US" altLang="zh-CN" sz="2000" dirty="0" smtClean="0"/>
              <a:t>3</a:t>
            </a:r>
            <a:r>
              <a:rPr lang="zh-CN" altLang="en-US" sz="2000" dirty="0" smtClean="0"/>
              <a:t>）软件生产</a:t>
            </a:r>
            <a:endParaRPr lang="en-US" altLang="zh-CN" sz="2000" dirty="0" smtClean="0"/>
          </a:p>
          <a:p>
            <a:pPr lvl="1"/>
            <a:r>
              <a:rPr lang="en-US" altLang="zh-CN" sz="2000" dirty="0" smtClean="0"/>
              <a:t>4</a:t>
            </a:r>
            <a:r>
              <a:rPr lang="zh-CN" altLang="en-US" sz="2000" dirty="0" smtClean="0"/>
              <a:t>）软件服务，以及</a:t>
            </a:r>
            <a:endParaRPr lang="en-US" altLang="zh-CN" sz="2000" dirty="0" smtClean="0"/>
          </a:p>
          <a:p>
            <a:pPr lvl="1"/>
            <a:r>
              <a:rPr lang="en-US" altLang="zh-CN" sz="2000" dirty="0" smtClean="0"/>
              <a:t>5</a:t>
            </a:r>
            <a:r>
              <a:rPr lang="zh-CN" altLang="en-US" sz="2000" dirty="0" smtClean="0"/>
              <a:t>）特别专题等方面讨论了软件工程。</a:t>
            </a:r>
            <a:endParaRPr lang="en-US" altLang="zh-CN" sz="2000" dirty="0" smtClean="0"/>
          </a:p>
          <a:p>
            <a:r>
              <a:rPr lang="zh-CN" altLang="en-US" sz="2800" dirty="0" smtClean="0"/>
              <a:t>在特别专题中提出了：</a:t>
            </a:r>
            <a:r>
              <a:rPr lang="en-US" altLang="zh-CN" sz="2800" dirty="0" smtClean="0"/>
              <a:t>a)</a:t>
            </a:r>
            <a:r>
              <a:rPr lang="zh-CN" altLang="en-US" sz="2800" dirty="0" smtClean="0"/>
              <a:t>软件面临的问题和可能解决方法，</a:t>
            </a:r>
            <a:r>
              <a:rPr lang="en-US" altLang="zh-CN" sz="2800" dirty="0" smtClean="0"/>
              <a:t>b</a:t>
            </a:r>
            <a:r>
              <a:rPr lang="zh-CN" altLang="en-US" sz="2800" dirty="0" smtClean="0"/>
              <a:t>）教育问题，</a:t>
            </a:r>
            <a:r>
              <a:rPr lang="en-US" altLang="zh-CN" sz="2800" dirty="0" smtClean="0"/>
              <a:t>c)</a:t>
            </a:r>
            <a:r>
              <a:rPr lang="zh-CN" altLang="en-US" sz="2800" dirty="0" smtClean="0"/>
              <a:t>软件价格问题。</a:t>
            </a:r>
            <a:endParaRPr lang="en-US" altLang="zh-CN" sz="2800" dirty="0" smtClean="0"/>
          </a:p>
          <a:p>
            <a:r>
              <a:rPr lang="zh-CN" altLang="en-US" sz="2800" dirty="0" smtClean="0"/>
              <a:t>这次会议标志着从“计算机程序艺术”到“软件工程”观念上转变。</a:t>
            </a:r>
          </a:p>
        </p:txBody>
      </p:sp>
    </p:spTree>
    <p:extLst>
      <p:ext uri="{BB962C8B-B14F-4D97-AF65-F5344CB8AC3E}">
        <p14:creationId xmlns:p14="http://schemas.microsoft.com/office/powerpoint/2010/main" val="1252401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t>Born of Software Engineering</a:t>
            </a:r>
          </a:p>
        </p:txBody>
      </p:sp>
      <p:sp>
        <p:nvSpPr>
          <p:cNvPr id="40963" name="Rectangle 3"/>
          <p:cNvSpPr>
            <a:spLocks noGrp="1" noChangeArrowheads="1"/>
          </p:cNvSpPr>
          <p:nvPr>
            <p:ph type="body" idx="1"/>
          </p:nvPr>
        </p:nvSpPr>
        <p:spPr>
          <a:xfrm>
            <a:off x="1028700" y="1407233"/>
            <a:ext cx="8001000" cy="5013325"/>
          </a:xfrm>
        </p:spPr>
        <p:txBody>
          <a:bodyPr/>
          <a:lstStyle/>
          <a:p>
            <a:pPr>
              <a:lnSpc>
                <a:spcPct val="90000"/>
              </a:lnSpc>
            </a:pPr>
            <a:r>
              <a:rPr lang="zh-CN" altLang="en-US" dirty="0" smtClean="0"/>
              <a:t>人们相信，软件的设计、实现和维护，应当与传统工程的立足点是一样的。因此，</a:t>
            </a:r>
            <a:r>
              <a:rPr lang="en-US" altLang="zh-CN" dirty="0" smtClean="0"/>
              <a:t>1967</a:t>
            </a:r>
            <a:r>
              <a:rPr lang="zh-CN" altLang="en-US" dirty="0" smtClean="0"/>
              <a:t>年的</a:t>
            </a:r>
            <a:r>
              <a:rPr lang="en-US" altLang="zh-CN" dirty="0" smtClean="0"/>
              <a:t>NATO</a:t>
            </a:r>
            <a:r>
              <a:rPr lang="zh-CN" altLang="en-US" dirty="0" smtClean="0"/>
              <a:t>研究小组创立了“</a:t>
            </a:r>
            <a:r>
              <a:rPr lang="en-US" altLang="zh-CN" i="1" dirty="0">
                <a:solidFill>
                  <a:srgbClr val="FF0000"/>
                </a:solidFill>
              </a:rPr>
              <a:t>software engineering</a:t>
            </a:r>
            <a:r>
              <a:rPr lang="zh-CN" altLang="en-US" dirty="0" smtClean="0"/>
              <a:t>”这个术语</a:t>
            </a:r>
            <a:endParaRPr lang="en-US" altLang="zh-CN" dirty="0" smtClean="0"/>
          </a:p>
          <a:p>
            <a:pPr>
              <a:lnSpc>
                <a:spcPct val="90000"/>
              </a:lnSpc>
            </a:pPr>
            <a:endParaRPr lang="en-US" altLang="zh-CN" dirty="0" smtClean="0"/>
          </a:p>
          <a:p>
            <a:pPr>
              <a:lnSpc>
                <a:spcPct val="90000"/>
              </a:lnSpc>
            </a:pPr>
            <a:r>
              <a:rPr lang="zh-CN" altLang="en-US" dirty="0" smtClean="0"/>
              <a:t>“建造软件与其它工程任务是一样，这个观点得到了</a:t>
            </a:r>
            <a:r>
              <a:rPr lang="en-US" altLang="zh-CN" dirty="0" smtClean="0"/>
              <a:t>NATO</a:t>
            </a:r>
            <a:r>
              <a:rPr lang="zh-CN" altLang="en-US" dirty="0" smtClean="0"/>
              <a:t>在德国慕尼黑会议的肯定</a:t>
            </a:r>
            <a:endParaRPr lang="en-US" altLang="zh-CN" dirty="0" smtClean="0"/>
          </a:p>
        </p:txBody>
      </p:sp>
    </p:spTree>
    <p:extLst>
      <p:ext uri="{BB962C8B-B14F-4D97-AF65-F5344CB8AC3E}">
        <p14:creationId xmlns:p14="http://schemas.microsoft.com/office/powerpoint/2010/main" val="2458937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全面的程序开发</a:t>
            </a:r>
            <a:r>
              <a:rPr lang="en-US" altLang="zh-CN" smtClean="0"/>
              <a:t>(</a:t>
            </a:r>
            <a:r>
              <a:rPr lang="zh-CN" altLang="en-US" smtClean="0"/>
              <a:t>软件系统建造</a:t>
            </a:r>
            <a:r>
              <a:rPr lang="en-US" altLang="zh-CN" smtClean="0"/>
              <a:t>)</a:t>
            </a:r>
            <a:r>
              <a:rPr lang="zh-CN" altLang="en-US" smtClean="0"/>
              <a:t>过程</a:t>
            </a:r>
          </a:p>
        </p:txBody>
      </p:sp>
      <p:sp>
        <p:nvSpPr>
          <p:cNvPr id="41988" name="Text Box 4"/>
          <p:cNvSpPr txBox="1">
            <a:spLocks noChangeArrowheads="1"/>
          </p:cNvSpPr>
          <p:nvPr/>
        </p:nvSpPr>
        <p:spPr bwMode="auto">
          <a:xfrm>
            <a:off x="2143125" y="5972175"/>
            <a:ext cx="5118100" cy="457200"/>
          </a:xfrm>
          <a:prstGeom prst="rect">
            <a:avLst/>
          </a:prstGeom>
          <a:noFill/>
          <a:ln w="9525">
            <a:noFill/>
            <a:miter lim="800000"/>
            <a:headEnd/>
            <a:tailEnd/>
          </a:ln>
        </p:spPr>
        <p:txBody>
          <a:bodyPr wrap="none">
            <a:spAutoFit/>
          </a:bodyPr>
          <a:lstStyle/>
          <a:p>
            <a:r>
              <a:rPr lang="en-US" altLang="zh-CN"/>
              <a:t>1968</a:t>
            </a:r>
            <a:r>
              <a:rPr lang="zh-CN" altLang="en-US"/>
              <a:t>年</a:t>
            </a:r>
            <a:r>
              <a:rPr lang="en-US" altLang="zh-CN"/>
              <a:t>---Slige “</a:t>
            </a:r>
            <a:r>
              <a:rPr lang="zh-CN" altLang="en-US"/>
              <a:t>程序开发与软件开发”</a:t>
            </a:r>
          </a:p>
        </p:txBody>
      </p:sp>
      <p:sp>
        <p:nvSpPr>
          <p:cNvPr id="2" name="Rectangle 4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1143000" y="1230877"/>
            <a:ext cx="7077722" cy="4765112"/>
            <a:chOff x="2828" y="4632"/>
            <a:chExt cx="7236" cy="4871"/>
          </a:xfrm>
        </p:grpSpPr>
        <p:sp>
          <p:nvSpPr>
            <p:cNvPr id="4" name="AutoShape 45"/>
            <p:cNvSpPr>
              <a:spLocks noChangeAspect="1" noChangeArrowheads="1" noTextEdit="1"/>
            </p:cNvSpPr>
            <p:nvPr/>
          </p:nvSpPr>
          <p:spPr bwMode="auto">
            <a:xfrm>
              <a:off x="2828" y="4673"/>
              <a:ext cx="7236" cy="48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 name="Text Box 44" descr="上对角虚线"/>
            <p:cNvSpPr txBox="1">
              <a:spLocks noChangeArrowheads="1"/>
            </p:cNvSpPr>
            <p:nvPr/>
          </p:nvSpPr>
          <p:spPr bwMode="auto">
            <a:xfrm>
              <a:off x="3230" y="6283"/>
              <a:ext cx="1206" cy="644"/>
            </a:xfrm>
            <a:prstGeom prst="rect">
              <a:avLst/>
            </a:prstGeom>
            <a:pattFill prst="dashUpDiag">
              <a:fgClr>
                <a:srgbClr val="000000">
                  <a:alpha val="89999"/>
                </a:srgbClr>
              </a:fgClr>
              <a:bgClr>
                <a:srgbClr val="FFFFFF">
                  <a:alpha val="89999"/>
                </a:srgbClr>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tx1"/>
                </a:solidFill>
                <a:effectLst/>
                <a:cs typeface="Times New Roman" panose="02020603050405020304" pitchFamily="18" charset="0"/>
              </a:endParaRPr>
            </a:p>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分析</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3"/>
            <p:cNvSpPr>
              <a:spLocks noChangeArrowheads="1"/>
            </p:cNvSpPr>
            <p:nvPr/>
          </p:nvSpPr>
          <p:spPr bwMode="auto">
            <a:xfrm>
              <a:off x="2828" y="5478"/>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认识问题</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Text Box 42" descr="下对角虚线"/>
            <p:cNvSpPr txBox="1">
              <a:spLocks noChangeArrowheads="1"/>
            </p:cNvSpPr>
            <p:nvPr/>
          </p:nvSpPr>
          <p:spPr bwMode="auto">
            <a:xfrm>
              <a:off x="4235" y="6283"/>
              <a:ext cx="1608" cy="644"/>
            </a:xfrm>
            <a:prstGeom prst="rect">
              <a:avLst/>
            </a:prstGeom>
            <a:pattFill prst="dashDnDiag">
              <a:fgClr>
                <a:srgbClr val="000000">
                  <a:alpha val="89999"/>
                </a:srgbClr>
              </a:fgClr>
              <a:bgClr>
                <a:srgbClr val="FFFFFF">
                  <a:alpha val="89999"/>
                </a:srgbClr>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tx1"/>
                </a:solidFill>
                <a:effectLst/>
                <a:cs typeface="Times New Roman" panose="02020603050405020304"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设计</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Text Box 41" descr="横虚线"/>
            <p:cNvSpPr txBox="1">
              <a:spLocks noChangeArrowheads="1"/>
            </p:cNvSpPr>
            <p:nvPr/>
          </p:nvSpPr>
          <p:spPr bwMode="auto">
            <a:xfrm>
              <a:off x="5642" y="6283"/>
              <a:ext cx="1407" cy="644"/>
            </a:xfrm>
            <a:prstGeom prst="rect">
              <a:avLst/>
            </a:prstGeom>
            <a:pattFill prst="dashHorz">
              <a:fgClr>
                <a:srgbClr val="000000">
                  <a:alpha val="89999"/>
                </a:srgbClr>
              </a:fgClr>
              <a:bgClr>
                <a:srgbClr val="FFFFFF">
                  <a:alpha val="89999"/>
                </a:srgbClr>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tx1"/>
                </a:solidFill>
                <a:effectLst/>
                <a:cs typeface="Times New Roman" panose="02020603050405020304"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实现</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9" name="Text Box 40" descr="竖虚线"/>
            <p:cNvSpPr txBox="1">
              <a:spLocks noChangeArrowheads="1"/>
            </p:cNvSpPr>
            <p:nvPr/>
          </p:nvSpPr>
          <p:spPr bwMode="auto">
            <a:xfrm>
              <a:off x="6929" y="6282"/>
              <a:ext cx="1809" cy="644"/>
            </a:xfrm>
            <a:prstGeom prst="rect">
              <a:avLst/>
            </a:prstGeom>
            <a:pattFill prst="dashVert">
              <a:fgClr>
                <a:srgbClr val="000000">
                  <a:alpha val="89999"/>
                </a:srgbClr>
              </a:fgClr>
              <a:bgClr>
                <a:srgbClr val="FFFFFF">
                  <a:alpha val="89999"/>
                </a:srgbClr>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cs typeface="Times New Roman" panose="02020603050405020304" pitchFamily="18" charset="0"/>
                </a:rPr>
                <a:t>   </a:t>
              </a:r>
            </a:p>
            <a:p>
              <a:pPr marL="0" marR="0" lvl="0" defTabSz="914400" rtl="0" eaLnBrk="0" fontAlgn="base" latinLnBrk="0" hangingPunct="0">
                <a:lnSpc>
                  <a:spcPct val="100000"/>
                </a:lnSpc>
                <a:spcBef>
                  <a:spcPct val="0"/>
                </a:spcBef>
                <a:spcAft>
                  <a:spcPct val="0"/>
                </a:spcAft>
                <a:buClrTx/>
                <a:buSzTx/>
                <a:buFontTx/>
                <a:buNone/>
                <a:tabLst/>
              </a:pPr>
              <a:r>
                <a:rPr kumimoji="0" lang="en-US" altLang="zh-CN" sz="1600" b="1" dirty="0">
                  <a:cs typeface="Times New Roman" panose="02020603050405020304" pitchFamily="18" charset="0"/>
                </a:rPr>
                <a:t> </a:t>
              </a:r>
              <a:r>
                <a:rPr kumimoji="0" lang="en-US" altLang="zh-CN" sz="1600" b="1" dirty="0" smtClean="0">
                  <a:cs typeface="Times New Roman" panose="02020603050405020304" pitchFamily="18" charset="0"/>
                </a:rPr>
                <a:t>   </a:t>
              </a:r>
              <a:r>
                <a:rPr kumimoji="0" lang="zh-CN" altLang="zh-CN" sz="1600" b="1" i="0" u="none" strike="noStrike" cap="none" normalizeH="0" baseline="0" dirty="0" smtClean="0">
                  <a:ln>
                    <a:noFill/>
                  </a:ln>
                  <a:solidFill>
                    <a:schemeClr val="tx1"/>
                  </a:solidFill>
                  <a:effectLst/>
                  <a:cs typeface="Times New Roman" panose="02020603050405020304" pitchFamily="18" charset="0"/>
                </a:rPr>
                <a:t>安装</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0" name="Text Box 39" descr="20%"/>
            <p:cNvSpPr txBox="1">
              <a:spLocks noChangeArrowheads="1"/>
            </p:cNvSpPr>
            <p:nvPr/>
          </p:nvSpPr>
          <p:spPr bwMode="auto">
            <a:xfrm>
              <a:off x="8054" y="6283"/>
              <a:ext cx="1407" cy="644"/>
            </a:xfrm>
            <a:prstGeom prst="rect">
              <a:avLst/>
            </a:prstGeom>
            <a:pattFill prst="pct20">
              <a:fgClr>
                <a:srgbClr val="000000">
                  <a:alpha val="89999"/>
                </a:srgbClr>
              </a:fgClr>
              <a:bgClr>
                <a:srgbClr val="FFFFFF">
                  <a:alpha val="89999"/>
                </a:srgbClr>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tx1"/>
                </a:solidFill>
                <a:effectLst/>
                <a:cs typeface="Times New Roman" panose="02020603050405020304" pitchFamily="18" charset="0"/>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维护</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AutoShape 38"/>
            <p:cNvSpPr>
              <a:spLocks noChangeArrowheads="1"/>
            </p:cNvSpPr>
            <p:nvPr/>
          </p:nvSpPr>
          <p:spPr bwMode="auto">
            <a:xfrm>
              <a:off x="4838" y="5961"/>
              <a:ext cx="402" cy="322"/>
            </a:xfrm>
            <a:prstGeom prst="upArrow">
              <a:avLst>
                <a:gd name="adj1" fmla="val 50000"/>
                <a:gd name="adj2" fmla="val 2500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AutoShape 37"/>
            <p:cNvSpPr>
              <a:spLocks noChangeArrowheads="1"/>
            </p:cNvSpPr>
            <p:nvPr/>
          </p:nvSpPr>
          <p:spPr bwMode="auto">
            <a:xfrm>
              <a:off x="5441" y="5961"/>
              <a:ext cx="603" cy="322"/>
            </a:xfrm>
            <a:prstGeom prst="downArrow">
              <a:avLst>
                <a:gd name="adj1" fmla="val 39963"/>
                <a:gd name="adj2" fmla="val 29505"/>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Rectangle 36"/>
            <p:cNvSpPr>
              <a:spLocks noChangeArrowheads="1"/>
            </p:cNvSpPr>
            <p:nvPr/>
          </p:nvSpPr>
          <p:spPr bwMode="auto">
            <a:xfrm>
              <a:off x="4838" y="5156"/>
              <a:ext cx="1206" cy="8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完成系统规格说明</a:t>
              </a:r>
              <a:endParaRPr kumimoji="0" lang="zh-CN" altLang="zh-CN" sz="1600" b="0" i="0" u="none" strike="noStrike" cap="none" normalizeH="0" baseline="0" dirty="0" smtClean="0">
                <a:ln>
                  <a:noFill/>
                </a:ln>
                <a:solidFill>
                  <a:schemeClr val="tx1"/>
                </a:solidFill>
                <a:effectLst/>
              </a:endParaRPr>
            </a:p>
          </p:txBody>
        </p:sp>
        <p:sp>
          <p:nvSpPr>
            <p:cNvPr id="14" name="AutoShape 35"/>
            <p:cNvSpPr>
              <a:spLocks noChangeArrowheads="1"/>
            </p:cNvSpPr>
            <p:nvPr/>
          </p:nvSpPr>
          <p:spPr bwMode="auto">
            <a:xfrm>
              <a:off x="7451" y="5961"/>
              <a:ext cx="402" cy="322"/>
            </a:xfrm>
            <a:prstGeom prst="upArrow">
              <a:avLst>
                <a:gd name="adj1" fmla="val 50000"/>
                <a:gd name="adj2" fmla="val 2500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AutoShape 34"/>
            <p:cNvSpPr>
              <a:spLocks noChangeArrowheads="1"/>
            </p:cNvSpPr>
            <p:nvPr/>
          </p:nvSpPr>
          <p:spPr bwMode="auto">
            <a:xfrm>
              <a:off x="8054" y="5961"/>
              <a:ext cx="603" cy="322"/>
            </a:xfrm>
            <a:prstGeom prst="downArrow">
              <a:avLst>
                <a:gd name="adj1" fmla="val 39963"/>
                <a:gd name="adj2" fmla="val 29505"/>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Rectangle 33"/>
            <p:cNvSpPr>
              <a:spLocks noChangeArrowheads="1"/>
            </p:cNvSpPr>
            <p:nvPr/>
          </p:nvSpPr>
          <p:spPr bwMode="auto">
            <a:xfrm>
              <a:off x="7451" y="5156"/>
              <a:ext cx="1206" cy="8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完成可运行的系统</a:t>
              </a:r>
            </a:p>
          </p:txBody>
        </p:sp>
        <p:sp>
          <p:nvSpPr>
            <p:cNvPr id="17" name="AutoShape 32"/>
            <p:cNvSpPr>
              <a:spLocks noChangeArrowheads="1"/>
            </p:cNvSpPr>
            <p:nvPr/>
          </p:nvSpPr>
          <p:spPr bwMode="auto">
            <a:xfrm>
              <a:off x="4436" y="6927"/>
              <a:ext cx="402" cy="322"/>
            </a:xfrm>
            <a:prstGeom prst="upArrow">
              <a:avLst>
                <a:gd name="adj1" fmla="val 50000"/>
                <a:gd name="adj2" fmla="val 2500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AutoShape 31"/>
            <p:cNvSpPr>
              <a:spLocks noChangeArrowheads="1"/>
            </p:cNvSpPr>
            <p:nvPr/>
          </p:nvSpPr>
          <p:spPr bwMode="auto">
            <a:xfrm>
              <a:off x="3632" y="6927"/>
              <a:ext cx="603" cy="322"/>
            </a:xfrm>
            <a:prstGeom prst="downArrow">
              <a:avLst>
                <a:gd name="adj1" fmla="val 39963"/>
                <a:gd name="adj2" fmla="val 29505"/>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Rectangle 30"/>
            <p:cNvSpPr>
              <a:spLocks noChangeArrowheads="1"/>
            </p:cNvSpPr>
            <p:nvPr/>
          </p:nvSpPr>
          <p:spPr bwMode="auto">
            <a:xfrm>
              <a:off x="3632" y="7249"/>
              <a:ext cx="1206"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问题描述</a:t>
              </a:r>
            </a:p>
          </p:txBody>
        </p:sp>
        <p:sp>
          <p:nvSpPr>
            <p:cNvPr id="20" name="AutoShape 29"/>
            <p:cNvSpPr>
              <a:spLocks noChangeArrowheads="1"/>
            </p:cNvSpPr>
            <p:nvPr/>
          </p:nvSpPr>
          <p:spPr bwMode="auto">
            <a:xfrm>
              <a:off x="7250" y="6927"/>
              <a:ext cx="402" cy="322"/>
            </a:xfrm>
            <a:prstGeom prst="upArrow">
              <a:avLst>
                <a:gd name="adj1" fmla="val 50000"/>
                <a:gd name="adj2" fmla="val 2500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AutoShape 28"/>
            <p:cNvSpPr>
              <a:spLocks noChangeArrowheads="1"/>
            </p:cNvSpPr>
            <p:nvPr/>
          </p:nvSpPr>
          <p:spPr bwMode="auto">
            <a:xfrm>
              <a:off x="6245" y="6927"/>
              <a:ext cx="603" cy="322"/>
            </a:xfrm>
            <a:prstGeom prst="downArrow">
              <a:avLst>
                <a:gd name="adj1" fmla="val 39963"/>
                <a:gd name="adj2" fmla="val 29505"/>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Rectangle 27"/>
            <p:cNvSpPr>
              <a:spLocks noChangeArrowheads="1"/>
            </p:cNvSpPr>
            <p:nvPr/>
          </p:nvSpPr>
          <p:spPr bwMode="auto">
            <a:xfrm>
              <a:off x="6245" y="7249"/>
              <a:ext cx="1407"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可工作的系统</a:t>
              </a:r>
            </a:p>
          </p:txBody>
        </p:sp>
        <p:sp>
          <p:nvSpPr>
            <p:cNvPr id="23" name="Line 26"/>
            <p:cNvSpPr>
              <a:spLocks noChangeShapeType="1"/>
            </p:cNvSpPr>
            <p:nvPr/>
          </p:nvSpPr>
          <p:spPr bwMode="auto">
            <a:xfrm>
              <a:off x="3230" y="5961"/>
              <a:ext cx="1" cy="1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25"/>
            <p:cNvSpPr>
              <a:spLocks noChangeShapeType="1"/>
            </p:cNvSpPr>
            <p:nvPr/>
          </p:nvSpPr>
          <p:spPr bwMode="auto">
            <a:xfrm flipH="1">
              <a:off x="3632" y="5317"/>
              <a:ext cx="603" cy="1127"/>
            </a:xfrm>
            <a:prstGeom prst="line">
              <a:avLst/>
            </a:prstGeom>
            <a:noFill/>
            <a:ln w="9525">
              <a:solidFill>
                <a:srgbClr val="000000"/>
              </a:solidFill>
              <a:round/>
              <a:headEn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Rectangle 24"/>
            <p:cNvSpPr>
              <a:spLocks noChangeArrowheads="1"/>
            </p:cNvSpPr>
            <p:nvPr/>
          </p:nvSpPr>
          <p:spPr bwMode="auto">
            <a:xfrm>
              <a:off x="6647" y="5639"/>
              <a:ext cx="804"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系统</a:t>
              </a:r>
            </a:p>
            <a:p>
              <a:pPr indent="0"/>
              <a:r>
                <a:rPr kumimoji="0" lang="zh-CN" altLang="zh-CN" sz="1600" dirty="0">
                  <a:latin typeface="Times New Roman" pitchFamily="18" charset="0"/>
                  <a:cs typeface="Times New Roman" panose="02020603050405020304" pitchFamily="18" charset="0"/>
                </a:rPr>
                <a:t>验收</a:t>
              </a:r>
            </a:p>
          </p:txBody>
        </p:sp>
        <p:sp>
          <p:nvSpPr>
            <p:cNvPr id="26" name="Line 23"/>
            <p:cNvSpPr>
              <a:spLocks noChangeShapeType="1"/>
            </p:cNvSpPr>
            <p:nvPr/>
          </p:nvSpPr>
          <p:spPr bwMode="auto">
            <a:xfrm flipH="1">
              <a:off x="6647" y="5317"/>
              <a:ext cx="1" cy="1127"/>
            </a:xfrm>
            <a:prstGeom prst="line">
              <a:avLst/>
            </a:prstGeom>
            <a:noFill/>
            <a:ln w="9525">
              <a:solidFill>
                <a:srgbClr val="000000"/>
              </a:solidFill>
              <a:round/>
              <a:headEn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Rectangle 22"/>
            <p:cNvSpPr>
              <a:spLocks noChangeArrowheads="1"/>
            </p:cNvSpPr>
            <p:nvPr/>
          </p:nvSpPr>
          <p:spPr bwMode="auto">
            <a:xfrm>
              <a:off x="6206" y="4806"/>
              <a:ext cx="1045" cy="67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cs typeface="Times New Roman" panose="02020603050405020304" pitchFamily="18" charset="0"/>
                </a:rPr>
                <a:t>代码</a:t>
              </a:r>
              <a:r>
                <a:rPr kumimoji="0" lang="zh-CN" altLang="en-US" sz="1600" dirty="0">
                  <a:cs typeface="Times New Roman" panose="02020603050405020304" pitchFamily="18" charset="0"/>
                </a:rPr>
                <a:t>实现</a:t>
              </a:r>
              <a:r>
                <a:rPr kumimoji="0" lang="zh-CN" altLang="zh-CN" sz="1600" b="0" i="0" u="none" strike="noStrike" cap="none" normalizeH="0" baseline="0" dirty="0" smtClean="0">
                  <a:ln>
                    <a:noFill/>
                  </a:ln>
                  <a:solidFill>
                    <a:schemeClr val="tx1"/>
                  </a:solidFill>
                  <a:effectLst/>
                  <a:cs typeface="Times New Roman" panose="02020603050405020304" pitchFamily="18" charset="0"/>
                </a:rPr>
                <a:t>过程</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8" name="Line 21"/>
            <p:cNvSpPr>
              <a:spLocks noChangeShapeType="1"/>
            </p:cNvSpPr>
            <p:nvPr/>
          </p:nvSpPr>
          <p:spPr bwMode="auto">
            <a:xfrm>
              <a:off x="9460" y="5961"/>
              <a:ext cx="1" cy="1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Rectangle 20"/>
            <p:cNvSpPr>
              <a:spLocks noChangeArrowheads="1"/>
            </p:cNvSpPr>
            <p:nvPr/>
          </p:nvSpPr>
          <p:spPr bwMode="auto">
            <a:xfrm>
              <a:off x="4034" y="7893"/>
              <a:ext cx="1407"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确定系统的</a:t>
              </a:r>
            </a:p>
            <a:p>
              <a:pPr indent="0"/>
              <a:r>
                <a:rPr kumimoji="0" lang="zh-CN" altLang="zh-CN" sz="1600" dirty="0">
                  <a:latin typeface="Times New Roman" pitchFamily="18" charset="0"/>
                  <a:cs typeface="Times New Roman" panose="02020603050405020304" pitchFamily="18" charset="0"/>
                </a:rPr>
                <a:t>形式和方法</a:t>
              </a:r>
            </a:p>
          </p:txBody>
        </p:sp>
        <p:sp>
          <p:nvSpPr>
            <p:cNvPr id="30" name="Line 19"/>
            <p:cNvSpPr>
              <a:spLocks noChangeShapeType="1"/>
            </p:cNvSpPr>
            <p:nvPr/>
          </p:nvSpPr>
          <p:spPr bwMode="auto">
            <a:xfrm flipV="1">
              <a:off x="5039" y="6605"/>
              <a:ext cx="402" cy="1288"/>
            </a:xfrm>
            <a:prstGeom prst="line">
              <a:avLst/>
            </a:prstGeom>
            <a:noFill/>
            <a:ln w="9525">
              <a:solidFill>
                <a:srgbClr val="000000"/>
              </a:solidFill>
              <a:round/>
              <a:headEn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Line 18"/>
            <p:cNvSpPr>
              <a:spLocks noChangeShapeType="1"/>
            </p:cNvSpPr>
            <p:nvPr/>
          </p:nvSpPr>
          <p:spPr bwMode="auto">
            <a:xfrm>
              <a:off x="5642" y="6927"/>
              <a:ext cx="1" cy="12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17"/>
            <p:cNvSpPr>
              <a:spLocks noChangeShapeType="1"/>
            </p:cNvSpPr>
            <p:nvPr/>
          </p:nvSpPr>
          <p:spPr bwMode="auto">
            <a:xfrm>
              <a:off x="6848" y="6927"/>
              <a:ext cx="1" cy="12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16"/>
            <p:cNvSpPr>
              <a:spLocks noChangeShapeType="1"/>
            </p:cNvSpPr>
            <p:nvPr/>
          </p:nvSpPr>
          <p:spPr bwMode="auto">
            <a:xfrm>
              <a:off x="5642" y="8214"/>
              <a:ext cx="120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AutoShape 15"/>
            <p:cNvSpPr>
              <a:spLocks/>
            </p:cNvSpPr>
            <p:nvPr/>
          </p:nvSpPr>
          <p:spPr bwMode="auto">
            <a:xfrm rot="5400000">
              <a:off x="6164" y="7492"/>
              <a:ext cx="161" cy="1608"/>
            </a:xfrm>
            <a:prstGeom prst="leftBrace">
              <a:avLst>
                <a:gd name="adj1" fmla="val 83230"/>
                <a:gd name="adj2" fmla="val 50000"/>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Rectangle 14"/>
            <p:cNvSpPr>
              <a:spLocks noChangeArrowheads="1"/>
            </p:cNvSpPr>
            <p:nvPr/>
          </p:nvSpPr>
          <p:spPr bwMode="auto">
            <a:xfrm>
              <a:off x="5441" y="8376"/>
              <a:ext cx="1791"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传统上，程序开发所涉及的范围</a:t>
              </a:r>
            </a:p>
          </p:txBody>
        </p:sp>
        <p:sp>
          <p:nvSpPr>
            <p:cNvPr id="36" name="Line 13"/>
            <p:cNvSpPr>
              <a:spLocks noChangeShapeType="1"/>
            </p:cNvSpPr>
            <p:nvPr/>
          </p:nvSpPr>
          <p:spPr bwMode="auto">
            <a:xfrm>
              <a:off x="3431" y="8859"/>
              <a:ext cx="0"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12"/>
            <p:cNvSpPr>
              <a:spLocks noChangeShapeType="1"/>
            </p:cNvSpPr>
            <p:nvPr/>
          </p:nvSpPr>
          <p:spPr bwMode="auto">
            <a:xfrm>
              <a:off x="9461" y="8859"/>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11"/>
            <p:cNvSpPr>
              <a:spLocks noChangeShapeType="1"/>
            </p:cNvSpPr>
            <p:nvPr/>
          </p:nvSpPr>
          <p:spPr bwMode="auto">
            <a:xfrm>
              <a:off x="3431" y="9019"/>
              <a:ext cx="60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Rectangle 10"/>
            <p:cNvSpPr>
              <a:spLocks noChangeArrowheads="1"/>
            </p:cNvSpPr>
            <p:nvPr/>
          </p:nvSpPr>
          <p:spPr bwMode="auto">
            <a:xfrm>
              <a:off x="4034" y="9020"/>
              <a:ext cx="442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实际上，程序员涉及到软件的整个开发过程</a:t>
              </a:r>
            </a:p>
          </p:txBody>
        </p:sp>
        <p:sp>
          <p:nvSpPr>
            <p:cNvPr id="40" name="Rectangle 9"/>
            <p:cNvSpPr>
              <a:spLocks noChangeArrowheads="1"/>
            </p:cNvSpPr>
            <p:nvPr/>
          </p:nvSpPr>
          <p:spPr bwMode="auto">
            <a:xfrm>
              <a:off x="8255" y="7410"/>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纠错和修改</a:t>
              </a:r>
            </a:p>
          </p:txBody>
        </p:sp>
        <p:sp>
          <p:nvSpPr>
            <p:cNvPr id="41" name="Line 8"/>
            <p:cNvSpPr>
              <a:spLocks noChangeShapeType="1"/>
            </p:cNvSpPr>
            <p:nvPr/>
          </p:nvSpPr>
          <p:spPr bwMode="auto">
            <a:xfrm>
              <a:off x="8657" y="6766"/>
              <a:ext cx="201" cy="644"/>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Rectangle 7"/>
            <p:cNvSpPr>
              <a:spLocks noChangeArrowheads="1"/>
            </p:cNvSpPr>
            <p:nvPr/>
          </p:nvSpPr>
          <p:spPr bwMode="auto">
            <a:xfrm>
              <a:off x="9060" y="5639"/>
              <a:ext cx="76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废弃</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3" name="Rectangle 6" descr="轮廓式菱形"/>
            <p:cNvSpPr>
              <a:spLocks noChangeArrowheads="1"/>
            </p:cNvSpPr>
            <p:nvPr/>
          </p:nvSpPr>
          <p:spPr bwMode="auto">
            <a:xfrm>
              <a:off x="4235" y="6283"/>
              <a:ext cx="201" cy="644"/>
            </a:xfrm>
            <a:prstGeom prst="rect">
              <a:avLst/>
            </a:prstGeom>
            <a:pattFill prst="openDmnd">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4" name="Rectangle 5" descr="瓦形"/>
            <p:cNvSpPr>
              <a:spLocks noChangeArrowheads="1"/>
            </p:cNvSpPr>
            <p:nvPr/>
          </p:nvSpPr>
          <p:spPr bwMode="auto">
            <a:xfrm>
              <a:off x="5642" y="6283"/>
              <a:ext cx="201" cy="644"/>
            </a:xfrm>
            <a:prstGeom prst="rect">
              <a:avLst/>
            </a:prstGeom>
            <a:pattFill prst="shingle">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5" name="Rectangle 4" descr="30%"/>
            <p:cNvSpPr>
              <a:spLocks noChangeArrowheads="1"/>
            </p:cNvSpPr>
            <p:nvPr/>
          </p:nvSpPr>
          <p:spPr bwMode="auto">
            <a:xfrm>
              <a:off x="6848" y="6283"/>
              <a:ext cx="201" cy="644"/>
            </a:xfrm>
            <a:prstGeom prst="rect">
              <a:avLst/>
            </a:prstGeom>
            <a:pattFill prst="pct30">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Rectangle 3" descr="波浪线"/>
            <p:cNvSpPr>
              <a:spLocks noChangeArrowheads="1"/>
            </p:cNvSpPr>
            <p:nvPr/>
          </p:nvSpPr>
          <p:spPr bwMode="auto">
            <a:xfrm>
              <a:off x="8054" y="6283"/>
              <a:ext cx="201" cy="644"/>
            </a:xfrm>
            <a:prstGeom prst="rect">
              <a:avLst/>
            </a:prstGeom>
            <a:pattFill prst="wave">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7" name="Rectangle 2"/>
            <p:cNvSpPr>
              <a:spLocks noChangeArrowheads="1"/>
            </p:cNvSpPr>
            <p:nvPr/>
          </p:nvSpPr>
          <p:spPr bwMode="auto">
            <a:xfrm>
              <a:off x="3531" y="4632"/>
              <a:ext cx="1407"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标识问题，并给出尝试性设计</a:t>
              </a:r>
              <a:endParaRPr kumimoji="0" lang="zh-CN" altLang="zh-CN" sz="1600" b="0" i="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1663055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一个软件项目的实际过程</a:t>
            </a:r>
          </a:p>
        </p:txBody>
      </p:sp>
      <p:pic>
        <p:nvPicPr>
          <p:cNvPr id="43011" name="Picture 57"/>
          <p:cNvPicPr>
            <a:picLocks noChangeAspect="1" noChangeArrowheads="1"/>
          </p:cNvPicPr>
          <p:nvPr/>
        </p:nvPicPr>
        <p:blipFill>
          <a:blip r:embed="rId2"/>
          <a:srcRect/>
          <a:stretch>
            <a:fillRect/>
          </a:stretch>
        </p:blipFill>
        <p:spPr bwMode="auto">
          <a:xfrm>
            <a:off x="357188" y="1143000"/>
            <a:ext cx="8572500" cy="5143500"/>
          </a:xfrm>
          <a:prstGeom prst="rect">
            <a:avLst/>
          </a:prstGeom>
          <a:noFill/>
          <a:ln w="9525">
            <a:noFill/>
            <a:miter lim="800000"/>
            <a:headEnd/>
            <a:tailEnd/>
          </a:ln>
        </p:spPr>
      </p:pic>
    </p:spTree>
    <p:extLst>
      <p:ext uri="{BB962C8B-B14F-4D97-AF65-F5344CB8AC3E}">
        <p14:creationId xmlns:p14="http://schemas.microsoft.com/office/powerpoint/2010/main" val="199806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zh-CN" altLang="en-US" dirty="0"/>
              <a:t>计算机和软件</a:t>
            </a:r>
            <a:r>
              <a:rPr lang="zh-CN" altLang="en-US" dirty="0" smtClean="0"/>
              <a:t>无处不在</a:t>
            </a:r>
            <a:r>
              <a:rPr lang="en-US" altLang="zh-CN" dirty="0" smtClean="0"/>
              <a:t>---</a:t>
            </a:r>
            <a:r>
              <a:rPr lang="zh-CN" altLang="en-US" dirty="0" smtClean="0"/>
              <a:t>移动通信</a:t>
            </a:r>
          </a:p>
        </p:txBody>
      </p:sp>
      <p:pic>
        <p:nvPicPr>
          <p:cNvPr id="3" name="图片 2"/>
          <p:cNvPicPr>
            <a:picLocks noChangeAspect="1"/>
          </p:cNvPicPr>
          <p:nvPr/>
        </p:nvPicPr>
        <p:blipFill>
          <a:blip r:embed="rId2"/>
          <a:stretch>
            <a:fillRect/>
          </a:stretch>
        </p:blipFill>
        <p:spPr>
          <a:xfrm>
            <a:off x="1016502" y="1214266"/>
            <a:ext cx="7505700" cy="48768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可能的软件项目统计曲线</a:t>
            </a:r>
          </a:p>
        </p:txBody>
      </p:sp>
      <p:pic>
        <p:nvPicPr>
          <p:cNvPr id="44035" name="Picture 2"/>
          <p:cNvPicPr>
            <a:picLocks noChangeAspect="1" noChangeArrowheads="1"/>
          </p:cNvPicPr>
          <p:nvPr/>
        </p:nvPicPr>
        <p:blipFill>
          <a:blip r:embed="rId2"/>
          <a:srcRect/>
          <a:stretch>
            <a:fillRect/>
          </a:stretch>
        </p:blipFill>
        <p:spPr bwMode="auto">
          <a:xfrm>
            <a:off x="142875" y="1000125"/>
            <a:ext cx="8890000" cy="5500688"/>
          </a:xfrm>
          <a:prstGeom prst="rect">
            <a:avLst/>
          </a:prstGeom>
          <a:noFill/>
          <a:ln w="9525">
            <a:noFill/>
            <a:miter lim="800000"/>
            <a:headEnd/>
            <a:tailEnd/>
          </a:ln>
        </p:spPr>
      </p:pic>
    </p:spTree>
    <p:extLst>
      <p:ext uri="{BB962C8B-B14F-4D97-AF65-F5344CB8AC3E}">
        <p14:creationId xmlns:p14="http://schemas.microsoft.com/office/powerpoint/2010/main" val="922632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为什么要讲“软件工程化”？</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我们习惯上把</a:t>
            </a:r>
            <a:r>
              <a:rPr lang="en-US" altLang="zh-CN" dirty="0" smtClean="0"/>
              <a:t>software engineering</a:t>
            </a:r>
            <a:r>
              <a:rPr lang="zh-CN" altLang="en-US" dirty="0" smtClean="0"/>
              <a:t>翻译为软件工程，其问题是：</a:t>
            </a:r>
            <a:endParaRPr lang="en-US" altLang="zh-CN" dirty="0" smtClean="0"/>
          </a:p>
          <a:p>
            <a:pPr lvl="1"/>
            <a:r>
              <a:rPr lang="en-US" altLang="zh-CN" dirty="0" smtClean="0"/>
              <a:t>1</a:t>
            </a:r>
            <a:r>
              <a:rPr lang="zh-CN" altLang="en-US" dirty="0" smtClean="0"/>
              <a:t>）在汉语中，很容易忽略“</a:t>
            </a:r>
            <a:r>
              <a:rPr lang="en-US" altLang="zh-CN" dirty="0" err="1" smtClean="0"/>
              <a:t>ing</a:t>
            </a:r>
            <a:r>
              <a:rPr lang="zh-CN" altLang="en-US" dirty="0" smtClean="0"/>
              <a:t>”动词的作用</a:t>
            </a:r>
            <a:endParaRPr lang="en-US" altLang="zh-CN" dirty="0" smtClean="0"/>
          </a:p>
          <a:p>
            <a:pPr lvl="1"/>
            <a:r>
              <a:rPr lang="en-US" altLang="zh-CN" dirty="0" smtClean="0"/>
              <a:t>2</a:t>
            </a:r>
            <a:r>
              <a:rPr lang="zh-CN" altLang="en-US" dirty="0" smtClean="0"/>
              <a:t>）把软件建造和维护作为工程，其难度是很大的，因为软件建造基本上没有体力劳动，或基本全是脑力劳动</a:t>
            </a:r>
            <a:endParaRPr lang="en-US" altLang="zh-CN" dirty="0" smtClean="0"/>
          </a:p>
          <a:p>
            <a:pPr lvl="1"/>
            <a:r>
              <a:rPr lang="en-US" altLang="zh-CN" dirty="0" smtClean="0"/>
              <a:t>3</a:t>
            </a:r>
            <a:r>
              <a:rPr lang="zh-CN" altLang="en-US" dirty="0" smtClean="0"/>
              <a:t>）软件工程，必然是群体的脑力劳动的，而不像艺术家或数学家的个体脑力劳动</a:t>
            </a:r>
            <a:endParaRPr lang="en-US" altLang="zh-CN" dirty="0" smtClean="0"/>
          </a:p>
          <a:p>
            <a:pPr marL="0" indent="0">
              <a:buNone/>
            </a:pPr>
            <a:r>
              <a:rPr lang="zh-CN" altLang="en-US" dirty="0" smtClean="0"/>
              <a:t>因此，软件工程要模拟或向其他工程学科学习，逐渐摸索到建立构造软件的方法、工具和组织过程。</a:t>
            </a:r>
            <a:endParaRPr lang="en-US" altLang="zh-CN" dirty="0" smtClean="0"/>
          </a:p>
          <a:p>
            <a:endParaRPr lang="zh-CN" altLang="en-US" dirty="0"/>
          </a:p>
        </p:txBody>
      </p:sp>
    </p:spTree>
    <p:extLst>
      <p:ext uri="{BB962C8B-B14F-4D97-AF65-F5344CB8AC3E}">
        <p14:creationId xmlns:p14="http://schemas.microsoft.com/office/powerpoint/2010/main" val="2699393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为什么要讲“软件工程化”？</a:t>
            </a:r>
            <a:r>
              <a:rPr lang="en-US" altLang="zh-CN" dirty="0" smtClean="0"/>
              <a:t>(2)</a:t>
            </a:r>
            <a:endParaRPr lang="zh-CN" altLang="en-US" dirty="0"/>
          </a:p>
        </p:txBody>
      </p:sp>
      <p:sp>
        <p:nvSpPr>
          <p:cNvPr id="3" name="内容占位符 2"/>
          <p:cNvSpPr>
            <a:spLocks noGrp="1"/>
          </p:cNvSpPr>
          <p:nvPr>
            <p:ph idx="1"/>
          </p:nvPr>
        </p:nvSpPr>
        <p:spPr>
          <a:xfrm>
            <a:off x="848617" y="1176989"/>
            <a:ext cx="8246868" cy="4902200"/>
          </a:xfrm>
        </p:spPr>
        <p:txBody>
          <a:bodyPr/>
          <a:lstStyle/>
          <a:p>
            <a:r>
              <a:rPr lang="zh-CN" altLang="en-US" sz="2400" dirty="0"/>
              <a:t>中国近代的工程，例如，机械制造、航天工程等，基本上是向欧、美、苏学习过来的。</a:t>
            </a:r>
            <a:endParaRPr lang="en-US" altLang="zh-CN" sz="2400" dirty="0"/>
          </a:p>
          <a:p>
            <a:pPr lvl="1" indent="-342900"/>
            <a:r>
              <a:rPr lang="zh-CN" altLang="en-US" sz="2000" dirty="0" smtClean="0"/>
              <a:t>福特汽车流水线生产方式，是大规模的现代工厂模式</a:t>
            </a:r>
            <a:endParaRPr lang="en-US" altLang="zh-CN" sz="2000" dirty="0" smtClean="0"/>
          </a:p>
          <a:p>
            <a:pPr lvl="1" indent="-342900"/>
            <a:r>
              <a:rPr lang="zh-CN" altLang="en-US" sz="2000" dirty="0" smtClean="0"/>
              <a:t>美国登月、中国载人航天等体现出的是大工程的组织、技术、工具、研究、制造、使用、维护等工程方法和过程。</a:t>
            </a:r>
            <a:endParaRPr lang="en-US" altLang="zh-CN" sz="2000" dirty="0" smtClean="0"/>
          </a:p>
          <a:p>
            <a:r>
              <a:rPr lang="zh-CN" altLang="en-US" sz="2400" dirty="0" smtClean="0"/>
              <a:t>汉语中“工程化”</a:t>
            </a:r>
            <a:r>
              <a:rPr lang="zh-CN" altLang="en-US" sz="2400" dirty="0"/>
              <a:t> “化” </a:t>
            </a:r>
            <a:r>
              <a:rPr lang="zh-CN" altLang="en-US" sz="2400" dirty="0" smtClean="0"/>
              <a:t>，体现：</a:t>
            </a:r>
            <a:endParaRPr lang="en-US" altLang="zh-CN" sz="2400" dirty="0" smtClean="0"/>
          </a:p>
          <a:p>
            <a:pPr lvl="1"/>
            <a:r>
              <a:rPr lang="zh-CN" altLang="en-US" sz="2000" dirty="0" smtClean="0"/>
              <a:t>去用工程思想去思考、去研发、去生产的动作。</a:t>
            </a:r>
            <a:endParaRPr lang="en-US" altLang="zh-CN" sz="2000" dirty="0" smtClean="0"/>
          </a:p>
          <a:p>
            <a:pPr lvl="1"/>
            <a:r>
              <a:rPr lang="zh-CN" altLang="en-US" sz="2000" dirty="0" smtClean="0"/>
              <a:t>明确向机械制造、航天工程等工程领域学习的思路</a:t>
            </a:r>
            <a:endParaRPr lang="en-US" altLang="zh-CN" sz="2000" dirty="0" smtClean="0"/>
          </a:p>
          <a:p>
            <a:r>
              <a:rPr lang="en-US" altLang="zh-CN" sz="2400" dirty="0"/>
              <a:t>1992</a:t>
            </a:r>
            <a:r>
              <a:rPr lang="zh-CN" altLang="en-US" sz="2400" dirty="0"/>
              <a:t>年，中国载人航天航天工程启动后，梁思礼先生认为：</a:t>
            </a:r>
            <a:endParaRPr lang="en-US" altLang="zh-CN" sz="2400" dirty="0"/>
          </a:p>
          <a:p>
            <a:pPr lvl="1"/>
            <a:r>
              <a:rPr lang="zh-CN" altLang="en-US" sz="2000" dirty="0">
                <a:cs typeface="+mn-cs"/>
              </a:rPr>
              <a:t>当今以及未来的航天系统质量与软件质量密切相关，没有成熟的软件理论。</a:t>
            </a:r>
            <a:endParaRPr lang="en-US" altLang="zh-CN" sz="2000" dirty="0">
              <a:cs typeface="+mn-cs"/>
            </a:endParaRPr>
          </a:p>
          <a:p>
            <a:pPr lvl="1"/>
            <a:r>
              <a:rPr lang="zh-CN" altLang="en-US" sz="2000" dirty="0">
                <a:cs typeface="+mn-cs"/>
              </a:rPr>
              <a:t>必须</a:t>
            </a:r>
            <a:r>
              <a:rPr lang="zh-CN" altLang="en-US" sz="2000" dirty="0" smtClean="0">
                <a:cs typeface="+mn-cs"/>
              </a:rPr>
              <a:t>借助我国两弹一星的</a:t>
            </a:r>
            <a:r>
              <a:rPr lang="zh-CN" altLang="en-US" sz="2000" dirty="0">
                <a:cs typeface="+mn-cs"/>
              </a:rPr>
              <a:t>系统工程</a:t>
            </a:r>
            <a:r>
              <a:rPr lang="zh-CN" altLang="en-US" sz="2000" dirty="0" smtClean="0">
                <a:cs typeface="+mn-cs"/>
              </a:rPr>
              <a:t>方法。</a:t>
            </a:r>
            <a:r>
              <a:rPr lang="zh-CN" altLang="en-US" sz="2000" dirty="0">
                <a:cs typeface="+mn-cs"/>
              </a:rPr>
              <a:t>提出了“载人航天工程的软件工程化</a:t>
            </a:r>
            <a:r>
              <a:rPr lang="zh-CN" altLang="en-US" sz="2000" dirty="0" smtClean="0">
                <a:cs typeface="+mn-cs"/>
              </a:rPr>
              <a:t>”。这提高</a:t>
            </a:r>
            <a:r>
              <a:rPr lang="zh-CN" altLang="en-US" sz="2000" dirty="0">
                <a:cs typeface="+mn-cs"/>
              </a:rPr>
              <a:t>了我国航天领域的质量，也被我国其他大工程项目认可和</a:t>
            </a:r>
            <a:r>
              <a:rPr lang="zh-CN" altLang="en-US" sz="2000" dirty="0" smtClean="0">
                <a:cs typeface="+mn-cs"/>
              </a:rPr>
              <a:t>借鉴。</a:t>
            </a:r>
            <a:endParaRPr lang="zh-CN" altLang="en-US" sz="2000" dirty="0">
              <a:cs typeface="+mn-cs"/>
            </a:endParaRPr>
          </a:p>
        </p:txBody>
      </p:sp>
    </p:spTree>
    <p:extLst>
      <p:ext uri="{BB962C8B-B14F-4D97-AF65-F5344CB8AC3E}">
        <p14:creationId xmlns:p14="http://schemas.microsoft.com/office/powerpoint/2010/main" val="3717111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dirty="0" smtClean="0"/>
              <a:t>图灵理论计算机</a:t>
            </a:r>
            <a:endParaRPr lang="en-US" altLang="zh-CN" dirty="0" smtClean="0"/>
          </a:p>
          <a:p>
            <a:r>
              <a:rPr lang="zh-CN" altLang="en-US" dirty="0"/>
              <a:t>电子实现的自动计算机器</a:t>
            </a:r>
            <a:endParaRPr lang="en-US" altLang="zh-CN" dirty="0"/>
          </a:p>
          <a:p>
            <a:r>
              <a:rPr lang="zh-CN" altLang="en-US" dirty="0"/>
              <a:t>集成电路</a:t>
            </a:r>
            <a:endParaRPr lang="en-US" altLang="zh-CN" dirty="0"/>
          </a:p>
          <a:p>
            <a:r>
              <a:rPr lang="zh-CN" altLang="en-US" dirty="0"/>
              <a:t>从程序到软件</a:t>
            </a:r>
            <a:endParaRPr lang="en-US" altLang="zh-CN" dirty="0"/>
          </a:p>
          <a:p>
            <a:r>
              <a:rPr lang="zh-CN" altLang="en-US" dirty="0"/>
              <a:t>软件艺术</a:t>
            </a:r>
            <a:endParaRPr lang="en-US" altLang="zh-CN" dirty="0"/>
          </a:p>
          <a:p>
            <a:r>
              <a:rPr lang="zh-CN" altLang="en-US" dirty="0"/>
              <a:t>软件危机与工程侧面</a:t>
            </a:r>
          </a:p>
          <a:p>
            <a:r>
              <a:rPr lang="zh-CN" altLang="en-US" b="1" dirty="0">
                <a:solidFill>
                  <a:srgbClr val="FF0000"/>
                </a:solidFill>
              </a:rPr>
              <a:t>软件产业</a:t>
            </a:r>
            <a:endParaRPr lang="en-US" altLang="zh-CN" b="1" dirty="0">
              <a:solidFill>
                <a:srgbClr val="FF0000"/>
              </a:solidFill>
            </a:endParaRPr>
          </a:p>
          <a:p>
            <a:r>
              <a:rPr lang="zh-CN" altLang="en-US" dirty="0"/>
              <a:t>计算科学与软件工程</a:t>
            </a:r>
            <a:endParaRPr lang="en-US" altLang="zh-CN" dirty="0"/>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4982042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smtClean="0"/>
              <a:t>软件产业化</a:t>
            </a:r>
          </a:p>
        </p:txBody>
      </p:sp>
      <p:sp>
        <p:nvSpPr>
          <p:cNvPr id="45059" name="Rectangle 3"/>
          <p:cNvSpPr>
            <a:spLocks noGrp="1" noChangeArrowheads="1"/>
          </p:cNvSpPr>
          <p:nvPr>
            <p:ph type="body" idx="1"/>
          </p:nvPr>
        </p:nvSpPr>
        <p:spPr>
          <a:xfrm>
            <a:off x="785813" y="1357313"/>
            <a:ext cx="8205787" cy="4491037"/>
          </a:xfrm>
        </p:spPr>
        <p:txBody>
          <a:bodyPr/>
          <a:lstStyle/>
          <a:p>
            <a:r>
              <a:rPr lang="en-US" altLang="zh-CN" sz="2400" dirty="0" smtClean="0"/>
              <a:t>1960</a:t>
            </a:r>
            <a:r>
              <a:rPr lang="zh-CN" altLang="en-US" sz="2400" dirty="0" smtClean="0"/>
              <a:t>年中期</a:t>
            </a:r>
            <a:r>
              <a:rPr lang="en-US" altLang="zh-CN" sz="2400" dirty="0" smtClean="0"/>
              <a:t>IBM</a:t>
            </a:r>
            <a:r>
              <a:rPr lang="zh-CN" altLang="en-US" sz="2400" dirty="0" smtClean="0"/>
              <a:t>主导了计算机产业的几乎全部份额。</a:t>
            </a:r>
            <a:endParaRPr lang="en-US" altLang="zh-CN" sz="2400" dirty="0" smtClean="0"/>
          </a:p>
          <a:p>
            <a:r>
              <a:rPr lang="en-US" altLang="zh-CN" sz="2400" dirty="0" smtClean="0"/>
              <a:t>1969</a:t>
            </a:r>
            <a:r>
              <a:rPr lang="zh-CN" altLang="en-US" sz="2400" dirty="0" smtClean="0"/>
              <a:t>年美国司法部启动了对</a:t>
            </a:r>
            <a:r>
              <a:rPr lang="en-US" altLang="zh-CN" sz="2400" dirty="0" smtClean="0"/>
              <a:t>IBM</a:t>
            </a:r>
            <a:r>
              <a:rPr lang="zh-CN" altLang="en-US" sz="2400" dirty="0" smtClean="0"/>
              <a:t>的垄断诉讼。</a:t>
            </a:r>
            <a:endParaRPr lang="en-US" altLang="zh-CN" sz="2400" dirty="0" smtClean="0"/>
          </a:p>
          <a:p>
            <a:pPr lvl="1"/>
            <a:r>
              <a:rPr lang="zh-CN" altLang="en-US" sz="2000" dirty="0" smtClean="0"/>
              <a:t>该诉讼声称</a:t>
            </a:r>
            <a:r>
              <a:rPr lang="en-US" altLang="zh-CN" sz="2000" dirty="0" smtClean="0"/>
              <a:t>IBM</a:t>
            </a:r>
            <a:r>
              <a:rPr lang="zh-CN" altLang="en-US" sz="2000" dirty="0" smtClean="0"/>
              <a:t>违反“谢尔曼法”</a:t>
            </a:r>
            <a:r>
              <a:rPr lang="en-US" altLang="zh-CN" sz="2000" dirty="0" smtClean="0"/>
              <a:t>——</a:t>
            </a:r>
            <a:r>
              <a:rPr lang="zh-CN" altLang="en-US" sz="2000" dirty="0" smtClean="0"/>
              <a:t>垄断或企图垄断通用电子数字计算机系统市场，特别是主要为企业设计的计算机。案件拖到</a:t>
            </a:r>
            <a:r>
              <a:rPr lang="en-US" altLang="zh-CN" sz="2000" dirty="0" smtClean="0"/>
              <a:t>1982</a:t>
            </a:r>
            <a:r>
              <a:rPr lang="zh-CN" altLang="en-US" sz="2000" dirty="0" smtClean="0"/>
              <a:t>年美国司法部终于结束诉讼。</a:t>
            </a:r>
            <a:endParaRPr lang="en-US" altLang="zh-CN" sz="2000" dirty="0" smtClean="0"/>
          </a:p>
          <a:p>
            <a:r>
              <a:rPr lang="zh-CN" altLang="en-US" sz="2400" dirty="0" smtClean="0"/>
              <a:t>虽然是无果而终，但是这场诉讼却影响了整个软件产业。反垄断导致</a:t>
            </a:r>
            <a:r>
              <a:rPr lang="en-US" altLang="zh-CN" sz="2400" dirty="0" smtClean="0"/>
              <a:t>IBM</a:t>
            </a:r>
            <a:r>
              <a:rPr lang="zh-CN" altLang="en-US" sz="2400" dirty="0" smtClean="0"/>
              <a:t>公司决定把软件和硬件分离出来单独定价，结束了</a:t>
            </a:r>
            <a:r>
              <a:rPr lang="en-US" altLang="zh-CN" sz="2400" dirty="0" smtClean="0"/>
              <a:t>IBM</a:t>
            </a:r>
            <a:r>
              <a:rPr lang="zh-CN" altLang="en-US" sz="2400" dirty="0" smtClean="0"/>
              <a:t>在</a:t>
            </a:r>
            <a:r>
              <a:rPr lang="en-US" altLang="zh-CN" sz="2400" dirty="0" smtClean="0"/>
              <a:t>1969</a:t>
            </a:r>
            <a:r>
              <a:rPr lang="zh-CN" altLang="en-US" sz="2400" dirty="0" smtClean="0"/>
              <a:t>年前的“捆绑式”的软件、硬件销售和服务。</a:t>
            </a:r>
            <a:endParaRPr lang="en-US" altLang="zh-CN" sz="2400" dirty="0" smtClean="0"/>
          </a:p>
          <a:p>
            <a:pPr lvl="1"/>
            <a:r>
              <a:rPr lang="zh-CN" altLang="en-US" sz="2000" dirty="0" smtClean="0"/>
              <a:t>原先，客户不需要支付软件或服务价格，但却需要支付非常高的硬件价格，而软件按源代码的形式提供。</a:t>
            </a:r>
          </a:p>
        </p:txBody>
      </p:sp>
    </p:spTree>
    <p:extLst>
      <p:ext uri="{BB962C8B-B14F-4D97-AF65-F5344CB8AC3E}">
        <p14:creationId xmlns:p14="http://schemas.microsoft.com/office/powerpoint/2010/main" val="238371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软件商品交换</a:t>
            </a:r>
            <a:r>
              <a:rPr lang="en-US" altLang="zh-CN" smtClean="0"/>
              <a:t>----</a:t>
            </a:r>
            <a:r>
              <a:rPr lang="zh-CN" altLang="en-US" smtClean="0"/>
              <a:t>许可证制度</a:t>
            </a:r>
          </a:p>
        </p:txBody>
      </p:sp>
      <p:sp>
        <p:nvSpPr>
          <p:cNvPr id="46083" name="内容占位符 2"/>
          <p:cNvSpPr>
            <a:spLocks noGrp="1"/>
          </p:cNvSpPr>
          <p:nvPr>
            <p:ph idx="1"/>
          </p:nvPr>
        </p:nvSpPr>
        <p:spPr/>
        <p:txBody>
          <a:bodyPr/>
          <a:lstStyle/>
          <a:p>
            <a:r>
              <a:rPr lang="zh-CN" altLang="en-US" dirty="0" smtClean="0"/>
              <a:t>软件许可证是一个法律协议，规定了专有的或无偿使用许可形式，也是软件生产者和软件用户之间的合同备忘录。</a:t>
            </a:r>
            <a:endParaRPr lang="en-US" altLang="zh-CN" dirty="0" smtClean="0"/>
          </a:p>
          <a:p>
            <a:pPr lvl="1"/>
            <a:r>
              <a:rPr lang="zh-CN" altLang="en-US" dirty="0" smtClean="0"/>
              <a:t>用户可能是任何法律实体或“最终用户”，在这种情况下，软件许可证，常称为最终用户许可协议（</a:t>
            </a:r>
            <a:r>
              <a:rPr lang="en-US" altLang="zh-CN" dirty="0" smtClean="0"/>
              <a:t>EULA--End User License Agreement</a:t>
            </a:r>
            <a:r>
              <a:rPr lang="zh-CN" altLang="en-US" dirty="0" smtClean="0"/>
              <a:t>）指定生产者授予给用户的软件时间和权限。</a:t>
            </a:r>
          </a:p>
        </p:txBody>
      </p:sp>
    </p:spTree>
    <p:extLst>
      <p:ext uri="{BB962C8B-B14F-4D97-AF65-F5344CB8AC3E}">
        <p14:creationId xmlns:p14="http://schemas.microsoft.com/office/powerpoint/2010/main" val="1335799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pPr eaLnBrk="1" hangingPunct="1"/>
            <a:r>
              <a:rPr lang="zh-CN" altLang="en-US" smtClean="0"/>
              <a:t>计算机软件产业的历史</a:t>
            </a:r>
          </a:p>
        </p:txBody>
      </p:sp>
      <p:sp>
        <p:nvSpPr>
          <p:cNvPr id="47107" name="Rectangle 1027"/>
          <p:cNvSpPr>
            <a:spLocks noGrp="1" noChangeArrowheads="1"/>
          </p:cNvSpPr>
          <p:nvPr>
            <p:ph type="body" idx="1"/>
          </p:nvPr>
        </p:nvSpPr>
        <p:spPr>
          <a:xfrm>
            <a:off x="1030515" y="1065213"/>
            <a:ext cx="7848146" cy="4824412"/>
          </a:xfrm>
        </p:spPr>
        <p:txBody>
          <a:bodyPr/>
          <a:lstStyle/>
          <a:p>
            <a:pPr eaLnBrk="1" hangingPunct="1">
              <a:lnSpc>
                <a:spcPct val="90000"/>
              </a:lnSpc>
            </a:pPr>
            <a:r>
              <a:rPr lang="zh-CN" altLang="en-US" sz="2400" dirty="0" smtClean="0"/>
              <a:t>计算机软件产业开始于</a:t>
            </a:r>
            <a:r>
              <a:rPr lang="en-US" altLang="zh-CN" sz="2400" dirty="0" smtClean="0"/>
              <a:t>20</a:t>
            </a:r>
            <a:r>
              <a:rPr lang="zh-CN" altLang="en-US" sz="2400" dirty="0" smtClean="0"/>
              <a:t>世纪</a:t>
            </a:r>
            <a:r>
              <a:rPr lang="en-US" altLang="zh-CN" sz="2400" dirty="0" smtClean="0"/>
              <a:t>50</a:t>
            </a:r>
            <a:r>
              <a:rPr lang="zh-CN" altLang="en-US" sz="2400" dirty="0" smtClean="0"/>
              <a:t>年代，随着计算机在商业、国防、教育等领域的使用的迅速增加，导致对程序设计人员需求的增长。出现一部分具有计算机程序设计经验的人分离出来专门从事程序设计工作，并创立自己的程序设计服务公司，根据用户的订单提供相应的程序设计服务。</a:t>
            </a:r>
          </a:p>
          <a:p>
            <a:pPr eaLnBrk="1" hangingPunct="1">
              <a:lnSpc>
                <a:spcPct val="90000"/>
              </a:lnSpc>
            </a:pPr>
            <a:r>
              <a:rPr lang="zh-CN" altLang="en-US" sz="2400" dirty="0" smtClean="0"/>
              <a:t>如</a:t>
            </a:r>
            <a:r>
              <a:rPr lang="en-US" altLang="zh-CN" sz="2400" dirty="0" smtClean="0"/>
              <a:t>1955</a:t>
            </a:r>
            <a:r>
              <a:rPr lang="zh-CN" altLang="en-US" sz="2400" dirty="0" smtClean="0"/>
              <a:t>年，</a:t>
            </a:r>
            <a:r>
              <a:rPr lang="en-US" altLang="zh-CN" sz="2400" dirty="0" smtClean="0"/>
              <a:t>Elmer </a:t>
            </a:r>
            <a:r>
              <a:rPr lang="en-US" altLang="zh-CN" sz="2400" dirty="0" err="1" smtClean="0"/>
              <a:t>Kubie</a:t>
            </a:r>
            <a:r>
              <a:rPr lang="zh-CN" altLang="en-US" sz="2400" dirty="0" smtClean="0"/>
              <a:t>和</a:t>
            </a:r>
            <a:r>
              <a:rPr lang="en-US" altLang="zh-CN" sz="2400" dirty="0" smtClean="0"/>
              <a:t>John </a:t>
            </a:r>
            <a:r>
              <a:rPr lang="en-US" altLang="zh-CN" sz="2400" dirty="0" err="1" smtClean="0"/>
              <a:t>W.sheldon</a:t>
            </a:r>
            <a:r>
              <a:rPr lang="zh-CN" altLang="en-US" sz="2400" dirty="0" smtClean="0"/>
              <a:t>创建的计算机使用公司（</a:t>
            </a:r>
            <a:r>
              <a:rPr lang="en-US" altLang="zh-CN" sz="2400" dirty="0" smtClean="0"/>
              <a:t>CUC</a:t>
            </a:r>
            <a:r>
              <a:rPr lang="zh-CN" altLang="en-US" sz="2400" dirty="0" smtClean="0"/>
              <a:t>）。</a:t>
            </a:r>
          </a:p>
          <a:p>
            <a:pPr eaLnBrk="1" hangingPunct="1">
              <a:lnSpc>
                <a:spcPct val="90000"/>
              </a:lnSpc>
            </a:pPr>
            <a:r>
              <a:rPr lang="en-US" altLang="zh-CN" sz="2400" dirty="0" smtClean="0"/>
              <a:t>1959</a:t>
            </a:r>
            <a:r>
              <a:rPr lang="zh-CN" altLang="en-US" sz="2400" dirty="0" smtClean="0"/>
              <a:t>年创立的应用数据研究（</a:t>
            </a:r>
            <a:r>
              <a:rPr lang="en-US" altLang="zh-CN" sz="2400" dirty="0" smtClean="0"/>
              <a:t>ADR</a:t>
            </a:r>
            <a:r>
              <a:rPr lang="zh-CN" altLang="en-US" sz="2400" dirty="0" smtClean="0"/>
              <a:t>）公司。</a:t>
            </a:r>
          </a:p>
          <a:p>
            <a:pPr eaLnBrk="1" hangingPunct="1">
              <a:lnSpc>
                <a:spcPct val="90000"/>
              </a:lnSpc>
            </a:pPr>
            <a:r>
              <a:rPr lang="en-US" altLang="zh-CN" sz="2400" dirty="0" smtClean="0"/>
              <a:t>1968</a:t>
            </a:r>
            <a:r>
              <a:rPr lang="zh-CN" altLang="en-US" sz="2400" dirty="0" smtClean="0"/>
              <a:t>年</a:t>
            </a:r>
            <a:r>
              <a:rPr lang="en-US" altLang="zh-CN" sz="2400" dirty="0" smtClean="0"/>
              <a:t>Martin Goetz</a:t>
            </a:r>
            <a:r>
              <a:rPr lang="zh-CN" altLang="en-US" sz="2400" dirty="0" smtClean="0"/>
              <a:t>获得世界上第一个软件专利；</a:t>
            </a:r>
          </a:p>
          <a:p>
            <a:pPr eaLnBrk="1" hangingPunct="1">
              <a:lnSpc>
                <a:spcPct val="90000"/>
              </a:lnSpc>
            </a:pPr>
            <a:r>
              <a:rPr lang="en-US" altLang="zh-CN" sz="2400" dirty="0" smtClean="0"/>
              <a:t>1969</a:t>
            </a:r>
            <a:r>
              <a:rPr lang="zh-CN" altLang="en-US" sz="2400" dirty="0" smtClean="0"/>
              <a:t>年春，就</a:t>
            </a:r>
            <a:r>
              <a:rPr lang="en-US" altLang="zh-CN" sz="2400" dirty="0" smtClean="0"/>
              <a:t>IBM</a:t>
            </a:r>
            <a:r>
              <a:rPr lang="zh-CN" altLang="en-US" sz="2400" dirty="0" smtClean="0"/>
              <a:t>垄断软件产业提出诉讼，促使</a:t>
            </a:r>
            <a:r>
              <a:rPr lang="en-US" altLang="zh-CN" sz="2400" dirty="0" smtClean="0"/>
              <a:t>IBM</a:t>
            </a:r>
            <a:r>
              <a:rPr lang="zh-CN" altLang="en-US" sz="2400" dirty="0" smtClean="0"/>
              <a:t>在</a:t>
            </a:r>
            <a:r>
              <a:rPr lang="en-US" altLang="zh-CN" sz="2400" dirty="0" smtClean="0"/>
              <a:t>1969</a:t>
            </a:r>
            <a:r>
              <a:rPr lang="zh-CN" altLang="en-US" sz="2400" dirty="0" smtClean="0"/>
              <a:t>年</a:t>
            </a:r>
            <a:r>
              <a:rPr lang="en-US" altLang="zh-CN" sz="2400" dirty="0" smtClean="0"/>
              <a:t>6</a:t>
            </a:r>
            <a:r>
              <a:rPr lang="zh-CN" altLang="en-US" sz="2400" dirty="0" smtClean="0"/>
              <a:t>月</a:t>
            </a:r>
            <a:r>
              <a:rPr lang="en-US" altLang="zh-CN" sz="2400" dirty="0" smtClean="0"/>
              <a:t>30</a:t>
            </a:r>
            <a:r>
              <a:rPr lang="zh-CN" altLang="en-US" sz="2400" dirty="0" smtClean="0"/>
              <a:t>日宣布结束一些软件和硬件的捆绑销售，为软件产品单独定价。</a:t>
            </a:r>
          </a:p>
          <a:p>
            <a:pPr lvl="1">
              <a:lnSpc>
                <a:spcPct val="90000"/>
              </a:lnSpc>
            </a:pPr>
            <a:r>
              <a:rPr lang="zh-CN" altLang="en-US" sz="2000" dirty="0" smtClean="0"/>
              <a:t>在这一时期成立的软件公司有美国计算机公司（</a:t>
            </a:r>
            <a:r>
              <a:rPr lang="en-US" altLang="zh-CN" sz="2000" dirty="0" smtClean="0"/>
              <a:t>CCA</a:t>
            </a:r>
            <a:r>
              <a:rPr lang="zh-CN" altLang="en-US" sz="2000" dirty="0" smtClean="0"/>
              <a:t>）、</a:t>
            </a:r>
            <a:r>
              <a:rPr lang="en-US" altLang="zh-CN" sz="2000" dirty="0" smtClean="0"/>
              <a:t>Information Builder</a:t>
            </a:r>
            <a:r>
              <a:rPr lang="zh-CN" altLang="en-US" sz="2000" dirty="0" smtClean="0"/>
              <a:t>、</a:t>
            </a:r>
            <a:r>
              <a:rPr lang="en-US" altLang="zh-CN" sz="2000" dirty="0" smtClean="0"/>
              <a:t>Oracle</a:t>
            </a:r>
            <a:r>
              <a:rPr lang="zh-CN" altLang="en-US" sz="2000" dirty="0" smtClean="0"/>
              <a:t>公司等。</a:t>
            </a:r>
          </a:p>
        </p:txBody>
      </p:sp>
    </p:spTree>
    <p:extLst>
      <p:ext uri="{BB962C8B-B14F-4D97-AF65-F5344CB8AC3E}">
        <p14:creationId xmlns:p14="http://schemas.microsoft.com/office/powerpoint/2010/main" val="21559253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dirty="0" smtClean="0"/>
              <a:t>图灵理论计算机</a:t>
            </a:r>
            <a:endParaRPr lang="en-US" altLang="zh-CN" dirty="0" smtClean="0"/>
          </a:p>
          <a:p>
            <a:r>
              <a:rPr lang="zh-CN" altLang="en-US" dirty="0"/>
              <a:t>电子实现的自动计算机器</a:t>
            </a:r>
            <a:endParaRPr lang="en-US" altLang="zh-CN" dirty="0"/>
          </a:p>
          <a:p>
            <a:r>
              <a:rPr lang="zh-CN" altLang="en-US" dirty="0"/>
              <a:t>集成电路</a:t>
            </a:r>
            <a:endParaRPr lang="en-US" altLang="zh-CN" dirty="0"/>
          </a:p>
          <a:p>
            <a:r>
              <a:rPr lang="zh-CN" altLang="en-US" dirty="0"/>
              <a:t>从程序到软件</a:t>
            </a:r>
            <a:endParaRPr lang="en-US" altLang="zh-CN" dirty="0"/>
          </a:p>
          <a:p>
            <a:r>
              <a:rPr lang="zh-CN" altLang="en-US" dirty="0"/>
              <a:t>软件艺术</a:t>
            </a:r>
            <a:endParaRPr lang="en-US" altLang="zh-CN" dirty="0"/>
          </a:p>
          <a:p>
            <a:r>
              <a:rPr lang="zh-CN" altLang="en-US" dirty="0"/>
              <a:t>软件危机与工程侧面</a:t>
            </a:r>
          </a:p>
          <a:p>
            <a:r>
              <a:rPr lang="zh-CN" altLang="en-US" dirty="0"/>
              <a:t>软件产业</a:t>
            </a:r>
            <a:endParaRPr lang="en-US" altLang="zh-CN" dirty="0"/>
          </a:p>
          <a:p>
            <a:r>
              <a:rPr lang="zh-CN" altLang="en-US" b="1" dirty="0">
                <a:solidFill>
                  <a:srgbClr val="FF0000"/>
                </a:solidFill>
              </a:rPr>
              <a:t>计算科学与软件工程</a:t>
            </a:r>
            <a:endParaRPr lang="en-US" altLang="zh-CN" b="1" dirty="0">
              <a:solidFill>
                <a:srgbClr val="FF0000"/>
              </a:solidFill>
            </a:endParaRPr>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30154893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1953" y="158663"/>
            <a:ext cx="8201025" cy="877888"/>
          </a:xfrm>
        </p:spPr>
        <p:txBody>
          <a:bodyPr/>
          <a:lstStyle/>
          <a:p>
            <a:pPr eaLnBrk="1" hangingPunct="1"/>
            <a:r>
              <a:rPr lang="en-US" altLang="zh-CN" dirty="0" smtClean="0"/>
              <a:t>Chemical engineering(</a:t>
            </a:r>
            <a:r>
              <a:rPr lang="zh-CN" altLang="en-US" dirty="0" smtClean="0"/>
              <a:t>化工</a:t>
            </a:r>
            <a:r>
              <a:rPr lang="en-US" altLang="zh-CN" dirty="0" smtClean="0"/>
              <a:t>) </a:t>
            </a:r>
            <a:r>
              <a:rPr lang="en-US" altLang="zh-CN" dirty="0" err="1" smtClean="0"/>
              <a:t>v.s</a:t>
            </a:r>
            <a:r>
              <a:rPr lang="en-US" altLang="zh-CN" dirty="0" smtClean="0"/>
              <a:t> Chemistry(</a:t>
            </a:r>
            <a:r>
              <a:rPr lang="zh-CN" altLang="en-US" dirty="0" smtClean="0"/>
              <a:t>化学</a:t>
            </a:r>
            <a:r>
              <a:rPr lang="en-US" altLang="zh-CN" dirty="0" smtClean="0"/>
              <a:t>)</a:t>
            </a:r>
          </a:p>
        </p:txBody>
      </p:sp>
      <p:sp>
        <p:nvSpPr>
          <p:cNvPr id="49155" name="Rectangle 3"/>
          <p:cNvSpPr>
            <a:spLocks noGrp="1" noChangeArrowheads="1"/>
          </p:cNvSpPr>
          <p:nvPr>
            <p:ph type="body" idx="1"/>
          </p:nvPr>
        </p:nvSpPr>
        <p:spPr>
          <a:xfrm>
            <a:off x="1132113" y="1353910"/>
            <a:ext cx="7768545" cy="4857750"/>
          </a:xfrm>
        </p:spPr>
        <p:txBody>
          <a:bodyPr/>
          <a:lstStyle/>
          <a:p>
            <a:pPr eaLnBrk="1" hangingPunct="1">
              <a:lnSpc>
                <a:spcPct val="90000"/>
              </a:lnSpc>
            </a:pPr>
            <a:r>
              <a:rPr lang="zh-CN" altLang="en-US" dirty="0" smtClean="0"/>
              <a:t>案例</a:t>
            </a:r>
            <a:r>
              <a:rPr lang="en-US" altLang="zh-CN" dirty="0" smtClean="0"/>
              <a:t>1</a:t>
            </a:r>
            <a:r>
              <a:rPr lang="zh-CN" altLang="en-US" dirty="0" smtClean="0"/>
              <a:t>：将煤炭转变汽油。</a:t>
            </a:r>
            <a:endParaRPr lang="en-US" altLang="zh-CN" dirty="0" smtClean="0"/>
          </a:p>
          <a:p>
            <a:pPr lvl="1" eaLnBrk="1" hangingPunct="1">
              <a:lnSpc>
                <a:spcPct val="90000"/>
              </a:lnSpc>
            </a:pPr>
            <a:r>
              <a:rPr lang="zh-CN" altLang="en-US" dirty="0" smtClean="0"/>
              <a:t>二战期间，德国人就已经完成了实验，从化学家的观点看，他们已经成功了。</a:t>
            </a:r>
            <a:endParaRPr lang="en-US" altLang="zh-CN" dirty="0" smtClean="0"/>
          </a:p>
          <a:p>
            <a:pPr lvl="1" eaLnBrk="1" hangingPunct="1">
              <a:lnSpc>
                <a:spcPct val="90000"/>
              </a:lnSpc>
            </a:pPr>
            <a:r>
              <a:rPr lang="zh-CN" altLang="en-US" dirty="0" smtClean="0"/>
              <a:t>从化学工业的角度看，这些实验都是不成功的，因为没有经济和批量生产的价值。</a:t>
            </a:r>
            <a:endParaRPr lang="en-US" altLang="zh-CN" dirty="0" smtClean="0"/>
          </a:p>
          <a:p>
            <a:pPr lvl="1" eaLnBrk="1" hangingPunct="1">
              <a:lnSpc>
                <a:spcPct val="90000"/>
              </a:lnSpc>
            </a:pPr>
            <a:r>
              <a:rPr lang="zh-CN" altLang="en-US" dirty="0" smtClean="0"/>
              <a:t>工程师必须探讨批量转变的实验和生产途径，从而将成本降低到具有实际的经济意义。</a:t>
            </a:r>
            <a:endParaRPr lang="en-US" altLang="zh-CN" dirty="0" smtClean="0"/>
          </a:p>
          <a:p>
            <a:pPr lvl="1" eaLnBrk="1" hangingPunct="1">
              <a:lnSpc>
                <a:spcPct val="90000"/>
              </a:lnSpc>
            </a:pPr>
            <a:endParaRPr lang="en-US" altLang="zh-CN" dirty="0" smtClean="0"/>
          </a:p>
          <a:p>
            <a:pPr lvl="1" eaLnBrk="1" hangingPunct="1">
              <a:lnSpc>
                <a:spcPct val="90000"/>
              </a:lnSpc>
              <a:buFontTx/>
              <a:buNone/>
            </a:pPr>
            <a:r>
              <a:rPr lang="zh-CN" altLang="en-US" dirty="0" smtClean="0">
                <a:solidFill>
                  <a:srgbClr val="FF0000"/>
                </a:solidFill>
              </a:rPr>
              <a:t>实验室可行 ≠ 工业化生产可行</a:t>
            </a:r>
            <a:endParaRPr lang="en-US" altLang="zh-CN" dirty="0" smtClean="0">
              <a:solidFill>
                <a:srgbClr val="FF0000"/>
              </a:solidFill>
            </a:endParaRPr>
          </a:p>
          <a:p>
            <a:pPr lvl="1" eaLnBrk="1" hangingPunct="1">
              <a:lnSpc>
                <a:spcPct val="90000"/>
              </a:lnSpc>
              <a:buFontTx/>
              <a:buNone/>
            </a:pPr>
            <a:r>
              <a:rPr lang="zh-CN" altLang="en-US" dirty="0" smtClean="0">
                <a:solidFill>
                  <a:srgbClr val="FF0000"/>
                </a:solidFill>
              </a:rPr>
              <a:t>理论上可行 ≠ 工程上可行</a:t>
            </a:r>
            <a:endParaRPr lang="en-US" altLang="zh-CN" dirty="0" smtClean="0">
              <a:solidFill>
                <a:srgbClr val="FF0000"/>
              </a:solidFill>
            </a:endParaRPr>
          </a:p>
        </p:txBody>
      </p:sp>
    </p:spTree>
    <p:extLst>
      <p:ext uri="{BB962C8B-B14F-4D97-AF65-F5344CB8AC3E}">
        <p14:creationId xmlns:p14="http://schemas.microsoft.com/office/powerpoint/2010/main" val="5044073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14375" y="152400"/>
            <a:ext cx="8201025" cy="877888"/>
          </a:xfrm>
        </p:spPr>
        <p:txBody>
          <a:bodyPr/>
          <a:lstStyle/>
          <a:p>
            <a:pPr eaLnBrk="1" hangingPunct="1"/>
            <a:r>
              <a:rPr lang="en-US" altLang="zh-CN" smtClean="0"/>
              <a:t>Chemical engineering(</a:t>
            </a:r>
            <a:r>
              <a:rPr lang="zh-CN" altLang="en-US" smtClean="0"/>
              <a:t>化工</a:t>
            </a:r>
            <a:r>
              <a:rPr lang="en-US" altLang="zh-CN" smtClean="0"/>
              <a:t>) v.s Chemistry(</a:t>
            </a:r>
            <a:r>
              <a:rPr lang="zh-CN" altLang="en-US" smtClean="0"/>
              <a:t>化学</a:t>
            </a:r>
            <a:r>
              <a:rPr lang="en-US" altLang="zh-CN" smtClean="0"/>
              <a:t>)</a:t>
            </a:r>
          </a:p>
        </p:txBody>
      </p:sp>
      <p:sp>
        <p:nvSpPr>
          <p:cNvPr id="50179" name="Rectangle 3"/>
          <p:cNvSpPr>
            <a:spLocks noGrp="1" noChangeArrowheads="1"/>
          </p:cNvSpPr>
          <p:nvPr>
            <p:ph type="body" idx="1"/>
          </p:nvPr>
        </p:nvSpPr>
        <p:spPr>
          <a:xfrm>
            <a:off x="571500" y="1295400"/>
            <a:ext cx="8420100" cy="5133975"/>
          </a:xfrm>
        </p:spPr>
        <p:txBody>
          <a:bodyPr/>
          <a:lstStyle/>
          <a:p>
            <a:pPr eaLnBrk="1" hangingPunct="1">
              <a:lnSpc>
                <a:spcPct val="90000"/>
              </a:lnSpc>
            </a:pPr>
            <a:r>
              <a:rPr lang="zh-CN" altLang="en-US" smtClean="0"/>
              <a:t>案例</a:t>
            </a:r>
            <a:r>
              <a:rPr lang="en-US" altLang="zh-CN" smtClean="0"/>
              <a:t>2</a:t>
            </a:r>
            <a:r>
              <a:rPr lang="zh-CN" altLang="en-US" smtClean="0"/>
              <a:t>：侯德榜制碱</a:t>
            </a:r>
          </a:p>
          <a:p>
            <a:pPr lvl="1" eaLnBrk="1" hangingPunct="1">
              <a:lnSpc>
                <a:spcPct val="90000"/>
              </a:lnSpc>
            </a:pPr>
            <a:r>
              <a:rPr lang="en-US" altLang="zh-CN" sz="2000" smtClean="0"/>
              <a:t>1862</a:t>
            </a:r>
            <a:r>
              <a:rPr lang="zh-CN" altLang="en-US" sz="2000" smtClean="0"/>
              <a:t>年，比利时人索尔维（</a:t>
            </a:r>
            <a:r>
              <a:rPr lang="en-US" altLang="zh-CN" sz="2000" smtClean="0"/>
              <a:t>Ernest Solvay 1838—1922</a:t>
            </a:r>
            <a:r>
              <a:rPr lang="zh-CN" altLang="en-US" sz="2000" smtClean="0"/>
              <a:t>）发明了以食盐、氨、二氧化碳为原料制取碳酸钠的“索尔维制碱法”（又称氨碱法）。此后，英、法、德、美等国相继建立了大规模生产纯碱的工厂，并组织了索尔维公会，对会员以外的国家实行技术封锁。</a:t>
            </a:r>
            <a:endParaRPr lang="en-US" altLang="zh-CN" sz="2000" smtClean="0"/>
          </a:p>
          <a:p>
            <a:pPr lvl="1" eaLnBrk="1" hangingPunct="1">
              <a:lnSpc>
                <a:spcPct val="90000"/>
              </a:lnSpc>
            </a:pPr>
            <a:r>
              <a:rPr lang="zh-CN" altLang="en-US" sz="2000" smtClean="0"/>
              <a:t>制碱的主要原料是食盐，也就是氯化钠，而四川的盐都是井盐，要用竹筒从很深很深的井底一桶桶吊出来。由于浓度稀，还要经过浓缩才能成为原料，这样食盐成本就高了。</a:t>
            </a:r>
            <a:endParaRPr lang="en-US" altLang="zh-CN" sz="2000" smtClean="0"/>
          </a:p>
          <a:p>
            <a:pPr lvl="1" eaLnBrk="1" hangingPunct="1">
              <a:lnSpc>
                <a:spcPct val="90000"/>
              </a:lnSpc>
            </a:pPr>
            <a:r>
              <a:rPr lang="zh-CN" altLang="en-US" sz="2000" smtClean="0"/>
              <a:t>另外，索尔维制碱法的致命缺点是食盐利用率不高，也就是说有</a:t>
            </a:r>
            <a:r>
              <a:rPr lang="en-US" altLang="zh-CN" sz="2000" smtClean="0"/>
              <a:t>30%</a:t>
            </a:r>
            <a:r>
              <a:rPr lang="zh-CN" altLang="en-US" sz="2000" smtClean="0"/>
              <a:t>的食盐要白白地浪费掉，这样成本就更高了，所以侯德榜决定不用索尔维制碱法，而另辟新路。</a:t>
            </a:r>
            <a:endParaRPr lang="en-US" altLang="zh-CN" sz="2000" smtClean="0"/>
          </a:p>
          <a:p>
            <a:pPr lvl="1" eaLnBrk="1" hangingPunct="1">
              <a:lnSpc>
                <a:spcPct val="90000"/>
              </a:lnSpc>
            </a:pPr>
            <a:r>
              <a:rPr lang="en-US" altLang="zh-CN" sz="2000" smtClean="0"/>
              <a:t>1920</a:t>
            </a:r>
            <a:r>
              <a:rPr lang="zh-CN" altLang="en-US" sz="2000" smtClean="0"/>
              <a:t>年，侯德榜先生毅然回国任职。他全身心地投入制碱工艺和设备的改进上，</a:t>
            </a:r>
            <a:r>
              <a:rPr lang="en-US" altLang="zh-CN" sz="2000" smtClean="0"/>
              <a:t>1924</a:t>
            </a:r>
            <a:r>
              <a:rPr lang="zh-CN" altLang="en-US" sz="2000" smtClean="0"/>
              <a:t>年</a:t>
            </a:r>
            <a:r>
              <a:rPr lang="en-US" altLang="zh-CN" sz="2000" smtClean="0"/>
              <a:t>8</a:t>
            </a:r>
            <a:r>
              <a:rPr lang="zh-CN" altLang="en-US" sz="2000" smtClean="0"/>
              <a:t>月</a:t>
            </a:r>
            <a:r>
              <a:rPr lang="en-US" altLang="zh-CN" sz="2000" smtClean="0"/>
              <a:t>,</a:t>
            </a:r>
            <a:r>
              <a:rPr lang="zh-CN" altLang="en-US" sz="2000" smtClean="0"/>
              <a:t>塘沽碱厂正式投产。</a:t>
            </a:r>
            <a:r>
              <a:rPr lang="en-US" altLang="zh-CN" sz="2000" smtClean="0"/>
              <a:t>1926</a:t>
            </a:r>
            <a:r>
              <a:rPr lang="zh-CN" altLang="en-US" sz="2000" smtClean="0"/>
              <a:t>年，中国生产的“红三角”牌纯碱在美国费城的万国博览会上获得金质奖章。产品不但畅销国内，而且远销日本和东南亚。</a:t>
            </a:r>
            <a:endParaRPr lang="en-US" altLang="zh-CN" sz="2000" smtClean="0"/>
          </a:p>
          <a:p>
            <a:pPr eaLnBrk="1" hangingPunct="1">
              <a:lnSpc>
                <a:spcPct val="90000"/>
              </a:lnSpc>
            </a:pPr>
            <a:endParaRPr lang="en-US" altLang="zh-CN" sz="2400" smtClean="0"/>
          </a:p>
        </p:txBody>
      </p:sp>
    </p:spTree>
    <p:extLst>
      <p:ext uri="{BB962C8B-B14F-4D97-AF65-F5344CB8AC3E}">
        <p14:creationId xmlns:p14="http://schemas.microsoft.com/office/powerpoint/2010/main" val="169078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信息交流方式改变人的生活</a:t>
            </a:r>
            <a:endParaRPr lang="zh-CN" altLang="en-US" dirty="0"/>
          </a:p>
        </p:txBody>
      </p:sp>
      <p:sp>
        <p:nvSpPr>
          <p:cNvPr id="3" name="内容占位符 2"/>
          <p:cNvSpPr>
            <a:spLocks noGrp="1"/>
          </p:cNvSpPr>
          <p:nvPr>
            <p:ph idx="1"/>
          </p:nvPr>
        </p:nvSpPr>
        <p:spPr>
          <a:xfrm>
            <a:off x="914400" y="1209880"/>
            <a:ext cx="8001000" cy="4902200"/>
          </a:xfrm>
        </p:spPr>
        <p:txBody>
          <a:bodyPr/>
          <a:lstStyle/>
          <a:p>
            <a:r>
              <a:rPr lang="zh-CN" altLang="en-US" dirty="0" smtClean="0"/>
              <a:t>信息搜索</a:t>
            </a:r>
            <a:endParaRPr lang="en-US" altLang="zh-CN" dirty="0" smtClean="0"/>
          </a:p>
          <a:p>
            <a:pPr lvl="1"/>
            <a:r>
              <a:rPr lang="zh-CN" altLang="en-US" dirty="0"/>
              <a:t>百</a:t>
            </a:r>
            <a:r>
              <a:rPr lang="zh-CN" altLang="en-US" dirty="0" smtClean="0"/>
              <a:t>度、</a:t>
            </a:r>
            <a:r>
              <a:rPr lang="en-US" altLang="zh-CN" dirty="0" smtClean="0"/>
              <a:t>Google</a:t>
            </a:r>
            <a:r>
              <a:rPr lang="zh-CN" altLang="en-US" dirty="0" smtClean="0"/>
              <a:t>成为门户</a:t>
            </a:r>
            <a:endParaRPr lang="en-US" altLang="zh-CN" dirty="0" smtClean="0"/>
          </a:p>
          <a:p>
            <a:r>
              <a:rPr lang="zh-CN" altLang="en-US" dirty="0" smtClean="0"/>
              <a:t>自媒体</a:t>
            </a:r>
            <a:endParaRPr lang="en-US" altLang="zh-CN" dirty="0" smtClean="0"/>
          </a:p>
          <a:p>
            <a:pPr lvl="1"/>
            <a:r>
              <a:rPr lang="zh-CN" altLang="en-US" dirty="0" smtClean="0"/>
              <a:t>人人都是记者</a:t>
            </a:r>
            <a:endParaRPr lang="en-US" altLang="zh-CN" dirty="0" smtClean="0"/>
          </a:p>
          <a:p>
            <a:r>
              <a:rPr lang="zh-CN" altLang="en-US" dirty="0" smtClean="0"/>
              <a:t>即时通信：微信交流</a:t>
            </a:r>
            <a:endParaRPr lang="en-US" altLang="zh-CN" dirty="0" smtClean="0"/>
          </a:p>
          <a:p>
            <a:pPr lvl="1"/>
            <a:r>
              <a:rPr lang="zh-CN" altLang="en-US" dirty="0" smtClean="0"/>
              <a:t>通信改变生活方式</a:t>
            </a:r>
            <a:endParaRPr lang="en-US" altLang="zh-CN" dirty="0" smtClean="0"/>
          </a:p>
          <a:p>
            <a:r>
              <a:rPr lang="zh-CN" altLang="en-US" dirty="0" smtClean="0"/>
              <a:t>支付宝、微信结算，数字货币</a:t>
            </a:r>
            <a:endParaRPr lang="en-US" altLang="zh-CN" dirty="0" smtClean="0"/>
          </a:p>
          <a:p>
            <a:pPr lvl="1"/>
            <a:r>
              <a:rPr lang="zh-CN" altLang="en-US" dirty="0" smtClean="0"/>
              <a:t>支付方式改变银行</a:t>
            </a:r>
            <a:endParaRPr lang="en-US" altLang="zh-CN" dirty="0" smtClean="0"/>
          </a:p>
          <a:p>
            <a:r>
              <a:rPr lang="zh-CN" altLang="en-US" dirty="0" smtClean="0"/>
              <a:t>信息改变出行方式</a:t>
            </a:r>
            <a:endParaRPr lang="en-US" altLang="zh-CN" dirty="0" smtClean="0"/>
          </a:p>
          <a:p>
            <a:pPr lvl="1"/>
            <a:r>
              <a:rPr lang="zh-CN" altLang="en-US" dirty="0"/>
              <a:t>携</a:t>
            </a:r>
            <a:r>
              <a:rPr lang="zh-CN" altLang="en-US" dirty="0" smtClean="0"/>
              <a:t>程、高德导航</a:t>
            </a:r>
            <a:endParaRPr lang="en-US" altLang="zh-CN" dirty="0"/>
          </a:p>
          <a:p>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695578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Software Engineering v.s Computer science</a:t>
            </a:r>
          </a:p>
        </p:txBody>
      </p:sp>
      <mc:AlternateContent xmlns:mc="http://schemas.openxmlformats.org/markup-compatibility/2006" xmlns:a14="http://schemas.microsoft.com/office/drawing/2010/main">
        <mc:Choice Requires="a14">
          <p:sp>
            <p:nvSpPr>
              <p:cNvPr id="48131" name="Rectangle 3"/>
              <p:cNvSpPr>
                <a:spLocks noGrp="1" noChangeArrowheads="1"/>
              </p:cNvSpPr>
              <p:nvPr>
                <p:ph type="body" idx="1"/>
              </p:nvPr>
            </p:nvSpPr>
            <p:spPr/>
            <p:txBody>
              <a:bodyPr/>
              <a:lstStyle/>
              <a:p>
                <a:pPr eaLnBrk="1" hangingPunct="1"/>
                <a:r>
                  <a:rPr lang="zh-CN" altLang="en-US" dirty="0" smtClean="0"/>
                  <a:t>软件工程与计算机科学的关系，对比起来有点像：</a:t>
                </a:r>
                <a:endParaRPr lang="en-US" altLang="zh-CN" dirty="0" smtClean="0"/>
              </a:p>
              <a:p>
                <a:pPr lvl="1" eaLnBrk="1" hangingPunct="1"/>
                <a:r>
                  <a:rPr lang="zh-CN" altLang="en-US" dirty="0" smtClean="0"/>
                  <a:t>化学与化工</a:t>
                </a:r>
                <a:endParaRPr lang="en-US" altLang="zh-CN" dirty="0" smtClean="0"/>
              </a:p>
              <a:p>
                <a:pPr lvl="1" eaLnBrk="1" hangingPunct="1"/>
                <a:r>
                  <a:rPr lang="zh-CN" altLang="en-US" dirty="0" smtClean="0"/>
                  <a:t>理论计算机</a:t>
                </a:r>
                <a:r>
                  <a:rPr lang="en-US" altLang="zh-CN" dirty="0" smtClean="0"/>
                  <a:t>(</a:t>
                </a:r>
                <a:r>
                  <a:rPr lang="zh-CN" altLang="en-US" dirty="0" smtClean="0"/>
                  <a:t>图灵的理论</a:t>
                </a:r>
                <a:r>
                  <a:rPr lang="en-US" altLang="zh-CN" dirty="0" smtClean="0"/>
                  <a:t>)</a:t>
                </a:r>
                <a:r>
                  <a:rPr lang="zh-CN" altLang="en-US" dirty="0" smtClean="0"/>
                  <a:t>与冯诺依曼的结构</a:t>
                </a:r>
                <a:r>
                  <a:rPr lang="en-US" altLang="zh-CN" dirty="0" smtClean="0"/>
                  <a:t>(</a:t>
                </a:r>
                <a:r>
                  <a:rPr lang="zh-CN" altLang="en-US" dirty="0" smtClean="0"/>
                  <a:t>真实的计算机</a:t>
                </a:r>
                <a:r>
                  <a:rPr lang="en-US" altLang="zh-CN" dirty="0" smtClean="0"/>
                  <a:t>)</a:t>
                </a:r>
              </a:p>
              <a:p>
                <a:pPr lvl="1" eaLnBrk="1" hangingPunct="1"/>
                <a:r>
                  <a:rPr lang="zh-CN" altLang="en-US" dirty="0" smtClean="0"/>
                  <a:t>算法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 </m:t>
                    </m:r>
                    <m:r>
                      <a:rPr lang="zh-CN" altLang="en-US" i="1" dirty="0">
                        <a:latin typeface="Cambria Math" panose="02040503050406030204" pitchFamily="18" charset="0"/>
                        <a:ea typeface="Cambria Math" panose="02040503050406030204" pitchFamily="18" charset="0"/>
                      </a:rPr>
                      <m:t>程序</m:t>
                    </m:r>
                  </m:oMath>
                </a14:m>
                <a:endParaRPr lang="en-US" altLang="zh-CN" dirty="0" smtClean="0"/>
              </a:p>
              <a:p>
                <a:pPr lvl="2"/>
                <a:r>
                  <a:rPr lang="zh-CN" altLang="en-US" dirty="0" smtClean="0"/>
                  <a:t>要把算法转换为可执行程序，实现自动计算</a:t>
                </a:r>
                <a:endParaRPr lang="en-US" altLang="zh-CN" dirty="0" smtClean="0"/>
              </a:p>
              <a:p>
                <a:pPr lvl="1"/>
                <a:r>
                  <a:rPr lang="zh-CN" altLang="en-US" dirty="0" smtClean="0"/>
                  <a:t>软件不仅仅是用算法完成计算功能，更重要的是理解用户需求，低成本的开发、维护、升级、强占市场</a:t>
                </a:r>
                <a:r>
                  <a:rPr lang="en-US" altLang="zh-CN" dirty="0" smtClean="0"/>
                  <a:t>…</a:t>
                </a:r>
              </a:p>
              <a:p>
                <a:r>
                  <a:rPr lang="zh-CN" altLang="en-US" sz="2400" dirty="0" smtClean="0"/>
                  <a:t>计算机科学给软件工程工作者，提供算法、模型等基础理论，软件工程者要在受限的时间、人力资源、经费的约束条件下，完成开发、运维等工作</a:t>
                </a:r>
                <a:endParaRPr lang="en-US" altLang="zh-CN" sz="2400" dirty="0" smtClean="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blipFill>
                <a:blip r:embed="rId2"/>
                <a:stretch>
                  <a:fillRect l="-1372" t="-1741" r="-59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0357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pPr eaLnBrk="1" hangingPunct="1"/>
            <a:r>
              <a:rPr lang="en-US" altLang="zh-CN" smtClean="0"/>
              <a:t>Software engineering</a:t>
            </a:r>
          </a:p>
        </p:txBody>
      </p:sp>
      <p:sp>
        <p:nvSpPr>
          <p:cNvPr id="51203" name="Rectangle 1027"/>
          <p:cNvSpPr>
            <a:spLocks noGrp="1" noChangeArrowheads="1"/>
          </p:cNvSpPr>
          <p:nvPr>
            <p:ph type="body" idx="1"/>
          </p:nvPr>
        </p:nvSpPr>
        <p:spPr>
          <a:xfrm>
            <a:off x="1001485" y="1524000"/>
            <a:ext cx="7891689" cy="4572000"/>
          </a:xfrm>
        </p:spPr>
        <p:txBody>
          <a:bodyPr/>
          <a:lstStyle/>
          <a:p>
            <a:pPr eaLnBrk="1" hangingPunct="1"/>
            <a:r>
              <a:rPr lang="en-US" altLang="zh-CN" sz="2800" dirty="0" smtClean="0"/>
              <a:t>IEEE standard 610.12-1990</a:t>
            </a:r>
          </a:p>
          <a:p>
            <a:pPr lvl="2" eaLnBrk="1" hangingPunct="1"/>
            <a:r>
              <a:rPr lang="en-US" altLang="zh-CN" sz="2000" dirty="0" smtClean="0"/>
              <a:t>(1) The application of a systematic, disciplined, quantifiable approach to the development, operation, and maintenance of software; that is, the, the application of engineering to software.</a:t>
            </a:r>
          </a:p>
          <a:p>
            <a:pPr lvl="2" eaLnBrk="1" hangingPunct="1"/>
            <a:r>
              <a:rPr lang="en-US" altLang="zh-CN" sz="2000" dirty="0" smtClean="0"/>
              <a:t>(2)The  study of approaches as in (1)</a:t>
            </a:r>
          </a:p>
        </p:txBody>
      </p:sp>
      <p:sp>
        <p:nvSpPr>
          <p:cNvPr id="2" name="矩形 1"/>
          <p:cNvSpPr/>
          <p:nvPr/>
        </p:nvSpPr>
        <p:spPr>
          <a:xfrm>
            <a:off x="1001485" y="3963989"/>
            <a:ext cx="7732930" cy="1569660"/>
          </a:xfrm>
          <a:prstGeom prst="rect">
            <a:avLst/>
          </a:prstGeom>
        </p:spPr>
        <p:txBody>
          <a:bodyPr wrap="square">
            <a:spAutoFit/>
          </a:bodyPr>
          <a:lstStyle/>
          <a:p>
            <a:pPr eaLnBrk="1" hangingPunct="1">
              <a:lnSpc>
                <a:spcPct val="80000"/>
              </a:lnSpc>
            </a:pPr>
            <a:r>
              <a:rPr lang="en-US" altLang="zh-CN" dirty="0"/>
              <a:t>Software engineering (SE) is the profession of people who create and maintain software applications by </a:t>
            </a:r>
            <a:r>
              <a:rPr lang="en-US" altLang="zh-CN" i="1" dirty="0">
                <a:solidFill>
                  <a:srgbClr val="FF0000"/>
                </a:solidFill>
              </a:rPr>
              <a:t>applying technologies and practices from computer science, project management, engineering, application domains and other fields</a:t>
            </a:r>
            <a:r>
              <a:rPr lang="en-US" altLang="zh-CN" dirty="0"/>
              <a:t>.</a:t>
            </a:r>
          </a:p>
        </p:txBody>
      </p:sp>
    </p:spTree>
    <p:extLst>
      <p:ext uri="{BB962C8B-B14F-4D97-AF65-F5344CB8AC3E}">
        <p14:creationId xmlns:p14="http://schemas.microsoft.com/office/powerpoint/2010/main" val="1613679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dirty="0"/>
              <a:t>手工计算到机械化计算机器</a:t>
            </a:r>
            <a:endParaRPr lang="en-US" altLang="zh-CN" dirty="0"/>
          </a:p>
          <a:p>
            <a:r>
              <a:rPr lang="zh-CN" altLang="en-US" dirty="0" smtClean="0"/>
              <a:t>图灵理论计算机</a:t>
            </a:r>
            <a:endParaRPr lang="en-US" altLang="zh-CN" dirty="0" smtClean="0"/>
          </a:p>
          <a:p>
            <a:r>
              <a:rPr lang="zh-CN" altLang="en-US" dirty="0"/>
              <a:t>电子实现的自动计算机器</a:t>
            </a:r>
            <a:endParaRPr lang="en-US" altLang="zh-CN" dirty="0"/>
          </a:p>
          <a:p>
            <a:r>
              <a:rPr lang="zh-CN" altLang="en-US" dirty="0"/>
              <a:t>集成电路</a:t>
            </a:r>
            <a:endParaRPr lang="en-US" altLang="zh-CN" dirty="0"/>
          </a:p>
          <a:p>
            <a:r>
              <a:rPr lang="zh-CN" altLang="en-US" dirty="0"/>
              <a:t>从程序到软件</a:t>
            </a:r>
            <a:endParaRPr lang="en-US" altLang="zh-CN" dirty="0"/>
          </a:p>
          <a:p>
            <a:r>
              <a:rPr lang="zh-CN" altLang="en-US" dirty="0"/>
              <a:t>软件艺术</a:t>
            </a:r>
            <a:endParaRPr lang="en-US" altLang="zh-CN" dirty="0"/>
          </a:p>
          <a:p>
            <a:r>
              <a:rPr lang="zh-CN" altLang="en-US" dirty="0"/>
              <a:t>软件危机与工程侧面</a:t>
            </a:r>
          </a:p>
          <a:p>
            <a:r>
              <a:rPr lang="zh-CN" altLang="en-US" dirty="0"/>
              <a:t>软件产业</a:t>
            </a:r>
            <a:endParaRPr lang="en-US" altLang="zh-CN" dirty="0"/>
          </a:p>
          <a:p>
            <a:r>
              <a:rPr lang="zh-CN" altLang="en-US" dirty="0"/>
              <a:t>计算科学与软件工程</a:t>
            </a:r>
            <a:endParaRPr lang="en-US" altLang="zh-CN" dirty="0"/>
          </a:p>
          <a:p>
            <a:r>
              <a:rPr lang="zh-CN" altLang="en-US" b="1" dirty="0" smtClean="0">
                <a:solidFill>
                  <a:srgbClr val="FF0000"/>
                </a:solidFill>
              </a:rPr>
              <a:t>软件工程历程</a:t>
            </a:r>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182322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dirty="0" smtClean="0"/>
              <a:t>软件工程历程</a:t>
            </a:r>
          </a:p>
        </p:txBody>
      </p:sp>
      <p:sp>
        <p:nvSpPr>
          <p:cNvPr id="53251" name="内容占位符 2"/>
          <p:cNvSpPr>
            <a:spLocks noGrp="1"/>
          </p:cNvSpPr>
          <p:nvPr>
            <p:ph idx="1"/>
          </p:nvPr>
        </p:nvSpPr>
        <p:spPr/>
        <p:txBody>
          <a:bodyPr/>
          <a:lstStyle/>
          <a:p>
            <a:r>
              <a:rPr lang="en-US" altLang="zh-CN" sz="2000" dirty="0" smtClean="0"/>
              <a:t>1950</a:t>
            </a:r>
            <a:r>
              <a:rPr lang="zh-CN" altLang="en-US" sz="2000" dirty="0" smtClean="0"/>
              <a:t>年代是产生软件工程理论的年代，软件开发人员向硬件工程师学习，产生了一些很好的实践方法，例如，桌面检查、好友互查、手工代码执行等。人们提出了如何通过向硬件工程师的学习，开展软件开发工作。</a:t>
            </a:r>
          </a:p>
          <a:p>
            <a:r>
              <a:rPr lang="zh-CN" altLang="en-US" sz="2000" dirty="0" smtClean="0"/>
              <a:t>到了</a:t>
            </a:r>
            <a:r>
              <a:rPr lang="en-US" altLang="zh-CN" sz="2000" dirty="0" smtClean="0"/>
              <a:t>1960</a:t>
            </a:r>
            <a:r>
              <a:rPr lang="zh-CN" altLang="en-US" sz="2000" dirty="0" smtClean="0"/>
              <a:t>年代，软件是一个技能</a:t>
            </a:r>
            <a:r>
              <a:rPr lang="en-US" altLang="zh-CN" sz="2000" dirty="0" smtClean="0"/>
              <a:t>(crafting)</a:t>
            </a:r>
            <a:r>
              <a:rPr lang="zh-CN" altLang="en-US" sz="2000" dirty="0" smtClean="0"/>
              <a:t>的时代。由于软件代码及其容易修改，导致了“</a:t>
            </a:r>
            <a:r>
              <a:rPr lang="en-US" altLang="zh-CN" sz="2000" dirty="0" smtClean="0"/>
              <a:t>build and fix</a:t>
            </a:r>
            <a:r>
              <a:rPr lang="zh-CN" altLang="en-US" sz="2000" dirty="0" smtClean="0"/>
              <a:t>”的方法。软件开始成为人员密集型的劳动。</a:t>
            </a:r>
            <a:endParaRPr lang="en-US" altLang="zh-CN" sz="2000" dirty="0" smtClean="0"/>
          </a:p>
          <a:p>
            <a:r>
              <a:rPr lang="zh-CN" altLang="en-US" sz="2000" dirty="0" smtClean="0"/>
              <a:t>“黑客文化”在美国的主要大学里迅速发展，产生了“牛仔式”的夜以继日的程序员，帮助满足项目的进度要求。</a:t>
            </a:r>
          </a:p>
          <a:p>
            <a:endParaRPr lang="en-US" sz="2000" dirty="0" smtClean="0"/>
          </a:p>
          <a:p>
            <a:r>
              <a:rPr lang="en-US" altLang="zh-CN" sz="2000" dirty="0" smtClean="0"/>
              <a:t>1970</a:t>
            </a:r>
            <a:r>
              <a:rPr lang="zh-CN" altLang="en-US" sz="2000" dirty="0" smtClean="0"/>
              <a:t>年代是形式化和瀑布过程，</a:t>
            </a:r>
            <a:r>
              <a:rPr lang="en-US" altLang="zh-CN" sz="2000" dirty="0" err="1" smtClean="0"/>
              <a:t>Dijistra</a:t>
            </a:r>
            <a:r>
              <a:rPr lang="zh-CN" altLang="en-US" sz="2000" dirty="0" smtClean="0"/>
              <a:t>的文章“考虑</a:t>
            </a:r>
            <a:r>
              <a:rPr lang="en-US" altLang="zh-CN" sz="2000" dirty="0" err="1" smtClean="0"/>
              <a:t>goto</a:t>
            </a:r>
            <a:r>
              <a:rPr lang="zh-CN" altLang="en-US" sz="2000" dirty="0" smtClean="0"/>
              <a:t>语句的有害性”引发了人们构造结构化的程序运动。从而导致“形式化方法”</a:t>
            </a:r>
            <a:r>
              <a:rPr lang="en-US" altLang="zh-CN" sz="2000" dirty="0" smtClean="0"/>
              <a:t>----</a:t>
            </a:r>
            <a:r>
              <a:rPr lang="zh-CN" altLang="en-US" sz="2000" dirty="0" smtClean="0"/>
              <a:t>通过数学证明或程序演算，集中关注程序的正确性，以及“首席程序员领导下的自顶向下的结构化编程”。</a:t>
            </a:r>
          </a:p>
        </p:txBody>
      </p:sp>
    </p:spTree>
    <p:extLst>
      <p:ext uri="{BB962C8B-B14F-4D97-AF65-F5344CB8AC3E}">
        <p14:creationId xmlns:p14="http://schemas.microsoft.com/office/powerpoint/2010/main" val="2887207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smtClean="0"/>
              <a:t>软件工程历程</a:t>
            </a:r>
          </a:p>
        </p:txBody>
      </p:sp>
      <p:sp>
        <p:nvSpPr>
          <p:cNvPr id="54275" name="内容占位符 2"/>
          <p:cNvSpPr>
            <a:spLocks noGrp="1"/>
          </p:cNvSpPr>
          <p:nvPr>
            <p:ph idx="1"/>
          </p:nvPr>
        </p:nvSpPr>
        <p:spPr>
          <a:xfrm>
            <a:off x="785813" y="1295400"/>
            <a:ext cx="8205787" cy="5029200"/>
          </a:xfrm>
        </p:spPr>
        <p:txBody>
          <a:bodyPr/>
          <a:lstStyle/>
          <a:p>
            <a:r>
              <a:rPr lang="en-US" altLang="zh-CN" sz="2400" dirty="0" smtClean="0"/>
              <a:t>1980</a:t>
            </a:r>
            <a:r>
              <a:rPr lang="zh-CN" altLang="en-US" sz="2400" dirty="0" smtClean="0"/>
              <a:t>年代强调的是软件生产效率和过程可测量性。从美国国防部门制定的软件开发标准</a:t>
            </a:r>
            <a:r>
              <a:rPr lang="en-US" altLang="zh-CN" sz="2400" dirty="0" smtClean="0"/>
              <a:t>(</a:t>
            </a:r>
            <a:r>
              <a:rPr lang="zh-CN" altLang="en-US" sz="2400" dirty="0" smtClean="0"/>
              <a:t>如</a:t>
            </a:r>
            <a:r>
              <a:rPr lang="en-US" altLang="zh-CN" sz="2400" dirty="0" smtClean="0"/>
              <a:t>DoD-STD-2167</a:t>
            </a:r>
            <a:r>
              <a:rPr lang="zh-CN" altLang="en-US" sz="2400" dirty="0" smtClean="0"/>
              <a:t>和</a:t>
            </a:r>
            <a:r>
              <a:rPr lang="en-US" altLang="zh-CN" sz="2400" dirty="0" smtClean="0"/>
              <a:t>MIL-STD-1521B)</a:t>
            </a:r>
            <a:r>
              <a:rPr lang="zh-CN" altLang="en-US" sz="2400" dirty="0" smtClean="0"/>
              <a:t>等开发过程的建立，到卡内基梅隆大学的软件工程研究所建立的提高承包商能力的能力成熟度模型</a:t>
            </a:r>
            <a:r>
              <a:rPr lang="en-US" altLang="zh-CN" sz="2400" dirty="0" smtClean="0"/>
              <a:t>(CMM)</a:t>
            </a:r>
            <a:r>
              <a:rPr lang="zh-CN" altLang="en-US" sz="2400" dirty="0" smtClean="0"/>
              <a:t>模型，以及</a:t>
            </a:r>
            <a:r>
              <a:rPr lang="en-US" altLang="zh-CN" sz="2400" dirty="0" smtClean="0"/>
              <a:t>ISO9000</a:t>
            </a:r>
            <a:r>
              <a:rPr lang="zh-CN" altLang="en-US" sz="2400" dirty="0" smtClean="0"/>
              <a:t>系列的质量体系建立，形成了以过程为中心的软件工程的运动。</a:t>
            </a:r>
          </a:p>
          <a:p>
            <a:endParaRPr lang="en-US" altLang="zh-CN" sz="2400" dirty="0" smtClean="0"/>
          </a:p>
          <a:p>
            <a:r>
              <a:rPr lang="en-US" altLang="zh-CN" sz="2400" dirty="0" smtClean="0"/>
              <a:t>1990</a:t>
            </a:r>
            <a:r>
              <a:rPr lang="zh-CN" altLang="en-US" sz="2400" dirty="0" smtClean="0"/>
              <a:t>年代是并发和顺序过程。面向对象的方法，</a:t>
            </a:r>
            <a:r>
              <a:rPr lang="en-US" altLang="zh-CN" sz="2400" dirty="0" smtClean="0"/>
              <a:t>UML</a:t>
            </a:r>
            <a:r>
              <a:rPr lang="zh-CN" altLang="en-US" sz="2400" dirty="0" smtClean="0"/>
              <a:t>、</a:t>
            </a:r>
            <a:r>
              <a:rPr lang="en-US" altLang="zh-CN" sz="2400" dirty="0" smtClean="0"/>
              <a:t>Web</a:t>
            </a:r>
            <a:r>
              <a:rPr lang="zh-CN" altLang="en-US" sz="2400" dirty="0" smtClean="0"/>
              <a:t>和</a:t>
            </a:r>
            <a:r>
              <a:rPr lang="en-US" altLang="zh-CN" sz="2400" dirty="0" smtClean="0"/>
              <a:t>Internet</a:t>
            </a:r>
            <a:r>
              <a:rPr lang="zh-CN" altLang="en-US" sz="2400" dirty="0" smtClean="0"/>
              <a:t>，基于开源码的开发、可用性和人机交互等技术推动了人们减少进入市场的时间，提出了从需求、设计、编码等的并行工程。</a:t>
            </a:r>
          </a:p>
        </p:txBody>
      </p:sp>
    </p:spTree>
    <p:extLst>
      <p:ext uri="{BB962C8B-B14F-4D97-AF65-F5344CB8AC3E}">
        <p14:creationId xmlns:p14="http://schemas.microsoft.com/office/powerpoint/2010/main" val="2381893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smtClean="0"/>
              <a:t>软件工程历程</a:t>
            </a:r>
          </a:p>
        </p:txBody>
      </p:sp>
      <p:sp>
        <p:nvSpPr>
          <p:cNvPr id="54275" name="内容占位符 2"/>
          <p:cNvSpPr>
            <a:spLocks noGrp="1"/>
          </p:cNvSpPr>
          <p:nvPr>
            <p:ph idx="1"/>
          </p:nvPr>
        </p:nvSpPr>
        <p:spPr>
          <a:xfrm>
            <a:off x="1143000" y="1295400"/>
            <a:ext cx="7848600" cy="5029200"/>
          </a:xfrm>
        </p:spPr>
        <p:txBody>
          <a:bodyPr/>
          <a:lstStyle/>
          <a:p>
            <a:r>
              <a:rPr lang="en-US" altLang="zh-CN" sz="2400" dirty="0"/>
              <a:t>2000</a:t>
            </a:r>
            <a:r>
              <a:rPr lang="zh-CN" altLang="en-US" sz="2400" dirty="0"/>
              <a:t>年代强调的是敏捷和增值方法。基于网络的信息共享与合作，以及</a:t>
            </a:r>
            <a:r>
              <a:rPr lang="en-US" altLang="zh-CN" sz="2400" dirty="0"/>
              <a:t>IT</a:t>
            </a:r>
            <a:r>
              <a:rPr lang="zh-CN" altLang="en-US" sz="2400" dirty="0"/>
              <a:t>公司的并购等，导致了敏捷方法的发展和“基于挣值的软件工程”。同时，将软件的关键性和可信性提到了重要的日程。</a:t>
            </a:r>
            <a:endParaRPr lang="en-US" altLang="zh-CN" sz="2400" dirty="0"/>
          </a:p>
          <a:p>
            <a:r>
              <a:rPr lang="zh-CN" altLang="en-US" sz="2400" dirty="0"/>
              <a:t>另一方面，对货架上的商用软件、开源码和遗留系统的改造成为又一个软件开发的主题，导致了围绕商务服务的大量项目的发展。基于货架上的软件的开发，和面向各个行业的软件要求又进一步推动了模型驱动</a:t>
            </a:r>
            <a:r>
              <a:rPr lang="en-US" altLang="zh-CN" sz="2400" dirty="0"/>
              <a:t>(Model-Driven)</a:t>
            </a:r>
            <a:r>
              <a:rPr lang="zh-CN" altLang="en-US" sz="2400" dirty="0"/>
              <a:t>的开发。</a:t>
            </a:r>
          </a:p>
        </p:txBody>
      </p:sp>
    </p:spTree>
    <p:extLst>
      <p:ext uri="{BB962C8B-B14F-4D97-AF65-F5344CB8AC3E}">
        <p14:creationId xmlns:p14="http://schemas.microsoft.com/office/powerpoint/2010/main" val="2506215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smtClean="0"/>
              <a:t>软件工程历程</a:t>
            </a:r>
          </a:p>
        </p:txBody>
      </p:sp>
      <p:sp>
        <p:nvSpPr>
          <p:cNvPr id="55299" name="内容占位符 2"/>
          <p:cNvSpPr>
            <a:spLocks noGrp="1"/>
          </p:cNvSpPr>
          <p:nvPr>
            <p:ph idx="1"/>
          </p:nvPr>
        </p:nvSpPr>
        <p:spPr>
          <a:xfrm>
            <a:off x="885371" y="1295400"/>
            <a:ext cx="8106229" cy="5029200"/>
          </a:xfrm>
        </p:spPr>
        <p:txBody>
          <a:bodyPr/>
          <a:lstStyle/>
          <a:p>
            <a:r>
              <a:rPr lang="en-US" altLang="zh-CN" sz="2400" dirty="0" smtClean="0"/>
              <a:t>Barry Boehm</a:t>
            </a:r>
            <a:r>
              <a:rPr lang="zh-CN" altLang="en-US" sz="2400" dirty="0" smtClean="0"/>
              <a:t>认为</a:t>
            </a:r>
            <a:r>
              <a:rPr lang="en-US" altLang="zh-CN" sz="2400" dirty="0" smtClean="0"/>
              <a:t>2010</a:t>
            </a:r>
            <a:r>
              <a:rPr lang="zh-CN" altLang="en-US" sz="2400" dirty="0" smtClean="0"/>
              <a:t>年到</a:t>
            </a:r>
            <a:r>
              <a:rPr lang="en-US" altLang="zh-CN" sz="2400" dirty="0" smtClean="0"/>
              <a:t>2020</a:t>
            </a:r>
            <a:r>
              <a:rPr lang="zh-CN" altLang="en-US" sz="2400" dirty="0" smtClean="0"/>
              <a:t>年，软件工程的重点是全球化和多系统的系统</a:t>
            </a:r>
            <a:r>
              <a:rPr lang="en-US" altLang="zh-CN" sz="2400" dirty="0" smtClean="0"/>
              <a:t>(System on Systems)</a:t>
            </a:r>
            <a:r>
              <a:rPr lang="zh-CN" altLang="en-US" sz="2400" dirty="0" smtClean="0"/>
              <a:t>。互联网和低费用、高带宽的通信为企业提供了网络经济的机遇。</a:t>
            </a:r>
            <a:endParaRPr lang="en-US" altLang="zh-CN" sz="2400" dirty="0" smtClean="0"/>
          </a:p>
          <a:p>
            <a:r>
              <a:rPr lang="zh-CN" altLang="en-US" sz="2400" i="1" dirty="0" smtClean="0"/>
              <a:t>差异的薪酬为全球的劳务输出提供了交流的机会。这就需要建立多时区的、快速开发的方法，</a:t>
            </a:r>
            <a:r>
              <a:rPr lang="zh-CN" altLang="en-US" sz="2400" dirty="0" smtClean="0"/>
              <a:t>并对软件工程管理的可见性和控制力、通信交流、价值共享和信任等提出了挑战。</a:t>
            </a:r>
          </a:p>
          <a:p>
            <a:endParaRPr lang="en-US" altLang="zh-CN" sz="2400" dirty="0" smtClean="0"/>
          </a:p>
          <a:p>
            <a:r>
              <a:rPr lang="zh-CN" altLang="en-US" sz="2400" dirty="0" smtClean="0"/>
              <a:t>实际上，欧美于</a:t>
            </a:r>
            <a:r>
              <a:rPr lang="en-US" altLang="zh-CN" sz="2400" dirty="0" smtClean="0"/>
              <a:t>2004</a:t>
            </a:r>
            <a:r>
              <a:rPr lang="zh-CN" altLang="en-US" sz="2400" dirty="0" smtClean="0"/>
              <a:t>年提出了软件密级系统的概念，</a:t>
            </a:r>
            <a:r>
              <a:rPr lang="en-US" altLang="zh-CN" sz="2400" dirty="0" smtClean="0"/>
              <a:t>2006</a:t>
            </a:r>
            <a:r>
              <a:rPr lang="zh-CN" altLang="en-US" sz="2400" dirty="0" smtClean="0"/>
              <a:t>年提出软件“超大规模系统</a:t>
            </a:r>
            <a:r>
              <a:rPr lang="en-US" altLang="zh-CN" sz="2400" dirty="0" smtClean="0"/>
              <a:t>(Ultra-Large-Scale Systems)</a:t>
            </a:r>
            <a:r>
              <a:rPr lang="zh-CN" altLang="en-US" sz="2400" dirty="0" smtClean="0"/>
              <a:t>”</a:t>
            </a:r>
            <a:r>
              <a:rPr lang="en-US" altLang="zh-CN" sz="2400" baseline="30000" dirty="0" smtClean="0"/>
              <a:t> </a:t>
            </a:r>
            <a:r>
              <a:rPr lang="zh-CN" altLang="en-US" sz="2400" dirty="0" smtClean="0"/>
              <a:t>。</a:t>
            </a:r>
            <a:endParaRPr lang="en-US" altLang="zh-CN" sz="2400" dirty="0" smtClean="0"/>
          </a:p>
          <a:p>
            <a:pPr marL="0" indent="0">
              <a:buNone/>
            </a:pPr>
            <a:endParaRPr lang="zh-CN" altLang="en-US" sz="2400" dirty="0" smtClean="0"/>
          </a:p>
        </p:txBody>
      </p:sp>
    </p:spTree>
    <p:extLst>
      <p:ext uri="{BB962C8B-B14F-4D97-AF65-F5344CB8AC3E}">
        <p14:creationId xmlns:p14="http://schemas.microsoft.com/office/powerpoint/2010/main" val="6310861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smtClean="0"/>
              <a:t>软件工程历程</a:t>
            </a:r>
          </a:p>
        </p:txBody>
      </p:sp>
      <p:sp>
        <p:nvSpPr>
          <p:cNvPr id="55299" name="内容占位符 2"/>
          <p:cNvSpPr>
            <a:spLocks noGrp="1"/>
          </p:cNvSpPr>
          <p:nvPr>
            <p:ph idx="1"/>
          </p:nvPr>
        </p:nvSpPr>
        <p:spPr>
          <a:xfrm>
            <a:off x="885371" y="1295400"/>
            <a:ext cx="8106229" cy="5029200"/>
          </a:xfrm>
        </p:spPr>
        <p:txBody>
          <a:bodyPr/>
          <a:lstStyle/>
          <a:p>
            <a:r>
              <a:rPr lang="zh-CN" altLang="en-US" sz="2400" dirty="0" smtClean="0"/>
              <a:t>软件巨复杂系统是计算富裕的一种体现。富裕的计算与传感器网络、自适应材料等密切结合，给软件工程在如何说明这些的配置和行为，产生应用，验证和确认系统的能力、性能和可信性，并把他们集成到一个“超大规模系统”上的系统。</a:t>
            </a:r>
            <a:endParaRPr lang="en-US" altLang="zh-CN" sz="2400" dirty="0" smtClean="0"/>
          </a:p>
          <a:p>
            <a:endParaRPr lang="en-US" altLang="zh-CN" sz="2400" dirty="0" smtClean="0"/>
          </a:p>
          <a:p>
            <a:r>
              <a:rPr lang="zh-CN" altLang="en-US" sz="2400" dirty="0" smtClean="0"/>
              <a:t>超大规模系统软件工程比</a:t>
            </a:r>
            <a:r>
              <a:rPr lang="en-US" altLang="en-US" sz="2400" dirty="0" smtClean="0"/>
              <a:t>Barry Boehm</a:t>
            </a:r>
            <a:r>
              <a:rPr lang="zh-CN" altLang="en-US" sz="2400" dirty="0" smtClean="0"/>
              <a:t>的预测提前到来。</a:t>
            </a:r>
            <a:endParaRPr lang="en-US" altLang="zh-CN" sz="2400" dirty="0" smtClean="0"/>
          </a:p>
          <a:p>
            <a:endParaRPr lang="en-US" altLang="zh-CN" sz="2400" dirty="0" smtClean="0"/>
          </a:p>
          <a:p>
            <a:r>
              <a:rPr lang="zh-CN" altLang="en-US" sz="2400" dirty="0" smtClean="0"/>
              <a:t>这种挑战又进一步加剧了对“大规模的、国际化的”软件工程化生产的人才、组织、管理、技术等的要求。</a:t>
            </a:r>
          </a:p>
          <a:p>
            <a:endParaRPr lang="zh-CN" altLang="en-US" sz="2000" dirty="0" smtClean="0"/>
          </a:p>
        </p:txBody>
      </p:sp>
    </p:spTree>
    <p:extLst>
      <p:ext uri="{BB962C8B-B14F-4D97-AF65-F5344CB8AC3E}">
        <p14:creationId xmlns:p14="http://schemas.microsoft.com/office/powerpoint/2010/main" val="797989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zh-CN" altLang="en-US" smtClean="0"/>
              <a:t>中国的软件危机</a:t>
            </a:r>
          </a:p>
        </p:txBody>
      </p:sp>
      <p:sp>
        <p:nvSpPr>
          <p:cNvPr id="58371" name="内容占位符 2"/>
          <p:cNvSpPr>
            <a:spLocks noGrp="1"/>
          </p:cNvSpPr>
          <p:nvPr>
            <p:ph idx="1"/>
          </p:nvPr>
        </p:nvSpPr>
        <p:spPr>
          <a:xfrm>
            <a:off x="914400" y="1317820"/>
            <a:ext cx="8001000" cy="4264025"/>
          </a:xfrm>
        </p:spPr>
        <p:txBody>
          <a:bodyPr/>
          <a:lstStyle/>
          <a:p>
            <a:pPr eaLnBrk="1" hangingPunct="1"/>
            <a:r>
              <a:rPr lang="zh-CN" altLang="en-US" dirty="0" smtClean="0"/>
              <a:t>系统软件（支持和管理计算机的软件），如操作系统、数据库管理系统</a:t>
            </a:r>
            <a:endParaRPr lang="en-US" altLang="zh-CN" dirty="0" smtClean="0"/>
          </a:p>
          <a:p>
            <a:pPr lvl="1" eaLnBrk="1" hangingPunct="1"/>
            <a:r>
              <a:rPr lang="zh-CN" altLang="en-US" dirty="0" smtClean="0"/>
              <a:t>被美国公司垄断</a:t>
            </a:r>
            <a:endParaRPr lang="en-US" altLang="zh-CN" dirty="0" smtClean="0"/>
          </a:p>
          <a:p>
            <a:pPr eaLnBrk="1" hangingPunct="1"/>
            <a:r>
              <a:rPr lang="zh-CN" altLang="en-US" dirty="0" smtClean="0"/>
              <a:t>制造业中的：辅助设计、制造、分析类软件</a:t>
            </a:r>
            <a:endParaRPr lang="en-US" altLang="zh-CN" dirty="0" smtClean="0"/>
          </a:p>
          <a:p>
            <a:pPr lvl="1" eaLnBrk="1" hangingPunct="1"/>
            <a:r>
              <a:rPr lang="zh-CN" altLang="en-US" dirty="0" smtClean="0"/>
              <a:t>欧、美、日垄断</a:t>
            </a:r>
            <a:endParaRPr lang="en-US" altLang="zh-CN" dirty="0" smtClean="0"/>
          </a:p>
          <a:p>
            <a:pPr eaLnBrk="1" hangingPunct="1"/>
            <a:r>
              <a:rPr lang="zh-CN" altLang="en-US" dirty="0" smtClean="0"/>
              <a:t>日常使用的软件，如，</a:t>
            </a:r>
            <a:r>
              <a:rPr lang="en-US" altLang="zh-CN" dirty="0" smtClean="0"/>
              <a:t>Office(Words</a:t>
            </a:r>
            <a:r>
              <a:rPr lang="zh-CN" altLang="en-US" dirty="0" smtClean="0"/>
              <a:t>、</a:t>
            </a:r>
            <a:r>
              <a:rPr lang="en-US" altLang="zh-CN" dirty="0" smtClean="0"/>
              <a:t>PPT</a:t>
            </a:r>
            <a:r>
              <a:rPr lang="zh-CN" altLang="en-US" dirty="0" smtClean="0"/>
              <a:t>等</a:t>
            </a:r>
            <a:r>
              <a:rPr lang="en-US" altLang="zh-CN" dirty="0" smtClean="0"/>
              <a:t>)</a:t>
            </a:r>
            <a:r>
              <a:rPr lang="zh-CN" altLang="en-US" dirty="0" smtClean="0"/>
              <a:t>，</a:t>
            </a:r>
            <a:endParaRPr lang="en-US" altLang="zh-CN" dirty="0" smtClean="0"/>
          </a:p>
          <a:p>
            <a:pPr lvl="1" eaLnBrk="1" hangingPunct="1"/>
            <a:r>
              <a:rPr lang="zh-CN" altLang="en-US" dirty="0" smtClean="0"/>
              <a:t>微软垄断</a:t>
            </a:r>
            <a:endParaRPr lang="en-US" altLang="zh-CN" dirty="0" smtClean="0"/>
          </a:p>
          <a:p>
            <a:pPr lvl="1" eaLnBrk="1" hangingPunct="1"/>
            <a:r>
              <a:rPr lang="zh-CN" altLang="en-US" dirty="0" smtClean="0"/>
              <a:t>手机操作系统（被谷歌的</a:t>
            </a:r>
            <a:r>
              <a:rPr lang="en-US" altLang="zh-CN" dirty="0" smtClean="0"/>
              <a:t>Android,  </a:t>
            </a:r>
            <a:r>
              <a:rPr lang="zh-CN" altLang="en-US" dirty="0" smtClean="0"/>
              <a:t>苹果的</a:t>
            </a:r>
            <a:r>
              <a:rPr lang="en-US" altLang="zh-CN" dirty="0" smtClean="0"/>
              <a:t>IOS</a:t>
            </a:r>
            <a:r>
              <a:rPr lang="zh-CN" altLang="en-US" dirty="0" smtClean="0"/>
              <a:t>）垄断</a:t>
            </a:r>
            <a:endParaRPr lang="en-US" altLang="zh-CN" dirty="0" smtClean="0"/>
          </a:p>
          <a:p>
            <a:pPr eaLnBrk="1" hangingPunct="1"/>
            <a:r>
              <a:rPr lang="zh-CN" altLang="en-US" dirty="0" smtClean="0"/>
              <a:t>垄断可以破坏中国的产业，威胁你的信息安全</a:t>
            </a:r>
          </a:p>
        </p:txBody>
      </p:sp>
    </p:spTree>
    <p:extLst>
      <p:ext uri="{BB962C8B-B14F-4D97-AF65-F5344CB8AC3E}">
        <p14:creationId xmlns:p14="http://schemas.microsoft.com/office/powerpoint/2010/main" val="3552291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a:t>
            </a:r>
            <a:endParaRPr lang="zh-CN" altLang="en-US" dirty="0"/>
          </a:p>
        </p:txBody>
      </p:sp>
      <p:sp>
        <p:nvSpPr>
          <p:cNvPr id="3" name="内容占位符 2"/>
          <p:cNvSpPr>
            <a:spLocks noGrp="1"/>
          </p:cNvSpPr>
          <p:nvPr>
            <p:ph idx="1"/>
          </p:nvPr>
        </p:nvSpPr>
        <p:spPr>
          <a:xfrm>
            <a:off x="855194" y="1295400"/>
            <a:ext cx="8136406" cy="4902200"/>
          </a:xfrm>
        </p:spPr>
        <p:txBody>
          <a:bodyPr/>
          <a:lstStyle/>
          <a:p>
            <a:r>
              <a:rPr lang="zh-CN" altLang="en-US" dirty="0" smtClean="0"/>
              <a:t>中国有最丰富的、受教育程度高的人力资源</a:t>
            </a:r>
            <a:endParaRPr lang="en-US" altLang="zh-CN" dirty="0" smtClean="0"/>
          </a:p>
          <a:p>
            <a:endParaRPr lang="en-US" altLang="zh-CN" dirty="0" smtClean="0"/>
          </a:p>
          <a:p>
            <a:r>
              <a:rPr lang="zh-CN" altLang="en-US" dirty="0" smtClean="0"/>
              <a:t>我们的责任是：</a:t>
            </a:r>
            <a:endParaRPr lang="en-US" altLang="zh-CN" dirty="0" smtClean="0"/>
          </a:p>
          <a:p>
            <a:pPr lvl="1"/>
            <a:r>
              <a:rPr lang="zh-CN" altLang="en-US" dirty="0" smtClean="0"/>
              <a:t>建立软件产业，形成软件</a:t>
            </a:r>
            <a:r>
              <a:rPr lang="en-US" altLang="zh-CN" dirty="0" smtClean="0"/>
              <a:t>+</a:t>
            </a:r>
            <a:r>
              <a:rPr lang="zh-CN" altLang="en-US" dirty="0" smtClean="0"/>
              <a:t>的产业生态环境</a:t>
            </a:r>
            <a:endParaRPr lang="en-US" altLang="zh-CN" dirty="0" smtClean="0"/>
          </a:p>
          <a:p>
            <a:pPr lvl="1"/>
            <a:r>
              <a:rPr lang="zh-CN" altLang="en-US" dirty="0" smtClean="0"/>
              <a:t>让中国成为软件产业强国</a:t>
            </a:r>
            <a:endParaRPr lang="en-US" altLang="zh-CN" dirty="0" smtClean="0"/>
          </a:p>
          <a:p>
            <a:pPr lvl="1"/>
            <a:r>
              <a:rPr lang="zh-CN" altLang="en-US" dirty="0" smtClean="0"/>
              <a:t>强国：软件产品和系统创新，占据全球商业市场</a:t>
            </a:r>
            <a:endParaRPr lang="en-US" altLang="zh-CN" dirty="0" smtClean="0"/>
          </a:p>
          <a:p>
            <a:pPr lvl="1"/>
            <a:endParaRPr lang="zh-CN" altLang="en-US" dirty="0"/>
          </a:p>
        </p:txBody>
      </p:sp>
    </p:spTree>
    <p:extLst>
      <p:ext uri="{BB962C8B-B14F-4D97-AF65-F5344CB8AC3E}">
        <p14:creationId xmlns:p14="http://schemas.microsoft.com/office/powerpoint/2010/main" val="139574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zh-CN" altLang="en-US" dirty="0" smtClean="0"/>
              <a:t>目录</a:t>
            </a:r>
            <a:endParaRPr lang="en-GB" altLang="zh-CN" dirty="0" smtClean="0"/>
          </a:p>
        </p:txBody>
      </p:sp>
      <p:sp>
        <p:nvSpPr>
          <p:cNvPr id="9219" name="Rectangle 6147"/>
          <p:cNvSpPr>
            <a:spLocks noGrp="1" noChangeArrowheads="1"/>
          </p:cNvSpPr>
          <p:nvPr>
            <p:ph type="body" idx="1"/>
          </p:nvPr>
        </p:nvSpPr>
        <p:spPr>
          <a:xfrm>
            <a:off x="1003126" y="1170140"/>
            <a:ext cx="7510463" cy="4723356"/>
          </a:xfrm>
        </p:spPr>
        <p:txBody>
          <a:bodyPr/>
          <a:lstStyle/>
          <a:p>
            <a:r>
              <a:rPr lang="zh-CN" altLang="en-US" b="1" dirty="0">
                <a:solidFill>
                  <a:srgbClr val="FF0000"/>
                </a:solidFill>
              </a:rPr>
              <a:t>手工计算到</a:t>
            </a:r>
            <a:r>
              <a:rPr lang="zh-CN" altLang="en-US" b="1" dirty="0" smtClean="0">
                <a:solidFill>
                  <a:srgbClr val="FF0000"/>
                </a:solidFill>
              </a:rPr>
              <a:t>机械化计算</a:t>
            </a:r>
            <a:r>
              <a:rPr lang="zh-CN" altLang="en-US" b="1" dirty="0">
                <a:solidFill>
                  <a:srgbClr val="FF0000"/>
                </a:solidFill>
              </a:rPr>
              <a:t>机器</a:t>
            </a:r>
            <a:endParaRPr lang="en-US" altLang="zh-CN" b="1" dirty="0">
              <a:solidFill>
                <a:srgbClr val="FF0000"/>
              </a:solidFill>
            </a:endParaRPr>
          </a:p>
          <a:p>
            <a:r>
              <a:rPr lang="zh-CN" altLang="en-US" dirty="0"/>
              <a:t>图灵理论计算机</a:t>
            </a:r>
            <a:endParaRPr lang="en-US" altLang="zh-CN" dirty="0"/>
          </a:p>
          <a:p>
            <a:r>
              <a:rPr lang="zh-CN" altLang="en-US" dirty="0"/>
              <a:t>电子实现的自动计算机器</a:t>
            </a:r>
            <a:endParaRPr lang="en-US" altLang="zh-CN" dirty="0"/>
          </a:p>
          <a:p>
            <a:r>
              <a:rPr lang="zh-CN" altLang="en-US" dirty="0"/>
              <a:t>集成电路</a:t>
            </a:r>
            <a:endParaRPr lang="en-US" altLang="zh-CN" dirty="0"/>
          </a:p>
          <a:p>
            <a:r>
              <a:rPr lang="zh-CN" altLang="en-US" dirty="0"/>
              <a:t>从程序到软件</a:t>
            </a:r>
            <a:endParaRPr lang="en-US" altLang="zh-CN" dirty="0"/>
          </a:p>
          <a:p>
            <a:r>
              <a:rPr lang="zh-CN" altLang="en-US" dirty="0"/>
              <a:t>软件艺术</a:t>
            </a:r>
            <a:endParaRPr lang="en-US" altLang="zh-CN" dirty="0"/>
          </a:p>
          <a:p>
            <a:r>
              <a:rPr lang="zh-CN" altLang="en-US" dirty="0"/>
              <a:t>软件危机与工程侧面</a:t>
            </a:r>
          </a:p>
          <a:p>
            <a:r>
              <a:rPr lang="zh-CN" altLang="en-US" dirty="0"/>
              <a:t>软件产业</a:t>
            </a:r>
            <a:endParaRPr lang="en-US" altLang="zh-CN" dirty="0"/>
          </a:p>
          <a:p>
            <a:r>
              <a:rPr lang="zh-CN" altLang="en-US" dirty="0"/>
              <a:t>计算科学与软件工程</a:t>
            </a:r>
            <a:endParaRPr lang="en-US" altLang="zh-CN" dirty="0"/>
          </a:p>
          <a:p>
            <a:r>
              <a:rPr lang="zh-CN" altLang="en-US" dirty="0"/>
              <a:t>软件工程历程</a:t>
            </a:r>
          </a:p>
          <a:p>
            <a:endParaRPr lang="zh-CN" altLang="en-US" b="1" dirty="0">
              <a:solidFill>
                <a:srgbClr val="FF0000"/>
              </a:solidFill>
            </a:endParaRPr>
          </a:p>
          <a:p>
            <a:endParaRPr lang="zh-CN" altLang="en-US" b="1" dirty="0">
              <a:solidFill>
                <a:srgbClr val="FF0000"/>
              </a:solidFill>
            </a:endParaRPr>
          </a:p>
          <a:p>
            <a:endParaRPr lang="zh-CN" altLang="en-US" b="1" dirty="0">
              <a:solidFill>
                <a:srgbClr val="FF0000"/>
              </a:solidFill>
            </a:endParaRPr>
          </a:p>
        </p:txBody>
      </p:sp>
    </p:spTree>
    <p:extLst>
      <p:ext uri="{BB962C8B-B14F-4D97-AF65-F5344CB8AC3E}">
        <p14:creationId xmlns:p14="http://schemas.microsoft.com/office/powerpoint/2010/main" val="1366431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kern="100" dirty="0"/>
              <a:t>成绩构成：</a:t>
            </a:r>
            <a:r>
              <a:rPr lang="en-US" altLang="zh-CN" kern="100" dirty="0"/>
              <a:t/>
            </a:r>
            <a:br>
              <a:rPr lang="en-US" altLang="zh-CN" kern="100" dirty="0"/>
            </a:br>
            <a:endParaRPr lang="zh-CN" altLang="en-US" dirty="0"/>
          </a:p>
        </p:txBody>
      </p:sp>
      <p:sp>
        <p:nvSpPr>
          <p:cNvPr id="3" name="矩形 2"/>
          <p:cNvSpPr/>
          <p:nvPr/>
        </p:nvSpPr>
        <p:spPr>
          <a:xfrm>
            <a:off x="1600200" y="2657798"/>
            <a:ext cx="6629400" cy="1200329"/>
          </a:xfrm>
          <a:prstGeom prst="rect">
            <a:avLst/>
          </a:prstGeom>
        </p:spPr>
        <p:txBody>
          <a:bodyPr wrap="square">
            <a:spAutoFit/>
          </a:bodyPr>
          <a:lstStyle/>
          <a:p>
            <a:pPr>
              <a:spcAft>
                <a:spcPts val="0"/>
              </a:spcAft>
            </a:pPr>
            <a:r>
              <a:rPr lang="zh-CN" altLang="zh-CN" b="1" kern="100" dirty="0" smtClean="0"/>
              <a:t>实践</a:t>
            </a:r>
            <a:r>
              <a:rPr lang="en-US" altLang="zh-CN" b="1" kern="100" dirty="0"/>
              <a:t>1</a:t>
            </a:r>
            <a:r>
              <a:rPr lang="en-US" altLang="zh-CN" kern="100" dirty="0"/>
              <a:t>*10%+</a:t>
            </a:r>
            <a:r>
              <a:rPr lang="zh-CN" altLang="zh-CN" b="1" kern="100" dirty="0"/>
              <a:t>期中</a:t>
            </a:r>
            <a:r>
              <a:rPr lang="en-US" altLang="zh-CN" b="1" kern="100" dirty="0"/>
              <a:t>(</a:t>
            </a:r>
            <a:r>
              <a:rPr lang="zh-CN" altLang="zh-CN" b="1" kern="100" dirty="0"/>
              <a:t>实践</a:t>
            </a:r>
            <a:r>
              <a:rPr lang="en-US" altLang="zh-CN" b="1" kern="100" dirty="0"/>
              <a:t>2</a:t>
            </a:r>
            <a:r>
              <a:rPr lang="en-US" altLang="zh-CN" b="1" kern="100" dirty="0" smtClean="0"/>
              <a:t>)</a:t>
            </a:r>
            <a:r>
              <a:rPr lang="zh-CN" altLang="en-US" b="1" kern="100" dirty="0" smtClean="0"/>
              <a:t>*</a:t>
            </a:r>
            <a:r>
              <a:rPr lang="en-US" altLang="zh-CN" kern="100" dirty="0" smtClean="0"/>
              <a:t>20</a:t>
            </a:r>
            <a:r>
              <a:rPr lang="en-US" altLang="zh-CN" kern="100" dirty="0"/>
              <a:t>%+</a:t>
            </a:r>
            <a:r>
              <a:rPr lang="zh-CN" altLang="zh-CN" b="1" kern="100" dirty="0"/>
              <a:t>实践</a:t>
            </a:r>
            <a:r>
              <a:rPr lang="en-US" altLang="zh-CN" b="1" kern="100" dirty="0"/>
              <a:t>3</a:t>
            </a:r>
            <a:r>
              <a:rPr lang="en-US" altLang="zh-CN" kern="100" dirty="0"/>
              <a:t>*10</a:t>
            </a:r>
            <a:r>
              <a:rPr lang="en-US" altLang="zh-CN" kern="100" dirty="0" smtClean="0"/>
              <a:t>%</a:t>
            </a:r>
          </a:p>
          <a:p>
            <a:pPr>
              <a:spcAft>
                <a:spcPts val="0"/>
              </a:spcAft>
            </a:pPr>
            <a:endParaRPr lang="en-US" altLang="zh-CN" kern="100" dirty="0"/>
          </a:p>
          <a:p>
            <a:pPr>
              <a:spcAft>
                <a:spcPts val="0"/>
              </a:spcAft>
            </a:pPr>
            <a:r>
              <a:rPr lang="en-US" altLang="zh-CN" kern="100" dirty="0" smtClean="0"/>
              <a:t>+</a:t>
            </a:r>
            <a:r>
              <a:rPr lang="zh-CN" altLang="zh-CN" kern="100" dirty="0" smtClean="0"/>
              <a:t>平时</a:t>
            </a:r>
            <a:r>
              <a:rPr lang="zh-CN" altLang="zh-CN" kern="100" dirty="0"/>
              <a:t>课后作业</a:t>
            </a:r>
            <a:r>
              <a:rPr lang="en-US" altLang="zh-CN" kern="100" dirty="0"/>
              <a:t>*10%+</a:t>
            </a:r>
            <a:r>
              <a:rPr lang="zh-CN" altLang="zh-CN" kern="100" dirty="0"/>
              <a:t>考勤</a:t>
            </a:r>
            <a:r>
              <a:rPr lang="en-US" altLang="zh-CN" kern="100" dirty="0"/>
              <a:t>*10%+</a:t>
            </a:r>
            <a:r>
              <a:rPr lang="zh-CN" altLang="zh-CN" b="1" kern="100" dirty="0"/>
              <a:t>期末</a:t>
            </a:r>
            <a:r>
              <a:rPr lang="en-US" altLang="zh-CN" b="1" kern="100" dirty="0"/>
              <a:t>*40%</a:t>
            </a:r>
            <a:endParaRPr lang="zh-CN" altLang="zh-CN" b="1" kern="100" dirty="0"/>
          </a:p>
        </p:txBody>
      </p:sp>
    </p:spTree>
    <p:extLst>
      <p:ext uri="{BB962C8B-B14F-4D97-AF65-F5344CB8AC3E}">
        <p14:creationId xmlns:p14="http://schemas.microsoft.com/office/powerpoint/2010/main" val="347710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304800"/>
            <a:ext cx="8153400" cy="914400"/>
          </a:xfrm>
        </p:spPr>
        <p:txBody>
          <a:bodyPr/>
          <a:lstStyle/>
          <a:p>
            <a:pPr eaLnBrk="1" hangingPunct="1"/>
            <a:r>
              <a:rPr lang="zh-CN" altLang="en-US" sz="2000" smtClean="0"/>
              <a:t>计算机器</a:t>
            </a:r>
            <a:r>
              <a:rPr lang="en-US" altLang="zh-CN" sz="2000" smtClean="0"/>
              <a:t>(computing machinery)</a:t>
            </a:r>
            <a:r>
              <a:rPr lang="zh-CN" altLang="en-US" sz="2000" smtClean="0"/>
              <a:t>的发展历史</a:t>
            </a:r>
          </a:p>
        </p:txBody>
      </p:sp>
      <p:sp>
        <p:nvSpPr>
          <p:cNvPr id="10243" name="Rectangle 3"/>
          <p:cNvSpPr>
            <a:spLocks noGrp="1" noChangeArrowheads="1"/>
          </p:cNvSpPr>
          <p:nvPr>
            <p:ph type="body" idx="1"/>
          </p:nvPr>
        </p:nvSpPr>
        <p:spPr>
          <a:xfrm>
            <a:off x="827088" y="1447800"/>
            <a:ext cx="7402512" cy="828675"/>
          </a:xfrm>
        </p:spPr>
        <p:txBody>
          <a:bodyPr/>
          <a:lstStyle/>
          <a:p>
            <a:pPr eaLnBrk="1" hangingPunct="1">
              <a:lnSpc>
                <a:spcPct val="90000"/>
              </a:lnSpc>
            </a:pPr>
            <a:r>
              <a:rPr lang="zh-CN" altLang="en-US" sz="2400" smtClean="0"/>
              <a:t>算盘－－对一个数学问题，只有确定其可用算盘解算时，此问题才是可解的。－－古代中国学者</a:t>
            </a:r>
          </a:p>
        </p:txBody>
      </p:sp>
      <p:pic>
        <p:nvPicPr>
          <p:cNvPr id="10244" name="Picture 32" descr="abacus image"/>
          <p:cNvPicPr>
            <a:picLocks noChangeAspect="1" noChangeArrowheads="1"/>
          </p:cNvPicPr>
          <p:nvPr/>
        </p:nvPicPr>
        <p:blipFill>
          <a:blip r:embed="rId2"/>
          <a:srcRect/>
          <a:stretch>
            <a:fillRect/>
          </a:stretch>
        </p:blipFill>
        <p:spPr bwMode="auto">
          <a:xfrm>
            <a:off x="5292725" y="2349500"/>
            <a:ext cx="3386138" cy="1512888"/>
          </a:xfrm>
          <a:prstGeom prst="rect">
            <a:avLst/>
          </a:prstGeom>
          <a:noFill/>
          <a:ln w="9525">
            <a:noFill/>
            <a:miter lim="800000"/>
            <a:headEnd/>
            <a:tailEnd/>
          </a:ln>
        </p:spPr>
      </p:pic>
      <p:sp>
        <p:nvSpPr>
          <p:cNvPr id="10245" name="Text Box 35"/>
          <p:cNvSpPr txBox="1">
            <a:spLocks noChangeArrowheads="1"/>
          </p:cNvSpPr>
          <p:nvPr/>
        </p:nvSpPr>
        <p:spPr bwMode="auto">
          <a:xfrm>
            <a:off x="5364163" y="3933825"/>
            <a:ext cx="3024187" cy="304800"/>
          </a:xfrm>
          <a:prstGeom prst="rect">
            <a:avLst/>
          </a:prstGeom>
          <a:noFill/>
          <a:ln w="9525">
            <a:noFill/>
            <a:miter lim="800000"/>
            <a:headEnd/>
            <a:tailEnd/>
          </a:ln>
        </p:spPr>
        <p:txBody>
          <a:bodyPr>
            <a:spAutoFit/>
          </a:bodyPr>
          <a:lstStyle/>
          <a:p>
            <a:r>
              <a:rPr lang="en-US" altLang="zh-CN" sz="1400"/>
              <a:t>The Chinese</a:t>
            </a:r>
            <a:r>
              <a:rPr lang="en-US" altLang="zh-CN" sz="1400" b="1"/>
              <a:t> Standards Abacus</a:t>
            </a:r>
            <a:endParaRPr lang="en-US" altLang="zh-CN" sz="1400"/>
          </a:p>
        </p:txBody>
      </p:sp>
      <p:pic>
        <p:nvPicPr>
          <p:cNvPr id="10246" name="Picture 37" descr="Reconstruction of Roman Abacus">
            <a:hlinkClick r:id="rId3" tooltip="Reconstruction of Roman Abacus"/>
          </p:cNvPr>
          <p:cNvPicPr>
            <a:picLocks noChangeAspect="1" noChangeArrowheads="1"/>
          </p:cNvPicPr>
          <p:nvPr/>
        </p:nvPicPr>
        <p:blipFill>
          <a:blip r:embed="rId4"/>
          <a:srcRect/>
          <a:stretch>
            <a:fillRect/>
          </a:stretch>
        </p:blipFill>
        <p:spPr bwMode="auto">
          <a:xfrm>
            <a:off x="1116013" y="2420938"/>
            <a:ext cx="2857500" cy="2276475"/>
          </a:xfrm>
          <a:prstGeom prst="rect">
            <a:avLst/>
          </a:prstGeom>
          <a:noFill/>
          <a:ln w="9525">
            <a:noFill/>
            <a:miter lim="800000"/>
            <a:headEnd/>
            <a:tailEnd/>
          </a:ln>
        </p:spPr>
      </p:pic>
      <p:sp>
        <p:nvSpPr>
          <p:cNvPr id="10247" name="Text Box 38"/>
          <p:cNvSpPr txBox="1">
            <a:spLocks noChangeArrowheads="1"/>
          </p:cNvSpPr>
          <p:nvPr/>
        </p:nvSpPr>
        <p:spPr bwMode="auto">
          <a:xfrm>
            <a:off x="1042988" y="4724400"/>
            <a:ext cx="3024187" cy="730250"/>
          </a:xfrm>
          <a:prstGeom prst="rect">
            <a:avLst/>
          </a:prstGeom>
          <a:noFill/>
          <a:ln w="9525">
            <a:noFill/>
            <a:miter lim="800000"/>
            <a:headEnd/>
            <a:tailEnd/>
          </a:ln>
        </p:spPr>
        <p:txBody>
          <a:bodyPr>
            <a:spAutoFit/>
          </a:bodyPr>
          <a:lstStyle/>
          <a:p>
            <a:r>
              <a:rPr lang="fr-FR" altLang="en-US" sz="1400"/>
              <a:t>A reconstruction of a Roman abacus in the Cabinet des Médailles, Bibliothèque nationale, Paris.</a:t>
            </a:r>
            <a:endParaRPr lang="en-US" altLang="zh-CN" sz="1400"/>
          </a:p>
        </p:txBody>
      </p:sp>
      <p:pic>
        <p:nvPicPr>
          <p:cNvPr id="10248" name="Picture 40" descr="Japanese soroban">
            <a:hlinkClick r:id="rId5" tooltip="Japanese soroban"/>
          </p:cNvPr>
          <p:cNvPicPr>
            <a:picLocks noChangeAspect="1" noChangeArrowheads="1"/>
          </p:cNvPicPr>
          <p:nvPr/>
        </p:nvPicPr>
        <p:blipFill>
          <a:blip r:embed="rId6"/>
          <a:srcRect/>
          <a:stretch>
            <a:fillRect/>
          </a:stretch>
        </p:blipFill>
        <p:spPr bwMode="auto">
          <a:xfrm>
            <a:off x="4643438" y="4508500"/>
            <a:ext cx="3810000" cy="1114425"/>
          </a:xfrm>
          <a:prstGeom prst="rect">
            <a:avLst/>
          </a:prstGeom>
          <a:noFill/>
          <a:ln w="9525">
            <a:noFill/>
            <a:miter lim="800000"/>
            <a:headEnd/>
            <a:tailEnd/>
          </a:ln>
        </p:spPr>
      </p:pic>
      <p:sp>
        <p:nvSpPr>
          <p:cNvPr id="10249" name="Text Box 41"/>
          <p:cNvSpPr txBox="1">
            <a:spLocks noChangeArrowheads="1"/>
          </p:cNvSpPr>
          <p:nvPr/>
        </p:nvSpPr>
        <p:spPr bwMode="auto">
          <a:xfrm>
            <a:off x="5148263" y="5734050"/>
            <a:ext cx="3024187" cy="304800"/>
          </a:xfrm>
          <a:prstGeom prst="rect">
            <a:avLst/>
          </a:prstGeom>
          <a:noFill/>
          <a:ln w="9525">
            <a:noFill/>
            <a:miter lim="800000"/>
            <a:headEnd/>
            <a:tailEnd/>
          </a:ln>
        </p:spPr>
        <p:txBody>
          <a:bodyPr>
            <a:spAutoFit/>
          </a:bodyPr>
          <a:lstStyle/>
          <a:p>
            <a:r>
              <a:rPr lang="en-US" altLang="en-US" sz="1400"/>
              <a:t>Japanese soroban</a:t>
            </a:r>
            <a:endParaRPr lang="en-US" altLang="zh-CN" sz="1400"/>
          </a:p>
        </p:txBody>
      </p:sp>
    </p:spTree>
    <p:extLst>
      <p:ext uri="{BB962C8B-B14F-4D97-AF65-F5344CB8AC3E}">
        <p14:creationId xmlns:p14="http://schemas.microsoft.com/office/powerpoint/2010/main" val="1805109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304800"/>
            <a:ext cx="8153400" cy="914400"/>
          </a:xfrm>
        </p:spPr>
        <p:txBody>
          <a:bodyPr/>
          <a:lstStyle/>
          <a:p>
            <a:pPr eaLnBrk="1" hangingPunct="1"/>
            <a:r>
              <a:rPr lang="zh-CN" altLang="en-US" sz="2000" smtClean="0"/>
              <a:t>计算机器</a:t>
            </a:r>
            <a:r>
              <a:rPr lang="en-US" altLang="zh-CN" sz="2000" smtClean="0"/>
              <a:t>(computing machinery)</a:t>
            </a:r>
            <a:r>
              <a:rPr lang="zh-CN" altLang="en-US" sz="2000" smtClean="0"/>
              <a:t>的发展历史</a:t>
            </a:r>
          </a:p>
        </p:txBody>
      </p:sp>
      <p:sp>
        <p:nvSpPr>
          <p:cNvPr id="11267" name="Rectangle 3"/>
          <p:cNvSpPr>
            <a:spLocks noGrp="1" noChangeArrowheads="1"/>
          </p:cNvSpPr>
          <p:nvPr>
            <p:ph type="body" idx="1"/>
          </p:nvPr>
        </p:nvSpPr>
        <p:spPr>
          <a:xfrm>
            <a:off x="903288" y="1447800"/>
            <a:ext cx="7772400" cy="4114800"/>
          </a:xfrm>
        </p:spPr>
        <p:txBody>
          <a:bodyPr/>
          <a:lstStyle/>
          <a:p>
            <a:pPr eaLnBrk="1" hangingPunct="1">
              <a:lnSpc>
                <a:spcPct val="90000"/>
              </a:lnSpc>
            </a:pPr>
            <a:r>
              <a:rPr lang="en-US" altLang="zh-CN" sz="2400" dirty="0" smtClean="0"/>
              <a:t>1275</a:t>
            </a:r>
            <a:r>
              <a:rPr lang="zh-CN" altLang="en-US" sz="2400" dirty="0" smtClean="0"/>
              <a:t>年，西班牙神学家雷蒙德</a:t>
            </a:r>
            <a:r>
              <a:rPr lang="en-US" altLang="zh-CN" sz="2400" dirty="0" smtClean="0"/>
              <a:t>.</a:t>
            </a:r>
            <a:r>
              <a:rPr lang="zh-CN" altLang="en-US" sz="2400" dirty="0" smtClean="0"/>
              <a:t>露利</a:t>
            </a:r>
            <a:r>
              <a:rPr lang="en-US" altLang="zh-CN" sz="2400" dirty="0" smtClean="0"/>
              <a:t>(</a:t>
            </a:r>
            <a:r>
              <a:rPr lang="en-US" altLang="zh-CN" sz="2400" dirty="0" err="1" smtClean="0"/>
              <a:t>R.Lullus</a:t>
            </a:r>
            <a:r>
              <a:rPr lang="en-US" altLang="zh-CN" sz="2400" dirty="0" smtClean="0"/>
              <a:t>)</a:t>
            </a:r>
            <a:r>
              <a:rPr lang="zh-CN" altLang="en-US" sz="2400" dirty="0" smtClean="0"/>
              <a:t>发明一种思维机器（“旋转玩具”）</a:t>
            </a:r>
          </a:p>
          <a:p>
            <a:pPr eaLnBrk="1" hangingPunct="1">
              <a:lnSpc>
                <a:spcPct val="90000"/>
              </a:lnSpc>
            </a:pPr>
            <a:r>
              <a:rPr lang="en-US" altLang="zh-CN" sz="2400" dirty="0" smtClean="0"/>
              <a:t>1641</a:t>
            </a:r>
            <a:r>
              <a:rPr lang="zh-CN" altLang="en-US" sz="2400" dirty="0" smtClean="0"/>
              <a:t>年法国人帕斯卡</a:t>
            </a:r>
            <a:r>
              <a:rPr lang="en-US" altLang="zh-CN" sz="2400" dirty="0" smtClean="0"/>
              <a:t>(</a:t>
            </a:r>
            <a:r>
              <a:rPr lang="en-US" altLang="zh-CN" sz="2400" dirty="0" err="1" smtClean="0"/>
              <a:t>B.Pascal</a:t>
            </a:r>
            <a:r>
              <a:rPr lang="en-US" altLang="zh-CN" sz="2400" dirty="0" smtClean="0"/>
              <a:t>)</a:t>
            </a:r>
            <a:r>
              <a:rPr lang="zh-CN" altLang="en-US" sz="2400" dirty="0" smtClean="0"/>
              <a:t>利用齿轮技术做成加法器</a:t>
            </a:r>
          </a:p>
          <a:p>
            <a:pPr eaLnBrk="1" hangingPunct="1">
              <a:lnSpc>
                <a:spcPct val="90000"/>
              </a:lnSpc>
            </a:pPr>
            <a:r>
              <a:rPr lang="en-US" altLang="zh-CN" sz="2400" dirty="0" smtClean="0"/>
              <a:t>1673</a:t>
            </a:r>
            <a:r>
              <a:rPr lang="zh-CN" altLang="en-US" sz="2400" dirty="0" smtClean="0"/>
              <a:t>年，德国人莱布尼茨（</a:t>
            </a:r>
            <a:r>
              <a:rPr lang="en-US" altLang="zh-CN" sz="2400" dirty="0" err="1" smtClean="0"/>
              <a:t>G.W.V.Leibniz</a:t>
            </a:r>
            <a:r>
              <a:rPr lang="zh-CN" altLang="en-US" sz="2400" dirty="0" smtClean="0"/>
              <a:t>）在此基础上制造了能加、减、乘、除的计算机器。</a:t>
            </a:r>
          </a:p>
          <a:p>
            <a:pPr eaLnBrk="1" hangingPunct="1">
              <a:lnSpc>
                <a:spcPct val="90000"/>
              </a:lnSpc>
            </a:pPr>
            <a:r>
              <a:rPr lang="en-US" altLang="zh-CN" sz="2400" dirty="0" smtClean="0"/>
              <a:t>19</a:t>
            </a:r>
            <a:r>
              <a:rPr lang="zh-CN" altLang="en-US" sz="2400" dirty="0" smtClean="0"/>
              <a:t>世纪</a:t>
            </a:r>
            <a:r>
              <a:rPr lang="en-US" altLang="zh-CN" sz="2400" dirty="0" smtClean="0"/>
              <a:t>30</a:t>
            </a:r>
            <a:r>
              <a:rPr lang="zh-CN" altLang="en-US" sz="2400" dirty="0" smtClean="0"/>
              <a:t>年代，英国人巴贝奇（</a:t>
            </a:r>
            <a:r>
              <a:rPr lang="en-US" altLang="zh-CN" sz="2400" dirty="0" err="1" smtClean="0"/>
              <a:t>C.Babbage</a:t>
            </a:r>
            <a:r>
              <a:rPr lang="zh-CN" altLang="en-US" sz="2400" dirty="0" smtClean="0"/>
              <a:t>）设计了用于计算对数、三角函数和其它算术函数的“分析机”；</a:t>
            </a:r>
          </a:p>
          <a:p>
            <a:pPr eaLnBrk="1" hangingPunct="1">
              <a:lnSpc>
                <a:spcPct val="90000"/>
              </a:lnSpc>
            </a:pPr>
            <a:r>
              <a:rPr lang="en-US" altLang="zh-CN" sz="2400" dirty="0" smtClean="0"/>
              <a:t>20</a:t>
            </a:r>
            <a:r>
              <a:rPr lang="zh-CN" altLang="en-US" sz="2400" dirty="0" smtClean="0"/>
              <a:t>世纪</a:t>
            </a:r>
            <a:r>
              <a:rPr lang="en-US" altLang="zh-CN" sz="2400" dirty="0" smtClean="0"/>
              <a:t>20</a:t>
            </a:r>
            <a:r>
              <a:rPr lang="zh-CN" altLang="en-US" sz="2400" dirty="0" smtClean="0"/>
              <a:t>年代，美国人布什（</a:t>
            </a:r>
            <a:r>
              <a:rPr lang="en-US" altLang="zh-CN" sz="2400" dirty="0" err="1" smtClean="0"/>
              <a:t>V.Bush</a:t>
            </a:r>
            <a:r>
              <a:rPr lang="zh-CN" altLang="en-US" sz="2400" dirty="0" smtClean="0"/>
              <a:t>）研制了能解一般微分方程组的电子模拟计算机。</a:t>
            </a:r>
          </a:p>
          <a:p>
            <a:pPr eaLnBrk="1" hangingPunct="1">
              <a:lnSpc>
                <a:spcPct val="90000"/>
              </a:lnSpc>
            </a:pPr>
            <a:endParaRPr lang="en-US" altLang="zh-CN" sz="2400" dirty="0" smtClean="0"/>
          </a:p>
        </p:txBody>
      </p:sp>
    </p:spTree>
    <p:extLst>
      <p:ext uri="{BB962C8B-B14F-4D97-AF65-F5344CB8AC3E}">
        <p14:creationId xmlns:p14="http://schemas.microsoft.com/office/powerpoint/2010/main" val="375862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420</TotalTime>
  <Words>5404</Words>
  <Application>Microsoft Office PowerPoint</Application>
  <PresentationFormat>全屏显示(4:3)</PresentationFormat>
  <Paragraphs>507</Paragraphs>
  <Slides>70</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70</vt:i4>
      </vt:variant>
    </vt:vector>
  </HeadingPairs>
  <TitlesOfParts>
    <vt:vector size="82" baseType="lpstr">
      <vt:lpstr>华文行楷</vt:lpstr>
      <vt:lpstr>宋体</vt:lpstr>
      <vt:lpstr>Arial</vt:lpstr>
      <vt:lpstr>Arial Rounded MT Bold</vt:lpstr>
      <vt:lpstr>Calibri</vt:lpstr>
      <vt:lpstr>Cambria Math</vt:lpstr>
      <vt:lpstr>Monotype Corsiva</vt:lpstr>
      <vt:lpstr>Times New Roman</vt:lpstr>
      <vt:lpstr>Wingdings</vt:lpstr>
      <vt:lpstr>新模板-7</vt:lpstr>
      <vt:lpstr>自定义设计方案</vt:lpstr>
      <vt:lpstr>图表</vt:lpstr>
      <vt:lpstr>第1章  绪论</vt:lpstr>
      <vt:lpstr>计算机和软件无处不在---国防</vt:lpstr>
      <vt:lpstr>计算机和软件无处不在---航空/航天</vt:lpstr>
      <vt:lpstr>计算机和软件无处不在---日常生活</vt:lpstr>
      <vt:lpstr>计算机和软件无处不在---移动通信</vt:lpstr>
      <vt:lpstr>信息交流方式改变人的生活</vt:lpstr>
      <vt:lpstr>目录</vt:lpstr>
      <vt:lpstr>计算机器(computing machinery)的发展历史</vt:lpstr>
      <vt:lpstr>计算机器(computing machinery)的发展历史</vt:lpstr>
      <vt:lpstr>The work of Babbage</vt:lpstr>
      <vt:lpstr>Difference engine of Babage</vt:lpstr>
      <vt:lpstr>Babage in British Science&amp;History Museum</vt:lpstr>
      <vt:lpstr>目录</vt:lpstr>
      <vt:lpstr>数学形式化体系</vt:lpstr>
      <vt:lpstr>罗素悖论</vt:lpstr>
      <vt:lpstr> 哥德尔(Kurt Gödel)</vt:lpstr>
      <vt:lpstr>计算机器理论的发展历史</vt:lpstr>
      <vt:lpstr>图灵理论计算机</vt:lpstr>
      <vt:lpstr>Alan Turing(图灵)</vt:lpstr>
      <vt:lpstr>计算机器理论的发展历史</vt:lpstr>
      <vt:lpstr>目录</vt:lpstr>
      <vt:lpstr>Z1---- the first electro-mechanical binary programmable computer </vt:lpstr>
      <vt:lpstr>机电计算机</vt:lpstr>
      <vt:lpstr>The Turing-Welchman bombe</vt:lpstr>
      <vt:lpstr>  电子计算机</vt:lpstr>
      <vt:lpstr>ENIAC计算机</vt:lpstr>
      <vt:lpstr>电子计算机的大规模生产和应用</vt:lpstr>
      <vt:lpstr>冯.诺依曼型计算机</vt:lpstr>
      <vt:lpstr>目录</vt:lpstr>
      <vt:lpstr>半导体材料</vt:lpstr>
      <vt:lpstr>电子计算机的大规模生产和应用</vt:lpstr>
      <vt:lpstr>摩尔定律</vt:lpstr>
      <vt:lpstr>软件工程人才需求---软硬件生产率对比</vt:lpstr>
      <vt:lpstr>目录</vt:lpstr>
      <vt:lpstr>通过穿孔实现织布花纹的纺织机----程序</vt:lpstr>
      <vt:lpstr>编程的历史</vt:lpstr>
      <vt:lpstr>程序软件</vt:lpstr>
      <vt:lpstr>程序软件</vt:lpstr>
      <vt:lpstr>程序软件</vt:lpstr>
      <vt:lpstr>目录</vt:lpstr>
      <vt:lpstr>程序设计艺术</vt:lpstr>
      <vt:lpstr>程序的艺术价值</vt:lpstr>
      <vt:lpstr>目录</vt:lpstr>
      <vt:lpstr>  </vt:lpstr>
      <vt:lpstr>  </vt:lpstr>
      <vt:lpstr>首次软件工程会议</vt:lpstr>
      <vt:lpstr>Born of Software Engineering</vt:lpstr>
      <vt:lpstr>全面的程序开发(软件系统建造)过程</vt:lpstr>
      <vt:lpstr>一个软件项目的实际过程</vt:lpstr>
      <vt:lpstr>可能的软件项目统计曲线</vt:lpstr>
      <vt:lpstr>为什么要讲“软件工程化”？(1)</vt:lpstr>
      <vt:lpstr>为什么要讲“软件工程化”？(2)</vt:lpstr>
      <vt:lpstr>目录</vt:lpstr>
      <vt:lpstr>软件产业化</vt:lpstr>
      <vt:lpstr>软件商品交换----许可证制度</vt:lpstr>
      <vt:lpstr>计算机软件产业的历史</vt:lpstr>
      <vt:lpstr>目录</vt:lpstr>
      <vt:lpstr>Chemical engineering(化工) v.s Chemistry(化学)</vt:lpstr>
      <vt:lpstr>Chemical engineering(化工) v.s Chemistry(化学)</vt:lpstr>
      <vt:lpstr>Software Engineering v.s Computer science</vt:lpstr>
      <vt:lpstr>Software engineering</vt:lpstr>
      <vt:lpstr>目录</vt:lpstr>
      <vt:lpstr>软件工程历程</vt:lpstr>
      <vt:lpstr>软件工程历程</vt:lpstr>
      <vt:lpstr>软件工程历程</vt:lpstr>
      <vt:lpstr>软件工程历程</vt:lpstr>
      <vt:lpstr>软件工程历程</vt:lpstr>
      <vt:lpstr>中国的软件危机</vt:lpstr>
      <vt:lpstr>责任</vt:lpstr>
      <vt:lpstr>成绩构成：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Think</dc:creator>
  <cp:lastModifiedBy>王 安生</cp:lastModifiedBy>
  <cp:revision>36</cp:revision>
  <dcterms:created xsi:type="dcterms:W3CDTF">2014-07-04T02:12:12Z</dcterms:created>
  <dcterms:modified xsi:type="dcterms:W3CDTF">2019-09-17T08:22:23Z</dcterms:modified>
</cp:coreProperties>
</file>